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82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576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0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15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92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403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23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9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4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9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05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99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7A49699-F60E-6441-B46F-36101FFDC0F8}" type="datetimeFigureOut">
              <a:rPr lang="ru-RU" smtClean="0"/>
              <a:t>26.01.2024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3F4A9C3-5B72-E840-A954-23A263FD0F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42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FF55-07ED-1A44-AB8C-BCF65EF420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INTERNSHIP ORIENTATION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6D6D6-0B8F-2A40-A911-7A5BC9C27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" pitchFamily="2" charset="0"/>
              </a:rPr>
              <a:t>E-course code 111</a:t>
            </a:r>
            <a:endParaRPr lang="ru-RU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16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Internship Report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4-6 pages long (excluding cover sheet)</a:t>
            </a:r>
          </a:p>
          <a:p>
            <a:pPr lvl="0"/>
            <a:r>
              <a:rPr lang="en-US" dirty="0"/>
              <a:t>Cover sheet;</a:t>
            </a:r>
          </a:p>
          <a:p>
            <a:pPr lvl="0"/>
            <a:r>
              <a:rPr lang="en-US" dirty="0"/>
              <a:t>The table of contents;</a:t>
            </a:r>
          </a:p>
          <a:p>
            <a:pPr lvl="0"/>
            <a:r>
              <a:rPr lang="en-US" dirty="0"/>
              <a:t>The introduction, which should reflect the goals and objectives of the Internship; and</a:t>
            </a:r>
          </a:p>
          <a:p>
            <a:pPr lvl="0"/>
            <a:r>
              <a:rPr lang="en-US" dirty="0"/>
              <a:t>The substantive portion, which shall describe where the Internship was undertaken, the </a:t>
            </a:r>
            <a:r>
              <a:rPr lang="en-US" u="sng" dirty="0">
                <a:solidFill>
                  <a:srgbClr val="00B050"/>
                </a:solidFill>
              </a:rPr>
              <a:t>structure and legal basis of the organization</a:t>
            </a:r>
            <a:r>
              <a:rPr lang="en-US" dirty="0"/>
              <a:t>, the </a:t>
            </a:r>
            <a:r>
              <a:rPr lang="en-US" u="sng" dirty="0">
                <a:solidFill>
                  <a:srgbClr val="0070C0"/>
                </a:solidFill>
              </a:rPr>
              <a:t>specific work/activities </a:t>
            </a:r>
            <a:r>
              <a:rPr lang="en-US" dirty="0"/>
              <a:t>undertaken during the internship in a formal legal language (avoid emotional statements) with the description of, examples and relevant norms of law applied in those cases and shall be </a:t>
            </a:r>
            <a:r>
              <a:rPr lang="en-US" u="sng" dirty="0">
                <a:solidFill>
                  <a:schemeClr val="accent1">
                    <a:lumMod val="50000"/>
                  </a:schemeClr>
                </a:solidFill>
              </a:rPr>
              <a:t>2-3 specific cases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signed by the student and the field supervisor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dirty="0"/>
              <a:t> In addition, student may indicate the shortcomings, violations of procedural norms of law observed throughout Internship as well as possible proposals on improvement of the internship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86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3E81D-B1BD-C640-9A94-B9877F6D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Internship evaluation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856D2-5249-9640-8A87-4B9FC7017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/>
              <a:t>25% -- Daily Journal</a:t>
            </a:r>
            <a:endParaRPr lang="ru-RU" dirty="0"/>
          </a:p>
          <a:p>
            <a:pPr lvl="0" fontAlgn="base"/>
            <a:r>
              <a:rPr lang="en-US" dirty="0"/>
              <a:t>35% -- Written reports</a:t>
            </a:r>
            <a:endParaRPr lang="ru-RU" dirty="0"/>
          </a:p>
          <a:p>
            <a:pPr lvl="0" fontAlgn="base"/>
            <a:r>
              <a:rPr lang="en-US" dirty="0"/>
              <a:t>10% -- Form 1</a:t>
            </a:r>
            <a:endParaRPr lang="ru-RU" dirty="0"/>
          </a:p>
          <a:p>
            <a:pPr lvl="0" fontAlgn="base"/>
            <a:r>
              <a:rPr lang="en-US" dirty="0"/>
              <a:t>10% -- Forms 3 &amp; 4</a:t>
            </a:r>
            <a:endParaRPr lang="ru-RU" dirty="0"/>
          </a:p>
          <a:p>
            <a:pPr lvl="0" fontAlgn="base"/>
            <a:r>
              <a:rPr lang="en-US" dirty="0"/>
              <a:t>20% -- Oral defense</a:t>
            </a:r>
            <a:endParaRPr lang="ru-RU" dirty="0"/>
          </a:p>
          <a:p>
            <a:r>
              <a:rPr lang="en-US" dirty="0"/>
              <a:t>TO PASS,  A STUDENT MUST OBTAIN AT LEAST 60%.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490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sz="3200" dirty="0"/>
              <a:t>Thank you!</a:t>
            </a:r>
          </a:p>
          <a:p>
            <a:pPr algn="ctr"/>
            <a:r>
              <a:rPr lang="en-US" sz="3200" dirty="0">
                <a:sym typeface="Wingdings" panose="05000000000000000000" pitchFamily="2" charset="2"/>
              </a:rPr>
              <a:t></a:t>
            </a:r>
            <a:endParaRPr lang="en-US" sz="3200" dirty="0"/>
          </a:p>
          <a:p>
            <a:pPr algn="ctr"/>
            <a:r>
              <a:rPr lang="en-US" sz="32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91856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D3DA5-3802-1645-9945-2E00A250A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AND LEGNTH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E3136-38F0-DF4A-8FD2-1C8DDB415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4 </a:t>
            </a:r>
            <a:r>
              <a:rPr lang="en-US" sz="2400" dirty="0" err="1"/>
              <a:t>cr</a:t>
            </a:r>
            <a:r>
              <a:rPr lang="en-US" sz="2400" dirty="0"/>
              <a:t> load </a:t>
            </a:r>
          </a:p>
          <a:p>
            <a:r>
              <a:rPr lang="en-US" sz="2400" dirty="0"/>
              <a:t>100 astronomic hours of internship work in place</a:t>
            </a:r>
          </a:p>
          <a:p>
            <a:r>
              <a:rPr lang="en-US" sz="2400" dirty="0"/>
              <a:t>25 days of 4 hours of work</a:t>
            </a:r>
          </a:p>
          <a:p>
            <a:r>
              <a:rPr lang="en-US" sz="2400" dirty="0"/>
              <a:t>Or 6 weeks of 4 hours of work</a:t>
            </a:r>
          </a:p>
          <a:p>
            <a:r>
              <a:rPr lang="en-US" sz="2400" dirty="0"/>
              <a:t>Regulated by Internship Policy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53419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59202-5079-F642-BD8D-62CF359C9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5E5AC-78A9-9445-A940-D87F814A7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/>
              <a:t>deepen knowledge in specific area of law and see their practical application on side,</a:t>
            </a:r>
            <a:endParaRPr lang="ru-RU" dirty="0"/>
          </a:p>
          <a:p>
            <a:pPr lvl="0" fontAlgn="base"/>
            <a:r>
              <a:rPr lang="en-US" dirty="0"/>
              <a:t>learn to apply legal analysis skills to specific situations in practice,</a:t>
            </a:r>
            <a:endParaRPr lang="ru-RU" dirty="0"/>
          </a:p>
          <a:p>
            <a:pPr lvl="0" fontAlgn="base"/>
            <a:r>
              <a:rPr lang="en-US" dirty="0"/>
              <a:t>learn how to provide expertise to the statute, how to interpret rules and regulations and how to draft or make amendments to the statute (depending upon field of Internship),</a:t>
            </a:r>
            <a:endParaRPr lang="ru-RU" dirty="0"/>
          </a:p>
          <a:p>
            <a:pPr lvl="0" fontAlgn="base"/>
            <a:r>
              <a:rPr lang="en-US" dirty="0"/>
              <a:t>enhance research, writing and analytical skills.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60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F24A-76EA-604B-9F8B-B6E710DC5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content of research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880BD-8BFD-7B4C-9812-D8F9D8CBF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16272"/>
            <a:ext cx="7729728" cy="3101983"/>
          </a:xfrm>
        </p:spPr>
        <p:txBody>
          <a:bodyPr>
            <a:normAutofit/>
          </a:bodyPr>
          <a:lstStyle/>
          <a:p>
            <a:r>
              <a:rPr lang="en-US" sz="2400" dirty="0"/>
              <a:t>For Internship I </a:t>
            </a:r>
            <a:r>
              <a:rPr lang="en-US" sz="2400" b="1" dirty="0"/>
              <a:t>it is optional:</a:t>
            </a:r>
          </a:p>
          <a:p>
            <a:r>
              <a:rPr lang="en-US" sz="2400" dirty="0"/>
              <a:t>1) 1/5 of Internship – to do </a:t>
            </a:r>
            <a:r>
              <a:rPr lang="en-US" sz="2400" b="1" dirty="0"/>
              <a:t>teaching Assistantship</a:t>
            </a:r>
          </a:p>
          <a:p>
            <a:r>
              <a:rPr lang="en-US" sz="2400" dirty="0"/>
              <a:t>2) 1/5 of Internship - </a:t>
            </a:r>
            <a:r>
              <a:rPr lang="en-US" sz="2400" b="1" dirty="0"/>
              <a:t>to research one legal issue </a:t>
            </a:r>
            <a:r>
              <a:rPr lang="en-US" sz="2400" dirty="0"/>
              <a:t>during Internship and </a:t>
            </a:r>
            <a:r>
              <a:rPr lang="en-US" sz="2400" b="1" dirty="0"/>
              <a:t>to draft research paper </a:t>
            </a:r>
            <a:r>
              <a:rPr lang="en-US" sz="2400" dirty="0"/>
              <a:t>on this issue as a part of their report</a:t>
            </a:r>
            <a:r>
              <a:rPr lang="ru-RU" sz="2400" dirty="0"/>
              <a:t> 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665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AUCA has agreements with following organizations:</a:t>
            </a:r>
          </a:p>
          <a:p>
            <a:pPr marL="342900" indent="-342900">
              <a:buAutoNum type="arabicPeriod"/>
            </a:pPr>
            <a:r>
              <a:rPr lang="en-US" dirty="0"/>
              <a:t>Ministry of Justice of the KR</a:t>
            </a:r>
          </a:p>
          <a:p>
            <a:pPr marL="342900" indent="-342900">
              <a:buAutoNum type="arabicPeriod"/>
            </a:pPr>
            <a:r>
              <a:rPr lang="en-US" dirty="0"/>
              <a:t>Ministry of Economy of the KR</a:t>
            </a:r>
          </a:p>
          <a:p>
            <a:pPr marL="342900" indent="-342900">
              <a:buAutoNum type="arabicPeriod"/>
            </a:pPr>
            <a:r>
              <a:rPr lang="en-US" dirty="0"/>
              <a:t>Center for Judicial Representation of the Government of the Kyrgyz Republic</a:t>
            </a:r>
          </a:p>
          <a:p>
            <a:pPr marL="342900" indent="-342900">
              <a:buAutoNum type="arabicPeriod"/>
            </a:pPr>
            <a:r>
              <a:rPr lang="en-US" dirty="0"/>
              <a:t> Aarhus Center</a:t>
            </a:r>
          </a:p>
          <a:p>
            <a:pPr marL="342900" indent="-342900">
              <a:buAutoNum type="arabicPeriod"/>
            </a:pPr>
            <a:r>
              <a:rPr lang="en-US" dirty="0"/>
              <a:t>Public Foundation “Institute for Strategic Governance”</a:t>
            </a:r>
          </a:p>
          <a:p>
            <a:pPr marL="342900" indent="-342900">
              <a:buAutoNum type="arabicPeriod"/>
            </a:pPr>
            <a:r>
              <a:rPr lang="en-US" dirty="0"/>
              <a:t>Professor L. Hammer MA in HR – conducted projects </a:t>
            </a:r>
          </a:p>
          <a:p>
            <a:pPr marL="342900" indent="-342900">
              <a:buAutoNum type="arabicPeriod"/>
            </a:pPr>
            <a:r>
              <a:rPr lang="en-US"/>
              <a:t>Legal Clinic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52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848314"/>
            <a:ext cx="7729728" cy="1188720"/>
          </a:xfrm>
        </p:spPr>
        <p:txBody>
          <a:bodyPr/>
          <a:lstStyle/>
          <a:p>
            <a:r>
              <a:rPr lang="en-US" dirty="0"/>
              <a:t>Form #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# 1 PALCEMENT FORM</a:t>
            </a:r>
          </a:p>
          <a:p>
            <a:endParaRPr lang="en-US" dirty="0"/>
          </a:p>
          <a:p>
            <a:r>
              <a:rPr lang="en-US" b="1" dirty="0"/>
              <a:t>You shall submit it BEFORE Internship STARTS! </a:t>
            </a:r>
          </a:p>
          <a:p>
            <a:r>
              <a:rPr lang="en-US" dirty="0"/>
              <a:t>The form </a:t>
            </a:r>
            <a:r>
              <a:rPr lang="en-US" b="1" dirty="0">
                <a:solidFill>
                  <a:srgbClr val="FF0000"/>
                </a:solidFill>
              </a:rPr>
              <a:t>has to be signed </a:t>
            </a:r>
            <a:r>
              <a:rPr lang="en-US" dirty="0"/>
              <a:t>by FIRST – supervisor, SECOND – by advisor (</a:t>
            </a:r>
            <a:r>
              <a:rPr lang="en-US" dirty="0" err="1"/>
              <a:t>K.Kasybekova</a:t>
            </a:r>
            <a:r>
              <a:rPr lang="en-US" dirty="0"/>
              <a:t>/Elida K. </a:t>
            </a:r>
            <a:r>
              <a:rPr lang="en-US" dirty="0" err="1"/>
              <a:t>Nogoibaeva</a:t>
            </a:r>
            <a:r>
              <a:rPr lang="en-US" dirty="0"/>
              <a:t>)</a:t>
            </a:r>
          </a:p>
          <a:p>
            <a:r>
              <a:rPr lang="en-US" dirty="0"/>
              <a:t>Deadline for submission is February 15 (scanned with signatures to be uploaded on e-course)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5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Daily Journal, where you shall indicate:</a:t>
            </a:r>
          </a:p>
          <a:p>
            <a:r>
              <a:rPr lang="en-US" dirty="0"/>
              <a:t>1) Dates, number of day, </a:t>
            </a:r>
            <a:r>
              <a:rPr lang="en-US" b="1" u="sng" dirty="0"/>
              <a:t>number of hours daily</a:t>
            </a:r>
            <a:r>
              <a:rPr lang="en-US" dirty="0"/>
              <a:t>, weeks length</a:t>
            </a:r>
          </a:p>
          <a:p>
            <a:r>
              <a:rPr lang="en-US" dirty="0"/>
              <a:t>2) Tasks you performed during internship</a:t>
            </a:r>
          </a:p>
          <a:p>
            <a:r>
              <a:rPr lang="en-US" b="1" dirty="0"/>
              <a:t>Total number </a:t>
            </a:r>
            <a:r>
              <a:rPr lang="en-US" dirty="0"/>
              <a:t>of hours shall </a:t>
            </a:r>
            <a:r>
              <a:rPr lang="en-US" b="1" u="sng" dirty="0"/>
              <a:t>correspond to the weekly number </a:t>
            </a:r>
            <a:r>
              <a:rPr lang="en-US" dirty="0"/>
              <a:t>of hours</a:t>
            </a:r>
          </a:p>
          <a:p>
            <a:r>
              <a:rPr lang="en-US" dirty="0"/>
              <a:t>3) Each day, each activity </a:t>
            </a:r>
            <a:r>
              <a:rPr lang="en-US" b="1" dirty="0">
                <a:solidFill>
                  <a:srgbClr val="FF0000"/>
                </a:solidFill>
              </a:rPr>
              <a:t>must be signed by your supervisor</a:t>
            </a:r>
          </a:p>
        </p:txBody>
      </p:sp>
    </p:spTree>
    <p:extLst>
      <p:ext uri="{BB962C8B-B14F-4D97-AF65-F5344CB8AC3E}">
        <p14:creationId xmlns:p14="http://schemas.microsoft.com/office/powerpoint/2010/main" val="358466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Form # 3 is a student responsibility form, which a </a:t>
            </a:r>
            <a:r>
              <a:rPr lang="en-US" sz="2000" b="1" u="sng" dirty="0">
                <a:solidFill>
                  <a:srgbClr val="00B050"/>
                </a:solidFill>
              </a:rPr>
              <a:t>student shall sign</a:t>
            </a:r>
          </a:p>
          <a:p>
            <a:endParaRPr lang="en-US" sz="2000" dirty="0"/>
          </a:p>
          <a:p>
            <a:r>
              <a:rPr lang="en-US" sz="2000" dirty="0"/>
              <a:t>To be signed at the beginning of internship</a:t>
            </a:r>
          </a:p>
          <a:p>
            <a:endParaRPr lang="en-US" sz="2000" dirty="0"/>
          </a:p>
          <a:p>
            <a:r>
              <a:rPr lang="en-US" sz="2000" dirty="0"/>
              <a:t>The form requires to fulfill duties with due diligence </a:t>
            </a:r>
            <a:r>
              <a:rPr lang="en-US" dirty="0"/>
              <a:t>and follow ethical conduct</a:t>
            </a:r>
          </a:p>
        </p:txBody>
      </p:sp>
    </p:spTree>
    <p:extLst>
      <p:ext uri="{BB962C8B-B14F-4D97-AF65-F5344CB8AC3E}">
        <p14:creationId xmlns:p14="http://schemas.microsoft.com/office/powerpoint/2010/main" val="3589865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of a student by Supervisor</a:t>
            </a:r>
          </a:p>
          <a:p>
            <a:r>
              <a:rPr lang="en-US" dirty="0"/>
              <a:t>It should filled out and </a:t>
            </a:r>
            <a:r>
              <a:rPr lang="en-US" b="1" u="sng" dirty="0">
                <a:solidFill>
                  <a:srgbClr val="C00000"/>
                </a:solidFill>
              </a:rPr>
              <a:t>signed by Supervisor</a:t>
            </a:r>
          </a:p>
          <a:p>
            <a:r>
              <a:rPr lang="en-US" dirty="0"/>
              <a:t>The signature shall </a:t>
            </a:r>
            <a:r>
              <a:rPr lang="en-US" b="1" u="sng" dirty="0">
                <a:solidFill>
                  <a:srgbClr val="C00000"/>
                </a:solidFill>
              </a:rPr>
              <a:t>have stamp </a:t>
            </a:r>
            <a:r>
              <a:rPr lang="en-US" dirty="0"/>
              <a:t>of the organization where the internship takes 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96887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{17ABB2E2-890F-6147-9AC1-7592749A13DD}tf10001120</Template>
  <TotalTime>301</TotalTime>
  <Words>574</Words>
  <Application>Microsoft Macintosh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Corbel</vt:lpstr>
      <vt:lpstr>Gill Sans MT</vt:lpstr>
      <vt:lpstr>Times</vt:lpstr>
      <vt:lpstr>Parcel</vt:lpstr>
      <vt:lpstr>INTERNSHIP ORIENTATION</vt:lpstr>
      <vt:lpstr>LOAD AND LEGNTH</vt:lpstr>
      <vt:lpstr>Learning outcomes</vt:lpstr>
      <vt:lpstr>Optional content of research</vt:lpstr>
      <vt:lpstr>PLACEMENT</vt:lpstr>
      <vt:lpstr>Form # 1</vt:lpstr>
      <vt:lpstr>Form 2</vt:lpstr>
      <vt:lpstr>Form #3</vt:lpstr>
      <vt:lpstr>Form #4</vt:lpstr>
      <vt:lpstr>Internship Report Structure</vt:lpstr>
      <vt:lpstr>Internship evaluation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INTERNSHIP ORIENTATION</dc:title>
  <dc:creator>Microsoft Office User</dc:creator>
  <cp:lastModifiedBy>Microsoft Office User</cp:lastModifiedBy>
  <cp:revision>17</cp:revision>
  <dcterms:created xsi:type="dcterms:W3CDTF">2020-01-30T01:59:46Z</dcterms:created>
  <dcterms:modified xsi:type="dcterms:W3CDTF">2024-01-26T06:32:53Z</dcterms:modified>
</cp:coreProperties>
</file>