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4" r:id="rId2"/>
  </p:sldMasterIdLst>
  <p:notesMasterIdLst>
    <p:notesMasterId r:id="rId68"/>
  </p:notesMasterIdLst>
  <p:sldIdLst>
    <p:sldId id="256" r:id="rId3"/>
    <p:sldId id="406" r:id="rId4"/>
    <p:sldId id="446" r:id="rId5"/>
    <p:sldId id="447" r:id="rId6"/>
    <p:sldId id="454" r:id="rId7"/>
    <p:sldId id="455" r:id="rId8"/>
    <p:sldId id="456" r:id="rId9"/>
    <p:sldId id="440" r:id="rId10"/>
    <p:sldId id="409" r:id="rId11"/>
    <p:sldId id="441" r:id="rId12"/>
    <p:sldId id="408" r:id="rId13"/>
    <p:sldId id="510" r:id="rId14"/>
    <p:sldId id="511" r:id="rId15"/>
    <p:sldId id="457" r:id="rId16"/>
    <p:sldId id="411" r:id="rId17"/>
    <p:sldId id="412" r:id="rId18"/>
    <p:sldId id="413" r:id="rId19"/>
    <p:sldId id="461" r:id="rId20"/>
    <p:sldId id="460" r:id="rId21"/>
    <p:sldId id="416" r:id="rId22"/>
    <p:sldId id="462" r:id="rId23"/>
    <p:sldId id="512" r:id="rId24"/>
    <p:sldId id="402" r:id="rId25"/>
    <p:sldId id="465" r:id="rId26"/>
    <p:sldId id="463" r:id="rId27"/>
    <p:sldId id="466" r:id="rId28"/>
    <p:sldId id="481" r:id="rId29"/>
    <p:sldId id="467" r:id="rId30"/>
    <p:sldId id="470" r:id="rId31"/>
    <p:sldId id="478" r:id="rId32"/>
    <p:sldId id="503" r:id="rId33"/>
    <p:sldId id="516" r:id="rId34"/>
    <p:sldId id="517" r:id="rId35"/>
    <p:sldId id="518" r:id="rId36"/>
    <p:sldId id="519" r:id="rId37"/>
    <p:sldId id="526" r:id="rId38"/>
    <p:sldId id="520" r:id="rId39"/>
    <p:sldId id="521" r:id="rId40"/>
    <p:sldId id="504" r:id="rId41"/>
    <p:sldId id="505" r:id="rId42"/>
    <p:sldId id="507" r:id="rId43"/>
    <p:sldId id="527" r:id="rId44"/>
    <p:sldId id="523" r:id="rId45"/>
    <p:sldId id="515" r:id="rId46"/>
    <p:sldId id="522" r:id="rId47"/>
    <p:sldId id="471" r:id="rId48"/>
    <p:sldId id="486" r:id="rId49"/>
    <p:sldId id="482" r:id="rId50"/>
    <p:sldId id="488" r:id="rId51"/>
    <p:sldId id="490" r:id="rId52"/>
    <p:sldId id="489" r:id="rId53"/>
    <p:sldId id="491" r:id="rId54"/>
    <p:sldId id="487" r:id="rId55"/>
    <p:sldId id="485" r:id="rId56"/>
    <p:sldId id="513" r:id="rId57"/>
    <p:sldId id="492" r:id="rId58"/>
    <p:sldId id="495" r:id="rId59"/>
    <p:sldId id="494" r:id="rId60"/>
    <p:sldId id="508" r:id="rId61"/>
    <p:sldId id="524" r:id="rId62"/>
    <p:sldId id="525" r:id="rId63"/>
    <p:sldId id="497" r:id="rId64"/>
    <p:sldId id="498" r:id="rId65"/>
    <p:sldId id="499" r:id="rId66"/>
    <p:sldId id="404" r:id="rId67"/>
  </p:sldIdLst>
  <p:sldSz cx="9144000" cy="5143500" type="screen16x9"/>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80553A-4E3E-4590-943D-F3B9D94DB480}">
          <p14:sldIdLst>
            <p14:sldId id="256"/>
            <p14:sldId id="406"/>
          </p14:sldIdLst>
        </p14:section>
        <p14:section name="8.1: Cybercrime" id="{B0F05B98-06EE-42D9-A203-4F8A514E77B7}">
          <p14:sldIdLst>
            <p14:sldId id="446"/>
            <p14:sldId id="447"/>
            <p14:sldId id="454"/>
            <p14:sldId id="455"/>
            <p14:sldId id="456"/>
            <p14:sldId id="440"/>
            <p14:sldId id="409"/>
            <p14:sldId id="441"/>
            <p14:sldId id="408"/>
            <p14:sldId id="510"/>
            <p14:sldId id="511"/>
            <p14:sldId id="457"/>
            <p14:sldId id="411"/>
            <p14:sldId id="412"/>
            <p14:sldId id="413"/>
            <p14:sldId id="461"/>
            <p14:sldId id="460"/>
            <p14:sldId id="416"/>
            <p14:sldId id="462"/>
            <p14:sldId id="512"/>
          </p14:sldIdLst>
        </p14:section>
        <p14:section name="8.2: Cybersecurity" id="{D073D480-851E-4041-A8EF-E5734EBA8531}">
          <p14:sldIdLst>
            <p14:sldId id="402"/>
            <p14:sldId id="465"/>
            <p14:sldId id="463"/>
            <p14:sldId id="466"/>
            <p14:sldId id="481"/>
            <p14:sldId id="467"/>
            <p14:sldId id="470"/>
            <p14:sldId id="478"/>
            <p14:sldId id="503"/>
            <p14:sldId id="516"/>
            <p14:sldId id="517"/>
            <p14:sldId id="518"/>
            <p14:sldId id="519"/>
            <p14:sldId id="526"/>
            <p14:sldId id="520"/>
            <p14:sldId id="521"/>
            <p14:sldId id="504"/>
            <p14:sldId id="505"/>
            <p14:sldId id="507"/>
            <p14:sldId id="527"/>
            <p14:sldId id="523"/>
          </p14:sldIdLst>
        </p14:section>
        <p14:section name="8.3: Common Threats" id="{6DC0CA5C-1EF7-4576-A4E2-428FA87626AE}">
          <p14:sldIdLst>
            <p14:sldId id="515"/>
            <p14:sldId id="522"/>
            <p14:sldId id="471"/>
            <p14:sldId id="486"/>
            <p14:sldId id="482"/>
            <p14:sldId id="488"/>
            <p14:sldId id="490"/>
            <p14:sldId id="489"/>
            <p14:sldId id="491"/>
            <p14:sldId id="487"/>
            <p14:sldId id="485"/>
            <p14:sldId id="513"/>
            <p14:sldId id="492"/>
            <p14:sldId id="495"/>
            <p14:sldId id="494"/>
            <p14:sldId id="508"/>
            <p14:sldId id="524"/>
            <p14:sldId id="525"/>
            <p14:sldId id="497"/>
            <p14:sldId id="498"/>
            <p14:sldId id="499"/>
            <p14:sldId id="40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7752" autoAdjust="0"/>
  </p:normalViewPr>
  <p:slideViewPr>
    <p:cSldViewPr>
      <p:cViewPr varScale="1">
        <p:scale>
          <a:sx n="93" d="100"/>
          <a:sy n="93" d="100"/>
        </p:scale>
        <p:origin x="80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11/22/2018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31675026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US" sz="1200" b="0" i="0" u="none" strike="noStrike" kern="1200" dirty="0">
                <a:solidFill>
                  <a:schemeClr val="tx1"/>
                </a:solidFill>
                <a:effectLst/>
                <a:latin typeface="+mn-lt"/>
                <a:ea typeface="+mn-ea"/>
                <a:cs typeface="+mn-cs"/>
              </a:rPr>
              <a:t>Welcome to this three-part series on cybersecurity! The first video discusses cybercrimes. The second video talks about general cybersecurity practices. The last video examines specific cyber threats and how to protect yourself against them.</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Cybercriminals only play by their own rules.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There is a steady increase in cybercrime because criminals are making money.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Many nations refuse to investigate and prosecute cybercriminals when they target people in other countries.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Hackers and governments want to access your data for various reasons.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Damaging viruses, such as ransomware, are increasing because cybercriminals are making money exploiting people.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These victims are willing to pay the criminals to release their data.</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357092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Cybercriminals use all sorts of techniques to steal personal or financial data.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are stealthy, working silently in the background to gain the data they need.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They then use the stolen data or resources for their gain.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You may not even know that the cybercriminals are exploiting you.</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9D45AC92-6CBE-4243-86CD-BEF44DB7272C}" type="slidenum">
              <a:rPr lang="en-US" smtClean="0"/>
              <a:pPr/>
              <a:t>11</a:t>
            </a:fld>
            <a:endParaRPr lang="en-US"/>
          </a:p>
        </p:txBody>
      </p:sp>
    </p:spTree>
    <p:extLst>
      <p:ext uri="{BB962C8B-B14F-4D97-AF65-F5344CB8AC3E}">
        <p14:creationId xmlns:p14="http://schemas.microsoft.com/office/powerpoint/2010/main" val="11260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en-US" sz="1200" b="0" i="0" u="none" strike="noStrike" kern="1200" dirty="0">
                <a:solidFill>
                  <a:schemeClr val="tx1"/>
                </a:solidFill>
                <a:effectLst/>
                <a:latin typeface="+mn-lt"/>
                <a:ea typeface="+mn-ea"/>
                <a:cs typeface="+mn-cs"/>
              </a:rPr>
              <a:t>Understanding cybercriminals help to identify the various threats. </a:t>
            </a:r>
          </a:p>
          <a:p>
            <a:pPr rtl="0"/>
            <a:r>
              <a:rPr lang="en-US" sz="1200" b="0" i="0" u="none" strike="noStrike" kern="1200" dirty="0">
                <a:solidFill>
                  <a:schemeClr val="tx1"/>
                </a:solidFill>
                <a:effectLst/>
                <a:latin typeface="+mn-lt"/>
                <a:ea typeface="+mn-ea"/>
                <a:cs typeface="+mn-cs"/>
              </a:rPr>
              <a:t>These cybercriminals fall into three general categories, which are crackers, script kiddies, and criminals.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 crackers and hackers are computer-savvy programmers who create attack software.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Crackers find exploits or entryways in computer systems.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then write software to exploit the vulnerability to gain control of the system.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This group also includes your high-level hacker who infiltrate sophisticated computer systems.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Crackers sell their software to other cybercriminals who are not programmers.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The next level of cybercriminals is the script kiddies who know how to use software created by the crackers that exploit unpatched software.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are unable to write their own hacking software, so they purchase the hacking software or test it out for others.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The criminals are those who weaponize the attack software and use it to exploit users.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might create ransomware or use the software vulnerabilities to get usernames and passwords or financial information.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then sell this information online.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val="273446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en-US" sz="1200" b="0" i="0" u="none" strike="noStrike" kern="1200" dirty="0">
                <a:solidFill>
                  <a:schemeClr val="tx1"/>
                </a:solidFill>
                <a:effectLst/>
                <a:latin typeface="+mn-lt"/>
                <a:ea typeface="+mn-ea"/>
                <a:cs typeface="+mn-cs"/>
              </a:rPr>
              <a:t>Understanding cybercriminals help to identify the various threats. </a:t>
            </a:r>
          </a:p>
          <a:p>
            <a:pPr rtl="0"/>
            <a:r>
              <a:rPr lang="en-US" sz="1200" b="0" i="0" u="none" strike="noStrike" kern="1200" dirty="0">
                <a:solidFill>
                  <a:schemeClr val="tx1"/>
                </a:solidFill>
                <a:effectLst/>
                <a:latin typeface="+mn-lt"/>
                <a:ea typeface="+mn-ea"/>
                <a:cs typeface="+mn-cs"/>
              </a:rPr>
              <a:t>These cybercriminals fall into three general categories, which are crackers, script kiddies, and criminals.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 crackers and hackers are computer-savvy programmers who create attack software.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Crackers find exploits or entryways in computer systems.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then write software to exploit the vulnerability to gain control of the system.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This group also includes your high-level hacker who infiltrate sophisticated computer systems.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Crackers sell their software to other cybercriminals who are not programmers.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The next level of cybercriminals is the script kiddies who know how to use software created by the crackers that exploit unpatched software.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are unable to write their own hacking software, so they purchase the hacking software or test it out for others.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The criminals are those who weaponize the attack software and use it to exploit users.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might create ransomware or use the software vulnerabilities to get usernames and passwords or financial information.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then sell this information online.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13</a:t>
            </a:fld>
            <a:endParaRPr lang="en-US"/>
          </a:p>
        </p:txBody>
      </p:sp>
    </p:spTree>
    <p:extLst>
      <p:ext uri="{BB962C8B-B14F-4D97-AF65-F5344CB8AC3E}">
        <p14:creationId xmlns:p14="http://schemas.microsoft.com/office/powerpoint/2010/main" val="1817291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Many cybercriminals are professional criminals.</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They make their living through cybercrimes, which is how they get their money.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can directly steal money from a victim's bank account, extort money through ransomware, or they use a victim’s information for monetary gain.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Other cybercriminals, such as script kiddies, only want notoriety.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want to be known and accepted by others.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1824404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Let’s move on to classifications of cybercrimes.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As we’ve discussed, Cybercrime refers to anything done with criminal intent using a computer.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Law agencies classify cybercrime based on how the criminal used the computer.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We will discuss four types. The first type is using a computer as a tool to commit a crime.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192408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When the individual is the primary target of cybercrime, the computer is the tool used to commit the crime.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These types of crimes are usually committed by scammers who are not technical experts.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Instead, they buy the hacking tools from the crackers.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These cybercriminals exploit human weaknesses to get the person to do something.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For example, a cyberthief creates an email to look like an official email from a bank to trick the person into giving up their login information.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Or, they trick someone into buying a fake product at the price of the real one.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These types of crimes and criminals are not new.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Scams have existed long before technology, but technology makes it easier and gives cybercriminals a larger audience.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515899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Another classification of cybercrime is when the target is a computer.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These crimes are committed by a selected group of criminals who have a high degree of technical experience.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These cybercriminals use malware, which is malicious software, to destroy or steal data.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These crimes also include the unauthorized access of a computer or account, such as hacking into someone’s email or bank account.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3504871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Another category of cybercrime is using a computer to sell illicit goods, usually by organized crime groups who use the dark web.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They sell illegal goods such as drugs, counterfeit products, stolen items, or weapons.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2641822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final category that we will mention is offensive content and harassment.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These crimes use computers or electronic communication to spread hate speech against a target group based on race, religion, ethnic origin, disability, etc.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These cybercriminals usually write this information in online forums or on websites.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An individual or a group could harass someone through cyberspace, called cyberbullying.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Harassment includes stalking, making threats of violence, or sustained actions against a victim that is unwanted or hurtful.</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val="396853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2032296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Some common types of cybercrimes are phishing, identity theft, illegal pornography, hacking, spreading hate, and grooming.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Phishing is using fake email messages to get personal information from internet users. Identity theft is pretending to be someone else, used especially for obtaining credit cards or loans.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Common types of online sex crimes are those against a minor, such as child pornography and grooming.</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20</a:t>
            </a:fld>
            <a:endParaRPr lang="en-US"/>
          </a:p>
        </p:txBody>
      </p:sp>
    </p:spTree>
    <p:extLst>
      <p:ext uri="{BB962C8B-B14F-4D97-AF65-F5344CB8AC3E}">
        <p14:creationId xmlns:p14="http://schemas.microsoft.com/office/powerpoint/2010/main" val="2142395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Cybercrime often happens across international borders because the internet does not have borders like physical countries do.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Anyone, anywhere can access .com, .</a:t>
            </a:r>
            <a:r>
              <a:rPr lang="en-US" sz="1200" b="0" i="0" u="none" strike="noStrike" kern="1200" dirty="0" err="1">
                <a:solidFill>
                  <a:schemeClr val="tx1"/>
                </a:solidFill>
                <a:effectLst/>
                <a:latin typeface="+mn-lt"/>
                <a:ea typeface="+mn-ea"/>
                <a:cs typeface="+mn-cs"/>
              </a:rPr>
              <a:t>cn</a:t>
            </a:r>
            <a:r>
              <a:rPr lang="en-US" sz="1200" b="0" i="0" u="none" strike="noStrike" kern="1200" dirty="0">
                <a:solidFill>
                  <a:schemeClr val="tx1"/>
                </a:solidFill>
                <a:effectLst/>
                <a:latin typeface="+mn-lt"/>
                <a:ea typeface="+mn-ea"/>
                <a:cs typeface="+mn-cs"/>
              </a:rPr>
              <a:t>, or .</a:t>
            </a:r>
            <a:r>
              <a:rPr lang="en-US" sz="1200" b="0" i="0" u="none" strike="noStrike" kern="1200" dirty="0" err="1">
                <a:solidFill>
                  <a:schemeClr val="tx1"/>
                </a:solidFill>
                <a:effectLst/>
                <a:latin typeface="+mn-lt"/>
                <a:ea typeface="+mn-ea"/>
                <a:cs typeface="+mn-cs"/>
              </a:rPr>
              <a:t>sa</a:t>
            </a:r>
            <a:r>
              <a:rPr lang="en-US" sz="1200" b="0" i="0" u="none" strike="noStrike" kern="1200" dirty="0">
                <a:solidFill>
                  <a:schemeClr val="tx1"/>
                </a:solidFill>
                <a:effectLst/>
                <a:latin typeface="+mn-lt"/>
                <a:ea typeface="+mn-ea"/>
                <a:cs typeface="+mn-cs"/>
              </a:rPr>
              <a:t> domain names. This reality turns fighting cybercrime into a worldwide issue.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So far, 138 countries have created laws to fight cybercriminals.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However, more work needs to be done because 20% of countries do not have such laws.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21</a:t>
            </a:fld>
            <a:endParaRPr lang="en-US"/>
          </a:p>
        </p:txBody>
      </p:sp>
    </p:spTree>
    <p:extLst>
      <p:ext uri="{BB962C8B-B14F-4D97-AF65-F5344CB8AC3E}">
        <p14:creationId xmlns:p14="http://schemas.microsoft.com/office/powerpoint/2010/main" val="4161511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mj-lt"/>
              <a:buNone/>
            </a:pPr>
            <a:r>
              <a:rPr lang="en-US" sz="1200" b="0" i="0" u="none" strike="noStrike" kern="1200" dirty="0">
                <a:solidFill>
                  <a:schemeClr val="tx1"/>
                </a:solidFill>
                <a:effectLst/>
                <a:latin typeface="+mn-lt"/>
                <a:ea typeface="+mn-ea"/>
                <a:cs typeface="+mn-cs"/>
              </a:rPr>
              <a:t>In summary,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cybercrime is any criminal activity carried out using computers or the internet.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 target of the criminals could be an individual or a computer.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Cybersecurity is taking measures to protect a computer from unauthorized access.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Cybercriminals do not use the same rules as we do, they are criminals who use any means necessary to get what they want. They exploit anyone they can and use stolen data for their gain.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The four cybercrime categories that we discussed are a computer as a tool, a computer as the target, using a computer to selling illicit goods, and offensive content and harassment.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Classifications of the computer as the tool are when the individual is the primary target of cybercrime, such as spam or phishing attempts.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Classifications of the computer as a target are when cybercriminals target a computer with viruses or unauthorized access.</a:t>
            </a:r>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22</a:t>
            </a:fld>
            <a:endParaRPr lang="en-US"/>
          </a:p>
        </p:txBody>
      </p:sp>
    </p:spTree>
    <p:extLst>
      <p:ext uri="{BB962C8B-B14F-4D97-AF65-F5344CB8AC3E}">
        <p14:creationId xmlns:p14="http://schemas.microsoft.com/office/powerpoint/2010/main" val="862779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the first video, we looked at cybercrime and cybercriminals. This video discusses how cybercriminals operate and how to protect against common types of attacks.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23</a:t>
            </a:fld>
            <a:endParaRPr lang="en-US"/>
          </a:p>
        </p:txBody>
      </p:sp>
    </p:spTree>
    <p:extLst>
      <p:ext uri="{BB962C8B-B14F-4D97-AF65-F5344CB8AC3E}">
        <p14:creationId xmlns:p14="http://schemas.microsoft.com/office/powerpoint/2010/main" val="941374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Please take a moment to read the learning objectives for this video.</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24</a:t>
            </a:fld>
            <a:endParaRPr lang="en-US"/>
          </a:p>
        </p:txBody>
      </p:sp>
    </p:spTree>
    <p:extLst>
      <p:ext uri="{BB962C8B-B14F-4D97-AF65-F5344CB8AC3E}">
        <p14:creationId xmlns:p14="http://schemas.microsoft.com/office/powerpoint/2010/main" val="3145903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Your goal is to make it as difficult as possible to dissuade a hacker from getting your data or from being a victim of cybercrime.</a:t>
            </a:r>
          </a:p>
          <a:p>
            <a:pPr marL="228600" indent="-228600" rtl="0">
              <a:buFont typeface="+mj-lt"/>
              <a:buAutoNum type="arabicPeriod"/>
            </a:pPr>
            <a:r>
              <a:rPr lang="en-US" sz="1200" b="0" i="0" u="none" strike="noStrike" kern="1200" dirty="0">
                <a:solidFill>
                  <a:schemeClr val="tx1"/>
                </a:solidFill>
                <a:effectLst/>
                <a:latin typeface="+mn-lt"/>
                <a:ea typeface="+mn-ea"/>
                <a:cs typeface="+mn-cs"/>
              </a:rPr>
              <a:t>Cybercriminals go after easy targets. If hackers see too much resistance, they will move on to softer targets unless the victim has something of great value.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25</a:t>
            </a:fld>
            <a:endParaRPr lang="en-US"/>
          </a:p>
        </p:txBody>
      </p:sp>
    </p:spTree>
    <p:extLst>
      <p:ext uri="{BB962C8B-B14F-4D97-AF65-F5344CB8AC3E}">
        <p14:creationId xmlns:p14="http://schemas.microsoft.com/office/powerpoint/2010/main" val="363846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Can you prevent yourself from being a victim of cybercrime?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Unfortunately, hackers will ultimately find a weakness if they want to.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If you are a specific target because you have some information that a government-sponsored hacker wants, there is not much that you can do since they have vast amounts of resources.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A good line of defense is to make the cybercriminals work hard to get your data.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 harder they have to work, the more likely they will give up.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Additionally, good cybersecurity practices minimize the chances that you will be a victim.</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26</a:t>
            </a:fld>
            <a:endParaRPr lang="en-US"/>
          </a:p>
        </p:txBody>
      </p:sp>
    </p:spTree>
    <p:extLst>
      <p:ext uri="{BB962C8B-B14F-4D97-AF65-F5344CB8AC3E}">
        <p14:creationId xmlns:p14="http://schemas.microsoft.com/office/powerpoint/2010/main" val="1960354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Let’s look at weak passwords as an example.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Hackers do not play by the rules. They use brute-force to crack passwords.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A password cracker is a software application that tries all possible alphanumeric combinations until they find the password.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One group cracked 2700 bad or weak passwords in 30 seconds.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These were probably typical passwords such as qwerty or words in the dictionary.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 crack program ran for another 48 hours and did not crack the 250 remaining strong passwords.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Do the hackers keep trying to get the remaining 250 passwords? Or do they find easier targets?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Most hackers will give up since they can obtain many passwords in the time it would take to get the data from a secured account.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Your goal is to be in the group of 250 who withstood the initial hack attempt.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27</a:t>
            </a:fld>
            <a:endParaRPr lang="en-US"/>
          </a:p>
        </p:txBody>
      </p:sp>
    </p:spTree>
    <p:extLst>
      <p:ext uri="{BB962C8B-B14F-4D97-AF65-F5344CB8AC3E}">
        <p14:creationId xmlns:p14="http://schemas.microsoft.com/office/powerpoint/2010/main" val="1770950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Cybercriminals do not directly target most victims.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Instead, the victims are bystanders who are caught up in a larger cybercrime operation.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For example, you connect your laptop to an unsecured </a:t>
            </a:r>
            <a:r>
              <a:rPr lang="en-US" sz="1200" b="0" i="0" u="none" strike="noStrike" kern="1200" dirty="0" err="1">
                <a:solidFill>
                  <a:schemeClr val="tx1"/>
                </a:solidFill>
                <a:effectLst/>
                <a:latin typeface="+mn-lt"/>
                <a:ea typeface="+mn-ea"/>
                <a:cs typeface="+mn-cs"/>
              </a:rPr>
              <a:t>WiFi</a:t>
            </a:r>
            <a:r>
              <a:rPr lang="en-US" sz="1200" b="0" i="0" u="none" strike="noStrike" kern="1200" dirty="0">
                <a:solidFill>
                  <a:schemeClr val="tx1"/>
                </a:solidFill>
                <a:effectLst/>
                <a:latin typeface="+mn-lt"/>
                <a:ea typeface="+mn-ea"/>
                <a:cs typeface="+mn-cs"/>
              </a:rPr>
              <a:t> access point, and you get a virus that was propagating on the network.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Additionally, some things are out of your control.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For example, a website you use was hacked, and your login information is leaked online.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You plan for data leaks and control what you can control. In this situation, you could protect yourself by not reusing passwords.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28</a:t>
            </a:fld>
            <a:endParaRPr lang="en-US"/>
          </a:p>
        </p:txBody>
      </p:sp>
    </p:spTree>
    <p:extLst>
      <p:ext uri="{BB962C8B-B14F-4D97-AF65-F5344CB8AC3E}">
        <p14:creationId xmlns:p14="http://schemas.microsoft.com/office/powerpoint/2010/main" val="2733718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Cybercriminals love easy targets!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People who are easy targets have a low awareness of cybersecurity.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use weak passwords and use the same passwords on multiple sites.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respond to spam solicitation or click links in emails.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visit shady internet sites trying to find pirated software or pornography without knowing the risks.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Any of those items makes the person an easy victim.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Hard targets are security conscious, and they understand dangers and risks of cyberspace.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When possible, they use encryption to secure data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They use two-factor authentication to prevent others from accessing their accounts using leaked login information.</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29</a:t>
            </a:fld>
            <a:endParaRPr lang="en-US"/>
          </a:p>
        </p:txBody>
      </p:sp>
    </p:spTree>
    <p:extLst>
      <p:ext uri="{BB962C8B-B14F-4D97-AF65-F5344CB8AC3E}">
        <p14:creationId xmlns:p14="http://schemas.microsoft.com/office/powerpoint/2010/main" val="40269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Video 8.1 is an introduction to cybersecurity, with a focus on cybercrime and cybercriminals.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3075259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According to this graphic,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73% of the victims were easy targets (in the orange and green).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6% were victims based on someone else’s mistake (blue).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Another 6% were specifically targeted because they were high-value targets (red).</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Your goal is to be in the first 6% and plan for leaked data based on someone else's mistakes.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30</a:t>
            </a:fld>
            <a:endParaRPr lang="en-US"/>
          </a:p>
        </p:txBody>
      </p:sp>
    </p:spTree>
    <p:extLst>
      <p:ext uri="{BB962C8B-B14F-4D97-AF65-F5344CB8AC3E}">
        <p14:creationId xmlns:p14="http://schemas.microsoft.com/office/powerpoint/2010/main" val="1044552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Before we talk about protection for specific threats, general protection guidelines apply to most types of threats.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First off, use official versions of the software. The majority of pirated software will contain malware.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Do not visit suspicious websites and search for illegal software because you might get infected with malware just by opening a webpage.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Perform automatic updates on your operating system and applications to patch known vulnerabilities.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Use a reputable antivirus program that prevents the occasional virus attempt, such as from a friend's flash drive.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Cybercriminals create fake antivirus software so their malware will not be detected.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Finally, use strong passwords and do not reuse the same passwords on different sites.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31</a:t>
            </a:fld>
            <a:endParaRPr lang="en-US"/>
          </a:p>
        </p:txBody>
      </p:sp>
    </p:spTree>
    <p:extLst>
      <p:ext uri="{BB962C8B-B14F-4D97-AF65-F5344CB8AC3E}">
        <p14:creationId xmlns:p14="http://schemas.microsoft.com/office/powerpoint/2010/main" val="1210828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Pirated software is software that has been copied or distributed for free against the wishes of the creator. Popular choices are Windows 7/10, Microsoft Office, Kaspersky Lab, and Adobe products. They seem harmless, but they are dangerous.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32</a:t>
            </a:fld>
            <a:endParaRPr lang="en-US"/>
          </a:p>
        </p:txBody>
      </p:sp>
    </p:spTree>
    <p:extLst>
      <p:ext uri="{BB962C8B-B14F-4D97-AF65-F5344CB8AC3E}">
        <p14:creationId xmlns:p14="http://schemas.microsoft.com/office/powerpoint/2010/main" val="2456931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Pirated software comes from crackers who hack software for a living.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do not do it for the goodwill of the community. They are not Robin Hood who takes from the rich to give to the poor.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If they crack software, they do so to help their criminal enterprise.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do it at the expense of anyone who installs the software.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can use the software to control or monitor the computers of those who use it.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33</a:t>
            </a:fld>
            <a:endParaRPr lang="en-US"/>
          </a:p>
        </p:txBody>
      </p:sp>
    </p:spTree>
    <p:extLst>
      <p:ext uri="{BB962C8B-B14F-4D97-AF65-F5344CB8AC3E}">
        <p14:creationId xmlns:p14="http://schemas.microsoft.com/office/powerpoint/2010/main" val="1351921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Pirated software is inherently risky and contains backdoors so the cybercriminal can remotely use your computer without your knowledge.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 cracker will create the pirated software.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Cybercriminals obtain it from the hackers and then freely distribute it so they can have many computers at their disposal.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Cybercriminals then use your computer in many ways, such as mining for Bitcoins or cryptocurrencies, sending spam, launching cyber attacks, or monitoring your communications for financial information.</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34</a:t>
            </a:fld>
            <a:endParaRPr lang="en-US"/>
          </a:p>
        </p:txBody>
      </p:sp>
    </p:spTree>
    <p:extLst>
      <p:ext uri="{BB962C8B-B14F-4D97-AF65-F5344CB8AC3E}">
        <p14:creationId xmlns:p14="http://schemas.microsoft.com/office/powerpoint/2010/main" val="863771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There are exceptions, but you can assume that:</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All pirated software is compromised and contains some form of malware.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All cracking software used to hack official versions contains malware.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 Privacy Uncovered project determined that 2 out of 3 PCs with pirated software are contaminated with malware.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35</a:t>
            </a:fld>
            <a:endParaRPr lang="en-US"/>
          </a:p>
        </p:txBody>
      </p:sp>
    </p:spTree>
    <p:extLst>
      <p:ext uri="{BB962C8B-B14F-4D97-AF65-F5344CB8AC3E}">
        <p14:creationId xmlns:p14="http://schemas.microsoft.com/office/powerpoint/2010/main" val="278228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Additionally, you can expect that any software downloaded from non-official sources or untrusted sites could contain malware.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Hackers upload their hacked versions with malware. Users who download the files cannot tell the authentic version from the fake.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36</a:t>
            </a:fld>
            <a:endParaRPr lang="en-US"/>
          </a:p>
        </p:txBody>
      </p:sp>
    </p:spTree>
    <p:extLst>
      <p:ext uri="{BB962C8B-B14F-4D97-AF65-F5344CB8AC3E}">
        <p14:creationId xmlns:p14="http://schemas.microsoft.com/office/powerpoint/2010/main" val="750995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Think about this scenario for a minute.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Would you install a free lock on your door that a stranger on the street gave you?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What are the risks?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For one, they have the key to your house.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Similarly, why would you trust a cybercriminal with your computer and data?</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37</a:t>
            </a:fld>
            <a:endParaRPr lang="en-US"/>
          </a:p>
        </p:txBody>
      </p:sp>
    </p:spTree>
    <p:extLst>
      <p:ext uri="{BB962C8B-B14F-4D97-AF65-F5344CB8AC3E}">
        <p14:creationId xmlns:p14="http://schemas.microsoft.com/office/powerpoint/2010/main" val="960392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Protecting against pirated software is simple, but yet complicated in the developing world.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Only download software from official sources, such as microsoft.com or mozilla.org.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Stay away from cracking software to unlock legitimate software.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First off, you have to visit a suspicious site to get it, and secondly, the cracking software will contain malware.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The complicated part is that professional software is better, which is why it is expensive.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However, there are excellent free alternatives. Use GIMP instead of Adobe Photoshop and Google Drive or </a:t>
            </a:r>
            <a:r>
              <a:rPr lang="en-US" sz="1200" b="0" i="0" u="none" strike="noStrike" kern="1200" dirty="0" err="1">
                <a:solidFill>
                  <a:schemeClr val="tx1"/>
                </a:solidFill>
                <a:effectLst/>
                <a:latin typeface="+mn-lt"/>
                <a:ea typeface="+mn-ea"/>
                <a:cs typeface="+mn-cs"/>
              </a:rPr>
              <a:t>FreeOffice</a:t>
            </a:r>
            <a:r>
              <a:rPr lang="en-US" sz="1200" b="0" i="0" u="none" strike="noStrike" kern="1200" dirty="0">
                <a:solidFill>
                  <a:schemeClr val="tx1"/>
                </a:solidFill>
                <a:effectLst/>
                <a:latin typeface="+mn-lt"/>
                <a:ea typeface="+mn-ea"/>
                <a:cs typeface="+mn-cs"/>
              </a:rPr>
              <a:t> for office software.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38</a:t>
            </a:fld>
            <a:endParaRPr lang="en-US"/>
          </a:p>
        </p:txBody>
      </p:sp>
    </p:spTree>
    <p:extLst>
      <p:ext uri="{BB962C8B-B14F-4D97-AF65-F5344CB8AC3E}">
        <p14:creationId xmlns:p14="http://schemas.microsoft.com/office/powerpoint/2010/main" val="2533297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Software updates are of paramount or extreme importance.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Crackers find new exploits all the time and write software to take advantage of them.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Script kiddies and cybercriminals purchase the hacker software to use the exploits for monetary gain.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Running up-to-date software patches these vulnerabilities and helps keeps hackers out.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39</a:t>
            </a:fld>
            <a:endParaRPr lang="en-US"/>
          </a:p>
        </p:txBody>
      </p:sp>
    </p:spTree>
    <p:extLst>
      <p:ext uri="{BB962C8B-B14F-4D97-AF65-F5344CB8AC3E}">
        <p14:creationId xmlns:p14="http://schemas.microsoft.com/office/powerpoint/2010/main" val="3072291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Please take a moment to read the learning objectives for this video.</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3957059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Bad passwords are easy to guess by a computer program.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Good passwords are longer and use special characters and numbers.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It takes a lot of processing power to crack a secure password using brute force.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Strong passwords are long and contain a random mix of letters, numbers, and special characters.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You need a password safe to store strong passwords.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40</a:t>
            </a:fld>
            <a:endParaRPr lang="en-US"/>
          </a:p>
        </p:txBody>
      </p:sp>
    </p:spTree>
    <p:extLst>
      <p:ext uri="{BB962C8B-B14F-4D97-AF65-F5344CB8AC3E}">
        <p14:creationId xmlns:p14="http://schemas.microsoft.com/office/powerpoint/2010/main" val="3455174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An alternative to passwords is passphrases because they are long, secure, and easy to remember.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They could be a short positive message such as “I want to smile more :)”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or just some random words in your home, such as “Yellow-green pancakes 4bfast”.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Use a special character in place of the letters to make it even more secure!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41</a:t>
            </a:fld>
            <a:endParaRPr lang="en-US"/>
          </a:p>
        </p:txBody>
      </p:sp>
    </p:spTree>
    <p:extLst>
      <p:ext uri="{BB962C8B-B14F-4D97-AF65-F5344CB8AC3E}">
        <p14:creationId xmlns:p14="http://schemas.microsoft.com/office/powerpoint/2010/main" val="799399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en-US" sz="1200" b="0" i="0" u="none" strike="noStrike" kern="1200" dirty="0">
                <a:solidFill>
                  <a:schemeClr val="tx1"/>
                </a:solidFill>
                <a:effectLst/>
                <a:latin typeface="+mn-lt"/>
                <a:ea typeface="+mn-ea"/>
                <a:cs typeface="+mn-cs"/>
              </a:rPr>
              <a:t>To summarize: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 goal of cybersecurity is to make it as difficult as possible to dissuade a hacker from getting your data.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Cybercriminals typically go after easy targets, who are people not aware of cybersecurity.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use weak passwords and use the same passwords on multiple sites.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They respond to spam solicitation or click links in emails and visit shady internet sites.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To protect yourself online, use only official versions of software and do not visit underground websites.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Regularly update your software and use a reputable antivirus program.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Use strong passwords and do not reuse the same passwords on different sites.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Pirated software often comes with malware, which turns the infected computer into a hacker’s tool.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If you use pirated software, cybercriminals are using you for their own gain.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Software updates are critical because they prevent new ways for hackers to access your computer by fixing recent exploits in software.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A password is a string of text that makes no sense.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A passphrase contains several words that you can easily memorize. Passphrases are usually longer and stronger than passwords.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43</a:t>
            </a:fld>
            <a:endParaRPr lang="en-US"/>
          </a:p>
        </p:txBody>
      </p:sp>
    </p:spTree>
    <p:extLst>
      <p:ext uri="{BB962C8B-B14F-4D97-AF65-F5344CB8AC3E}">
        <p14:creationId xmlns:p14="http://schemas.microsoft.com/office/powerpoint/2010/main" val="3665315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video discusses common cyber threats and how to protect against them.</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44</a:t>
            </a:fld>
            <a:endParaRPr lang="en-US"/>
          </a:p>
        </p:txBody>
      </p:sp>
    </p:spTree>
    <p:extLst>
      <p:ext uri="{BB962C8B-B14F-4D97-AF65-F5344CB8AC3E}">
        <p14:creationId xmlns:p14="http://schemas.microsoft.com/office/powerpoint/2010/main" val="2004059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Please take a moment to read the learning objectives for this video.</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45</a:t>
            </a:fld>
            <a:endParaRPr lang="en-US"/>
          </a:p>
        </p:txBody>
      </p:sp>
    </p:spTree>
    <p:extLst>
      <p:ext uri="{BB962C8B-B14F-4D97-AF65-F5344CB8AC3E}">
        <p14:creationId xmlns:p14="http://schemas.microsoft.com/office/powerpoint/2010/main" val="31437296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There is a long list of possible cyber threats, but the common types that could affect you are malware, data leaks, unsolicited email, and open </a:t>
            </a:r>
            <a:r>
              <a:rPr lang="en-US" sz="1200" b="0" i="0" u="none" strike="noStrike" kern="1200" dirty="0" err="1">
                <a:solidFill>
                  <a:schemeClr val="tx1"/>
                </a:solidFill>
                <a:effectLst/>
                <a:latin typeface="+mn-lt"/>
                <a:ea typeface="+mn-ea"/>
                <a:cs typeface="+mn-cs"/>
              </a:rPr>
              <a:t>WiFi</a:t>
            </a:r>
            <a:r>
              <a:rPr lang="en-US" sz="1200" b="0" i="0" u="none" strike="noStrike" kern="1200" dirty="0">
                <a:solidFill>
                  <a:schemeClr val="tx1"/>
                </a:solidFill>
                <a:effectLst/>
                <a:latin typeface="+mn-lt"/>
                <a:ea typeface="+mn-ea"/>
                <a:cs typeface="+mn-cs"/>
              </a:rPr>
              <a:t> networks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46</a:t>
            </a:fld>
            <a:endParaRPr lang="en-US"/>
          </a:p>
        </p:txBody>
      </p:sp>
    </p:spTree>
    <p:extLst>
      <p:ext uri="{BB962C8B-B14F-4D97-AF65-F5344CB8AC3E}">
        <p14:creationId xmlns:p14="http://schemas.microsoft.com/office/powerpoint/2010/main" val="20568207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Malware is a general term to describe any software that infects and damages a computer system without the owner's knowledge or permission. It comes from the words malicious software.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47</a:t>
            </a:fld>
            <a:endParaRPr lang="en-US"/>
          </a:p>
        </p:txBody>
      </p:sp>
    </p:spTree>
    <p:extLst>
      <p:ext uri="{BB962C8B-B14F-4D97-AF65-F5344CB8AC3E}">
        <p14:creationId xmlns:p14="http://schemas.microsoft.com/office/powerpoint/2010/main" val="25530014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Most malware works the same way.</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 malicious code finds its way into the computer and then attaches itself to a program, file, or disk.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When the program executes, or the flash drive is inserted, the virus activates and replicates itself.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 malicious code works in the background, often without the knowledge of the user.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48</a:t>
            </a:fld>
            <a:endParaRPr lang="en-US"/>
          </a:p>
        </p:txBody>
      </p:sp>
    </p:spTree>
    <p:extLst>
      <p:ext uri="{BB962C8B-B14F-4D97-AF65-F5344CB8AC3E}">
        <p14:creationId xmlns:p14="http://schemas.microsoft.com/office/powerpoint/2010/main" val="2710685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Malware infects computers through various methods, but common ways are through untrusted websites, email attachments, pirated software, flash drives, or infected computers on a network.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When a user visits a web page run by cybercriminals with malicious code, the web browser executes the malicious JavaScript code to install a keylogger, spyware, or even ransomware.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A user might not intentionally visit the website, but clicks on a link in an email.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Another method of infection is downloading a file from an untrusted source instead of from the vendor’s site.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49</a:t>
            </a:fld>
            <a:endParaRPr lang="en-US"/>
          </a:p>
        </p:txBody>
      </p:sp>
    </p:spTree>
    <p:extLst>
      <p:ext uri="{BB962C8B-B14F-4D97-AF65-F5344CB8AC3E}">
        <p14:creationId xmlns:p14="http://schemas.microsoft.com/office/powerpoint/2010/main" val="8062435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There are many </a:t>
            </a:r>
            <a:r>
              <a:rPr lang="en-US" sz="1200" b="0" i="0" u="none" strike="noStrike" kern="1200" dirty="0" err="1">
                <a:solidFill>
                  <a:schemeClr val="tx1"/>
                </a:solidFill>
                <a:effectLst/>
                <a:latin typeface="+mn-lt"/>
                <a:ea typeface="+mn-ea"/>
                <a:cs typeface="+mn-cs"/>
              </a:rPr>
              <a:t>subclassifications</a:t>
            </a:r>
            <a:r>
              <a:rPr lang="en-US" sz="1200" b="0" i="0" u="none" strike="noStrike" kern="1200" dirty="0">
                <a:solidFill>
                  <a:schemeClr val="tx1"/>
                </a:solidFill>
                <a:effectLst/>
                <a:latin typeface="+mn-lt"/>
                <a:ea typeface="+mn-ea"/>
                <a:cs typeface="+mn-cs"/>
              </a:rPr>
              <a:t> of malware, but some common types are worms, viruses, trojan horses, spyware, keyloggers, and fake antivirus software.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Worms are designed to self-replicate from computer to computer, but they typically do not cause harm to the host computer.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Viruses are also self-replicating, but they are designed to cause harm or do damage by destroying or changing files on the computer.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Trojan horses are software that looks safe, such as a computer game, but trojans are harmful.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Users are tricked into installing them.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Trojans delete files, steal data, or open a backdoor so the cybercriminal can take full advantage of the computer.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Spyware monitors your computer and sends collected information to the cybercriminal.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Keyloggers are spyware that records everything a user types on the keyboard.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 cybercriminals are looking for login information to websites or email.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A final type of malware is fake or pirated antivirus software that allows malware to remain undetected.</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50</a:t>
            </a:fld>
            <a:endParaRPr lang="en-US"/>
          </a:p>
        </p:txBody>
      </p:sp>
    </p:spTree>
    <p:extLst>
      <p:ext uri="{BB962C8B-B14F-4D97-AF65-F5344CB8AC3E}">
        <p14:creationId xmlns:p14="http://schemas.microsoft.com/office/powerpoint/2010/main" val="333336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Before we talk about cybercrime and security, let’s define these concepts.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First, cyber is a root word that relates to the culture of computers, information technology, and virtual reality.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Cyberspace is the online environment or world of computer networks. Cyberspace is synonymous with doing something or communicating online.</a:t>
            </a:r>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2709132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Ransomware is a special kind of malware designed to extort money from the user.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Once the ransomware activates, it encrypts the victim’s entire hard drive.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Only the cybercriminal can give you the key to unlock your files, but you have to pay them first.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 cost of restoring your files might cost between 200 to 2000 US dollars.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There were several worldwide attacks using ransomware in 2017 that took advantage of unpatched software in Windows XP.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One particular attack infected over 300,000 computers in just four days.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Many victims paid the extortion fee to restore their files.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51</a:t>
            </a:fld>
            <a:endParaRPr lang="en-US"/>
          </a:p>
        </p:txBody>
      </p:sp>
    </p:spTree>
    <p:extLst>
      <p:ext uri="{BB962C8B-B14F-4D97-AF65-F5344CB8AC3E}">
        <p14:creationId xmlns:p14="http://schemas.microsoft.com/office/powerpoint/2010/main" val="15295141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Should malware make it past the antivirus protection software and infect your computer, you do not have a lot of options.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It is likely that much of the damage has been done, especially if you permitted the virus to run, such as using an infected software cracker.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Antivirus software can clean some malware, but not all of it.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A virus will have infected core operating system files and permanently changed them.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 most stubborn kind of malware requires a user to reinstall the operating system.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Furthermore, just like with ransomware, a virus might encrypt or even destroy a user’s data.</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52</a:t>
            </a:fld>
            <a:endParaRPr lang="en-US"/>
          </a:p>
        </p:txBody>
      </p:sp>
    </p:spTree>
    <p:extLst>
      <p:ext uri="{BB962C8B-B14F-4D97-AF65-F5344CB8AC3E}">
        <p14:creationId xmlns:p14="http://schemas.microsoft.com/office/powerpoint/2010/main" val="34119536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There are good ways to protect against malware.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First, use a reputable antivirus program. Hopefully, this will stop any attempts at infection.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However, this should be a last resort and not something you rely on to protect you.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Whatever you do, do not install a pirated version of an antivirus program.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Next, keep your operating system and applications updated.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Third, stay away from untrusted websites by not clicking on unknown links in an email.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Any file you download should come from the vendor, not from an unknown site.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Finally, do not use pirated software.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Most copies of pirated software will contain malware, even if the antivirus software will not detect it.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53</a:t>
            </a:fld>
            <a:endParaRPr lang="en-US"/>
          </a:p>
        </p:txBody>
      </p:sp>
    </p:spTree>
    <p:extLst>
      <p:ext uri="{BB962C8B-B14F-4D97-AF65-F5344CB8AC3E}">
        <p14:creationId xmlns:p14="http://schemas.microsoft.com/office/powerpoint/2010/main" val="366045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next common cyber threat that we discuss is data leaks.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Data leaks are the release of secure information to an untrusted environment.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Cybercriminals frequently post hacked usernames and passwords from websites.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For example, one online hacker’s database contains 1.4 billion usernames and passwords.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54</a:t>
            </a:fld>
            <a:endParaRPr lang="en-US"/>
          </a:p>
        </p:txBody>
      </p:sp>
    </p:spTree>
    <p:extLst>
      <p:ext uri="{BB962C8B-B14F-4D97-AF65-F5344CB8AC3E}">
        <p14:creationId xmlns:p14="http://schemas.microsoft.com/office/powerpoint/2010/main" val="3823518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Since 2013, over 9 billion records were lost or stolen. Only 4% of those data were encrypted. Any data you post online is at risk of being leaked.</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55</a:t>
            </a:fld>
            <a:endParaRPr lang="en-US"/>
          </a:p>
        </p:txBody>
      </p:sp>
    </p:spTree>
    <p:extLst>
      <p:ext uri="{BB962C8B-B14F-4D97-AF65-F5344CB8AC3E}">
        <p14:creationId xmlns:p14="http://schemas.microsoft.com/office/powerpoint/2010/main" val="25231465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You cannot prevent data leaks. They are a fact of life in cyberspace. Instead, plan for your username, password, and other sensitive data to be leaked online.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56</a:t>
            </a:fld>
            <a:endParaRPr lang="en-US"/>
          </a:p>
        </p:txBody>
      </p:sp>
    </p:spTree>
    <p:extLst>
      <p:ext uri="{BB962C8B-B14F-4D97-AF65-F5344CB8AC3E}">
        <p14:creationId xmlns:p14="http://schemas.microsoft.com/office/powerpoint/2010/main" val="18525280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Cybercriminals plan on users using the same username and password for multiple accounts. Cybercriminals try the same combination on different websites trying to gain access to a user's sensitive or financial data.</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57</a:t>
            </a:fld>
            <a:endParaRPr lang="en-US"/>
          </a:p>
        </p:txBody>
      </p:sp>
    </p:spTree>
    <p:extLst>
      <p:ext uri="{BB962C8B-B14F-4D97-AF65-F5344CB8AC3E}">
        <p14:creationId xmlns:p14="http://schemas.microsoft.com/office/powerpoint/2010/main" val="28936706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The best way to plan for data leaks is to use a unique username and password combination for each account.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This way, the hacker will only have access to one account, therefore lessening the damage they can do.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Maintaining unique passwords is not easy. Password managers help to log you into the sites automatically.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Another step is to use two-factor authentication, such as Google Authenticator.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Accounts that use two-factor authentication require two passwords. </a:t>
            </a:r>
          </a:p>
          <a:p>
            <a:pPr marL="1143000" lvl="2" indent="-228600" rtl="0">
              <a:buFont typeface="+mj-lt"/>
              <a:buAutoNum type="arabicPeriod"/>
            </a:pPr>
            <a:r>
              <a:rPr lang="en-US" sz="1200" b="0" i="0" u="none" strike="noStrike" kern="1200" dirty="0">
                <a:solidFill>
                  <a:schemeClr val="tx1"/>
                </a:solidFill>
                <a:effectLst/>
                <a:latin typeface="+mn-lt"/>
                <a:ea typeface="+mn-ea"/>
                <a:cs typeface="+mn-cs"/>
              </a:rPr>
              <a:t>The first is the password you choose. </a:t>
            </a:r>
          </a:p>
          <a:p>
            <a:pPr marL="1143000" lvl="2" indent="-228600" rtl="0">
              <a:buFont typeface="+mj-lt"/>
              <a:buAutoNum type="arabicPeriod"/>
            </a:pPr>
            <a:r>
              <a:rPr lang="en-US" sz="1200" b="0" i="0" u="none" strike="noStrike" kern="1200" dirty="0">
                <a:solidFill>
                  <a:schemeClr val="tx1"/>
                </a:solidFill>
                <a:effectLst/>
                <a:latin typeface="+mn-lt"/>
                <a:ea typeface="+mn-ea"/>
                <a:cs typeface="+mn-cs"/>
              </a:rPr>
              <a:t>The second requires the user’s phone to authenticate the login.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Even if your username and password are compromised, others are unable to log in without the second authentication code.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58</a:t>
            </a:fld>
            <a:endParaRPr lang="en-US"/>
          </a:p>
        </p:txBody>
      </p:sp>
    </p:spTree>
    <p:extLst>
      <p:ext uri="{BB962C8B-B14F-4D97-AF65-F5344CB8AC3E}">
        <p14:creationId xmlns:p14="http://schemas.microsoft.com/office/powerpoint/2010/main" val="37664367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For a final step, know what sensitive data you have online, on your laptop, or phone that could be leaked.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What if your emails were leaked online?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What if your laptop or phone were stolen?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How secure is the data?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There are some tools you can use to encrypt sensitive data.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For example,  Samsung uses an application called Secure Folder to keep sensitive files.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Windows 7/10 can encrypt the entire hard drive using BitLocker or VeraCrypt.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If you need to encrypt only a few files, you can use 7zip.</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59</a:t>
            </a:fld>
            <a:endParaRPr lang="en-US"/>
          </a:p>
        </p:txBody>
      </p:sp>
    </p:spTree>
    <p:extLst>
      <p:ext uri="{BB962C8B-B14F-4D97-AF65-F5344CB8AC3E}">
        <p14:creationId xmlns:p14="http://schemas.microsoft.com/office/powerpoint/2010/main" val="21112982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Unsolicited email is a favorite way for cybercriminals to gain access to a computer or an account. There are several different ways they do it.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One way is through phishing, which is tricking the user into giving up their account information.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 cybercriminals create an email to reset a password that looks like it comes from a legitimate source, such as from Google or Facebook.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If the user isn’t paying attention, they go to the fake website and give the login information to the hacker.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Another way is through hyperlinks that read “click here”, but hide the real URL.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 cybercriminal hopes the user will click on the link.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Once they do, the user’s computer could get infected. </a:t>
            </a: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60</a:t>
            </a:fld>
            <a:endParaRPr lang="en-US"/>
          </a:p>
        </p:txBody>
      </p:sp>
    </p:spTree>
    <p:extLst>
      <p:ext uri="{BB962C8B-B14F-4D97-AF65-F5344CB8AC3E}">
        <p14:creationId xmlns:p14="http://schemas.microsoft.com/office/powerpoint/2010/main" val="370971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Cybercrime is any criminal activity carried out using computers or the internet. Cybercrimes do not only happen online but also include crimes using a computer.</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7841298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Unsolicited email is a favorite way for cybercriminals to gain access to a computer or an account. There are several different ways they do it.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One way is through phishing, which is tricking the user into giving up their account information.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 cybercriminals create an email to reset a password that looks like it comes from a legitimate source, such as from Google or Facebook.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If the user isn’t paying attention, they go to the fake website and give the login information to the hacker.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Another way is through hyperlinks that read “click here”, but hide the real URL.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 cybercriminal hopes the user will click on the link.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Once they do, the user’s computer could get infected.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They also send infected file attachments in emails, such as DOC or PDF files.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These emails are self-replicating and look like they come from your known contacts.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Once you are infected, the malware uses your account to send the infected email to everyone in your address book.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Your friends think the file is safe because it came from you.</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61</a:t>
            </a:fld>
            <a:endParaRPr lang="en-US"/>
          </a:p>
        </p:txBody>
      </p:sp>
    </p:spTree>
    <p:extLst>
      <p:ext uri="{BB962C8B-B14F-4D97-AF65-F5344CB8AC3E}">
        <p14:creationId xmlns:p14="http://schemas.microsoft.com/office/powerpoint/2010/main" val="30363832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mj-lt"/>
              <a:buNone/>
            </a:pPr>
            <a:r>
              <a:rPr lang="en-US" sz="1200" b="0" i="0" u="none" strike="noStrike" kern="1200" dirty="0">
                <a:solidFill>
                  <a:schemeClr val="tx1"/>
                </a:solidFill>
                <a:effectLst/>
                <a:latin typeface="+mn-lt"/>
                <a:ea typeface="+mn-ea"/>
                <a:cs typeface="+mn-cs"/>
              </a:rPr>
              <a:t>Links with "Click Here" text are dangerous because people click on them to see the URL.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However, the webpage downloads the malicious code before the page displays.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By the time you see that the website is suspicious, it might be too late.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This behavior is called drive-by downloading.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The malicious software can then install other software even if you quickly close the web page.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Common drive-by download malware types are viruses, keyloggers, and ransomware.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Experts estimate that 93% of all phishing emails are now ransomware!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62</a:t>
            </a:fld>
            <a:endParaRPr lang="en-US"/>
          </a:p>
        </p:txBody>
      </p:sp>
    </p:spTree>
    <p:extLst>
      <p:ext uri="{BB962C8B-B14F-4D97-AF65-F5344CB8AC3E}">
        <p14:creationId xmlns:p14="http://schemas.microsoft.com/office/powerpoint/2010/main" val="41456724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mj-lt"/>
              <a:buNone/>
            </a:pPr>
            <a:r>
              <a:rPr lang="en-US" sz="1200" b="0" i="0" u="none" strike="noStrike" kern="1200" dirty="0">
                <a:solidFill>
                  <a:schemeClr val="tx1"/>
                </a:solidFill>
                <a:effectLst/>
                <a:latin typeface="+mn-lt"/>
                <a:ea typeface="+mn-ea"/>
                <a:cs typeface="+mn-cs"/>
              </a:rPr>
              <a:t>Your best protection against malware in email is to know how to identify a fake email or spam.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Never click a link in an email, not even from a friend, unless you know it is safe.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You can mouseover a link to verify the URL. If the domain name is just some random letters, do not trust it.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Never click a password reset link from an email. Instead, go to the website directly and see if you actually need to reset your password.</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63</a:t>
            </a:fld>
            <a:endParaRPr lang="en-US"/>
          </a:p>
        </p:txBody>
      </p:sp>
    </p:spTree>
    <p:extLst>
      <p:ext uri="{BB962C8B-B14F-4D97-AF65-F5344CB8AC3E}">
        <p14:creationId xmlns:p14="http://schemas.microsoft.com/office/powerpoint/2010/main" val="24057544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Another area to be knowledgeable about is Open </a:t>
            </a:r>
            <a:r>
              <a:rPr lang="en-US" sz="1200" b="0" i="0" u="none" strike="noStrike" kern="1200" dirty="0" err="1">
                <a:solidFill>
                  <a:schemeClr val="tx1"/>
                </a:solidFill>
                <a:effectLst/>
                <a:latin typeface="+mn-lt"/>
                <a:ea typeface="+mn-ea"/>
                <a:cs typeface="+mn-cs"/>
              </a:rPr>
              <a:t>WiFi</a:t>
            </a:r>
            <a:r>
              <a:rPr lang="en-US" sz="1200" b="0" i="0" u="none" strike="noStrike" kern="1200" dirty="0">
                <a:solidFill>
                  <a:schemeClr val="tx1"/>
                </a:solidFill>
                <a:effectLst/>
                <a:latin typeface="+mn-lt"/>
                <a:ea typeface="+mn-ea"/>
                <a:cs typeface="+mn-cs"/>
              </a:rPr>
              <a:t> Access Points.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 purpose of discussing this topic is to understand the risks of public </a:t>
            </a:r>
            <a:r>
              <a:rPr lang="en-US" sz="1200" b="0" i="0" u="none" strike="noStrike" kern="1200" dirty="0" err="1">
                <a:solidFill>
                  <a:schemeClr val="tx1"/>
                </a:solidFill>
                <a:effectLst/>
                <a:latin typeface="+mn-lt"/>
                <a:ea typeface="+mn-ea"/>
                <a:cs typeface="+mn-cs"/>
              </a:rPr>
              <a:t>WiFi</a:t>
            </a:r>
            <a:r>
              <a:rPr lang="en-US" sz="1200" b="0" i="0" u="none" strike="noStrike" kern="1200" dirty="0">
                <a:solidFill>
                  <a:schemeClr val="tx1"/>
                </a:solidFill>
                <a:effectLst/>
                <a:latin typeface="+mn-lt"/>
                <a:ea typeface="+mn-ea"/>
                <a:cs typeface="+mn-cs"/>
              </a:rPr>
              <a:t>.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Any data transmitted through an unsecured </a:t>
            </a:r>
            <a:r>
              <a:rPr lang="en-US" sz="1200" b="0" i="0" u="none" strike="noStrike" kern="1200" dirty="0" err="1">
                <a:solidFill>
                  <a:schemeClr val="tx1"/>
                </a:solidFill>
                <a:effectLst/>
                <a:latin typeface="+mn-lt"/>
                <a:ea typeface="+mn-ea"/>
                <a:cs typeface="+mn-cs"/>
              </a:rPr>
              <a:t>WiFi</a:t>
            </a:r>
            <a:r>
              <a:rPr lang="en-US" sz="1200" b="0" i="0" u="none" strike="noStrike" kern="1200" dirty="0">
                <a:solidFill>
                  <a:schemeClr val="tx1"/>
                </a:solidFill>
                <a:effectLst/>
                <a:latin typeface="+mn-lt"/>
                <a:ea typeface="+mn-ea"/>
                <a:cs typeface="+mn-cs"/>
              </a:rPr>
              <a:t> connection can be easily collected.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Cybercriminals are looking for login credentials used without encryption.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In 2017, an Austrian man lost over 100,000 US dollars in bitcoin by viewing his account over a public wireless network.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If you do use open </a:t>
            </a:r>
            <a:r>
              <a:rPr lang="en-US" sz="1200" b="0" i="0" u="none" strike="noStrike" kern="1200" dirty="0" err="1">
                <a:solidFill>
                  <a:schemeClr val="tx1"/>
                </a:solidFill>
                <a:effectLst/>
                <a:latin typeface="+mn-lt"/>
                <a:ea typeface="+mn-ea"/>
                <a:cs typeface="+mn-cs"/>
              </a:rPr>
              <a:t>WiFi</a:t>
            </a:r>
            <a:r>
              <a:rPr lang="en-US" sz="1200" b="0" i="0" u="none" strike="noStrike" kern="1200" dirty="0">
                <a:solidFill>
                  <a:schemeClr val="tx1"/>
                </a:solidFill>
                <a:effectLst/>
                <a:latin typeface="+mn-lt"/>
                <a:ea typeface="+mn-ea"/>
                <a:cs typeface="+mn-cs"/>
              </a:rPr>
              <a:t> access points, only use HTTPS when logging into your website.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Because viruses propagate over networks, you also run the risk of infection if your computer is not up to date.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 safer option is to use your mobile data and create your own hotspot.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64</a:t>
            </a:fld>
            <a:endParaRPr lang="en-US"/>
          </a:p>
        </p:txBody>
      </p:sp>
    </p:spTree>
    <p:extLst>
      <p:ext uri="{BB962C8B-B14F-4D97-AF65-F5344CB8AC3E}">
        <p14:creationId xmlns:p14="http://schemas.microsoft.com/office/powerpoint/2010/main" val="19635840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summary,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some common cyber threats are malware, data leaks, unsolicited email, and open </a:t>
            </a:r>
            <a:r>
              <a:rPr lang="en-US" sz="1200" b="0" i="0" u="none" strike="noStrike" kern="1200" dirty="0" err="1">
                <a:solidFill>
                  <a:schemeClr val="tx1"/>
                </a:solidFill>
                <a:effectLst/>
                <a:latin typeface="+mn-lt"/>
                <a:ea typeface="+mn-ea"/>
                <a:cs typeface="+mn-cs"/>
              </a:rPr>
              <a:t>WiFi</a:t>
            </a:r>
            <a:r>
              <a:rPr lang="en-US" sz="1200" b="0" i="0" u="none" strike="noStrike" kern="1200" dirty="0">
                <a:solidFill>
                  <a:schemeClr val="tx1"/>
                </a:solidFill>
                <a:effectLst/>
                <a:latin typeface="+mn-lt"/>
                <a:ea typeface="+mn-ea"/>
                <a:cs typeface="+mn-cs"/>
              </a:rPr>
              <a:t> access points.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Malware is malicious software that runs in the background without the user’s knowledge, and often self-replicates to other computers.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Malware infects computers through untrusted websites, email attachments, pirated software, flash drives, or infected computers on a network.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Malware is very difficult to remove from an infected computer. Data leaks are another threat that is out of the user’s control.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One level of protection from data leaks is to use unique passwords for every website.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Unsolicited emails are dangerous because of embedded hyperlinks that lead to harmful websites.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If a user clicks a link, the website will infect the computer before the user can see the webpage. </a:t>
            </a:r>
          </a:p>
          <a:p>
            <a:pPr marL="685800" lvl="1" indent="-228600" rtl="0">
              <a:buFont typeface="+mj-lt"/>
              <a:buAutoNum type="arabicPeriod"/>
            </a:pPr>
            <a:r>
              <a:rPr lang="en-US" sz="1200" b="0" i="0" u="none" strike="noStrike" kern="1200" dirty="0">
                <a:solidFill>
                  <a:schemeClr val="tx1"/>
                </a:solidFill>
                <a:effectLst/>
                <a:latin typeface="+mn-lt"/>
                <a:ea typeface="+mn-ea"/>
                <a:cs typeface="+mn-cs"/>
              </a:rPr>
              <a:t>Once the user can view the site, it is too late. The computer is already infected by a method called drive-by downloading. </a:t>
            </a:r>
          </a:p>
          <a:p>
            <a:pPr marL="228600" lvl="0" indent="-228600" rtl="0">
              <a:buFont typeface="+mj-lt"/>
              <a:buAutoNum type="arabicPeriod"/>
            </a:pPr>
            <a:r>
              <a:rPr lang="en-US" sz="1200" b="0" i="0" u="none" strike="noStrike" kern="1200" dirty="0">
                <a:solidFill>
                  <a:schemeClr val="tx1"/>
                </a:solidFill>
                <a:effectLst/>
                <a:latin typeface="+mn-lt"/>
                <a:ea typeface="+mn-ea"/>
                <a:cs typeface="+mn-cs"/>
              </a:rPr>
              <a:t>Public </a:t>
            </a:r>
            <a:r>
              <a:rPr lang="en-US" sz="1200" b="0" i="0" u="none" strike="noStrike" kern="1200" dirty="0" err="1">
                <a:solidFill>
                  <a:schemeClr val="tx1"/>
                </a:solidFill>
                <a:effectLst/>
                <a:latin typeface="+mn-lt"/>
                <a:ea typeface="+mn-ea"/>
                <a:cs typeface="+mn-cs"/>
              </a:rPr>
              <a:t>WiFi</a:t>
            </a:r>
            <a:r>
              <a:rPr lang="en-US" sz="1200" b="0" i="0" u="none" strike="noStrike" kern="1200" dirty="0">
                <a:solidFill>
                  <a:schemeClr val="tx1"/>
                </a:solidFill>
                <a:effectLst/>
                <a:latin typeface="+mn-lt"/>
                <a:ea typeface="+mn-ea"/>
                <a:cs typeface="+mn-cs"/>
              </a:rPr>
              <a:t> networks have security risks since others on the network can view any unencrypted data.</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65</a:t>
            </a:fld>
            <a:endParaRPr lang="en-US"/>
          </a:p>
        </p:txBody>
      </p:sp>
    </p:spTree>
    <p:extLst>
      <p:ext uri="{BB962C8B-B14F-4D97-AF65-F5344CB8AC3E}">
        <p14:creationId xmlns:p14="http://schemas.microsoft.com/office/powerpoint/2010/main" val="132562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Cybersecurity, computer security, or information technology security all refer to the same thing.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Cybersecurity is measures taken to protect a computer against unauthorized access or attack.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Just as you want to lock your apartment door against intruders, you want to protect your digital data.</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309486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r>
              <a:rPr lang="en-US" sz="1200" b="0" i="0" u="none" strike="noStrike" kern="1200" dirty="0">
                <a:solidFill>
                  <a:schemeClr val="tx1"/>
                </a:solidFill>
                <a:effectLst/>
                <a:latin typeface="+mn-lt"/>
                <a:ea typeface="+mn-ea"/>
                <a:cs typeface="+mn-cs"/>
              </a:rPr>
              <a:t>A question you have to answer is to what degree you need to worry about cybersecurity.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If you do not take action, it is a matter of time before you become a victim of a cybercrime.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We hope these videos help you think through this question.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Today’s hackers are getting more sophisticated and growing more efficient at what they do.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Cybercriminals run successful international enterprises built on exploiting and stealing from others.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Hackers hack for a living. That is what they do, and they’re very good at it!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146582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Cyber threats and security are not new.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Computers have been getting hacked since their inception.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The first spam email took place in 1978 when it was sent out over ARPANET.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A high school student unleashed the first computer virus in 1981. </a:t>
            </a:r>
          </a:p>
          <a:p>
            <a:pPr marL="228600" indent="-228600" rtl="0">
              <a:buFont typeface="+mj-lt"/>
              <a:buAutoNum type="arabicPeriod"/>
            </a:pPr>
            <a:r>
              <a:rPr lang="en-US" sz="1200" b="0" i="0" u="none" strike="noStrike" kern="1200" dirty="0">
                <a:solidFill>
                  <a:schemeClr val="tx1"/>
                </a:solidFill>
                <a:effectLst/>
                <a:latin typeface="+mn-lt"/>
                <a:ea typeface="+mn-ea"/>
                <a:cs typeface="+mn-cs"/>
              </a:rPr>
              <a:t>As long as there is something to exploit, someone will try to do it. This reality is the world we live in.</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80692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81000" y="742950"/>
            <a:ext cx="6477000" cy="1371600"/>
          </a:xfrm>
        </p:spPr>
        <p:txBody>
          <a:bodyPr anchor="b">
            <a:normAutofit/>
          </a:bodyPr>
          <a:lstStyle>
            <a:lvl1pPr>
              <a:defRPr sz="3600"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lgn="ctr"/>
            <a:fld id="{217BF589-64F2-4E8B-943A-59874EBB7CB1}" type="datetime1">
              <a:rPr lang="en-US" smtClean="0"/>
              <a:t>11/22/2018</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F82713-07B8-43F4-B5FD-9714BA618C68}" type="datetime1">
              <a:rPr lang="en-US" smtClean="0">
                <a:solidFill>
                  <a:schemeClr val="tx2"/>
                </a:solidFill>
              </a:rPr>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fld id="{1A1171F4-69CD-4C50-975D-7DA1D470D063}" type="datetime1">
              <a:rPr lang="en-US" smtClean="0">
                <a:solidFill>
                  <a:schemeClr val="tx2"/>
                </a:solidFill>
              </a:rPr>
              <a:t>11/22/2018</a:t>
            </a:fld>
            <a:endParaRPr lang="en-US" dirty="0"/>
          </a:p>
        </p:txBody>
      </p:sp>
      <p:sp>
        <p:nvSpPr>
          <p:cNvPr id="5" name="Footer Placeholder 4"/>
          <p:cNvSpPr>
            <a:spLocks noGrp="1"/>
          </p:cNvSpPr>
          <p:nvPr>
            <p:ph type="ftr" sz="quarter" idx="11"/>
          </p:nvPr>
        </p:nvSpPr>
        <p:spPr>
          <a:xfrm>
            <a:off x="457202" y="4686156"/>
            <a:ext cx="5573483" cy="273844"/>
          </a:xfrm>
        </p:spPr>
        <p:txBody>
          <a:bodyPr/>
          <a:lstStyle/>
          <a:p>
            <a:endParaRPr lang="en-US" dirty="0"/>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056313" y="77787"/>
            <a:ext cx="400050" cy="244476"/>
          </a:xfrm>
        </p:spPr>
        <p:txBody>
          <a:bodyPr/>
          <a:lstStyle/>
          <a:p>
            <a:fld id="{72AC53DF-4216-466D-99A7-94400E6C2A25}" type="slidenum">
              <a:rPr lang="en-US" sz="1200" smtClean="0">
                <a:solidFill>
                  <a:schemeClr val="tx2"/>
                </a:solidFill>
              </a: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9E65CF3F-63DF-4E5A-B432-BA8DC4DF135B}" type="datetime1">
              <a:rPr lang="en-US" smtClean="0"/>
              <a:t>11/22/2018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2495550"/>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200150"/>
            <a:ext cx="7620000" cy="742950"/>
          </a:xfrm>
        </p:spPr>
        <p:txBody>
          <a:bodyPr>
            <a:normAutofit/>
          </a:bodyPr>
          <a:lstStyle>
            <a:lvl1pPr algn="l">
              <a:buNone/>
              <a:defRPr sz="3600" b="0" cap="none">
                <a:solidFill>
                  <a:srgbClr val="FFFFFF"/>
                </a:solidFill>
              </a:defRPr>
            </a:lvl1pPr>
          </a:lstStyle>
          <a:p>
            <a:r>
              <a:rPr kumimoji="0" lang="en-US"/>
              <a:t>Click to edit Master title style</a:t>
            </a:r>
            <a:endParaRPr kumimoji="0" lang="en-US" dirty="0"/>
          </a:p>
        </p:txBody>
      </p:sp>
      <p:sp>
        <p:nvSpPr>
          <p:cNvPr id="12" name="Date Placeholder 11"/>
          <p:cNvSpPr>
            <a:spLocks noGrp="1"/>
          </p:cNvSpPr>
          <p:nvPr>
            <p:ph type="dt" sz="half" idx="10"/>
          </p:nvPr>
        </p:nvSpPr>
        <p:spPr/>
        <p:txBody>
          <a:bodyPr/>
          <a:lstStyle/>
          <a:p>
            <a:fld id="{6ABF546F-0BE8-4D42-A15E-D80DFCBBD990}" type="datetime1">
              <a:rPr lang="en-US" smtClean="0"/>
              <a:t>11/22/2018</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0B0F077-D607-434F-BAFA-174170B4D243}" type="datetime1">
              <a:rPr lang="en-US" smtClean="0"/>
              <a:t>11/22/2018</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a:t>Click to edit Master title style</a:t>
            </a:r>
            <a:endParaRPr kumimoji="0" lang="en-US" dirty="0"/>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010666F-83AC-4654-93D0-18C21D4B67E7}" type="datetime1">
              <a:rPr lang="en-US" smtClean="0"/>
              <a:t>11/22/2018</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956B9365-465A-48AE-AB17-C70984DCFB13}" type="datetime1">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31597-82F2-450C-BE3B-7E9672B432E9}" type="datetime1">
              <a:rPr lang="en-US" smtClean="0"/>
              <a:t>11/22/2018</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CBD8343-9B0D-493B-AA45-64F950487802}" type="datetime1">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fld id="{F5ECF5B3-39F8-4970-AD32-6A851054E1E4}" type="datetime1">
              <a:rPr lang="en-US" smtClean="0"/>
              <a:t>11/22/2018</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p>
            <a:endParaRPr lang="en-US" dirty="0"/>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fld id="{149982F7-329C-4713-9828-7D3B584AB160}" type="datetime1">
              <a:rPr lang="en-US" smtClean="0">
                <a:solidFill>
                  <a:schemeClr val="tx2"/>
                </a:solidFill>
              </a:rPr>
              <a:t>11/22/2018</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13.xml"/><Relationship Id="rId3" Type="http://schemas.openxmlformats.org/officeDocument/2006/relationships/tags" Target="../tags/tag3.xml"/><Relationship Id="rId21" Type="http://schemas.openxmlformats.org/officeDocument/2006/relationships/image" Target="../media/image15.wmf"/><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14.gi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7.wmf"/><Relationship Id="rId10" Type="http://schemas.openxmlformats.org/officeDocument/2006/relationships/tags" Target="../tags/tag10.xml"/><Relationship Id="rId19" Type="http://schemas.openxmlformats.org/officeDocument/2006/relationships/image" Target="../media/image13.wm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61950" y="600075"/>
            <a:ext cx="7715250" cy="1133475"/>
          </a:xfrm>
        </p:spPr>
        <p:txBody>
          <a:bodyPr>
            <a:noAutofit/>
          </a:bodyPr>
          <a:lstStyle/>
          <a:p>
            <a:r>
              <a:rPr lang="en-US" dirty="0"/>
              <a:t>8. Cybersecurity</a:t>
            </a:r>
            <a:endParaRPr lang="en-US" sz="3200" dirty="0"/>
          </a:p>
        </p:txBody>
      </p:sp>
      <p:sp>
        <p:nvSpPr>
          <p:cNvPr id="5" name="Rectangle 2">
            <a:extLst>
              <a:ext uri="{FF2B5EF4-FFF2-40B4-BE49-F238E27FC236}">
                <a16:creationId xmlns:a16="http://schemas.microsoft.com/office/drawing/2014/main" id="{324F5B16-411C-4524-8A50-975EC539AE28}"/>
              </a:ext>
            </a:extLst>
          </p:cNvPr>
          <p:cNvSpPr>
            <a:spLocks noGrp="1"/>
          </p:cNvSpPr>
          <p:nvPr>
            <p:ph type="subTitle" idx="1"/>
          </p:nvPr>
        </p:nvSpPr>
        <p:spPr>
          <a:xfrm>
            <a:off x="2362200" y="4537528"/>
            <a:ext cx="6705600" cy="514350"/>
          </a:xfrm>
        </p:spPr>
        <p:txBody>
          <a:bodyPr>
            <a:normAutofit fontScale="47500" lnSpcReduction="20000"/>
          </a:bodyPr>
          <a:lstStyle/>
          <a:p>
            <a:r>
              <a:rPr lang="en-US" dirty="0"/>
              <a:t>D. </a:t>
            </a:r>
            <a:r>
              <a:rPr lang="en-US" dirty="0" err="1"/>
              <a:t>Serikbayev</a:t>
            </a:r>
            <a:r>
              <a:rPr lang="en-US" dirty="0"/>
              <a:t> East Kazakhstan State Technical University</a:t>
            </a:r>
          </a:p>
          <a:p>
            <a:r>
              <a:rPr lang="en-US" dirty="0"/>
              <a:t>ICT </a:t>
            </a:r>
            <a:r>
              <a:rPr lang="en-US"/>
              <a:t>Spring 2018</a:t>
            </a:r>
            <a:endParaRPr lang="en-US" dirty="0"/>
          </a:p>
        </p:txBody>
      </p:sp>
      <p:sp>
        <p:nvSpPr>
          <p:cNvPr id="3" name="Slide Number Placeholder 2">
            <a:extLst>
              <a:ext uri="{FF2B5EF4-FFF2-40B4-BE49-F238E27FC236}">
                <a16:creationId xmlns:a16="http://schemas.microsoft.com/office/drawing/2014/main" id="{9152CDC5-AE82-40B0-A75B-8EB2F3A0E9BB}"/>
              </a:ext>
            </a:extLst>
          </p:cNvPr>
          <p:cNvSpPr>
            <a:spLocks noGrp="1"/>
          </p:cNvSpPr>
          <p:nvPr>
            <p:ph type="sldNum" sz="quarter" idx="12"/>
          </p:nvPr>
        </p:nvSpPr>
        <p:spPr/>
        <p:txBody>
          <a:bodyPr>
            <a:normAutofit lnSpcReduction="10000"/>
          </a:bodyPr>
          <a:lstStyle/>
          <a:p>
            <a:fld id="{72AC53DF-4216-466D-99A7-94400E6C2A25}" type="slidenum">
              <a:rPr lang="en-US" smtClean="0"/>
              <a:pPr/>
              <a:t>1</a:t>
            </a:fld>
            <a:endParaRPr lang="en-US" dirty="0">
              <a:solidFill>
                <a:schemeClr val="tx2"/>
              </a:solidFill>
            </a:endParaRPr>
          </a:p>
        </p:txBody>
      </p:sp>
      <p:pic>
        <p:nvPicPr>
          <p:cNvPr id="6" name="Picture 5" descr="http://www.ektu.kz/img/logo_white.png">
            <a:extLst>
              <a:ext uri="{FF2B5EF4-FFF2-40B4-BE49-F238E27FC236}">
                <a16:creationId xmlns:a16="http://schemas.microsoft.com/office/drawing/2014/main" id="{9AE315C5-B7D3-4C42-9276-5DB9D323A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607151"/>
            <a:ext cx="375103" cy="37510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cybersecurity">
            <a:extLst>
              <a:ext uri="{FF2B5EF4-FFF2-40B4-BE49-F238E27FC236}">
                <a16:creationId xmlns:a16="http://schemas.microsoft.com/office/drawing/2014/main" id="{3FA8FDD4-D41A-4F5A-8F31-3663A2113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509" y="1733550"/>
            <a:ext cx="5328103" cy="23680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AE4A-D506-4FE8-B047-9930CC5929B5}"/>
              </a:ext>
            </a:extLst>
          </p:cNvPr>
          <p:cNvSpPr>
            <a:spLocks noGrp="1"/>
          </p:cNvSpPr>
          <p:nvPr>
            <p:ph type="title"/>
          </p:nvPr>
        </p:nvSpPr>
        <p:spPr/>
        <p:txBody>
          <a:bodyPr/>
          <a:lstStyle/>
          <a:p>
            <a:r>
              <a:rPr lang="en-US" dirty="0"/>
              <a:t>Cybercriminals – No Rules!</a:t>
            </a:r>
          </a:p>
        </p:txBody>
      </p:sp>
      <p:sp>
        <p:nvSpPr>
          <p:cNvPr id="3" name="Slide Number Placeholder 2">
            <a:extLst>
              <a:ext uri="{FF2B5EF4-FFF2-40B4-BE49-F238E27FC236}">
                <a16:creationId xmlns:a16="http://schemas.microsoft.com/office/drawing/2014/main" id="{350CD5F5-4676-4F88-AB59-D14459045379}"/>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10</a:t>
            </a:fld>
            <a:endParaRPr lang="en-US" dirty="0"/>
          </a:p>
        </p:txBody>
      </p:sp>
      <p:sp>
        <p:nvSpPr>
          <p:cNvPr id="4" name="Content Placeholder 3">
            <a:extLst>
              <a:ext uri="{FF2B5EF4-FFF2-40B4-BE49-F238E27FC236}">
                <a16:creationId xmlns:a16="http://schemas.microsoft.com/office/drawing/2014/main" id="{A5189F2A-DA6A-4C60-912A-D8F2289E8B89}"/>
              </a:ext>
            </a:extLst>
          </p:cNvPr>
          <p:cNvSpPr>
            <a:spLocks noGrp="1"/>
          </p:cNvSpPr>
          <p:nvPr>
            <p:ph sz="quarter" idx="1"/>
          </p:nvPr>
        </p:nvSpPr>
        <p:spPr/>
        <p:txBody>
          <a:bodyPr>
            <a:normAutofit/>
          </a:bodyPr>
          <a:lstStyle/>
          <a:p>
            <a:r>
              <a:rPr lang="en-US" dirty="0"/>
              <a:t>Steady increase in cybercrime</a:t>
            </a:r>
          </a:p>
          <a:p>
            <a:r>
              <a:rPr lang="en-US" dirty="0"/>
              <a:t>Many nations refuse to investigate and prosecute </a:t>
            </a:r>
          </a:p>
          <a:p>
            <a:r>
              <a:rPr lang="en-US" dirty="0"/>
              <a:t>Hackers and governments can access your unprotected data </a:t>
            </a:r>
          </a:p>
          <a:p>
            <a:r>
              <a:rPr lang="en-US" dirty="0"/>
              <a:t>Ransomware is increasing – because it works!</a:t>
            </a:r>
          </a:p>
          <a:p>
            <a:endParaRPr lang="en-US" dirty="0"/>
          </a:p>
        </p:txBody>
      </p:sp>
    </p:spTree>
    <p:extLst>
      <p:ext uri="{BB962C8B-B14F-4D97-AF65-F5344CB8AC3E}">
        <p14:creationId xmlns:p14="http://schemas.microsoft.com/office/powerpoint/2010/main" val="385753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cybercriminals">
            <a:extLst>
              <a:ext uri="{FF2B5EF4-FFF2-40B4-BE49-F238E27FC236}">
                <a16:creationId xmlns:a16="http://schemas.microsoft.com/office/drawing/2014/main" id="{BB9EC6CD-0BE3-432E-9F82-D5D1B900C3D5}"/>
              </a:ext>
            </a:extLst>
          </p:cNvPr>
          <p:cNvPicPr>
            <a:picLocks noGrp="1" noChangeAspect="1" noChangeArrowheads="1"/>
          </p:cNvPicPr>
          <p:nvPr>
            <p:ph sz="quarter" idx="2"/>
          </p:nvPr>
        </p:nvPicPr>
        <p:blipFill rotWithShape="1">
          <a:blip r:embed="rId3">
            <a:extLst>
              <a:ext uri="{28A0092B-C50C-407E-A947-70E740481C1C}">
                <a14:useLocalDpi xmlns:a14="http://schemas.microsoft.com/office/drawing/2010/main" val="0"/>
              </a:ext>
            </a:extLst>
          </a:blip>
          <a:srcRect l="12963" t="16487" r="7037"/>
          <a:stretch/>
        </p:blipFill>
        <p:spPr bwMode="auto">
          <a:xfrm>
            <a:off x="5992238" y="1192175"/>
            <a:ext cx="3151762" cy="3290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What do cybercriminals do?</a:t>
            </a:r>
          </a:p>
        </p:txBody>
      </p:sp>
      <p:sp>
        <p:nvSpPr>
          <p:cNvPr id="3" name="Content Placeholder 2"/>
          <p:cNvSpPr>
            <a:spLocks noGrp="1"/>
          </p:cNvSpPr>
          <p:nvPr>
            <p:ph sz="quarter" idx="1"/>
          </p:nvPr>
        </p:nvSpPr>
        <p:spPr>
          <a:xfrm>
            <a:off x="609600" y="1192175"/>
            <a:ext cx="6324600" cy="3429000"/>
          </a:xfrm>
        </p:spPr>
        <p:txBody>
          <a:bodyPr>
            <a:normAutofit/>
          </a:bodyPr>
          <a:lstStyle/>
          <a:p>
            <a:r>
              <a:rPr lang="en-US" dirty="0"/>
              <a:t>Apply all sorts of techniques to </a:t>
            </a:r>
            <a:r>
              <a:rPr lang="en-US" b="1" dirty="0"/>
              <a:t>steal personal or financial data</a:t>
            </a:r>
          </a:p>
          <a:p>
            <a:r>
              <a:rPr lang="en-US" dirty="0"/>
              <a:t>Work silently in the background</a:t>
            </a:r>
          </a:p>
          <a:p>
            <a:pPr lvl="1"/>
            <a:r>
              <a:rPr lang="en-US" dirty="0"/>
              <a:t>They are stealthy</a:t>
            </a:r>
          </a:p>
          <a:p>
            <a:r>
              <a:rPr lang="en-US" dirty="0"/>
              <a:t>Use stolen data for their gain</a:t>
            </a:r>
          </a:p>
        </p:txBody>
      </p:sp>
      <p:sp>
        <p:nvSpPr>
          <p:cNvPr id="5" name="Номер слайда 4"/>
          <p:cNvSpPr>
            <a:spLocks noGrp="1"/>
          </p:cNvSpPr>
          <p:nvPr>
            <p:ph type="sldNum" sz="quarter" idx="16"/>
          </p:nvPr>
        </p:nvSpPr>
        <p:spPr/>
        <p:txBody>
          <a:bodyPr>
            <a:normAutofit fontScale="47500" lnSpcReduction="20000"/>
          </a:bodyPr>
          <a:lstStyle/>
          <a:p>
            <a:fld id="{84959133-7CD5-44DA-AD55-C40B49792DCA}" type="slidenum">
              <a:rPr lang="en-US" smtClean="0"/>
              <a:pPr/>
              <a:t>11</a:t>
            </a:fld>
            <a:endParaRPr lang="en-US"/>
          </a:p>
        </p:txBody>
      </p:sp>
    </p:spTree>
    <p:extLst>
      <p:ext uri="{BB962C8B-B14F-4D97-AF65-F5344CB8AC3E}">
        <p14:creationId xmlns:p14="http://schemas.microsoft.com/office/powerpoint/2010/main" val="161218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cyber criminal">
            <a:extLst>
              <a:ext uri="{FF2B5EF4-FFF2-40B4-BE49-F238E27FC236}">
                <a16:creationId xmlns:a16="http://schemas.microsoft.com/office/drawing/2014/main" id="{7445E79A-3A1A-4C9C-8E91-4A569ABFA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332" y="3028950"/>
            <a:ext cx="2057400" cy="166520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88C1CD74-FC2C-4E1B-B9BE-AF799EB8AD21}"/>
              </a:ext>
            </a:extLst>
          </p:cNvPr>
          <p:cNvSpPr>
            <a:spLocks noGrp="1"/>
          </p:cNvSpPr>
          <p:nvPr>
            <p:ph type="title"/>
          </p:nvPr>
        </p:nvSpPr>
        <p:spPr/>
        <p:txBody>
          <a:bodyPr/>
          <a:lstStyle/>
          <a:p>
            <a:r>
              <a:rPr lang="en-US" dirty="0"/>
              <a:t>Who are the cybercriminals?</a:t>
            </a:r>
          </a:p>
        </p:txBody>
      </p:sp>
      <p:sp>
        <p:nvSpPr>
          <p:cNvPr id="2" name="Slide Number Placeholder 1">
            <a:extLst>
              <a:ext uri="{FF2B5EF4-FFF2-40B4-BE49-F238E27FC236}">
                <a16:creationId xmlns:a16="http://schemas.microsoft.com/office/drawing/2014/main" id="{24265BFE-B378-4953-AFDD-EEE5C5B00AAC}"/>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12</a:t>
            </a:fld>
            <a:endParaRPr lang="en-US" dirty="0"/>
          </a:p>
        </p:txBody>
      </p:sp>
      <p:sp>
        <p:nvSpPr>
          <p:cNvPr id="4" name="Content Placeholder 3">
            <a:extLst>
              <a:ext uri="{FF2B5EF4-FFF2-40B4-BE49-F238E27FC236}">
                <a16:creationId xmlns:a16="http://schemas.microsoft.com/office/drawing/2014/main" id="{F0C1045A-D277-407E-8D14-6365A57366AE}"/>
              </a:ext>
            </a:extLst>
          </p:cNvPr>
          <p:cNvSpPr>
            <a:spLocks noGrp="1"/>
          </p:cNvSpPr>
          <p:nvPr>
            <p:ph sz="quarter" idx="1"/>
          </p:nvPr>
        </p:nvSpPr>
        <p:spPr>
          <a:xfrm>
            <a:off x="612648" y="1200150"/>
            <a:ext cx="8153400" cy="3371850"/>
          </a:xfrm>
        </p:spPr>
        <p:txBody>
          <a:bodyPr>
            <a:normAutofit fontScale="92500" lnSpcReduction="10000"/>
          </a:bodyPr>
          <a:lstStyle/>
          <a:p>
            <a:r>
              <a:rPr lang="en-US" dirty="0"/>
              <a:t>Crackers and Hackers</a:t>
            </a:r>
          </a:p>
          <a:p>
            <a:pPr lvl="1"/>
            <a:r>
              <a:rPr lang="en-US" dirty="0"/>
              <a:t>Computer-savvy programmer who create attack software</a:t>
            </a:r>
          </a:p>
          <a:p>
            <a:r>
              <a:rPr lang="en-US" dirty="0"/>
              <a:t>Script Kiddies</a:t>
            </a:r>
          </a:p>
          <a:p>
            <a:pPr lvl="1"/>
            <a:r>
              <a:rPr lang="en-US" dirty="0"/>
              <a:t>Unsophisticated computer users who know how to execute programs created by the crackers</a:t>
            </a:r>
          </a:p>
          <a:p>
            <a:r>
              <a:rPr lang="en-US" dirty="0"/>
              <a:t>Criminals</a:t>
            </a:r>
          </a:p>
          <a:p>
            <a:pPr lvl="1"/>
            <a:r>
              <a:rPr lang="en-US" dirty="0"/>
              <a:t>Create &amp; sell bots to generate spam</a:t>
            </a:r>
          </a:p>
          <a:p>
            <a:pPr lvl="1"/>
            <a:r>
              <a:rPr lang="en-US" dirty="0"/>
              <a:t>Sell credit card numbers, </a:t>
            </a:r>
            <a:r>
              <a:rPr lang="en-US" dirty="0" err="1"/>
              <a:t>etc</a:t>
            </a:r>
            <a:r>
              <a:rPr lang="en-US" dirty="0"/>
              <a:t>…</a:t>
            </a:r>
          </a:p>
          <a:p>
            <a:endParaRPr lang="en-US" dirty="0"/>
          </a:p>
        </p:txBody>
      </p:sp>
    </p:spTree>
    <p:extLst>
      <p:ext uri="{BB962C8B-B14F-4D97-AF65-F5344CB8AC3E}">
        <p14:creationId xmlns:p14="http://schemas.microsoft.com/office/powerpoint/2010/main" val="166814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2"/>
            </p:custDataLst>
          </p:nvPr>
        </p:nvSpPr>
        <p:spPr/>
        <p:txBody>
          <a:bodyPr>
            <a:normAutofit lnSpcReduction="10000"/>
          </a:bodyPr>
          <a:lstStyle/>
          <a:p>
            <a:fld id="{CA648927-2277-486D-ABD8-0E6B2E3290A6}" type="slidenum">
              <a:rPr lang="en-US" smtClean="0"/>
              <a:pPr/>
              <a:t>13</a:t>
            </a:fld>
            <a:endParaRPr lang="en-US" dirty="0"/>
          </a:p>
        </p:txBody>
      </p:sp>
      <p:sp>
        <p:nvSpPr>
          <p:cNvPr id="11" name="Title 1"/>
          <p:cNvSpPr txBox="1">
            <a:spLocks/>
          </p:cNvSpPr>
          <p:nvPr>
            <p:custDataLst>
              <p:tags r:id="rId3"/>
            </p:custDataLst>
          </p:nvPr>
        </p:nvSpPr>
        <p:spPr>
          <a:xfrm>
            <a:off x="666750" y="285750"/>
            <a:ext cx="5600700" cy="466281"/>
          </a:xfrm>
          <a:prstGeom prst="rect">
            <a:avLst/>
          </a:prstGeom>
          <a:ln>
            <a:miter lim="800000"/>
            <a:headEnd/>
            <a:tailEnd/>
          </a:ln>
        </p:spPr>
        <p:txBody>
          <a:bodyPr vert="horz" lIns="68580" tIns="34290" rIns="68580" bIns="34290"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lvl1pPr algn="ctr" defTabSz="914400" rtl="0" eaLnBrk="1" latinLnBrk="0" hangingPunct="1">
              <a:spcBef>
                <a:spcPct val="0"/>
              </a:spcBef>
              <a:buNone/>
              <a:defRPr sz="3600" kern="1200">
                <a:solidFill>
                  <a:schemeClr val="tx1"/>
                </a:solidFill>
                <a:latin typeface="Century Gothic"/>
                <a:ea typeface="+mj-ea"/>
                <a:cs typeface="+mj-cs"/>
              </a:defRPr>
            </a:lvl1pPr>
          </a:lstStyle>
          <a:p>
            <a:pPr>
              <a:defRPr/>
            </a:pPr>
            <a:r>
              <a:rPr lang="en-US" sz="2800" dirty="0">
                <a:ln/>
                <a:solidFill>
                  <a:srgbClr val="000000"/>
                </a:solidFill>
                <a:latin typeface="+mn-lt"/>
                <a:cs typeface="Arial" panose="020B0604020202020204" pitchFamily="34" charset="0"/>
              </a:rPr>
              <a:t>Cybercriminals</a:t>
            </a:r>
          </a:p>
        </p:txBody>
      </p:sp>
      <p:sp>
        <p:nvSpPr>
          <p:cNvPr id="12" name="Text Box 2"/>
          <p:cNvSpPr txBox="1">
            <a:spLocks noChangeArrowheads="1"/>
          </p:cNvSpPr>
          <p:nvPr>
            <p:custDataLst>
              <p:tags r:id="rId4"/>
            </p:custDataLst>
          </p:nvPr>
        </p:nvSpPr>
        <p:spPr bwMode="auto">
          <a:xfrm>
            <a:off x="2036148" y="933090"/>
            <a:ext cx="1803763" cy="1055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r>
              <a:rPr lang="en-US" sz="1600" b="1" dirty="0">
                <a:solidFill>
                  <a:srgbClr val="000000"/>
                </a:solidFill>
                <a:latin typeface="+mn-lt"/>
                <a:cs typeface="Arial" panose="020B0604020202020204" pitchFamily="34" charset="0"/>
              </a:rPr>
              <a:t>Cracker / Hacker:</a:t>
            </a:r>
          </a:p>
          <a:p>
            <a:pPr eaLnBrk="1" hangingPunct="1"/>
            <a:r>
              <a:rPr lang="en-US" sz="1600" dirty="0">
                <a:solidFill>
                  <a:srgbClr val="000000"/>
                </a:solidFill>
                <a:latin typeface="+mn-lt"/>
                <a:cs typeface="Arial" panose="020B0604020202020204" pitchFamily="34" charset="0"/>
              </a:rPr>
              <a:t>Computer-savvy </a:t>
            </a:r>
          </a:p>
          <a:p>
            <a:pPr eaLnBrk="1" hangingPunct="1"/>
            <a:r>
              <a:rPr lang="en-US" sz="1600" dirty="0">
                <a:solidFill>
                  <a:srgbClr val="000000"/>
                </a:solidFill>
                <a:latin typeface="+mn-lt"/>
                <a:cs typeface="Arial" panose="020B0604020202020204" pitchFamily="34" charset="0"/>
              </a:rPr>
              <a:t>programmer creates</a:t>
            </a:r>
          </a:p>
          <a:p>
            <a:pPr eaLnBrk="1" hangingPunct="1"/>
            <a:r>
              <a:rPr lang="en-US" sz="1600" dirty="0">
                <a:solidFill>
                  <a:srgbClr val="000000"/>
                </a:solidFill>
                <a:latin typeface="+mn-lt"/>
                <a:cs typeface="Arial" panose="020B0604020202020204" pitchFamily="34" charset="0"/>
              </a:rPr>
              <a:t>attack software</a:t>
            </a:r>
          </a:p>
        </p:txBody>
      </p:sp>
      <p:sp>
        <p:nvSpPr>
          <p:cNvPr id="13" name="Text Box 3"/>
          <p:cNvSpPr txBox="1">
            <a:spLocks noChangeArrowheads="1"/>
          </p:cNvSpPr>
          <p:nvPr>
            <p:custDataLst>
              <p:tags r:id="rId5"/>
            </p:custDataLst>
          </p:nvPr>
        </p:nvSpPr>
        <p:spPr bwMode="auto">
          <a:xfrm>
            <a:off x="131745" y="2133001"/>
            <a:ext cx="2324100" cy="1055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lgn="r" eaLnBrk="1" hangingPunct="1"/>
            <a:r>
              <a:rPr lang="en-US" sz="1600" b="1" dirty="0">
                <a:solidFill>
                  <a:srgbClr val="000000"/>
                </a:solidFill>
                <a:latin typeface="+mn-lt"/>
                <a:cs typeface="Arial" panose="020B0604020202020204" pitchFamily="34" charset="0"/>
              </a:rPr>
              <a:t>Script Kiddies</a:t>
            </a:r>
            <a:r>
              <a:rPr lang="en-US" sz="1600" dirty="0">
                <a:solidFill>
                  <a:srgbClr val="000000"/>
                </a:solidFill>
                <a:latin typeface="+mn-lt"/>
                <a:cs typeface="Arial" panose="020B0604020202020204" pitchFamily="34" charset="0"/>
              </a:rPr>
              <a:t>:</a:t>
            </a:r>
          </a:p>
          <a:p>
            <a:pPr algn="r" eaLnBrk="1" hangingPunct="1"/>
            <a:r>
              <a:rPr lang="en-US" sz="1600" dirty="0">
                <a:solidFill>
                  <a:srgbClr val="000000"/>
                </a:solidFill>
                <a:latin typeface="+mn-lt"/>
                <a:cs typeface="Arial" panose="020B0604020202020204" pitchFamily="34" charset="0"/>
              </a:rPr>
              <a:t>Unsophisticated computer users who know how to</a:t>
            </a:r>
          </a:p>
          <a:p>
            <a:pPr algn="r" eaLnBrk="1" hangingPunct="1"/>
            <a:r>
              <a:rPr lang="en-US" sz="1600" dirty="0">
                <a:solidFill>
                  <a:srgbClr val="000000"/>
                </a:solidFill>
                <a:latin typeface="+mn-lt"/>
                <a:cs typeface="Arial" panose="020B0604020202020204" pitchFamily="34" charset="0"/>
              </a:rPr>
              <a:t>execute programs</a:t>
            </a:r>
          </a:p>
        </p:txBody>
      </p:sp>
      <p:sp>
        <p:nvSpPr>
          <p:cNvPr id="14" name="Rectangle 4"/>
          <p:cNvSpPr>
            <a:spLocks noChangeArrowheads="1"/>
          </p:cNvSpPr>
          <p:nvPr>
            <p:custDataLst>
              <p:tags r:id="rId6"/>
            </p:custDataLst>
          </p:nvPr>
        </p:nvSpPr>
        <p:spPr bwMode="auto">
          <a:xfrm>
            <a:off x="5552580" y="1216765"/>
            <a:ext cx="2324099" cy="2686050"/>
          </a:xfrm>
          <a:prstGeom prst="rect">
            <a:avLst/>
          </a:prstGeom>
          <a:solidFill>
            <a:srgbClr val="A3A3FF"/>
          </a:solidFill>
          <a:ln w="9360">
            <a:solidFill>
              <a:srgbClr val="FFFFFF"/>
            </a:solidFill>
            <a:miter lim="800000"/>
            <a:headEnd/>
            <a:tailEnd/>
          </a:ln>
        </p:spPr>
        <p:txBody>
          <a:bodyPr wrap="none" lIns="67500" tIns="35100" rIns="67500" bIns="35100" anchor="ctr"/>
          <a:lstStyle/>
          <a:p>
            <a: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sz="1600" b="1" dirty="0">
                <a:solidFill>
                  <a:srgbClr val="000000"/>
                </a:solidFill>
                <a:cs typeface="Arial" panose="020B0604020202020204" pitchFamily="34" charset="0"/>
              </a:rPr>
              <a:t>Hacker Bulletin Board</a:t>
            </a:r>
          </a:p>
          <a:p>
            <a: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sz="1600" u="sng" dirty="0">
                <a:solidFill>
                  <a:srgbClr val="000000"/>
                </a:solidFill>
                <a:cs typeface="Arial" panose="020B0604020202020204" pitchFamily="34" charset="0"/>
              </a:rPr>
              <a:t>SQL Injection</a:t>
            </a:r>
          </a:p>
          <a:p>
            <a: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sz="1600" u="sng" dirty="0">
                <a:solidFill>
                  <a:srgbClr val="000000"/>
                </a:solidFill>
                <a:cs typeface="Arial" panose="020B0604020202020204" pitchFamily="34" charset="0"/>
              </a:rPr>
              <a:t>Buffer overflow</a:t>
            </a:r>
          </a:p>
          <a:p>
            <a: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sz="1600" u="sng" dirty="0">
                <a:solidFill>
                  <a:srgbClr val="000000"/>
                </a:solidFill>
                <a:cs typeface="Arial" panose="020B0604020202020204" pitchFamily="34" charset="0"/>
              </a:rPr>
              <a:t>Password Crackers</a:t>
            </a:r>
          </a:p>
          <a:p>
            <a: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sz="1600" u="sng" dirty="0">
                <a:solidFill>
                  <a:srgbClr val="000000"/>
                </a:solidFill>
                <a:cs typeface="Arial" panose="020B0604020202020204" pitchFamily="34" charset="0"/>
              </a:rPr>
              <a:t>Password Dictionaries</a:t>
            </a:r>
          </a:p>
          <a:p>
            <a: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endParaRPr lang="en-US" sz="1600" u="sng" dirty="0">
              <a:solidFill>
                <a:srgbClr val="000000"/>
              </a:solidFill>
              <a:cs typeface="Arial" panose="020B0604020202020204" pitchFamily="34" charset="0"/>
            </a:endParaRPr>
          </a:p>
          <a:p>
            <a: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endParaRPr lang="en-US" sz="1600" u="sng" dirty="0">
              <a:solidFill>
                <a:srgbClr val="000000"/>
              </a:solidFill>
              <a:cs typeface="Arial" panose="020B0604020202020204" pitchFamily="34" charset="0"/>
            </a:endParaRPr>
          </a:p>
          <a:p>
            <a: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sz="1600" dirty="0">
                <a:solidFill>
                  <a:srgbClr val="000000"/>
                </a:solidFill>
                <a:cs typeface="Arial" panose="020B0604020202020204" pitchFamily="34" charset="0"/>
              </a:rPr>
              <a:t>Successful attacks!</a:t>
            </a:r>
          </a:p>
          <a:p>
            <a: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sz="1600" dirty="0" err="1">
                <a:solidFill>
                  <a:srgbClr val="000000"/>
                </a:solidFill>
                <a:cs typeface="Arial" panose="020B0604020202020204" pitchFamily="34" charset="0"/>
              </a:rPr>
              <a:t>Crazyman</a:t>
            </a:r>
            <a:r>
              <a:rPr lang="en-US" sz="1600" dirty="0">
                <a:solidFill>
                  <a:srgbClr val="000000"/>
                </a:solidFill>
                <a:cs typeface="Arial" panose="020B0604020202020204" pitchFamily="34" charset="0"/>
              </a:rPr>
              <a:t> broke into …</a:t>
            </a:r>
          </a:p>
          <a:p>
            <a: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sz="1600" dirty="0" err="1">
                <a:solidFill>
                  <a:srgbClr val="000000"/>
                </a:solidFill>
                <a:cs typeface="Arial" panose="020B0604020202020204" pitchFamily="34" charset="0"/>
              </a:rPr>
              <a:t>CoolCat</a:t>
            </a:r>
            <a:r>
              <a:rPr lang="en-US" sz="1600" dirty="0">
                <a:solidFill>
                  <a:srgbClr val="000000"/>
                </a:solidFill>
                <a:cs typeface="Arial" panose="020B0604020202020204" pitchFamily="34" charset="0"/>
              </a:rPr>
              <a:t> penetrated…</a:t>
            </a:r>
          </a:p>
        </p:txBody>
      </p:sp>
      <p:sp>
        <p:nvSpPr>
          <p:cNvPr id="15" name="Text Box 5"/>
          <p:cNvSpPr txBox="1">
            <a:spLocks noChangeArrowheads="1"/>
          </p:cNvSpPr>
          <p:nvPr>
            <p:custDataLst>
              <p:tags r:id="rId7"/>
            </p:custDataLst>
          </p:nvPr>
        </p:nvSpPr>
        <p:spPr bwMode="auto">
          <a:xfrm>
            <a:off x="459645" y="3409650"/>
            <a:ext cx="3314262" cy="1055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lgn="r" eaLnBrk="1" hangingPunct="1"/>
            <a:r>
              <a:rPr lang="en-US" sz="1600" b="1" dirty="0">
                <a:solidFill>
                  <a:srgbClr val="000000"/>
                </a:solidFill>
                <a:latin typeface="+mn-lt"/>
                <a:cs typeface="Arial" panose="020B0604020202020204" pitchFamily="34" charset="0"/>
              </a:rPr>
              <a:t>Criminals: </a:t>
            </a:r>
          </a:p>
          <a:p>
            <a:pPr algn="r" eaLnBrk="1" hangingPunct="1"/>
            <a:r>
              <a:rPr lang="en-US" sz="1600" dirty="0">
                <a:solidFill>
                  <a:srgbClr val="000000"/>
                </a:solidFill>
                <a:latin typeface="+mn-lt"/>
                <a:cs typeface="Arial" panose="020B0604020202020204" pitchFamily="34" charset="0"/>
              </a:rPr>
              <a:t>Create &amp; sell bots to generate spam;</a:t>
            </a:r>
          </a:p>
          <a:p>
            <a:pPr algn="r" eaLnBrk="1" hangingPunct="1"/>
            <a:r>
              <a:rPr lang="en-US" sz="1600" dirty="0">
                <a:solidFill>
                  <a:srgbClr val="000000"/>
                </a:solidFill>
                <a:latin typeface="+mn-lt"/>
                <a:cs typeface="Arial" panose="020B0604020202020204" pitchFamily="34" charset="0"/>
              </a:rPr>
              <a:t>Sell credit card numbers, etc…</a:t>
            </a:r>
          </a:p>
          <a:p>
            <a:pPr algn="r" eaLnBrk="1" hangingPunct="1"/>
            <a:endParaRPr lang="en-US" sz="1600" dirty="0">
              <a:solidFill>
                <a:srgbClr val="FFFFFF"/>
              </a:solidFill>
              <a:latin typeface="+mn-lt"/>
              <a:cs typeface="Arial" panose="020B0604020202020204" pitchFamily="34" charset="0"/>
            </a:endParaRPr>
          </a:p>
        </p:txBody>
      </p:sp>
      <p:sp>
        <p:nvSpPr>
          <p:cNvPr id="16" name="Line 6"/>
          <p:cNvSpPr>
            <a:spLocks noChangeShapeType="1"/>
          </p:cNvSpPr>
          <p:nvPr>
            <p:custDataLst>
              <p:tags r:id="rId8"/>
            </p:custDataLst>
          </p:nvPr>
        </p:nvSpPr>
        <p:spPr bwMode="auto">
          <a:xfrm flipV="1">
            <a:off x="5010150" y="3257550"/>
            <a:ext cx="514350" cy="342900"/>
          </a:xfrm>
          <a:prstGeom prst="line">
            <a:avLst/>
          </a:prstGeom>
          <a:noFill/>
          <a:ln w="936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en-US" sz="1600">
              <a:cs typeface="Arial" panose="020B0604020202020204" pitchFamily="34" charset="0"/>
            </a:endParaRPr>
          </a:p>
        </p:txBody>
      </p:sp>
      <p:sp>
        <p:nvSpPr>
          <p:cNvPr id="17" name="Line 7"/>
          <p:cNvSpPr>
            <a:spLocks noChangeShapeType="1"/>
          </p:cNvSpPr>
          <p:nvPr>
            <p:custDataLst>
              <p:tags r:id="rId9"/>
            </p:custDataLst>
          </p:nvPr>
        </p:nvSpPr>
        <p:spPr bwMode="auto">
          <a:xfrm flipV="1">
            <a:off x="3925141" y="1485900"/>
            <a:ext cx="1599358" cy="9716"/>
          </a:xfrm>
          <a:prstGeom prst="line">
            <a:avLst/>
          </a:prstGeom>
          <a:noFill/>
          <a:ln w="936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en-US" sz="1600">
              <a:cs typeface="Arial" panose="020B0604020202020204" pitchFamily="34" charset="0"/>
            </a:endParaRPr>
          </a:p>
        </p:txBody>
      </p:sp>
      <p:sp>
        <p:nvSpPr>
          <p:cNvPr id="18" name="Line 8"/>
          <p:cNvSpPr>
            <a:spLocks noChangeShapeType="1"/>
          </p:cNvSpPr>
          <p:nvPr>
            <p:custDataLst>
              <p:tags r:id="rId10"/>
            </p:custDataLst>
          </p:nvPr>
        </p:nvSpPr>
        <p:spPr bwMode="auto">
          <a:xfrm flipH="1">
            <a:off x="4689579" y="2171700"/>
            <a:ext cx="834919" cy="292982"/>
          </a:xfrm>
          <a:prstGeom prst="line">
            <a:avLst/>
          </a:prstGeom>
          <a:noFill/>
          <a:ln w="936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en-US" sz="1600">
              <a:cs typeface="Arial" panose="020B0604020202020204" pitchFamily="34" charset="0"/>
            </a:endParaRPr>
          </a:p>
        </p:txBody>
      </p:sp>
      <p:sp>
        <p:nvSpPr>
          <p:cNvPr id="19" name="Line 9"/>
          <p:cNvSpPr>
            <a:spLocks noChangeShapeType="1"/>
          </p:cNvSpPr>
          <p:nvPr>
            <p:custDataLst>
              <p:tags r:id="rId11"/>
            </p:custDataLst>
          </p:nvPr>
        </p:nvSpPr>
        <p:spPr bwMode="auto">
          <a:xfrm>
            <a:off x="4689579" y="2807366"/>
            <a:ext cx="834919" cy="276862"/>
          </a:xfrm>
          <a:prstGeom prst="line">
            <a:avLst/>
          </a:prstGeom>
          <a:noFill/>
          <a:ln w="936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en-US" sz="1600">
              <a:cs typeface="Arial" panose="020B0604020202020204" pitchFamily="34" charset="0"/>
            </a:endParaRPr>
          </a:p>
        </p:txBody>
      </p:sp>
      <p:pic>
        <p:nvPicPr>
          <p:cNvPr id="22" name="Picture 1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36930" y="2434432"/>
            <a:ext cx="74295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23" name="Picture 13"/>
          <p:cNvPicPr>
            <a:picLocks noChangeAspect="1" noChangeArrowheads="1"/>
          </p:cNvPicPr>
          <p:nvPr>
            <p:custDataLst>
              <p:tags r:id="rId12"/>
            </p:custDataLst>
          </p:nvPr>
        </p:nvPicPr>
        <p:blipFill>
          <a:blip r:embed="rId20">
            <a:extLst>
              <a:ext uri="{28A0092B-C50C-407E-A947-70E740481C1C}">
                <a14:useLocalDpi xmlns:a14="http://schemas.microsoft.com/office/drawing/2010/main" val="0"/>
              </a:ext>
            </a:extLst>
          </a:blip>
          <a:srcRect/>
          <a:stretch>
            <a:fillRect/>
          </a:stretch>
        </p:blipFill>
        <p:spPr bwMode="auto">
          <a:xfrm>
            <a:off x="3867150" y="3600450"/>
            <a:ext cx="1143000" cy="381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24" name="Picture 1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279880" y="2434432"/>
            <a:ext cx="7239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25" name="Picture 1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07448" y="1061242"/>
            <a:ext cx="971550" cy="74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26" name="Picture 1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965680" y="2434432"/>
            <a:ext cx="7239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 name="TextBox 1"/>
          <p:cNvSpPr txBox="1"/>
          <p:nvPr>
            <p:custDataLst>
              <p:tags r:id="rId13"/>
            </p:custDataLst>
          </p:nvPr>
        </p:nvSpPr>
        <p:spPr>
          <a:xfrm>
            <a:off x="4279900" y="1254154"/>
            <a:ext cx="635430" cy="276999"/>
          </a:xfrm>
          <a:prstGeom prst="rect">
            <a:avLst/>
          </a:prstGeom>
          <a:noFill/>
        </p:spPr>
        <p:txBody>
          <a:bodyPr wrap="none" rtlCol="0">
            <a:spAutoFit/>
          </a:bodyPr>
          <a:lstStyle/>
          <a:p>
            <a:r>
              <a:rPr lang="en-US" sz="1200" dirty="0">
                <a:cs typeface="Arial" panose="020B0604020202020204" pitchFamily="34" charset="0"/>
              </a:rPr>
              <a:t>Posts to</a:t>
            </a:r>
          </a:p>
        </p:txBody>
      </p:sp>
      <p:sp>
        <p:nvSpPr>
          <p:cNvPr id="3" name="TextBox 2"/>
          <p:cNvSpPr txBox="1"/>
          <p:nvPr>
            <p:custDataLst>
              <p:tags r:id="rId14"/>
            </p:custDataLst>
          </p:nvPr>
        </p:nvSpPr>
        <p:spPr>
          <a:xfrm rot="20353722">
            <a:off x="4622743" y="2045433"/>
            <a:ext cx="851772" cy="276999"/>
          </a:xfrm>
          <a:prstGeom prst="rect">
            <a:avLst/>
          </a:prstGeom>
          <a:noFill/>
        </p:spPr>
        <p:txBody>
          <a:bodyPr wrap="square" rtlCol="0">
            <a:spAutoFit/>
          </a:bodyPr>
          <a:lstStyle/>
          <a:p>
            <a:r>
              <a:rPr lang="en-US" sz="1200" dirty="0">
                <a:cs typeface="Arial" panose="020B0604020202020204" pitchFamily="34" charset="0"/>
              </a:rPr>
              <a:t>Downloads</a:t>
            </a:r>
          </a:p>
        </p:txBody>
      </p:sp>
      <p:sp>
        <p:nvSpPr>
          <p:cNvPr id="6" name="Rectangle 5"/>
          <p:cNvSpPr/>
          <p:nvPr>
            <p:custDataLst>
              <p:tags r:id="rId15"/>
            </p:custDataLst>
          </p:nvPr>
        </p:nvSpPr>
        <p:spPr>
          <a:xfrm rot="19596969">
            <a:off x="4847451" y="3217257"/>
            <a:ext cx="635430" cy="276999"/>
          </a:xfrm>
          <a:prstGeom prst="rect">
            <a:avLst/>
          </a:prstGeom>
        </p:spPr>
        <p:txBody>
          <a:bodyPr wrap="none">
            <a:spAutoFit/>
          </a:bodyPr>
          <a:lstStyle/>
          <a:p>
            <a:r>
              <a:rPr lang="en-US" sz="1200" dirty="0">
                <a:cs typeface="Arial" panose="020B0604020202020204" pitchFamily="34" charset="0"/>
              </a:rPr>
              <a:t>Posts to</a:t>
            </a:r>
          </a:p>
        </p:txBody>
      </p:sp>
      <p:sp>
        <p:nvSpPr>
          <p:cNvPr id="7" name="Rectangle 6"/>
          <p:cNvSpPr/>
          <p:nvPr>
            <p:custDataLst>
              <p:tags r:id="rId16"/>
            </p:custDataLst>
          </p:nvPr>
        </p:nvSpPr>
        <p:spPr>
          <a:xfrm rot="1163375">
            <a:off x="4775599" y="2668650"/>
            <a:ext cx="643253" cy="276999"/>
          </a:xfrm>
          <a:prstGeom prst="rect">
            <a:avLst/>
          </a:prstGeom>
        </p:spPr>
        <p:txBody>
          <a:bodyPr wrap="none">
            <a:spAutoFit/>
          </a:bodyPr>
          <a:lstStyle/>
          <a:p>
            <a:r>
              <a:rPr lang="en-US" sz="1200" dirty="0">
                <a:cs typeface="Arial" panose="020B0604020202020204" pitchFamily="34" charset="0"/>
              </a:rPr>
              <a:t>Reports</a:t>
            </a:r>
          </a:p>
        </p:txBody>
      </p:sp>
    </p:spTree>
    <p:custDataLst>
      <p:tags r:id="rId1"/>
    </p:custDataLst>
    <p:extLst>
      <p:ext uri="{BB962C8B-B14F-4D97-AF65-F5344CB8AC3E}">
        <p14:creationId xmlns:p14="http://schemas.microsoft.com/office/powerpoint/2010/main" val="332528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acks of us dollars">
            <a:extLst>
              <a:ext uri="{FF2B5EF4-FFF2-40B4-BE49-F238E27FC236}">
                <a16:creationId xmlns:a16="http://schemas.microsoft.com/office/drawing/2014/main" id="{4C40A80E-2F36-43F0-9300-6D2E7C82A411}"/>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686361"/>
            <a:ext cx="2393950" cy="1851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A57F61-EC75-47D7-83EF-7A5F108F7ADF}"/>
              </a:ext>
            </a:extLst>
          </p:cNvPr>
          <p:cNvSpPr>
            <a:spLocks noGrp="1"/>
          </p:cNvSpPr>
          <p:nvPr>
            <p:ph type="title"/>
          </p:nvPr>
        </p:nvSpPr>
        <p:spPr/>
        <p:txBody>
          <a:bodyPr/>
          <a:lstStyle/>
          <a:p>
            <a:r>
              <a:rPr lang="en-US" dirty="0"/>
              <a:t>What do cybercriminals want?</a:t>
            </a:r>
          </a:p>
        </p:txBody>
      </p:sp>
      <p:sp>
        <p:nvSpPr>
          <p:cNvPr id="7" name="Content Placeholder 6">
            <a:extLst>
              <a:ext uri="{FF2B5EF4-FFF2-40B4-BE49-F238E27FC236}">
                <a16:creationId xmlns:a16="http://schemas.microsoft.com/office/drawing/2014/main" id="{67C2036F-A456-4FCA-9791-678A992C4C17}"/>
              </a:ext>
            </a:extLst>
          </p:cNvPr>
          <p:cNvSpPr>
            <a:spLocks noGrp="1"/>
          </p:cNvSpPr>
          <p:nvPr>
            <p:ph sz="quarter" idx="1"/>
          </p:nvPr>
        </p:nvSpPr>
        <p:spPr>
          <a:xfrm>
            <a:off x="609600" y="1192175"/>
            <a:ext cx="6172200" cy="3429000"/>
          </a:xfrm>
        </p:spPr>
        <p:txBody>
          <a:bodyPr/>
          <a:lstStyle/>
          <a:p>
            <a:r>
              <a:rPr lang="en-US" dirty="0"/>
              <a:t>Make their living through cybercrimes</a:t>
            </a:r>
          </a:p>
          <a:p>
            <a:pPr lvl="1"/>
            <a:r>
              <a:rPr lang="en-US" dirty="0"/>
              <a:t>Money</a:t>
            </a:r>
          </a:p>
          <a:p>
            <a:pPr lvl="1"/>
            <a:r>
              <a:rPr lang="en-US" dirty="0"/>
              <a:t>Information</a:t>
            </a:r>
          </a:p>
          <a:p>
            <a:r>
              <a:rPr lang="en-US" dirty="0"/>
              <a:t>Notoriety	</a:t>
            </a:r>
          </a:p>
          <a:p>
            <a:pPr lvl="1"/>
            <a:r>
              <a:rPr lang="en-US" dirty="0"/>
              <a:t>Status, fame</a:t>
            </a:r>
          </a:p>
        </p:txBody>
      </p:sp>
      <p:sp>
        <p:nvSpPr>
          <p:cNvPr id="3" name="Slide Number Placeholder 2">
            <a:extLst>
              <a:ext uri="{FF2B5EF4-FFF2-40B4-BE49-F238E27FC236}">
                <a16:creationId xmlns:a16="http://schemas.microsoft.com/office/drawing/2014/main" id="{BC81D39F-8AC9-411C-ACA8-7A1C8F53D26F}"/>
              </a:ext>
            </a:extLst>
          </p:cNvPr>
          <p:cNvSpPr>
            <a:spLocks noGrp="1"/>
          </p:cNvSpPr>
          <p:nvPr>
            <p:ph type="sldNum" sz="quarter" idx="16"/>
          </p:nvPr>
        </p:nvSpPr>
        <p:spPr/>
        <p:txBody>
          <a:bodyPr>
            <a:normAutofit fontScale="47500" lnSpcReduction="20000"/>
          </a:bodyPr>
          <a:lstStyle/>
          <a:p>
            <a:fld id="{1AD93096-5B34-4342-9326-69289CEAE4C2}" type="slidenum">
              <a:rPr lang="en-US" smtClean="0"/>
              <a:pPr/>
              <a:t>14</a:t>
            </a:fld>
            <a:endParaRPr lang="en-US" dirty="0"/>
          </a:p>
        </p:txBody>
      </p:sp>
      <p:pic>
        <p:nvPicPr>
          <p:cNvPr id="5126" name="Picture 6" descr="Image result for information">
            <a:extLst>
              <a:ext uri="{FF2B5EF4-FFF2-40B4-BE49-F238E27FC236}">
                <a16:creationId xmlns:a16="http://schemas.microsoft.com/office/drawing/2014/main" id="{8E364F41-C15A-41B0-B6A1-9183B35FE0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9871" y="1880332"/>
            <a:ext cx="16573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bitcoin">
            <a:extLst>
              <a:ext uri="{FF2B5EF4-FFF2-40B4-BE49-F238E27FC236}">
                <a16:creationId xmlns:a16="http://schemas.microsoft.com/office/drawing/2014/main" id="{6E2950C0-C2CF-406D-9CCC-290531A8380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977"/>
          <a:stretch/>
        </p:blipFill>
        <p:spPr bwMode="auto">
          <a:xfrm>
            <a:off x="5410200" y="2952750"/>
            <a:ext cx="1783175" cy="135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1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Computer Crimes</a:t>
            </a:r>
          </a:p>
        </p:txBody>
      </p:sp>
      <p:sp>
        <p:nvSpPr>
          <p:cNvPr id="4" name="Номер слайда 3"/>
          <p:cNvSpPr>
            <a:spLocks noGrp="1"/>
          </p:cNvSpPr>
          <p:nvPr>
            <p:ph type="sldNum" sz="quarter" idx="12"/>
          </p:nvPr>
        </p:nvSpPr>
        <p:spPr/>
        <p:txBody>
          <a:bodyPr>
            <a:normAutofit fontScale="47500" lnSpcReduction="20000"/>
          </a:bodyPr>
          <a:lstStyle/>
          <a:p>
            <a:fld id="{84959133-7CD5-44DA-AD55-C40B49792DCA}" type="slidenum">
              <a:rPr lang="en-US" smtClean="0"/>
              <a:pPr/>
              <a:t>15</a:t>
            </a:fld>
            <a:endParaRPr lang="en-US"/>
          </a:p>
        </p:txBody>
      </p:sp>
      <p:sp>
        <p:nvSpPr>
          <p:cNvPr id="3" name="Content Placeholder 2"/>
          <p:cNvSpPr>
            <a:spLocks noGrp="1"/>
          </p:cNvSpPr>
          <p:nvPr>
            <p:ph idx="1"/>
          </p:nvPr>
        </p:nvSpPr>
        <p:spPr/>
        <p:txBody>
          <a:bodyPr/>
          <a:lstStyle/>
          <a:p>
            <a:r>
              <a:rPr lang="en-US" dirty="0"/>
              <a:t>Computer as a Tool</a:t>
            </a:r>
          </a:p>
          <a:p>
            <a:r>
              <a:rPr lang="en-US" dirty="0"/>
              <a:t>Computer as the Target</a:t>
            </a:r>
          </a:p>
          <a:p>
            <a:r>
              <a:rPr lang="en-US" dirty="0"/>
              <a:t>Selling Illicit Goods</a:t>
            </a:r>
          </a:p>
          <a:p>
            <a:r>
              <a:rPr lang="en-US" dirty="0"/>
              <a:t>Offensive content or </a:t>
            </a:r>
            <a:br>
              <a:rPr lang="en-US" dirty="0"/>
            </a:br>
            <a:r>
              <a:rPr lang="en-US" dirty="0"/>
              <a:t>Harassment</a:t>
            </a:r>
          </a:p>
        </p:txBody>
      </p:sp>
      <p:pic>
        <p:nvPicPr>
          <p:cNvPr id="7172" name="Picture 4" descr="Image result for cyber crime classification">
            <a:extLst>
              <a:ext uri="{FF2B5EF4-FFF2-40B4-BE49-F238E27FC236}">
                <a16:creationId xmlns:a16="http://schemas.microsoft.com/office/drawing/2014/main" id="{6DB7DEB2-635D-479A-BD65-AA4CE634F9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326092"/>
            <a:ext cx="3962400" cy="1540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57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as a Tool</a:t>
            </a:r>
          </a:p>
        </p:txBody>
      </p:sp>
      <p:sp>
        <p:nvSpPr>
          <p:cNvPr id="4" name="Номер слайда 3"/>
          <p:cNvSpPr>
            <a:spLocks noGrp="1"/>
          </p:cNvSpPr>
          <p:nvPr>
            <p:ph type="sldNum" sz="quarter" idx="12"/>
          </p:nvPr>
        </p:nvSpPr>
        <p:spPr/>
        <p:txBody>
          <a:bodyPr>
            <a:normAutofit fontScale="47500" lnSpcReduction="20000"/>
          </a:bodyPr>
          <a:lstStyle/>
          <a:p>
            <a:fld id="{84959133-7CD5-44DA-AD55-C40B49792DCA}" type="slidenum">
              <a:rPr lang="en-US" smtClean="0"/>
              <a:pPr/>
              <a:t>16</a:t>
            </a:fld>
            <a:endParaRPr lang="en-US"/>
          </a:p>
        </p:txBody>
      </p:sp>
      <p:sp>
        <p:nvSpPr>
          <p:cNvPr id="3" name="Content Placeholder 2"/>
          <p:cNvSpPr>
            <a:spLocks noGrp="1"/>
          </p:cNvSpPr>
          <p:nvPr>
            <p:ph idx="1"/>
          </p:nvPr>
        </p:nvSpPr>
        <p:spPr/>
        <p:txBody>
          <a:bodyPr>
            <a:normAutofit/>
          </a:bodyPr>
          <a:lstStyle/>
          <a:p>
            <a:r>
              <a:rPr lang="en-US" dirty="0"/>
              <a:t>Using a computer </a:t>
            </a:r>
            <a:r>
              <a:rPr lang="en-US" b="1" dirty="0"/>
              <a:t>to target an individual</a:t>
            </a:r>
          </a:p>
          <a:p>
            <a:pPr lvl="1"/>
            <a:r>
              <a:rPr lang="en-US" dirty="0"/>
              <a:t>Spam, phishing scams, cyber theft, fraud (deception), identity theft, etc.</a:t>
            </a:r>
          </a:p>
          <a:p>
            <a:r>
              <a:rPr lang="en-US" dirty="0"/>
              <a:t>These cyberthieves are scammers,</a:t>
            </a:r>
            <a:br>
              <a:rPr lang="en-US" dirty="0"/>
            </a:br>
            <a:r>
              <a:rPr lang="en-US" dirty="0"/>
              <a:t>not technical experts</a:t>
            </a:r>
          </a:p>
        </p:txBody>
      </p:sp>
      <p:pic>
        <p:nvPicPr>
          <p:cNvPr id="5" name="Picture 4">
            <a:extLst>
              <a:ext uri="{FF2B5EF4-FFF2-40B4-BE49-F238E27FC236}">
                <a16:creationId xmlns:a16="http://schemas.microsoft.com/office/drawing/2014/main" id="{FF4A7865-B8D5-440C-9A4E-6ED1FE79E58F}"/>
              </a:ext>
            </a:extLst>
          </p:cNvPr>
          <p:cNvPicPr>
            <a:picLocks noChangeAspect="1"/>
          </p:cNvPicPr>
          <p:nvPr/>
        </p:nvPicPr>
        <p:blipFill>
          <a:blip r:embed="rId3"/>
          <a:stretch>
            <a:fillRect/>
          </a:stretch>
        </p:blipFill>
        <p:spPr>
          <a:xfrm>
            <a:off x="6113416" y="2343150"/>
            <a:ext cx="2787307" cy="2057400"/>
          </a:xfrm>
          <a:prstGeom prst="rect">
            <a:avLst/>
          </a:prstGeom>
        </p:spPr>
      </p:pic>
    </p:spTree>
    <p:extLst>
      <p:ext uri="{BB962C8B-B14F-4D97-AF65-F5344CB8AC3E}">
        <p14:creationId xmlns:p14="http://schemas.microsoft.com/office/powerpoint/2010/main" val="2827123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as a Target</a:t>
            </a:r>
          </a:p>
        </p:txBody>
      </p:sp>
      <p:sp>
        <p:nvSpPr>
          <p:cNvPr id="4" name="Номер слайда 3"/>
          <p:cNvSpPr>
            <a:spLocks noGrp="1"/>
          </p:cNvSpPr>
          <p:nvPr>
            <p:ph type="sldNum" sz="quarter" idx="12"/>
          </p:nvPr>
        </p:nvSpPr>
        <p:spPr/>
        <p:txBody>
          <a:bodyPr>
            <a:normAutofit fontScale="47500" lnSpcReduction="20000"/>
          </a:bodyPr>
          <a:lstStyle/>
          <a:p>
            <a:fld id="{84959133-7CD5-44DA-AD55-C40B49792DCA}" type="slidenum">
              <a:rPr lang="en-US" smtClean="0"/>
              <a:pPr/>
              <a:t>17</a:t>
            </a:fld>
            <a:endParaRPr lang="en-US"/>
          </a:p>
        </p:txBody>
      </p:sp>
      <p:sp>
        <p:nvSpPr>
          <p:cNvPr id="3" name="Content Placeholder 2"/>
          <p:cNvSpPr>
            <a:spLocks noGrp="1"/>
          </p:cNvSpPr>
          <p:nvPr>
            <p:ph idx="1"/>
          </p:nvPr>
        </p:nvSpPr>
        <p:spPr/>
        <p:txBody>
          <a:bodyPr>
            <a:normAutofit/>
          </a:bodyPr>
          <a:lstStyle/>
          <a:p>
            <a:r>
              <a:rPr lang="en-US" dirty="0"/>
              <a:t>Targeting a computer or system to commit a crime</a:t>
            </a:r>
          </a:p>
          <a:p>
            <a:pPr lvl="1"/>
            <a:r>
              <a:rPr lang="en-US" dirty="0"/>
              <a:t>Viruses or malware</a:t>
            </a:r>
          </a:p>
          <a:p>
            <a:pPr lvl="1"/>
            <a:r>
              <a:rPr lang="en-US" dirty="0"/>
              <a:t>Destruction or theft of information</a:t>
            </a:r>
          </a:p>
          <a:p>
            <a:pPr lvl="1"/>
            <a:r>
              <a:rPr lang="en-US" dirty="0"/>
              <a:t>Unauthorized access of a computer or account</a:t>
            </a:r>
          </a:p>
          <a:p>
            <a:r>
              <a:rPr lang="en-US" dirty="0"/>
              <a:t>A select group of people with technical knowledge commit these crimes</a:t>
            </a:r>
          </a:p>
        </p:txBody>
      </p:sp>
    </p:spTree>
    <p:extLst>
      <p:ext uri="{BB962C8B-B14F-4D97-AF65-F5344CB8AC3E}">
        <p14:creationId xmlns:p14="http://schemas.microsoft.com/office/powerpoint/2010/main" val="42673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1B6C-0CE6-4103-98D0-D82A8D213C1B}"/>
              </a:ext>
            </a:extLst>
          </p:cNvPr>
          <p:cNvSpPr>
            <a:spLocks noGrp="1"/>
          </p:cNvSpPr>
          <p:nvPr>
            <p:ph type="title"/>
          </p:nvPr>
        </p:nvSpPr>
        <p:spPr/>
        <p:txBody>
          <a:bodyPr/>
          <a:lstStyle/>
          <a:p>
            <a:r>
              <a:rPr lang="en-US" dirty="0"/>
              <a:t>Selling Illicit Goods</a:t>
            </a:r>
          </a:p>
        </p:txBody>
      </p:sp>
      <p:sp>
        <p:nvSpPr>
          <p:cNvPr id="3" name="Slide Number Placeholder 2">
            <a:extLst>
              <a:ext uri="{FF2B5EF4-FFF2-40B4-BE49-F238E27FC236}">
                <a16:creationId xmlns:a16="http://schemas.microsoft.com/office/drawing/2014/main" id="{ACEE1074-F2CC-4CB7-A5DB-40AF51C1ECAB}"/>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18</a:t>
            </a:fld>
            <a:endParaRPr lang="en-US" dirty="0">
              <a:solidFill>
                <a:srgbClr val="FFFFFF"/>
              </a:solidFill>
            </a:endParaRPr>
          </a:p>
        </p:txBody>
      </p:sp>
      <p:sp>
        <p:nvSpPr>
          <p:cNvPr id="4" name="Content Placeholder 3">
            <a:extLst>
              <a:ext uri="{FF2B5EF4-FFF2-40B4-BE49-F238E27FC236}">
                <a16:creationId xmlns:a16="http://schemas.microsoft.com/office/drawing/2014/main" id="{8734D022-5517-4144-A853-2FAED5B82F3A}"/>
              </a:ext>
            </a:extLst>
          </p:cNvPr>
          <p:cNvSpPr>
            <a:spLocks noGrp="1"/>
          </p:cNvSpPr>
          <p:nvPr>
            <p:ph sz="quarter" idx="1"/>
          </p:nvPr>
        </p:nvSpPr>
        <p:spPr>
          <a:xfrm>
            <a:off x="612648" y="1200150"/>
            <a:ext cx="8153400" cy="3371850"/>
          </a:xfrm>
        </p:spPr>
        <p:txBody>
          <a:bodyPr/>
          <a:lstStyle/>
          <a:p>
            <a:r>
              <a:rPr lang="en-US" dirty="0"/>
              <a:t>Using a computer to sell illicit goods</a:t>
            </a:r>
          </a:p>
          <a:p>
            <a:pPr lvl="1"/>
            <a:r>
              <a:rPr lang="en-US" dirty="0"/>
              <a:t>Drugs trafficking</a:t>
            </a:r>
          </a:p>
          <a:p>
            <a:pPr lvl="1"/>
            <a:r>
              <a:rPr lang="en-US" dirty="0"/>
              <a:t>Counterfeit products</a:t>
            </a:r>
          </a:p>
          <a:p>
            <a:pPr lvl="1"/>
            <a:r>
              <a:rPr lang="en-US" dirty="0"/>
              <a:t>Stolen items</a:t>
            </a:r>
          </a:p>
          <a:p>
            <a:pPr lvl="1"/>
            <a:r>
              <a:rPr lang="en-US" dirty="0"/>
              <a:t>Weapons</a:t>
            </a:r>
          </a:p>
          <a:p>
            <a:r>
              <a:rPr lang="en-US" dirty="0"/>
              <a:t>Organized crime groups commit these crimes</a:t>
            </a:r>
          </a:p>
        </p:txBody>
      </p:sp>
      <p:pic>
        <p:nvPicPr>
          <p:cNvPr id="8194" name="Picture 2" descr="Image result for Illicit Goods">
            <a:extLst>
              <a:ext uri="{FF2B5EF4-FFF2-40B4-BE49-F238E27FC236}">
                <a16:creationId xmlns:a16="http://schemas.microsoft.com/office/drawing/2014/main" id="{3478CE3D-367A-421C-A7EE-053DA011F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85950"/>
            <a:ext cx="3132966"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688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Offensive Content or harassment</a:t>
            </a:r>
          </a:p>
        </p:txBody>
      </p:sp>
      <p:sp>
        <p:nvSpPr>
          <p:cNvPr id="4" name="Номер слайда 3"/>
          <p:cNvSpPr>
            <a:spLocks noGrp="1"/>
          </p:cNvSpPr>
          <p:nvPr>
            <p:ph type="sldNum" sz="quarter" idx="12"/>
          </p:nvPr>
        </p:nvSpPr>
        <p:spPr/>
        <p:txBody>
          <a:bodyPr>
            <a:normAutofit fontScale="47500" lnSpcReduction="20000"/>
          </a:bodyPr>
          <a:lstStyle/>
          <a:p>
            <a:fld id="{84959133-7CD5-44DA-AD55-C40B49792DCA}" type="slidenum">
              <a:rPr lang="en-US" smtClean="0"/>
              <a:pPr/>
              <a:t>19</a:t>
            </a:fld>
            <a:endParaRPr lang="en-US"/>
          </a:p>
        </p:txBody>
      </p:sp>
      <p:sp>
        <p:nvSpPr>
          <p:cNvPr id="3" name="Content Placeholder 2"/>
          <p:cNvSpPr>
            <a:spLocks noGrp="1"/>
          </p:cNvSpPr>
          <p:nvPr>
            <p:ph idx="1"/>
          </p:nvPr>
        </p:nvSpPr>
        <p:spPr/>
        <p:txBody>
          <a:bodyPr/>
          <a:lstStyle/>
          <a:p>
            <a:r>
              <a:rPr lang="en-US" dirty="0"/>
              <a:t>The content of online information may be distasteful, obscene or offensive for a variety of reasons</a:t>
            </a:r>
          </a:p>
          <a:p>
            <a:pPr lvl="1"/>
            <a:r>
              <a:rPr lang="en-US" dirty="0"/>
              <a:t>Hate speech</a:t>
            </a:r>
          </a:p>
          <a:p>
            <a:pPr lvl="1"/>
            <a:r>
              <a:rPr lang="en-US" dirty="0"/>
              <a:t>Against a group based race, religion, ethnic origin, disability, etc.</a:t>
            </a:r>
          </a:p>
          <a:p>
            <a:r>
              <a:rPr lang="en-US" dirty="0"/>
              <a:t>Harassing someone through cyberspace</a:t>
            </a:r>
          </a:p>
          <a:p>
            <a:pPr lvl="1"/>
            <a:r>
              <a:rPr lang="en-US" dirty="0"/>
              <a:t>Stalking, threats of violence, cyberbullying</a:t>
            </a:r>
          </a:p>
        </p:txBody>
      </p:sp>
    </p:spTree>
    <p:extLst>
      <p:ext uri="{BB962C8B-B14F-4D97-AF65-F5344CB8AC3E}">
        <p14:creationId xmlns:p14="http://schemas.microsoft.com/office/powerpoint/2010/main" val="198299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Copyright Notice</a:t>
            </a:r>
            <a:endParaRPr lang="en-US" dirty="0"/>
          </a:p>
        </p:txBody>
      </p:sp>
      <p:sp>
        <p:nvSpPr>
          <p:cNvPr id="4" name="Slide Number Placeholder 3">
            <a:extLst>
              <a:ext uri="{FF2B5EF4-FFF2-40B4-BE49-F238E27FC236}">
                <a16:creationId xmlns:a16="http://schemas.microsoft.com/office/drawing/2014/main" id="{10DA8A68-2774-4773-B763-9C5EA5F789B0}"/>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2</a:t>
            </a:fld>
            <a:endParaRPr lang="en-US" dirty="0"/>
          </a:p>
        </p:txBody>
      </p:sp>
      <p:sp>
        <p:nvSpPr>
          <p:cNvPr id="3" name="Rectangle 2"/>
          <p:cNvSpPr>
            <a:spLocks noGrp="1"/>
          </p:cNvSpPr>
          <p:nvPr>
            <p:ph sz="quarter" idx="1"/>
          </p:nvPr>
        </p:nvSpPr>
        <p:spPr/>
        <p:txBody>
          <a:bodyPr/>
          <a:lstStyle/>
          <a:p>
            <a:r>
              <a:rPr lang="en-US" dirty="0"/>
              <a:t>This presentation is presented as is. It contains information pulled from various websites or sources across the web.</a:t>
            </a:r>
          </a:p>
          <a:p>
            <a:r>
              <a:rPr lang="en-US" dirty="0"/>
              <a:t>This presentation uses Creative Commons Attribution 4.0 International (CC BY 4.0) </a:t>
            </a:r>
          </a:p>
        </p:txBody>
      </p:sp>
      <p:pic>
        <p:nvPicPr>
          <p:cNvPr id="2050" name="Picture 2" descr="https://lh4.googleusercontent.com/Tt3w_kzrx9CuzFIeSG7hBzgo6rwjE9dVSMjGp4IuhcBX-W1t9ktivw3tVcpDsCZFGLsOLc7DvJqo8qhKjISTkVf2OOQhqT4U32x0da_jZnNOGeFAnd5CIcOCePpPW0LzgjoRDOFxMcg">
            <a:extLst>
              <a:ext uri="{FF2B5EF4-FFF2-40B4-BE49-F238E27FC236}">
                <a16:creationId xmlns:a16="http://schemas.microsoft.com/office/drawing/2014/main" id="{3E212BF7-BD66-4561-A7CB-EDFC1F5BA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09255"/>
            <a:ext cx="2552700" cy="893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51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Types of Cybercrime</a:t>
            </a:r>
          </a:p>
        </p:txBody>
      </p:sp>
      <p:sp>
        <p:nvSpPr>
          <p:cNvPr id="6" name="Content Placeholder 5">
            <a:extLst>
              <a:ext uri="{FF2B5EF4-FFF2-40B4-BE49-F238E27FC236}">
                <a16:creationId xmlns:a16="http://schemas.microsoft.com/office/drawing/2014/main" id="{E8C8AAE8-4D02-41F3-BE36-DCF2372C7027}"/>
              </a:ext>
            </a:extLst>
          </p:cNvPr>
          <p:cNvSpPr>
            <a:spLocks noGrp="1"/>
          </p:cNvSpPr>
          <p:nvPr>
            <p:ph sz="quarter" idx="1"/>
          </p:nvPr>
        </p:nvSpPr>
        <p:spPr/>
        <p:txBody>
          <a:bodyPr>
            <a:normAutofit fontScale="92500" lnSpcReduction="10000"/>
          </a:bodyPr>
          <a:lstStyle/>
          <a:p>
            <a:r>
              <a:rPr lang="en-US" b="1" dirty="0"/>
              <a:t>Phishing</a:t>
            </a:r>
            <a:r>
              <a:rPr lang="en-US" dirty="0"/>
              <a:t>: Using fake email messages to get personal information from internet users</a:t>
            </a:r>
          </a:p>
          <a:p>
            <a:r>
              <a:rPr lang="en-US" b="1" dirty="0"/>
              <a:t>Identity theft</a:t>
            </a:r>
            <a:r>
              <a:rPr lang="en-US" dirty="0"/>
              <a:t> (misusing personal information)</a:t>
            </a:r>
          </a:p>
          <a:p>
            <a:r>
              <a:rPr lang="en-US" b="1" dirty="0"/>
              <a:t>Illegal pornography</a:t>
            </a:r>
            <a:endParaRPr lang="en-US" dirty="0"/>
          </a:p>
          <a:p>
            <a:endParaRPr lang="en-US" dirty="0"/>
          </a:p>
        </p:txBody>
      </p:sp>
      <p:sp>
        <p:nvSpPr>
          <p:cNvPr id="10" name="Content Placeholder 9">
            <a:extLst>
              <a:ext uri="{FF2B5EF4-FFF2-40B4-BE49-F238E27FC236}">
                <a16:creationId xmlns:a16="http://schemas.microsoft.com/office/drawing/2014/main" id="{2652ECCC-719E-4AD9-8D7B-8FA826625A58}"/>
              </a:ext>
            </a:extLst>
          </p:cNvPr>
          <p:cNvSpPr>
            <a:spLocks noGrp="1"/>
          </p:cNvSpPr>
          <p:nvPr>
            <p:ph sz="quarter" idx="2"/>
          </p:nvPr>
        </p:nvSpPr>
        <p:spPr/>
        <p:txBody>
          <a:bodyPr>
            <a:normAutofit fontScale="92500" lnSpcReduction="10000"/>
          </a:bodyPr>
          <a:lstStyle/>
          <a:p>
            <a:r>
              <a:rPr lang="en-US" b="1" dirty="0"/>
              <a:t>Hacking</a:t>
            </a:r>
            <a:r>
              <a:rPr lang="en-US" dirty="0"/>
              <a:t>: Shutting down or misusing websites or computer networks</a:t>
            </a:r>
          </a:p>
          <a:p>
            <a:r>
              <a:rPr lang="en-US" b="1" dirty="0"/>
              <a:t>Spreading hate </a:t>
            </a:r>
            <a:r>
              <a:rPr lang="en-US" dirty="0"/>
              <a:t>and inciting terrorism;</a:t>
            </a:r>
          </a:p>
          <a:p>
            <a:r>
              <a:rPr lang="en-US" b="1" dirty="0"/>
              <a:t>Grooming</a:t>
            </a:r>
            <a:r>
              <a:rPr lang="en-US" dirty="0"/>
              <a:t>: making sexual advances to minors.</a:t>
            </a:r>
          </a:p>
          <a:p>
            <a:endParaRPr lang="en-US" dirty="0"/>
          </a:p>
        </p:txBody>
      </p:sp>
      <p:sp>
        <p:nvSpPr>
          <p:cNvPr id="4" name="Номер слайда 3"/>
          <p:cNvSpPr>
            <a:spLocks noGrp="1"/>
          </p:cNvSpPr>
          <p:nvPr>
            <p:ph type="sldNum" sz="quarter" idx="16"/>
          </p:nvPr>
        </p:nvSpPr>
        <p:spPr/>
        <p:txBody>
          <a:bodyPr>
            <a:normAutofit fontScale="47500" lnSpcReduction="20000"/>
          </a:bodyPr>
          <a:lstStyle/>
          <a:p>
            <a:fld id="{84959133-7CD5-44DA-AD55-C40B49792DCA}" type="slidenum">
              <a:rPr lang="en-US" smtClean="0"/>
              <a:pPr/>
              <a:t>20</a:t>
            </a:fld>
            <a:endParaRPr lang="en-US"/>
          </a:p>
        </p:txBody>
      </p:sp>
    </p:spTree>
    <p:extLst>
      <p:ext uri="{BB962C8B-B14F-4D97-AF65-F5344CB8AC3E}">
        <p14:creationId xmlns:p14="http://schemas.microsoft.com/office/powerpoint/2010/main" val="426011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Cybercrime Legislation Worldwide</a:t>
            </a:r>
          </a:p>
        </p:txBody>
      </p:sp>
      <p:sp>
        <p:nvSpPr>
          <p:cNvPr id="6" name="Номер слайда 5"/>
          <p:cNvSpPr>
            <a:spLocks noGrp="1"/>
          </p:cNvSpPr>
          <p:nvPr>
            <p:ph type="sldNum" sz="quarter" idx="12"/>
          </p:nvPr>
        </p:nvSpPr>
        <p:spPr/>
        <p:txBody>
          <a:bodyPr>
            <a:normAutofit fontScale="47500" lnSpcReduction="20000"/>
          </a:bodyPr>
          <a:lstStyle/>
          <a:p>
            <a:fld id="{84959133-7CD5-44DA-AD55-C40B49792DCA}" type="slidenum">
              <a:rPr lang="en-US" smtClean="0"/>
              <a:pPr/>
              <a:t>21</a:t>
            </a:fld>
            <a:endParaRPr lang="en-US"/>
          </a:p>
        </p:txBody>
      </p:sp>
      <p:sp>
        <p:nvSpPr>
          <p:cNvPr id="3" name="Content Placeholder 2"/>
          <p:cNvSpPr>
            <a:spLocks noGrp="1"/>
          </p:cNvSpPr>
          <p:nvPr>
            <p:ph idx="1"/>
          </p:nvPr>
        </p:nvSpPr>
        <p:spPr/>
        <p:txBody>
          <a:bodyPr>
            <a:normAutofit/>
          </a:bodyPr>
          <a:lstStyle/>
          <a:p>
            <a:r>
              <a:rPr lang="en-US" dirty="0"/>
              <a:t>A worldwide fight against cybercrimes</a:t>
            </a:r>
          </a:p>
          <a:p>
            <a:r>
              <a:rPr lang="en-US" dirty="0"/>
              <a:t>138 countries have created laws to fight cybercriminals</a:t>
            </a:r>
          </a:p>
          <a:p>
            <a:r>
              <a:rPr lang="en-US" dirty="0"/>
              <a:t>However, 20% of countries do not have any legislation </a:t>
            </a:r>
          </a:p>
        </p:txBody>
      </p:sp>
    </p:spTree>
    <p:extLst>
      <p:ext uri="{BB962C8B-B14F-4D97-AF65-F5344CB8AC3E}">
        <p14:creationId xmlns:p14="http://schemas.microsoft.com/office/powerpoint/2010/main" val="38739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1BCC-1240-47B6-B220-BFE28DF65470}"/>
              </a:ext>
            </a:extLst>
          </p:cNvPr>
          <p:cNvSpPr>
            <a:spLocks noGrp="1"/>
          </p:cNvSpPr>
          <p:nvPr>
            <p:ph type="title"/>
          </p:nvPr>
        </p:nvSpPr>
        <p:spPr/>
        <p:txBody>
          <a:bodyPr/>
          <a:lstStyle/>
          <a:p>
            <a:r>
              <a:rPr lang="en-US"/>
              <a:t>Cybercrime Summary</a:t>
            </a:r>
            <a:endParaRPr lang="en-US" dirty="0"/>
          </a:p>
        </p:txBody>
      </p:sp>
      <p:sp>
        <p:nvSpPr>
          <p:cNvPr id="3" name="Slide Number Placeholder 2">
            <a:extLst>
              <a:ext uri="{FF2B5EF4-FFF2-40B4-BE49-F238E27FC236}">
                <a16:creationId xmlns:a16="http://schemas.microsoft.com/office/drawing/2014/main" id="{B897AD42-6E96-4AD4-A333-C1BC5E960023}"/>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22</a:t>
            </a:fld>
            <a:endParaRPr lang="en-US" dirty="0"/>
          </a:p>
        </p:txBody>
      </p:sp>
      <p:sp>
        <p:nvSpPr>
          <p:cNvPr id="7" name="Content Placeholder 6">
            <a:extLst>
              <a:ext uri="{FF2B5EF4-FFF2-40B4-BE49-F238E27FC236}">
                <a16:creationId xmlns:a16="http://schemas.microsoft.com/office/drawing/2014/main" id="{55248161-9273-4791-94D3-B86EC846E9AA}"/>
              </a:ext>
            </a:extLst>
          </p:cNvPr>
          <p:cNvSpPr>
            <a:spLocks noGrp="1"/>
          </p:cNvSpPr>
          <p:nvPr>
            <p:ph sz="quarter" idx="1"/>
          </p:nvPr>
        </p:nvSpPr>
        <p:spPr/>
        <p:txBody>
          <a:bodyPr>
            <a:normAutofit fontScale="85000" lnSpcReduction="20000"/>
          </a:bodyPr>
          <a:lstStyle/>
          <a:p>
            <a:r>
              <a:rPr lang="en-US" b="1" dirty="0"/>
              <a:t>Cybercrime</a:t>
            </a:r>
            <a:r>
              <a:rPr lang="en-US" dirty="0"/>
              <a:t> is any criminal activity carried out using computers or the internet</a:t>
            </a:r>
          </a:p>
          <a:p>
            <a:r>
              <a:rPr lang="en-US" b="1" dirty="0"/>
              <a:t>Cybersecurity</a:t>
            </a:r>
            <a:r>
              <a:rPr lang="en-US" dirty="0"/>
              <a:t> is taking measures to protect a computer from unauthorized access</a:t>
            </a:r>
          </a:p>
          <a:p>
            <a:r>
              <a:rPr lang="en-US" b="1" dirty="0"/>
              <a:t>Cybercriminals </a:t>
            </a:r>
            <a:r>
              <a:rPr lang="en-US" dirty="0"/>
              <a:t>exploit others for their personal gain</a:t>
            </a:r>
          </a:p>
          <a:p>
            <a:r>
              <a:rPr lang="en-US" b="1" dirty="0"/>
              <a:t>Cybercrime categories</a:t>
            </a:r>
            <a:r>
              <a:rPr lang="en-US" dirty="0"/>
              <a:t>: Computer as a tool, as the target, selling illicit goods, offensive content and harassment</a:t>
            </a:r>
          </a:p>
          <a:p>
            <a:r>
              <a:rPr lang="en-US" b="1" dirty="0"/>
              <a:t>Computer as a tool</a:t>
            </a:r>
            <a:r>
              <a:rPr lang="en-US" dirty="0"/>
              <a:t>: When an individual is a primary target</a:t>
            </a:r>
          </a:p>
          <a:p>
            <a:r>
              <a:rPr lang="en-US" b="1" dirty="0"/>
              <a:t>Computer as a target</a:t>
            </a:r>
            <a:r>
              <a:rPr lang="en-US" dirty="0"/>
              <a:t>: When a computer is a target </a:t>
            </a:r>
          </a:p>
        </p:txBody>
      </p:sp>
    </p:spTree>
    <p:extLst>
      <p:ext uri="{BB962C8B-B14F-4D97-AF65-F5344CB8AC3E}">
        <p14:creationId xmlns:p14="http://schemas.microsoft.com/office/powerpoint/2010/main" val="408167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1" y="2057400"/>
            <a:ext cx="7123113" cy="2190750"/>
          </a:xfrm>
        </p:spPr>
        <p:txBody>
          <a:bodyPr/>
          <a:lstStyle/>
          <a:p>
            <a:r>
              <a:rPr lang="en-US" dirty="0"/>
              <a:t>8.1: Cybercrime</a:t>
            </a:r>
          </a:p>
          <a:p>
            <a:r>
              <a:rPr lang="en-US" b="1" dirty="0"/>
              <a:t>8.2: Cybersecurity</a:t>
            </a:r>
          </a:p>
          <a:p>
            <a:r>
              <a:rPr lang="en-US" dirty="0"/>
              <a:t>8.3: Common Threats</a:t>
            </a:r>
          </a:p>
        </p:txBody>
      </p:sp>
      <p:sp>
        <p:nvSpPr>
          <p:cNvPr id="3" name="Title 2"/>
          <p:cNvSpPr>
            <a:spLocks noGrp="1"/>
          </p:cNvSpPr>
          <p:nvPr>
            <p:ph type="title"/>
          </p:nvPr>
        </p:nvSpPr>
        <p:spPr>
          <a:xfrm>
            <a:off x="1371600" y="1200150"/>
            <a:ext cx="7620000" cy="742950"/>
          </a:xfrm>
        </p:spPr>
        <p:txBody>
          <a:bodyPr/>
          <a:lstStyle/>
          <a:p>
            <a:r>
              <a:rPr lang="en-US" altLang="en-US" dirty="0"/>
              <a:t>8.2: Cybersecurity</a:t>
            </a:r>
            <a:endParaRPr lang="en-US" dirty="0"/>
          </a:p>
        </p:txBody>
      </p:sp>
      <p:sp>
        <p:nvSpPr>
          <p:cNvPr id="4" name="Slide Number Placeholder 3">
            <a:extLst>
              <a:ext uri="{FF2B5EF4-FFF2-40B4-BE49-F238E27FC236}">
                <a16:creationId xmlns:a16="http://schemas.microsoft.com/office/drawing/2014/main" id="{B037CDEF-33A8-4637-B0EC-B1A53ED327D0}"/>
              </a:ext>
            </a:extLst>
          </p:cNvPr>
          <p:cNvSpPr>
            <a:spLocks noGrp="1"/>
          </p:cNvSpPr>
          <p:nvPr>
            <p:ph type="sldNum" sz="quarter" idx="11"/>
          </p:nvPr>
        </p:nvSpPr>
        <p:spPr/>
        <p:txBody>
          <a:bodyPr/>
          <a:lstStyle/>
          <a:p>
            <a:fld id="{1AD93096-5B34-4342-9326-69289CEAE4C2}" type="slidenum">
              <a:rPr lang="en-US" smtClean="0"/>
              <a:pPr/>
              <a:t>23</a:t>
            </a:fld>
            <a:endParaRPr lang="en-US" dirty="0"/>
          </a:p>
        </p:txBody>
      </p:sp>
      <p:pic>
        <p:nvPicPr>
          <p:cNvPr id="10242" name="Picture 2" descr="Image result for cybersecurity">
            <a:extLst>
              <a:ext uri="{FF2B5EF4-FFF2-40B4-BE49-F238E27FC236}">
                <a16:creationId xmlns:a16="http://schemas.microsoft.com/office/drawing/2014/main" id="{7D4B2E69-2FF6-4C60-9BBF-136541BCD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57400"/>
            <a:ext cx="3810000"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596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EB8727-09A5-4A14-8D09-12140BBBFEDB}"/>
              </a:ext>
            </a:extLst>
          </p:cNvPr>
          <p:cNvSpPr>
            <a:spLocks noGrp="1"/>
          </p:cNvSpPr>
          <p:nvPr>
            <p:ph type="title"/>
          </p:nvPr>
        </p:nvSpPr>
        <p:spPr/>
        <p:txBody>
          <a:bodyPr/>
          <a:lstStyle/>
          <a:p>
            <a:r>
              <a:rPr lang="en-US" dirty="0"/>
              <a:t>Learning Objectives</a:t>
            </a:r>
          </a:p>
        </p:txBody>
      </p:sp>
      <p:sp>
        <p:nvSpPr>
          <p:cNvPr id="4" name="Slide Number Placeholder 3">
            <a:extLst>
              <a:ext uri="{FF2B5EF4-FFF2-40B4-BE49-F238E27FC236}">
                <a16:creationId xmlns:a16="http://schemas.microsoft.com/office/drawing/2014/main" id="{7FE01A68-D04F-45E6-A11A-90AFE217229A}"/>
              </a:ext>
            </a:extLst>
          </p:cNvPr>
          <p:cNvSpPr>
            <a:spLocks noGrp="1"/>
          </p:cNvSpPr>
          <p:nvPr>
            <p:ph type="sldNum" sz="quarter" idx="12"/>
          </p:nvPr>
        </p:nvSpPr>
        <p:spPr/>
        <p:txBody>
          <a:bodyPr>
            <a:normAutofit fontScale="47500" lnSpcReduction="20000"/>
          </a:bodyPr>
          <a:lstStyle/>
          <a:p>
            <a:pPr algn="ctr"/>
            <a:fld id="{1AD93096-5B34-4342-9326-69289CEAE4C2}" type="slidenum">
              <a:rPr lang="en-US" smtClean="0"/>
              <a:pPr algn="ctr"/>
              <a:t>24</a:t>
            </a:fld>
            <a:endParaRPr lang="en-US" sz="2400" dirty="0">
              <a:solidFill>
                <a:srgbClr val="FFFFFF"/>
              </a:solidFill>
            </a:endParaRPr>
          </a:p>
        </p:txBody>
      </p:sp>
      <p:sp>
        <p:nvSpPr>
          <p:cNvPr id="6" name="Content Placeholder 5">
            <a:extLst>
              <a:ext uri="{FF2B5EF4-FFF2-40B4-BE49-F238E27FC236}">
                <a16:creationId xmlns:a16="http://schemas.microsoft.com/office/drawing/2014/main" id="{79865BCC-92FD-423C-A6AF-AE383D35C32D}"/>
              </a:ext>
            </a:extLst>
          </p:cNvPr>
          <p:cNvSpPr>
            <a:spLocks noGrp="1"/>
          </p:cNvSpPr>
          <p:nvPr>
            <p:ph sz="quarter" idx="1"/>
          </p:nvPr>
        </p:nvSpPr>
        <p:spPr/>
        <p:txBody>
          <a:bodyPr>
            <a:normAutofit fontScale="92500" lnSpcReduction="20000"/>
          </a:bodyPr>
          <a:lstStyle/>
          <a:p>
            <a:r>
              <a:rPr lang="en-US" dirty="0"/>
              <a:t>Define the goal of cybersecurity</a:t>
            </a:r>
          </a:p>
          <a:p>
            <a:r>
              <a:rPr lang="en-US" dirty="0"/>
              <a:t>Describe easy targets</a:t>
            </a:r>
          </a:p>
          <a:p>
            <a:r>
              <a:rPr lang="en-US" dirty="0"/>
              <a:t>Explain general guidelines of protection against cyber threats</a:t>
            </a:r>
          </a:p>
          <a:p>
            <a:r>
              <a:rPr lang="en-US" dirty="0"/>
              <a:t>Describe why pirated software is not safe</a:t>
            </a:r>
          </a:p>
          <a:p>
            <a:r>
              <a:rPr lang="en-US" dirty="0"/>
              <a:t>State why software updates are important</a:t>
            </a:r>
          </a:p>
          <a:p>
            <a:r>
              <a:rPr lang="en-US" dirty="0"/>
              <a:t>Describe the difference between a password and a passphrase</a:t>
            </a:r>
          </a:p>
          <a:p>
            <a:endParaRPr lang="en-US" dirty="0"/>
          </a:p>
        </p:txBody>
      </p:sp>
    </p:spTree>
    <p:extLst>
      <p:ext uri="{BB962C8B-B14F-4D97-AF65-F5344CB8AC3E}">
        <p14:creationId xmlns:p14="http://schemas.microsoft.com/office/powerpoint/2010/main" val="1651237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6759B3-3544-43B9-9AC5-D97632B7BC74}"/>
              </a:ext>
            </a:extLst>
          </p:cNvPr>
          <p:cNvSpPr>
            <a:spLocks noGrp="1"/>
          </p:cNvSpPr>
          <p:nvPr>
            <p:ph type="title"/>
          </p:nvPr>
        </p:nvSpPr>
        <p:spPr/>
        <p:txBody>
          <a:bodyPr/>
          <a:lstStyle/>
          <a:p>
            <a:r>
              <a:rPr lang="en-US" dirty="0"/>
              <a:t>Cybersecurity Goal</a:t>
            </a:r>
          </a:p>
        </p:txBody>
      </p:sp>
      <p:sp>
        <p:nvSpPr>
          <p:cNvPr id="4" name="Slide Number Placeholder 3">
            <a:extLst>
              <a:ext uri="{FF2B5EF4-FFF2-40B4-BE49-F238E27FC236}">
                <a16:creationId xmlns:a16="http://schemas.microsoft.com/office/drawing/2014/main" id="{F220DDB2-8A5F-460B-BCA6-C013E336E96A}"/>
              </a:ext>
            </a:extLst>
          </p:cNvPr>
          <p:cNvSpPr>
            <a:spLocks noGrp="1"/>
          </p:cNvSpPr>
          <p:nvPr>
            <p:ph type="sldNum" sz="quarter" idx="12"/>
          </p:nvPr>
        </p:nvSpPr>
        <p:spPr/>
        <p:txBody>
          <a:bodyPr>
            <a:normAutofit fontScale="47500" lnSpcReduction="20000"/>
          </a:bodyPr>
          <a:lstStyle/>
          <a:p>
            <a:pPr algn="ctr"/>
            <a:fld id="{1AD93096-5B34-4342-9326-69289CEAE4C2}" type="slidenum">
              <a:rPr lang="en-US" smtClean="0"/>
              <a:pPr algn="ctr"/>
              <a:t>25</a:t>
            </a:fld>
            <a:endParaRPr lang="en-US" sz="2400" dirty="0">
              <a:solidFill>
                <a:srgbClr val="FFFFFF"/>
              </a:solidFill>
            </a:endParaRPr>
          </a:p>
        </p:txBody>
      </p:sp>
      <p:sp>
        <p:nvSpPr>
          <p:cNvPr id="5" name="Content Placeholder 4">
            <a:extLst>
              <a:ext uri="{FF2B5EF4-FFF2-40B4-BE49-F238E27FC236}">
                <a16:creationId xmlns:a16="http://schemas.microsoft.com/office/drawing/2014/main" id="{7E739681-0265-49D9-9139-73B9E3D2BEED}"/>
              </a:ext>
            </a:extLst>
          </p:cNvPr>
          <p:cNvSpPr>
            <a:spLocks noGrp="1"/>
          </p:cNvSpPr>
          <p:nvPr>
            <p:ph sz="quarter" idx="1"/>
          </p:nvPr>
        </p:nvSpPr>
        <p:spPr/>
        <p:txBody>
          <a:bodyPr>
            <a:normAutofit/>
          </a:bodyPr>
          <a:lstStyle/>
          <a:p>
            <a:r>
              <a:rPr lang="en-US" dirty="0"/>
              <a:t>Your goal is to make it </a:t>
            </a:r>
            <a:r>
              <a:rPr lang="en-US" b="1" dirty="0"/>
              <a:t>as difficult as possible</a:t>
            </a:r>
            <a:r>
              <a:rPr lang="en-US" dirty="0"/>
              <a:t> to dissuade a hacker from getting your data or from being a victim of cybercrime</a:t>
            </a:r>
          </a:p>
          <a:p>
            <a:r>
              <a:rPr lang="en-US" dirty="0"/>
              <a:t>Cybercriminals go after </a:t>
            </a:r>
            <a:r>
              <a:rPr lang="en-US" b="1" dirty="0"/>
              <a:t>easy targets</a:t>
            </a:r>
            <a:r>
              <a:rPr lang="en-US" dirty="0"/>
              <a:t> unless the victim has something of great value</a:t>
            </a:r>
          </a:p>
        </p:txBody>
      </p:sp>
    </p:spTree>
    <p:extLst>
      <p:ext uri="{BB962C8B-B14F-4D97-AF65-F5344CB8AC3E}">
        <p14:creationId xmlns:p14="http://schemas.microsoft.com/office/powerpoint/2010/main" val="4076818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6759B3-3544-43B9-9AC5-D97632B7BC74}"/>
              </a:ext>
            </a:extLst>
          </p:cNvPr>
          <p:cNvSpPr>
            <a:spLocks noGrp="1"/>
          </p:cNvSpPr>
          <p:nvPr>
            <p:ph type="title"/>
          </p:nvPr>
        </p:nvSpPr>
        <p:spPr/>
        <p:txBody>
          <a:bodyPr/>
          <a:lstStyle/>
          <a:p>
            <a:r>
              <a:rPr lang="en-US" dirty="0"/>
              <a:t>Good Line of Defense</a:t>
            </a:r>
          </a:p>
        </p:txBody>
      </p:sp>
      <p:sp>
        <p:nvSpPr>
          <p:cNvPr id="4" name="Slide Number Placeholder 3">
            <a:extLst>
              <a:ext uri="{FF2B5EF4-FFF2-40B4-BE49-F238E27FC236}">
                <a16:creationId xmlns:a16="http://schemas.microsoft.com/office/drawing/2014/main" id="{F220DDB2-8A5F-460B-BCA6-C013E336E96A}"/>
              </a:ext>
            </a:extLst>
          </p:cNvPr>
          <p:cNvSpPr>
            <a:spLocks noGrp="1"/>
          </p:cNvSpPr>
          <p:nvPr>
            <p:ph type="sldNum" sz="quarter" idx="12"/>
          </p:nvPr>
        </p:nvSpPr>
        <p:spPr/>
        <p:txBody>
          <a:bodyPr>
            <a:normAutofit fontScale="47500" lnSpcReduction="20000"/>
          </a:bodyPr>
          <a:lstStyle/>
          <a:p>
            <a:pPr algn="ctr"/>
            <a:fld id="{1AD93096-5B34-4342-9326-69289CEAE4C2}" type="slidenum">
              <a:rPr lang="en-US" smtClean="0"/>
              <a:pPr algn="ctr"/>
              <a:t>26</a:t>
            </a:fld>
            <a:endParaRPr lang="en-US" sz="2400" dirty="0">
              <a:solidFill>
                <a:srgbClr val="FFFFFF"/>
              </a:solidFill>
            </a:endParaRPr>
          </a:p>
        </p:txBody>
      </p:sp>
      <p:sp>
        <p:nvSpPr>
          <p:cNvPr id="5" name="Content Placeholder 4">
            <a:extLst>
              <a:ext uri="{FF2B5EF4-FFF2-40B4-BE49-F238E27FC236}">
                <a16:creationId xmlns:a16="http://schemas.microsoft.com/office/drawing/2014/main" id="{7E739681-0265-49D9-9139-73B9E3D2BEED}"/>
              </a:ext>
            </a:extLst>
          </p:cNvPr>
          <p:cNvSpPr>
            <a:spLocks noGrp="1"/>
          </p:cNvSpPr>
          <p:nvPr>
            <p:ph sz="quarter" idx="1"/>
          </p:nvPr>
        </p:nvSpPr>
        <p:spPr/>
        <p:txBody>
          <a:bodyPr>
            <a:normAutofit/>
          </a:bodyPr>
          <a:lstStyle/>
          <a:p>
            <a:r>
              <a:rPr lang="en-US" dirty="0"/>
              <a:t>Can you prevent from being a victim of cybercrime?</a:t>
            </a:r>
          </a:p>
          <a:p>
            <a:pPr lvl="1"/>
            <a:r>
              <a:rPr lang="en-US" dirty="0"/>
              <a:t>If a professional hacker or government surveillance wants your information, they will get it.</a:t>
            </a:r>
          </a:p>
          <a:p>
            <a:r>
              <a:rPr lang="en-US" b="1" dirty="0"/>
              <a:t>Make them work them for it</a:t>
            </a:r>
            <a:r>
              <a:rPr lang="en-US" dirty="0"/>
              <a:t>! In doing so, they might give up and move on to an easier target</a:t>
            </a:r>
          </a:p>
          <a:p>
            <a:pPr lvl="1"/>
            <a:r>
              <a:rPr lang="en-US" dirty="0"/>
              <a:t>Minimizes the chances of being a victim</a:t>
            </a:r>
          </a:p>
        </p:txBody>
      </p:sp>
    </p:spTree>
    <p:extLst>
      <p:ext uri="{BB962C8B-B14F-4D97-AF65-F5344CB8AC3E}">
        <p14:creationId xmlns:p14="http://schemas.microsoft.com/office/powerpoint/2010/main" val="2882484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AFCA-B326-48B6-A77E-C10E083CC549}"/>
              </a:ext>
            </a:extLst>
          </p:cNvPr>
          <p:cNvSpPr>
            <a:spLocks noGrp="1"/>
          </p:cNvSpPr>
          <p:nvPr>
            <p:ph type="title"/>
          </p:nvPr>
        </p:nvSpPr>
        <p:spPr/>
        <p:txBody>
          <a:bodyPr/>
          <a:lstStyle/>
          <a:p>
            <a:r>
              <a:rPr lang="en-US" dirty="0"/>
              <a:t>Password Cracking Example</a:t>
            </a:r>
          </a:p>
        </p:txBody>
      </p:sp>
      <p:sp>
        <p:nvSpPr>
          <p:cNvPr id="3" name="Slide Number Placeholder 2">
            <a:extLst>
              <a:ext uri="{FF2B5EF4-FFF2-40B4-BE49-F238E27FC236}">
                <a16:creationId xmlns:a16="http://schemas.microsoft.com/office/drawing/2014/main" id="{C0EEC900-43F9-490C-A317-28C0AA4934A4}"/>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27</a:t>
            </a:fld>
            <a:endParaRPr lang="en-US" dirty="0"/>
          </a:p>
        </p:txBody>
      </p:sp>
      <p:sp>
        <p:nvSpPr>
          <p:cNvPr id="4" name="Content Placeholder 3">
            <a:extLst>
              <a:ext uri="{FF2B5EF4-FFF2-40B4-BE49-F238E27FC236}">
                <a16:creationId xmlns:a16="http://schemas.microsoft.com/office/drawing/2014/main" id="{9B3B2CEE-2718-4CD9-BE13-CD587032D620}"/>
              </a:ext>
            </a:extLst>
          </p:cNvPr>
          <p:cNvSpPr>
            <a:spLocks noGrp="1"/>
          </p:cNvSpPr>
          <p:nvPr>
            <p:ph sz="quarter" idx="1"/>
          </p:nvPr>
        </p:nvSpPr>
        <p:spPr/>
        <p:txBody>
          <a:bodyPr>
            <a:normAutofit fontScale="92500" lnSpcReduction="10000"/>
          </a:bodyPr>
          <a:lstStyle/>
          <a:p>
            <a:r>
              <a:rPr lang="en-US" dirty="0"/>
              <a:t>Hackers use “Brute-Force” Password Crackers</a:t>
            </a:r>
          </a:p>
          <a:p>
            <a:r>
              <a:rPr lang="en-US" dirty="0"/>
              <a:t>One group cracked 2700 “bad” passwords in 30 seconds</a:t>
            </a:r>
          </a:p>
          <a:p>
            <a:pPr lvl="1"/>
            <a:r>
              <a:rPr lang="en-US" dirty="0"/>
              <a:t>The crack program ran for 48 hours more and did not crack the 250 remaining “good” passwords</a:t>
            </a:r>
          </a:p>
          <a:p>
            <a:r>
              <a:rPr lang="en-US" dirty="0"/>
              <a:t>Do the hackers keep trying to get the remaining 250 passwords? Or do they find easier targets?</a:t>
            </a:r>
          </a:p>
          <a:p>
            <a:r>
              <a:rPr lang="en-US" b="1" dirty="0"/>
              <a:t>Your goal</a:t>
            </a:r>
            <a:r>
              <a:rPr lang="en-US" dirty="0"/>
              <a:t>: Be one of the 250</a:t>
            </a:r>
          </a:p>
        </p:txBody>
      </p:sp>
    </p:spTree>
    <p:extLst>
      <p:ext uri="{BB962C8B-B14F-4D97-AF65-F5344CB8AC3E}">
        <p14:creationId xmlns:p14="http://schemas.microsoft.com/office/powerpoint/2010/main" val="183974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14A7-DE2F-4E47-B053-06BF3A3B9F8A}"/>
              </a:ext>
            </a:extLst>
          </p:cNvPr>
          <p:cNvSpPr>
            <a:spLocks noGrp="1"/>
          </p:cNvSpPr>
          <p:nvPr>
            <p:ph type="title"/>
          </p:nvPr>
        </p:nvSpPr>
        <p:spPr/>
        <p:txBody>
          <a:bodyPr/>
          <a:lstStyle/>
          <a:p>
            <a:r>
              <a:rPr lang="en-US" dirty="0"/>
              <a:t>Are you a target?</a:t>
            </a:r>
          </a:p>
        </p:txBody>
      </p:sp>
      <p:sp>
        <p:nvSpPr>
          <p:cNvPr id="3" name="Slide Number Placeholder 2">
            <a:extLst>
              <a:ext uri="{FF2B5EF4-FFF2-40B4-BE49-F238E27FC236}">
                <a16:creationId xmlns:a16="http://schemas.microsoft.com/office/drawing/2014/main" id="{42E12C97-C3AB-4F1F-933B-2E1FC37F5AD8}"/>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28</a:t>
            </a:fld>
            <a:endParaRPr lang="en-US" dirty="0">
              <a:solidFill>
                <a:srgbClr val="FFFFFF"/>
              </a:solidFill>
            </a:endParaRPr>
          </a:p>
        </p:txBody>
      </p:sp>
      <p:sp>
        <p:nvSpPr>
          <p:cNvPr id="4" name="Content Placeholder 3">
            <a:extLst>
              <a:ext uri="{FF2B5EF4-FFF2-40B4-BE49-F238E27FC236}">
                <a16:creationId xmlns:a16="http://schemas.microsoft.com/office/drawing/2014/main" id="{171631E0-0132-4705-B374-417CB54F2217}"/>
              </a:ext>
            </a:extLst>
          </p:cNvPr>
          <p:cNvSpPr>
            <a:spLocks noGrp="1"/>
          </p:cNvSpPr>
          <p:nvPr>
            <p:ph sz="quarter" idx="1"/>
          </p:nvPr>
        </p:nvSpPr>
        <p:spPr/>
        <p:txBody>
          <a:bodyPr>
            <a:normAutofit lnSpcReduction="10000"/>
          </a:bodyPr>
          <a:lstStyle/>
          <a:p>
            <a:r>
              <a:rPr lang="en-US" dirty="0"/>
              <a:t>Most victims are not specifically targeted</a:t>
            </a:r>
          </a:p>
          <a:p>
            <a:r>
              <a:rPr lang="en-US" dirty="0"/>
              <a:t>They are bystanders or part of a larger cybercrime operation</a:t>
            </a:r>
          </a:p>
          <a:p>
            <a:pPr lvl="1"/>
            <a:r>
              <a:rPr lang="en-US" dirty="0"/>
              <a:t>A lot of information is out of your control</a:t>
            </a:r>
          </a:p>
          <a:p>
            <a:pPr lvl="1"/>
            <a:r>
              <a:rPr lang="en-US" dirty="0"/>
              <a:t>Logins from a website you use is hacked and your password was leaked</a:t>
            </a:r>
          </a:p>
          <a:p>
            <a:r>
              <a:rPr lang="en-US" dirty="0"/>
              <a:t>Control what you can control</a:t>
            </a:r>
          </a:p>
          <a:p>
            <a:endParaRPr lang="en-US" dirty="0"/>
          </a:p>
        </p:txBody>
      </p:sp>
    </p:spTree>
    <p:extLst>
      <p:ext uri="{BB962C8B-B14F-4D97-AF65-F5344CB8AC3E}">
        <p14:creationId xmlns:p14="http://schemas.microsoft.com/office/powerpoint/2010/main" val="538888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603C-0BDB-4616-AAC2-58CD20A8EB9B}"/>
              </a:ext>
            </a:extLst>
          </p:cNvPr>
          <p:cNvSpPr>
            <a:spLocks noGrp="1"/>
          </p:cNvSpPr>
          <p:nvPr>
            <p:ph type="title"/>
          </p:nvPr>
        </p:nvSpPr>
        <p:spPr/>
        <p:txBody>
          <a:bodyPr/>
          <a:lstStyle/>
          <a:p>
            <a:r>
              <a:rPr lang="en-US" dirty="0"/>
              <a:t>Who are the easy targets?</a:t>
            </a:r>
          </a:p>
        </p:txBody>
      </p:sp>
      <p:sp>
        <p:nvSpPr>
          <p:cNvPr id="4" name="Content Placeholder 3">
            <a:extLst>
              <a:ext uri="{FF2B5EF4-FFF2-40B4-BE49-F238E27FC236}">
                <a16:creationId xmlns:a16="http://schemas.microsoft.com/office/drawing/2014/main" id="{3C8A4358-3FFE-492A-A849-031E6A061DAA}"/>
              </a:ext>
            </a:extLst>
          </p:cNvPr>
          <p:cNvSpPr>
            <a:spLocks noGrp="1"/>
          </p:cNvSpPr>
          <p:nvPr>
            <p:ph sz="quarter" idx="1"/>
          </p:nvPr>
        </p:nvSpPr>
        <p:spPr/>
        <p:txBody>
          <a:bodyPr>
            <a:normAutofit fontScale="92500"/>
          </a:bodyPr>
          <a:lstStyle/>
          <a:p>
            <a:r>
              <a:rPr lang="en-US" dirty="0"/>
              <a:t>Easy Targets</a:t>
            </a:r>
          </a:p>
          <a:p>
            <a:pPr lvl="1"/>
            <a:r>
              <a:rPr lang="en-US" dirty="0"/>
              <a:t>Use weak passwords</a:t>
            </a:r>
          </a:p>
          <a:p>
            <a:pPr lvl="1"/>
            <a:r>
              <a:rPr lang="en-US" dirty="0"/>
              <a:t>Reuse passwords</a:t>
            </a:r>
          </a:p>
          <a:p>
            <a:pPr lvl="1"/>
            <a:r>
              <a:rPr lang="en-US" dirty="0"/>
              <a:t>Respond to spam</a:t>
            </a:r>
          </a:p>
          <a:p>
            <a:pPr lvl="1"/>
            <a:r>
              <a:rPr lang="en-US" dirty="0"/>
              <a:t>Click links in emails</a:t>
            </a:r>
          </a:p>
          <a:p>
            <a:pPr lvl="1"/>
            <a:r>
              <a:rPr lang="en-US" dirty="0"/>
              <a:t>Visit shady internet sites</a:t>
            </a:r>
          </a:p>
          <a:p>
            <a:pPr lvl="1"/>
            <a:r>
              <a:rPr lang="en-US" dirty="0"/>
              <a:t>Run pirated software</a:t>
            </a:r>
          </a:p>
        </p:txBody>
      </p:sp>
      <p:sp>
        <p:nvSpPr>
          <p:cNvPr id="5" name="Content Placeholder 4">
            <a:extLst>
              <a:ext uri="{FF2B5EF4-FFF2-40B4-BE49-F238E27FC236}">
                <a16:creationId xmlns:a16="http://schemas.microsoft.com/office/drawing/2014/main" id="{540D09FC-3FBB-436F-B0FA-EE81A9BFFDF5}"/>
              </a:ext>
            </a:extLst>
          </p:cNvPr>
          <p:cNvSpPr>
            <a:spLocks noGrp="1"/>
          </p:cNvSpPr>
          <p:nvPr>
            <p:ph sz="quarter" idx="2"/>
          </p:nvPr>
        </p:nvSpPr>
        <p:spPr/>
        <p:txBody>
          <a:bodyPr>
            <a:normAutofit fontScale="92500"/>
          </a:bodyPr>
          <a:lstStyle/>
          <a:p>
            <a:r>
              <a:rPr lang="en-US" dirty="0"/>
              <a:t>Difficult Targets</a:t>
            </a:r>
          </a:p>
          <a:p>
            <a:pPr lvl="1"/>
            <a:r>
              <a:rPr lang="en-US" dirty="0"/>
              <a:t>Security conscious</a:t>
            </a:r>
          </a:p>
          <a:p>
            <a:pPr lvl="1"/>
            <a:r>
              <a:rPr lang="en-US" dirty="0"/>
              <a:t>Understand the dangers and risks</a:t>
            </a:r>
          </a:p>
          <a:p>
            <a:pPr lvl="1"/>
            <a:r>
              <a:rPr lang="en-US" dirty="0"/>
              <a:t>Use encryption</a:t>
            </a:r>
          </a:p>
          <a:p>
            <a:pPr lvl="1"/>
            <a:r>
              <a:rPr lang="en-US" dirty="0"/>
              <a:t>Use Two-Factor Authentication (2FA)</a:t>
            </a:r>
          </a:p>
        </p:txBody>
      </p:sp>
      <p:sp>
        <p:nvSpPr>
          <p:cNvPr id="3" name="Slide Number Placeholder 2">
            <a:extLst>
              <a:ext uri="{FF2B5EF4-FFF2-40B4-BE49-F238E27FC236}">
                <a16:creationId xmlns:a16="http://schemas.microsoft.com/office/drawing/2014/main" id="{731B9BD2-C6E2-4FC6-9977-BCCD6042C97D}"/>
              </a:ext>
            </a:extLst>
          </p:cNvPr>
          <p:cNvSpPr>
            <a:spLocks noGrp="1"/>
          </p:cNvSpPr>
          <p:nvPr>
            <p:ph type="sldNum" sz="quarter" idx="16"/>
          </p:nvPr>
        </p:nvSpPr>
        <p:spPr/>
        <p:txBody>
          <a:bodyPr>
            <a:normAutofit fontScale="47500" lnSpcReduction="20000"/>
          </a:bodyPr>
          <a:lstStyle/>
          <a:p>
            <a:fld id="{1AD93096-5B34-4342-9326-69289CEAE4C2}" type="slidenum">
              <a:rPr lang="en-US" smtClean="0"/>
              <a:pPr/>
              <a:t>29</a:t>
            </a:fld>
            <a:endParaRPr lang="en-US" dirty="0">
              <a:solidFill>
                <a:srgbClr val="FFFFFF"/>
              </a:solidFill>
            </a:endParaRPr>
          </a:p>
        </p:txBody>
      </p:sp>
    </p:spTree>
    <p:extLst>
      <p:ext uri="{BB962C8B-B14F-4D97-AF65-F5344CB8AC3E}">
        <p14:creationId xmlns:p14="http://schemas.microsoft.com/office/powerpoint/2010/main" val="301807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1" y="2057400"/>
            <a:ext cx="7123113" cy="2419350"/>
          </a:xfrm>
        </p:spPr>
        <p:txBody>
          <a:bodyPr>
            <a:normAutofit/>
          </a:bodyPr>
          <a:lstStyle/>
          <a:p>
            <a:r>
              <a:rPr lang="en-US" b="1" dirty="0"/>
              <a:t>8.1: Cybercrime</a:t>
            </a:r>
          </a:p>
          <a:p>
            <a:r>
              <a:rPr lang="en-US" dirty="0"/>
              <a:t>8.2: Cybersecurity</a:t>
            </a:r>
          </a:p>
          <a:p>
            <a:r>
              <a:rPr lang="en-US" dirty="0"/>
              <a:t>8.3: Common Threats</a:t>
            </a:r>
          </a:p>
        </p:txBody>
      </p:sp>
      <p:sp>
        <p:nvSpPr>
          <p:cNvPr id="3" name="Title 2"/>
          <p:cNvSpPr>
            <a:spLocks noGrp="1"/>
          </p:cNvSpPr>
          <p:nvPr>
            <p:ph type="title"/>
          </p:nvPr>
        </p:nvSpPr>
        <p:spPr>
          <a:xfrm>
            <a:off x="1371600" y="1200150"/>
            <a:ext cx="7620000" cy="742950"/>
          </a:xfrm>
        </p:spPr>
        <p:txBody>
          <a:bodyPr/>
          <a:lstStyle/>
          <a:p>
            <a:r>
              <a:rPr lang="en-US" dirty="0"/>
              <a:t>8.1: Cybercrime</a:t>
            </a:r>
          </a:p>
        </p:txBody>
      </p:sp>
      <p:sp>
        <p:nvSpPr>
          <p:cNvPr id="4" name="Slide Number Placeholder 3">
            <a:extLst>
              <a:ext uri="{FF2B5EF4-FFF2-40B4-BE49-F238E27FC236}">
                <a16:creationId xmlns:a16="http://schemas.microsoft.com/office/drawing/2014/main" id="{B037CDEF-33A8-4637-B0EC-B1A53ED327D0}"/>
              </a:ext>
            </a:extLst>
          </p:cNvPr>
          <p:cNvSpPr>
            <a:spLocks noGrp="1"/>
          </p:cNvSpPr>
          <p:nvPr>
            <p:ph type="sldNum" sz="quarter" idx="11"/>
          </p:nvPr>
        </p:nvSpPr>
        <p:spPr/>
        <p:txBody>
          <a:bodyPr/>
          <a:lstStyle/>
          <a:p>
            <a:fld id="{1AD93096-5B34-4342-9326-69289CEAE4C2}" type="slidenum">
              <a:rPr lang="en-US" smtClean="0"/>
              <a:pPr/>
              <a:t>3</a:t>
            </a:fld>
            <a:endParaRPr lang="en-US" dirty="0"/>
          </a:p>
        </p:txBody>
      </p:sp>
      <p:pic>
        <p:nvPicPr>
          <p:cNvPr id="12292" name="Picture 4" descr="Image result for cybercrime">
            <a:extLst>
              <a:ext uri="{FF2B5EF4-FFF2-40B4-BE49-F238E27FC236}">
                <a16:creationId xmlns:a16="http://schemas.microsoft.com/office/drawing/2014/main" id="{865F15F8-1CE7-4EB4-BBD3-90DBE26303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748" y="2057400"/>
            <a:ext cx="4365171" cy="1697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87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9BA6F-32A6-4C01-BB11-9A469BFFF40D}"/>
              </a:ext>
            </a:extLst>
          </p:cNvPr>
          <p:cNvSpPr>
            <a:spLocks noGrp="1"/>
          </p:cNvSpPr>
          <p:nvPr>
            <p:ph type="title"/>
          </p:nvPr>
        </p:nvSpPr>
        <p:spPr/>
        <p:txBody>
          <a:bodyPr/>
          <a:lstStyle/>
          <a:p>
            <a:r>
              <a:rPr lang="en-US" dirty="0"/>
              <a:t>Why do Breaches Happen?</a:t>
            </a:r>
          </a:p>
        </p:txBody>
      </p:sp>
      <p:sp>
        <p:nvSpPr>
          <p:cNvPr id="2" name="Slide Number Placeholder 1">
            <a:extLst>
              <a:ext uri="{FF2B5EF4-FFF2-40B4-BE49-F238E27FC236}">
                <a16:creationId xmlns:a16="http://schemas.microsoft.com/office/drawing/2014/main" id="{CB784A45-4633-41A7-9A23-9F6E7DD9DC34}"/>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30</a:t>
            </a:fld>
            <a:endParaRPr lang="en-US" dirty="0"/>
          </a:p>
        </p:txBody>
      </p:sp>
      <p:grpSp>
        <p:nvGrpSpPr>
          <p:cNvPr id="19" name="Group 18">
            <a:extLst>
              <a:ext uri="{FF2B5EF4-FFF2-40B4-BE49-F238E27FC236}">
                <a16:creationId xmlns:a16="http://schemas.microsoft.com/office/drawing/2014/main" id="{AB311649-4641-44F7-9498-083A9E572C6F}"/>
              </a:ext>
            </a:extLst>
          </p:cNvPr>
          <p:cNvGrpSpPr/>
          <p:nvPr/>
        </p:nvGrpSpPr>
        <p:grpSpPr>
          <a:xfrm>
            <a:off x="186994" y="1323732"/>
            <a:ext cx="8713310" cy="2854927"/>
            <a:chOff x="432263" y="922752"/>
            <a:chExt cx="8713310" cy="2854927"/>
          </a:xfrm>
        </p:grpSpPr>
        <p:pic>
          <p:nvPicPr>
            <p:cNvPr id="6" name="Picture 3">
              <a:extLst>
                <a:ext uri="{FF2B5EF4-FFF2-40B4-BE49-F238E27FC236}">
                  <a16:creationId xmlns:a16="http://schemas.microsoft.com/office/drawing/2014/main" id="{88B379F0-00FD-4ED6-8D6B-503542495F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2069" y="951571"/>
              <a:ext cx="6498431" cy="197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64A84E-D1C4-49A5-85C8-E5AA8B4CB00D}"/>
                </a:ext>
              </a:extLst>
            </p:cNvPr>
            <p:cNvSpPr txBox="1"/>
            <p:nvPr/>
          </p:nvSpPr>
          <p:spPr>
            <a:xfrm>
              <a:off x="432263" y="2758144"/>
              <a:ext cx="2008106" cy="940899"/>
            </a:xfrm>
            <a:prstGeom prst="rect">
              <a:avLst/>
            </a:prstGeom>
            <a:noFill/>
          </p:spPr>
          <p:txBody>
            <a:bodyPr wrap="square" rtlCol="0" anchor="ctr" anchorCtr="0">
              <a:spAutoFit/>
            </a:bodyPr>
            <a:lstStyle/>
            <a:p>
              <a:pPr marL="137160" indent="-137160">
                <a:lnSpc>
                  <a:spcPct val="101000"/>
                </a:lnSpc>
                <a:spcBef>
                  <a:spcPts val="150"/>
                </a:spcBef>
                <a:spcAft>
                  <a:spcPts val="150"/>
                </a:spcAft>
                <a:buFont typeface="Wingdings" charset="2"/>
                <a:buChar char="§"/>
              </a:pPr>
              <a:r>
                <a:rPr lang="en-US" sz="1600" dirty="0">
                  <a:solidFill>
                    <a:schemeClr val="accent5">
                      <a:lumMod val="50000"/>
                    </a:schemeClr>
                  </a:solidFill>
                </a:rPr>
                <a:t>Configuration Errors</a:t>
              </a:r>
            </a:p>
            <a:p>
              <a:pPr marL="137160" indent="-137160">
                <a:lnSpc>
                  <a:spcPct val="101000"/>
                </a:lnSpc>
                <a:spcBef>
                  <a:spcPts val="150"/>
                </a:spcBef>
                <a:spcAft>
                  <a:spcPts val="150"/>
                </a:spcAft>
                <a:buFont typeface="Wingdings" charset="2"/>
                <a:buChar char="§"/>
              </a:pPr>
              <a:r>
                <a:rPr lang="en-US" sz="1600" dirty="0">
                  <a:solidFill>
                    <a:schemeClr val="accent5">
                      <a:lumMod val="50000"/>
                    </a:schemeClr>
                  </a:solidFill>
                </a:rPr>
                <a:t>“Weak” defaults</a:t>
              </a:r>
            </a:p>
            <a:p>
              <a:pPr marL="137160" indent="-137160">
                <a:lnSpc>
                  <a:spcPct val="101000"/>
                </a:lnSpc>
                <a:spcBef>
                  <a:spcPts val="150"/>
                </a:spcBef>
                <a:spcAft>
                  <a:spcPts val="150"/>
                </a:spcAft>
                <a:buFont typeface="Wingdings" charset="2"/>
                <a:buChar char="§"/>
              </a:pPr>
              <a:r>
                <a:rPr lang="en-US" sz="1600" dirty="0">
                  <a:solidFill>
                    <a:schemeClr val="accent5">
                      <a:lumMod val="50000"/>
                    </a:schemeClr>
                  </a:solidFill>
                </a:rPr>
                <a:t>Easy passwords</a:t>
              </a:r>
            </a:p>
          </p:txBody>
        </p:sp>
        <p:sp>
          <p:nvSpPr>
            <p:cNvPr id="8" name="TextBox 7">
              <a:extLst>
                <a:ext uri="{FF2B5EF4-FFF2-40B4-BE49-F238E27FC236}">
                  <a16:creationId xmlns:a16="http://schemas.microsoft.com/office/drawing/2014/main" id="{CFE01B0C-2174-4F5F-BCA4-243492AECFFD}"/>
                </a:ext>
              </a:extLst>
            </p:cNvPr>
            <p:cNvSpPr txBox="1"/>
            <p:nvPr/>
          </p:nvSpPr>
          <p:spPr>
            <a:xfrm>
              <a:off x="2580571" y="3136734"/>
              <a:ext cx="1753424" cy="640945"/>
            </a:xfrm>
            <a:prstGeom prst="rect">
              <a:avLst/>
            </a:prstGeom>
            <a:noFill/>
          </p:spPr>
          <p:txBody>
            <a:bodyPr wrap="square" rtlCol="0" anchor="ctr" anchorCtr="0">
              <a:spAutoFit/>
            </a:bodyPr>
            <a:lstStyle>
              <a:defPPr>
                <a:defRPr lang="en-GB"/>
              </a:defPPr>
              <a:lvl1pPr marL="174625" indent="-174625" algn="just">
                <a:buFont typeface="Wingdings" charset="2"/>
                <a:buChar char="§"/>
                <a:defRPr sz="1400"/>
              </a:lvl1pPr>
            </a:lstStyle>
            <a:p>
              <a:pPr marL="137160" indent="-137160" algn="l">
                <a:lnSpc>
                  <a:spcPct val="101000"/>
                </a:lnSpc>
                <a:spcBef>
                  <a:spcPts val="150"/>
                </a:spcBef>
                <a:spcAft>
                  <a:spcPts val="150"/>
                </a:spcAft>
              </a:pPr>
              <a:r>
                <a:rPr lang="en-US" sz="1600" dirty="0">
                  <a:solidFill>
                    <a:schemeClr val="accent5">
                      <a:lumMod val="50000"/>
                    </a:schemeClr>
                  </a:solidFill>
                </a:rPr>
                <a:t>“Bugs”</a:t>
              </a:r>
            </a:p>
            <a:p>
              <a:pPr marL="137160" indent="-137160" algn="l">
                <a:lnSpc>
                  <a:spcPct val="101000"/>
                </a:lnSpc>
                <a:spcBef>
                  <a:spcPts val="150"/>
                </a:spcBef>
                <a:spcAft>
                  <a:spcPts val="150"/>
                </a:spcAft>
              </a:pPr>
              <a:r>
                <a:rPr lang="en-US" sz="1600" dirty="0">
                  <a:solidFill>
                    <a:schemeClr val="accent5">
                      <a:lumMod val="50000"/>
                    </a:schemeClr>
                  </a:solidFill>
                </a:rPr>
                <a:t>Input validation</a:t>
              </a:r>
            </a:p>
          </p:txBody>
        </p:sp>
        <p:sp>
          <p:nvSpPr>
            <p:cNvPr id="9" name="TextBox 8">
              <a:extLst>
                <a:ext uri="{FF2B5EF4-FFF2-40B4-BE49-F238E27FC236}">
                  <a16:creationId xmlns:a16="http://schemas.microsoft.com/office/drawing/2014/main" id="{14FA805D-9F97-4E87-A831-794688E20638}"/>
                </a:ext>
              </a:extLst>
            </p:cNvPr>
            <p:cNvSpPr txBox="1"/>
            <p:nvPr/>
          </p:nvSpPr>
          <p:spPr>
            <a:xfrm>
              <a:off x="4445151" y="3061585"/>
              <a:ext cx="2884872" cy="640945"/>
            </a:xfrm>
            <a:prstGeom prst="rect">
              <a:avLst/>
            </a:prstGeom>
            <a:noFill/>
          </p:spPr>
          <p:txBody>
            <a:bodyPr wrap="square" rtlCol="0" anchor="ctr" anchorCtr="0">
              <a:spAutoFit/>
            </a:bodyPr>
            <a:lstStyle>
              <a:defPPr>
                <a:defRPr lang="en-GB"/>
              </a:defPPr>
              <a:lvl1pPr marL="174625" indent="-174625" algn="just">
                <a:buFont typeface="Wingdings" charset="2"/>
                <a:buChar char="§"/>
                <a:defRPr sz="1400"/>
              </a:lvl1pPr>
            </a:lstStyle>
            <a:p>
              <a:pPr marL="137160" indent="-137160" algn="l">
                <a:lnSpc>
                  <a:spcPct val="101000"/>
                </a:lnSpc>
                <a:spcBef>
                  <a:spcPts val="150"/>
                </a:spcBef>
                <a:spcAft>
                  <a:spcPts val="150"/>
                </a:spcAft>
              </a:pPr>
              <a:r>
                <a:rPr lang="en-US" sz="1600" dirty="0">
                  <a:solidFill>
                    <a:schemeClr val="accent5">
                      <a:lumMod val="50000"/>
                    </a:schemeClr>
                  </a:solidFill>
                </a:rPr>
                <a:t>Installing suspect applications</a:t>
              </a:r>
            </a:p>
            <a:p>
              <a:pPr marL="137160" indent="-137160" algn="l">
                <a:lnSpc>
                  <a:spcPct val="101000"/>
                </a:lnSpc>
                <a:spcBef>
                  <a:spcPts val="150"/>
                </a:spcBef>
                <a:spcAft>
                  <a:spcPts val="150"/>
                </a:spcAft>
              </a:pPr>
              <a:r>
                <a:rPr lang="en-US" sz="1600" dirty="0">
                  <a:solidFill>
                    <a:schemeClr val="accent5">
                      <a:lumMod val="50000"/>
                    </a:schemeClr>
                  </a:solidFill>
                </a:rPr>
                <a:t>Clicking malicious links</a:t>
              </a:r>
            </a:p>
          </p:txBody>
        </p:sp>
        <p:cxnSp>
          <p:nvCxnSpPr>
            <p:cNvPr id="10" name="Straight Arrow Connector 9">
              <a:extLst>
                <a:ext uri="{FF2B5EF4-FFF2-40B4-BE49-F238E27FC236}">
                  <a16:creationId xmlns:a16="http://schemas.microsoft.com/office/drawing/2014/main" id="{17CA66AB-B065-45BC-B6BA-4828FB4D3B97}"/>
                </a:ext>
              </a:extLst>
            </p:cNvPr>
            <p:cNvCxnSpPr>
              <a:cxnSpLocks/>
              <a:stCxn id="7" idx="0"/>
            </p:cNvCxnSpPr>
            <p:nvPr/>
          </p:nvCxnSpPr>
          <p:spPr bwMode="auto">
            <a:xfrm flipV="1">
              <a:off x="1436316" y="2517747"/>
              <a:ext cx="336781" cy="240397"/>
            </a:xfrm>
            <a:prstGeom prst="straightConnector1">
              <a:avLst/>
            </a:prstGeom>
            <a:noFill/>
            <a:ln w="9525" cap="flat" cmpd="sng" algn="ctr">
              <a:solidFill>
                <a:schemeClr val="accent5">
                  <a:lumMod val="50000"/>
                </a:schemeClr>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a:extLst>
                <a:ext uri="{FF2B5EF4-FFF2-40B4-BE49-F238E27FC236}">
                  <a16:creationId xmlns:a16="http://schemas.microsoft.com/office/drawing/2014/main" id="{5FAA92A3-DB46-432A-B31F-29AB81D8BEAE}"/>
                </a:ext>
              </a:extLst>
            </p:cNvPr>
            <p:cNvCxnSpPr>
              <a:cxnSpLocks/>
            </p:cNvCxnSpPr>
            <p:nvPr/>
          </p:nvCxnSpPr>
          <p:spPr bwMode="auto">
            <a:xfrm flipV="1">
              <a:off x="3500399" y="2575862"/>
              <a:ext cx="554870" cy="706096"/>
            </a:xfrm>
            <a:prstGeom prst="straightConnector1">
              <a:avLst/>
            </a:prstGeom>
            <a:noFill/>
            <a:ln w="9525" cap="flat" cmpd="sng" algn="ctr">
              <a:solidFill>
                <a:schemeClr val="accent5">
                  <a:lumMod val="50000"/>
                </a:schemeClr>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Arrow Connector 11">
              <a:extLst>
                <a:ext uri="{FF2B5EF4-FFF2-40B4-BE49-F238E27FC236}">
                  <a16:creationId xmlns:a16="http://schemas.microsoft.com/office/drawing/2014/main" id="{E07B6032-702B-48A6-8082-CFB7161E7791}"/>
                </a:ext>
              </a:extLst>
            </p:cNvPr>
            <p:cNvCxnSpPr>
              <a:cxnSpLocks/>
            </p:cNvCxnSpPr>
            <p:nvPr/>
          </p:nvCxnSpPr>
          <p:spPr bwMode="auto">
            <a:xfrm flipH="1" flipV="1">
              <a:off x="5505181" y="2517747"/>
              <a:ext cx="140656" cy="551111"/>
            </a:xfrm>
            <a:prstGeom prst="straightConnector1">
              <a:avLst/>
            </a:prstGeom>
            <a:noFill/>
            <a:ln w="9525" cap="flat" cmpd="sng" algn="ctr">
              <a:solidFill>
                <a:schemeClr val="accent5">
                  <a:lumMod val="50000"/>
                </a:schemeClr>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TextBox 12">
              <a:extLst>
                <a:ext uri="{FF2B5EF4-FFF2-40B4-BE49-F238E27FC236}">
                  <a16:creationId xmlns:a16="http://schemas.microsoft.com/office/drawing/2014/main" id="{14ED95A1-21F6-4FED-8DEA-55FB6400EBDD}"/>
                </a:ext>
              </a:extLst>
            </p:cNvPr>
            <p:cNvSpPr txBox="1"/>
            <p:nvPr/>
          </p:nvSpPr>
          <p:spPr>
            <a:xfrm>
              <a:off x="7471144" y="2929437"/>
              <a:ext cx="1674429" cy="331501"/>
            </a:xfrm>
            <a:prstGeom prst="rect">
              <a:avLst/>
            </a:prstGeom>
            <a:noFill/>
          </p:spPr>
          <p:txBody>
            <a:bodyPr wrap="square" rtlCol="0" anchor="ctr" anchorCtr="0">
              <a:spAutoFit/>
            </a:bodyPr>
            <a:lstStyle>
              <a:defPPr>
                <a:defRPr lang="en-GB"/>
              </a:defPPr>
              <a:lvl1pPr marL="174625" indent="-174625" algn="just">
                <a:buFont typeface="Wingdings" charset="2"/>
                <a:buChar char="§"/>
                <a:defRPr sz="1400"/>
              </a:lvl1pPr>
            </a:lstStyle>
            <a:p>
              <a:pPr marL="137160" indent="-137160" algn="l">
                <a:lnSpc>
                  <a:spcPct val="101000"/>
                </a:lnSpc>
                <a:spcBef>
                  <a:spcPts val="150"/>
                </a:spcBef>
                <a:spcAft>
                  <a:spcPts val="150"/>
                </a:spcAft>
              </a:pPr>
              <a:r>
                <a:rPr lang="en-US" sz="1600" dirty="0">
                  <a:solidFill>
                    <a:schemeClr val="accent5">
                      <a:lumMod val="50000"/>
                    </a:schemeClr>
                  </a:solidFill>
                </a:rPr>
                <a:t>Phishing Emails</a:t>
              </a:r>
            </a:p>
          </p:txBody>
        </p:sp>
        <p:cxnSp>
          <p:nvCxnSpPr>
            <p:cNvPr id="14" name="Straight Arrow Connector 13">
              <a:extLst>
                <a:ext uri="{FF2B5EF4-FFF2-40B4-BE49-F238E27FC236}">
                  <a16:creationId xmlns:a16="http://schemas.microsoft.com/office/drawing/2014/main" id="{37FB71D8-A501-49C2-8B71-D9DD8405327B}"/>
                </a:ext>
              </a:extLst>
            </p:cNvPr>
            <p:cNvCxnSpPr>
              <a:cxnSpLocks/>
            </p:cNvCxnSpPr>
            <p:nvPr/>
          </p:nvCxnSpPr>
          <p:spPr bwMode="auto">
            <a:xfrm flipH="1" flipV="1">
              <a:off x="6840253" y="2621273"/>
              <a:ext cx="760387" cy="304354"/>
            </a:xfrm>
            <a:prstGeom prst="straightConnector1">
              <a:avLst/>
            </a:prstGeom>
            <a:noFill/>
            <a:ln w="9525" cap="flat" cmpd="sng" algn="ctr">
              <a:solidFill>
                <a:schemeClr val="accent5">
                  <a:lumMod val="50000"/>
                </a:schemeClr>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14">
              <a:extLst>
                <a:ext uri="{FF2B5EF4-FFF2-40B4-BE49-F238E27FC236}">
                  <a16:creationId xmlns:a16="http://schemas.microsoft.com/office/drawing/2014/main" id="{CEBEF729-9421-4FED-8288-9303463A4289}"/>
                </a:ext>
              </a:extLst>
            </p:cNvPr>
            <p:cNvCxnSpPr/>
            <p:nvPr/>
          </p:nvCxnSpPr>
          <p:spPr bwMode="auto">
            <a:xfrm>
              <a:off x="1493658" y="1059582"/>
              <a:ext cx="2916324" cy="0"/>
            </a:xfrm>
            <a:prstGeom prst="straightConnector1">
              <a:avLst/>
            </a:prstGeom>
            <a:noFill/>
            <a:ln w="9525" cap="flat" cmpd="sng" algn="ctr">
              <a:solidFill>
                <a:srgbClr val="7F7F7F"/>
              </a:solidFill>
              <a:prstDash val="solid"/>
              <a:round/>
              <a:headEnd type="diamond" w="med" len="med"/>
              <a:tailEnd type="diamond"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a:extLst>
                <a:ext uri="{FF2B5EF4-FFF2-40B4-BE49-F238E27FC236}">
                  <a16:creationId xmlns:a16="http://schemas.microsoft.com/office/drawing/2014/main" id="{61B83008-FFAD-4183-9E1E-5029CB7F9500}"/>
                </a:ext>
              </a:extLst>
            </p:cNvPr>
            <p:cNvCxnSpPr/>
            <p:nvPr/>
          </p:nvCxnSpPr>
          <p:spPr bwMode="auto">
            <a:xfrm>
              <a:off x="4409982" y="1059582"/>
              <a:ext cx="2430270" cy="0"/>
            </a:xfrm>
            <a:prstGeom prst="straightConnector1">
              <a:avLst/>
            </a:prstGeom>
            <a:noFill/>
            <a:ln w="9525" cap="flat" cmpd="sng" algn="ctr">
              <a:solidFill>
                <a:srgbClr val="7F7F7F"/>
              </a:solidFill>
              <a:prstDash val="solid"/>
              <a:round/>
              <a:headEnd type="diamond" w="med" len="med"/>
              <a:tailEnd type="diamond"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7" name="TextBox 16">
              <a:extLst>
                <a:ext uri="{FF2B5EF4-FFF2-40B4-BE49-F238E27FC236}">
                  <a16:creationId xmlns:a16="http://schemas.microsoft.com/office/drawing/2014/main" id="{62E7D779-4AB5-4CDF-99CE-D74B8D31246D}"/>
                </a:ext>
              </a:extLst>
            </p:cNvPr>
            <p:cNvSpPr txBox="1"/>
            <p:nvPr/>
          </p:nvSpPr>
          <p:spPr>
            <a:xfrm>
              <a:off x="5192068" y="922752"/>
              <a:ext cx="756810" cy="276999"/>
            </a:xfrm>
            <a:prstGeom prst="rect">
              <a:avLst/>
            </a:prstGeom>
            <a:solidFill>
              <a:schemeClr val="bg1"/>
            </a:solidFill>
          </p:spPr>
          <p:txBody>
            <a:bodyPr wrap="none" rtlCol="0">
              <a:spAutoFit/>
            </a:bodyPr>
            <a:lstStyle/>
            <a:p>
              <a:r>
                <a:rPr lang="en-US" sz="1200" b="1" dirty="0">
                  <a:solidFill>
                    <a:schemeClr val="tx1">
                      <a:lumMod val="50000"/>
                      <a:lumOff val="50000"/>
                    </a:schemeClr>
                  </a:solidFill>
                </a:rPr>
                <a:t>Malware</a:t>
              </a:r>
            </a:p>
          </p:txBody>
        </p:sp>
        <p:sp>
          <p:nvSpPr>
            <p:cNvPr id="18" name="TextBox 17">
              <a:extLst>
                <a:ext uri="{FF2B5EF4-FFF2-40B4-BE49-F238E27FC236}">
                  <a16:creationId xmlns:a16="http://schemas.microsoft.com/office/drawing/2014/main" id="{8FA2AC65-75CC-40EA-B019-1A3412803F3E}"/>
                </a:ext>
              </a:extLst>
            </p:cNvPr>
            <p:cNvSpPr txBox="1"/>
            <p:nvPr/>
          </p:nvSpPr>
          <p:spPr>
            <a:xfrm>
              <a:off x="2548360" y="922752"/>
              <a:ext cx="1108124" cy="276999"/>
            </a:xfrm>
            <a:prstGeom prst="rect">
              <a:avLst/>
            </a:prstGeom>
            <a:solidFill>
              <a:schemeClr val="bg1"/>
            </a:solidFill>
          </p:spPr>
          <p:txBody>
            <a:bodyPr wrap="none" rtlCol="0">
              <a:spAutoFit/>
            </a:bodyPr>
            <a:lstStyle/>
            <a:p>
              <a:r>
                <a:rPr lang="en-US" sz="1200" b="1" dirty="0">
                  <a:solidFill>
                    <a:schemeClr val="tx1">
                      <a:lumMod val="50000"/>
                      <a:lumOff val="50000"/>
                    </a:schemeClr>
                  </a:solidFill>
                </a:rPr>
                <a:t>Vulnerabilities</a:t>
              </a:r>
            </a:p>
          </p:txBody>
        </p:sp>
      </p:grpSp>
    </p:spTree>
    <p:extLst>
      <p:ext uri="{BB962C8B-B14F-4D97-AF65-F5344CB8AC3E}">
        <p14:creationId xmlns:p14="http://schemas.microsoft.com/office/powerpoint/2010/main" val="261959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1887-0C1C-4E55-A3B4-E52B04A78B5E}"/>
              </a:ext>
            </a:extLst>
          </p:cNvPr>
          <p:cNvSpPr>
            <a:spLocks noGrp="1"/>
          </p:cNvSpPr>
          <p:nvPr>
            <p:ph type="title"/>
          </p:nvPr>
        </p:nvSpPr>
        <p:spPr/>
        <p:txBody>
          <a:bodyPr/>
          <a:lstStyle/>
          <a:p>
            <a:r>
              <a:rPr lang="en-US" dirty="0"/>
              <a:t>General Protection Guidelines</a:t>
            </a:r>
          </a:p>
        </p:txBody>
      </p:sp>
      <p:sp>
        <p:nvSpPr>
          <p:cNvPr id="3" name="Slide Number Placeholder 2">
            <a:extLst>
              <a:ext uri="{FF2B5EF4-FFF2-40B4-BE49-F238E27FC236}">
                <a16:creationId xmlns:a16="http://schemas.microsoft.com/office/drawing/2014/main" id="{7A31BD55-8260-458B-BC73-A09B97A4CD94}"/>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31</a:t>
            </a:fld>
            <a:endParaRPr lang="en-US" dirty="0">
              <a:solidFill>
                <a:srgbClr val="FFFFFF"/>
              </a:solidFill>
            </a:endParaRPr>
          </a:p>
        </p:txBody>
      </p:sp>
      <p:sp>
        <p:nvSpPr>
          <p:cNvPr id="4" name="Content Placeholder 3">
            <a:extLst>
              <a:ext uri="{FF2B5EF4-FFF2-40B4-BE49-F238E27FC236}">
                <a16:creationId xmlns:a16="http://schemas.microsoft.com/office/drawing/2014/main" id="{FF5CDB92-E094-4F6B-8210-78C6BE2DD3D5}"/>
              </a:ext>
            </a:extLst>
          </p:cNvPr>
          <p:cNvSpPr>
            <a:spLocks noGrp="1"/>
          </p:cNvSpPr>
          <p:nvPr>
            <p:ph sz="quarter" idx="1"/>
          </p:nvPr>
        </p:nvSpPr>
        <p:spPr/>
        <p:txBody>
          <a:bodyPr/>
          <a:lstStyle/>
          <a:p>
            <a:r>
              <a:rPr lang="en-US" dirty="0"/>
              <a:t>Use official software (not pirated)</a:t>
            </a:r>
          </a:p>
          <a:p>
            <a:r>
              <a:rPr lang="en-US" dirty="0"/>
              <a:t>Do not visit shady websites</a:t>
            </a:r>
          </a:p>
          <a:p>
            <a:r>
              <a:rPr lang="en-US" dirty="0"/>
              <a:t>Update software regularly</a:t>
            </a:r>
          </a:p>
          <a:p>
            <a:r>
              <a:rPr lang="en-US" dirty="0"/>
              <a:t>Use a reputable antivirus program</a:t>
            </a:r>
          </a:p>
          <a:p>
            <a:r>
              <a:rPr lang="en-US" dirty="0"/>
              <a:t>Use strong passwords</a:t>
            </a:r>
          </a:p>
          <a:p>
            <a:r>
              <a:rPr lang="en-US" dirty="0"/>
              <a:t>Do not reuse passwords</a:t>
            </a:r>
          </a:p>
        </p:txBody>
      </p:sp>
    </p:spTree>
    <p:extLst>
      <p:ext uri="{BB962C8B-B14F-4D97-AF65-F5344CB8AC3E}">
        <p14:creationId xmlns:p14="http://schemas.microsoft.com/office/powerpoint/2010/main" val="2464073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6F93-F57A-4423-BECD-8B16382F700F}"/>
              </a:ext>
            </a:extLst>
          </p:cNvPr>
          <p:cNvSpPr>
            <a:spLocks noGrp="1"/>
          </p:cNvSpPr>
          <p:nvPr>
            <p:ph type="title"/>
          </p:nvPr>
        </p:nvSpPr>
        <p:spPr/>
        <p:txBody>
          <a:bodyPr/>
          <a:lstStyle/>
          <a:p>
            <a:r>
              <a:rPr lang="en-US"/>
              <a:t>Pirated Software</a:t>
            </a:r>
            <a:endParaRPr lang="en-US" dirty="0"/>
          </a:p>
        </p:txBody>
      </p:sp>
      <p:sp>
        <p:nvSpPr>
          <p:cNvPr id="3" name="Slide Number Placeholder 2">
            <a:extLst>
              <a:ext uri="{FF2B5EF4-FFF2-40B4-BE49-F238E27FC236}">
                <a16:creationId xmlns:a16="http://schemas.microsoft.com/office/drawing/2014/main" id="{40152362-45D7-4A5C-A9C1-EB2A3D8EDD54}"/>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32</a:t>
            </a:fld>
            <a:endParaRPr lang="en-US" dirty="0"/>
          </a:p>
        </p:txBody>
      </p:sp>
      <p:sp>
        <p:nvSpPr>
          <p:cNvPr id="4" name="Content Placeholder 3">
            <a:extLst>
              <a:ext uri="{FF2B5EF4-FFF2-40B4-BE49-F238E27FC236}">
                <a16:creationId xmlns:a16="http://schemas.microsoft.com/office/drawing/2014/main" id="{DE025E1E-6B98-4413-9B68-233065D223C5}"/>
              </a:ext>
            </a:extLst>
          </p:cNvPr>
          <p:cNvSpPr>
            <a:spLocks noGrp="1"/>
          </p:cNvSpPr>
          <p:nvPr>
            <p:ph sz="quarter" idx="1"/>
          </p:nvPr>
        </p:nvSpPr>
        <p:spPr/>
        <p:txBody>
          <a:bodyPr>
            <a:normAutofit fontScale="92500" lnSpcReduction="10000"/>
          </a:bodyPr>
          <a:lstStyle/>
          <a:p>
            <a:r>
              <a:rPr lang="en-US" dirty="0"/>
              <a:t>Pirated software is software that has been copied or distributed for free against the wishes of the creator</a:t>
            </a:r>
          </a:p>
          <a:p>
            <a:r>
              <a:rPr lang="en-US" dirty="0"/>
              <a:t>Popular choices</a:t>
            </a:r>
          </a:p>
          <a:p>
            <a:pPr lvl="1"/>
            <a:r>
              <a:rPr lang="en-US" dirty="0"/>
              <a:t>Windows 7/10</a:t>
            </a:r>
          </a:p>
          <a:p>
            <a:pPr lvl="1"/>
            <a:r>
              <a:rPr lang="en-US" dirty="0"/>
              <a:t>Microsoft Office</a:t>
            </a:r>
          </a:p>
          <a:p>
            <a:pPr lvl="1"/>
            <a:r>
              <a:rPr lang="en-US" dirty="0"/>
              <a:t>Kaspersky Lab</a:t>
            </a:r>
          </a:p>
          <a:p>
            <a:pPr lvl="1"/>
            <a:r>
              <a:rPr lang="en-US" dirty="0"/>
              <a:t>Adobe products</a:t>
            </a:r>
            <a:br>
              <a:rPr lang="en-US" dirty="0"/>
            </a:br>
            <a:endParaRPr lang="en-US" dirty="0"/>
          </a:p>
        </p:txBody>
      </p:sp>
      <p:pic>
        <p:nvPicPr>
          <p:cNvPr id="3074" name="Picture 2" descr="Image result for pirated software">
            <a:extLst>
              <a:ext uri="{FF2B5EF4-FFF2-40B4-BE49-F238E27FC236}">
                <a16:creationId xmlns:a16="http://schemas.microsoft.com/office/drawing/2014/main" id="{AD80734D-6677-4E33-82B7-1A66E1483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90750"/>
            <a:ext cx="2860293"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897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6F93-F57A-4423-BECD-8B16382F700F}"/>
              </a:ext>
            </a:extLst>
          </p:cNvPr>
          <p:cNvSpPr>
            <a:spLocks noGrp="1"/>
          </p:cNvSpPr>
          <p:nvPr>
            <p:ph type="title"/>
          </p:nvPr>
        </p:nvSpPr>
        <p:spPr/>
        <p:txBody>
          <a:bodyPr/>
          <a:lstStyle/>
          <a:p>
            <a:r>
              <a:rPr lang="en-US" dirty="0"/>
              <a:t>Pirated Software (2): Created by Criminals</a:t>
            </a:r>
          </a:p>
        </p:txBody>
      </p:sp>
      <p:sp>
        <p:nvSpPr>
          <p:cNvPr id="3" name="Slide Number Placeholder 2">
            <a:extLst>
              <a:ext uri="{FF2B5EF4-FFF2-40B4-BE49-F238E27FC236}">
                <a16:creationId xmlns:a16="http://schemas.microsoft.com/office/drawing/2014/main" id="{40152362-45D7-4A5C-A9C1-EB2A3D8EDD54}"/>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33</a:t>
            </a:fld>
            <a:endParaRPr lang="en-US" dirty="0"/>
          </a:p>
        </p:txBody>
      </p:sp>
      <p:sp>
        <p:nvSpPr>
          <p:cNvPr id="4" name="Content Placeholder 3">
            <a:extLst>
              <a:ext uri="{FF2B5EF4-FFF2-40B4-BE49-F238E27FC236}">
                <a16:creationId xmlns:a16="http://schemas.microsoft.com/office/drawing/2014/main" id="{DE025E1E-6B98-4413-9B68-233065D223C5}"/>
              </a:ext>
            </a:extLst>
          </p:cNvPr>
          <p:cNvSpPr>
            <a:spLocks noGrp="1"/>
          </p:cNvSpPr>
          <p:nvPr>
            <p:ph sz="quarter" idx="1"/>
          </p:nvPr>
        </p:nvSpPr>
        <p:spPr/>
        <p:txBody>
          <a:bodyPr>
            <a:normAutofit/>
          </a:bodyPr>
          <a:lstStyle/>
          <a:p>
            <a:r>
              <a:rPr lang="en-US" dirty="0"/>
              <a:t>Crackers hack software for a living</a:t>
            </a:r>
          </a:p>
          <a:p>
            <a:pPr lvl="1"/>
            <a:r>
              <a:rPr lang="en-US" dirty="0"/>
              <a:t>They </a:t>
            </a:r>
            <a:r>
              <a:rPr lang="en-US" b="1" dirty="0"/>
              <a:t>do not</a:t>
            </a:r>
            <a:r>
              <a:rPr lang="en-US" dirty="0"/>
              <a:t> do it for the goodwill of the community</a:t>
            </a:r>
          </a:p>
          <a:p>
            <a:pPr lvl="1"/>
            <a:r>
              <a:rPr lang="en-US" dirty="0"/>
              <a:t>They are not Robin Hood</a:t>
            </a:r>
          </a:p>
          <a:p>
            <a:r>
              <a:rPr lang="en-US" dirty="0"/>
              <a:t>If they crack software, they do so to help their criminal enterprise</a:t>
            </a:r>
          </a:p>
          <a:p>
            <a:pPr lvl="1"/>
            <a:r>
              <a:rPr lang="en-US" dirty="0"/>
              <a:t>They can control the computers of those who install it</a:t>
            </a:r>
          </a:p>
        </p:txBody>
      </p:sp>
    </p:spTree>
    <p:extLst>
      <p:ext uri="{BB962C8B-B14F-4D97-AF65-F5344CB8AC3E}">
        <p14:creationId xmlns:p14="http://schemas.microsoft.com/office/powerpoint/2010/main" val="2834895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DF1E-D7BE-4123-8855-AA474B58C1ED}"/>
              </a:ext>
            </a:extLst>
          </p:cNvPr>
          <p:cNvSpPr>
            <a:spLocks noGrp="1"/>
          </p:cNvSpPr>
          <p:nvPr>
            <p:ph type="title"/>
          </p:nvPr>
        </p:nvSpPr>
        <p:spPr/>
        <p:txBody>
          <a:bodyPr/>
          <a:lstStyle/>
          <a:p>
            <a:r>
              <a:rPr lang="en-US" dirty="0"/>
              <a:t>Pirated Software (3): Risks</a:t>
            </a:r>
          </a:p>
        </p:txBody>
      </p:sp>
      <p:sp>
        <p:nvSpPr>
          <p:cNvPr id="3" name="Slide Number Placeholder 2">
            <a:extLst>
              <a:ext uri="{FF2B5EF4-FFF2-40B4-BE49-F238E27FC236}">
                <a16:creationId xmlns:a16="http://schemas.microsoft.com/office/drawing/2014/main" id="{DE617EF2-2010-40E1-AE85-44AB3624D196}"/>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34</a:t>
            </a:fld>
            <a:endParaRPr lang="en-US" dirty="0">
              <a:solidFill>
                <a:srgbClr val="FFFFFF"/>
              </a:solidFill>
            </a:endParaRPr>
          </a:p>
        </p:txBody>
      </p:sp>
      <p:sp>
        <p:nvSpPr>
          <p:cNvPr id="4" name="Content Placeholder 3">
            <a:extLst>
              <a:ext uri="{FF2B5EF4-FFF2-40B4-BE49-F238E27FC236}">
                <a16:creationId xmlns:a16="http://schemas.microsoft.com/office/drawing/2014/main" id="{4D3B6AAC-8B4E-4CCD-8151-D289DB4B9633}"/>
              </a:ext>
            </a:extLst>
          </p:cNvPr>
          <p:cNvSpPr>
            <a:spLocks noGrp="1"/>
          </p:cNvSpPr>
          <p:nvPr>
            <p:ph sz="quarter" idx="1"/>
          </p:nvPr>
        </p:nvSpPr>
        <p:spPr/>
        <p:txBody>
          <a:bodyPr/>
          <a:lstStyle/>
          <a:p>
            <a:r>
              <a:rPr lang="en-US" dirty="0"/>
              <a:t>Pirated software contains backdoors</a:t>
            </a:r>
          </a:p>
          <a:p>
            <a:r>
              <a:rPr lang="en-US" dirty="0"/>
              <a:t>Cybercriminals use your computer in many ways</a:t>
            </a:r>
          </a:p>
          <a:p>
            <a:pPr lvl="1"/>
            <a:r>
              <a:rPr lang="en-US" dirty="0"/>
              <a:t>Mine for Bitcoins or cryptocurrencies</a:t>
            </a:r>
          </a:p>
          <a:p>
            <a:pPr lvl="1"/>
            <a:r>
              <a:rPr lang="en-US" dirty="0"/>
              <a:t>Send spam</a:t>
            </a:r>
          </a:p>
          <a:p>
            <a:pPr lvl="1"/>
            <a:r>
              <a:rPr lang="en-US" dirty="0"/>
              <a:t>Launch cyber attacks</a:t>
            </a:r>
          </a:p>
          <a:p>
            <a:pPr lvl="1"/>
            <a:r>
              <a:rPr lang="en-US" dirty="0"/>
              <a:t>Monitor communications for financial information</a:t>
            </a:r>
          </a:p>
        </p:txBody>
      </p:sp>
    </p:spTree>
    <p:extLst>
      <p:ext uri="{BB962C8B-B14F-4D97-AF65-F5344CB8AC3E}">
        <p14:creationId xmlns:p14="http://schemas.microsoft.com/office/powerpoint/2010/main" val="3429724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DF1E-D7BE-4123-8855-AA474B58C1ED}"/>
              </a:ext>
            </a:extLst>
          </p:cNvPr>
          <p:cNvSpPr>
            <a:spLocks noGrp="1"/>
          </p:cNvSpPr>
          <p:nvPr>
            <p:ph type="title"/>
          </p:nvPr>
        </p:nvSpPr>
        <p:spPr/>
        <p:txBody>
          <a:bodyPr/>
          <a:lstStyle/>
          <a:p>
            <a:r>
              <a:rPr lang="en-US"/>
              <a:t>Pirated Software (4): Assumptions</a:t>
            </a:r>
            <a:endParaRPr lang="en-US" dirty="0"/>
          </a:p>
        </p:txBody>
      </p:sp>
      <p:sp>
        <p:nvSpPr>
          <p:cNvPr id="3" name="Slide Number Placeholder 2">
            <a:extLst>
              <a:ext uri="{FF2B5EF4-FFF2-40B4-BE49-F238E27FC236}">
                <a16:creationId xmlns:a16="http://schemas.microsoft.com/office/drawing/2014/main" id="{DE617EF2-2010-40E1-AE85-44AB3624D196}"/>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35</a:t>
            </a:fld>
            <a:endParaRPr lang="en-US" dirty="0">
              <a:solidFill>
                <a:srgbClr val="FFFFFF"/>
              </a:solidFill>
            </a:endParaRPr>
          </a:p>
        </p:txBody>
      </p:sp>
      <p:sp>
        <p:nvSpPr>
          <p:cNvPr id="4" name="Content Placeholder 3">
            <a:extLst>
              <a:ext uri="{FF2B5EF4-FFF2-40B4-BE49-F238E27FC236}">
                <a16:creationId xmlns:a16="http://schemas.microsoft.com/office/drawing/2014/main" id="{4D3B6AAC-8B4E-4CCD-8151-D289DB4B9633}"/>
              </a:ext>
            </a:extLst>
          </p:cNvPr>
          <p:cNvSpPr>
            <a:spLocks noGrp="1"/>
          </p:cNvSpPr>
          <p:nvPr>
            <p:ph sz="quarter" idx="1"/>
          </p:nvPr>
        </p:nvSpPr>
        <p:spPr>
          <a:xfrm>
            <a:off x="612648" y="1200150"/>
            <a:ext cx="8074152" cy="3371850"/>
          </a:xfrm>
        </p:spPr>
        <p:txBody>
          <a:bodyPr>
            <a:normAutofit/>
          </a:bodyPr>
          <a:lstStyle/>
          <a:p>
            <a:r>
              <a:rPr lang="en-US" dirty="0"/>
              <a:t>All pirated software </a:t>
            </a:r>
            <a:r>
              <a:rPr lang="en-US" b="1" dirty="0"/>
              <a:t>is compromised</a:t>
            </a:r>
          </a:p>
          <a:p>
            <a:r>
              <a:rPr lang="en-US" dirty="0"/>
              <a:t>All cracking software used to hack official versions </a:t>
            </a:r>
            <a:r>
              <a:rPr lang="en-US" b="1" dirty="0"/>
              <a:t>contains malware</a:t>
            </a:r>
          </a:p>
        </p:txBody>
      </p:sp>
      <p:pic>
        <p:nvPicPr>
          <p:cNvPr id="5" name="Picture 4">
            <a:extLst>
              <a:ext uri="{FF2B5EF4-FFF2-40B4-BE49-F238E27FC236}">
                <a16:creationId xmlns:a16="http://schemas.microsoft.com/office/drawing/2014/main" id="{DAC3A88F-8DB2-4221-9C24-BB0535FD419F}"/>
              </a:ext>
            </a:extLst>
          </p:cNvPr>
          <p:cNvPicPr>
            <a:picLocks noChangeAspect="1"/>
          </p:cNvPicPr>
          <p:nvPr/>
        </p:nvPicPr>
        <p:blipFill rotWithShape="1">
          <a:blip r:embed="rId3"/>
          <a:srcRect l="1768" t="10625"/>
          <a:stretch/>
        </p:blipFill>
        <p:spPr>
          <a:xfrm>
            <a:off x="4112986" y="2343150"/>
            <a:ext cx="4653062" cy="1705446"/>
          </a:xfrm>
          <a:prstGeom prst="rect">
            <a:avLst/>
          </a:prstGeom>
        </p:spPr>
      </p:pic>
    </p:spTree>
    <p:extLst>
      <p:ext uri="{BB962C8B-B14F-4D97-AF65-F5344CB8AC3E}">
        <p14:creationId xmlns:p14="http://schemas.microsoft.com/office/powerpoint/2010/main" val="4209839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DF1E-D7BE-4123-8855-AA474B58C1ED}"/>
              </a:ext>
            </a:extLst>
          </p:cNvPr>
          <p:cNvSpPr>
            <a:spLocks noGrp="1"/>
          </p:cNvSpPr>
          <p:nvPr>
            <p:ph type="title"/>
          </p:nvPr>
        </p:nvSpPr>
        <p:spPr/>
        <p:txBody>
          <a:bodyPr/>
          <a:lstStyle/>
          <a:p>
            <a:r>
              <a:rPr lang="en-US"/>
              <a:t>Pirated Software (5): Assumptions</a:t>
            </a:r>
            <a:endParaRPr lang="en-US" dirty="0"/>
          </a:p>
        </p:txBody>
      </p:sp>
      <p:sp>
        <p:nvSpPr>
          <p:cNvPr id="3" name="Slide Number Placeholder 2">
            <a:extLst>
              <a:ext uri="{FF2B5EF4-FFF2-40B4-BE49-F238E27FC236}">
                <a16:creationId xmlns:a16="http://schemas.microsoft.com/office/drawing/2014/main" id="{DE617EF2-2010-40E1-AE85-44AB3624D196}"/>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36</a:t>
            </a:fld>
            <a:endParaRPr lang="en-US" dirty="0">
              <a:solidFill>
                <a:srgbClr val="FFFFFF"/>
              </a:solidFill>
            </a:endParaRPr>
          </a:p>
        </p:txBody>
      </p:sp>
      <p:sp>
        <p:nvSpPr>
          <p:cNvPr id="4" name="Content Placeholder 3">
            <a:extLst>
              <a:ext uri="{FF2B5EF4-FFF2-40B4-BE49-F238E27FC236}">
                <a16:creationId xmlns:a16="http://schemas.microsoft.com/office/drawing/2014/main" id="{4D3B6AAC-8B4E-4CCD-8151-D289DB4B9633}"/>
              </a:ext>
            </a:extLst>
          </p:cNvPr>
          <p:cNvSpPr>
            <a:spLocks noGrp="1"/>
          </p:cNvSpPr>
          <p:nvPr>
            <p:ph sz="quarter" idx="1"/>
          </p:nvPr>
        </p:nvSpPr>
        <p:spPr/>
        <p:txBody>
          <a:bodyPr>
            <a:normAutofit/>
          </a:bodyPr>
          <a:lstStyle/>
          <a:p>
            <a:r>
              <a:rPr lang="en-US" dirty="0"/>
              <a:t>Free download sites </a:t>
            </a:r>
            <a:r>
              <a:rPr lang="en-US" b="1" dirty="0"/>
              <a:t>can be dangerous</a:t>
            </a:r>
            <a:r>
              <a:rPr lang="en-US" dirty="0"/>
              <a:t>, even for free software, such as Adobe PDF</a:t>
            </a:r>
          </a:p>
          <a:p>
            <a:r>
              <a:rPr lang="en-US" dirty="0"/>
              <a:t>Could contain unofficial versions of </a:t>
            </a:r>
            <a:br>
              <a:rPr lang="en-US" dirty="0"/>
            </a:br>
            <a:r>
              <a:rPr lang="en-US" dirty="0"/>
              <a:t>the software with malware</a:t>
            </a:r>
          </a:p>
        </p:txBody>
      </p:sp>
      <p:pic>
        <p:nvPicPr>
          <p:cNvPr id="14" name="Picture 2" descr="Image result for pirated software">
            <a:extLst>
              <a:ext uri="{FF2B5EF4-FFF2-40B4-BE49-F238E27FC236}">
                <a16:creationId xmlns:a16="http://schemas.microsoft.com/office/drawing/2014/main" id="{482E0D66-817F-4DC5-9A83-215ABAC60E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1809750"/>
            <a:ext cx="2365248" cy="201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589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DCA1-7512-438D-99F1-E00FAF87E9F8}"/>
              </a:ext>
            </a:extLst>
          </p:cNvPr>
          <p:cNvSpPr>
            <a:spLocks noGrp="1"/>
          </p:cNvSpPr>
          <p:nvPr>
            <p:ph type="title"/>
          </p:nvPr>
        </p:nvSpPr>
        <p:spPr/>
        <p:txBody>
          <a:bodyPr/>
          <a:lstStyle/>
          <a:p>
            <a:r>
              <a:rPr lang="en-US" dirty="0"/>
              <a:t>Pirated Software (6): Food for Thought</a:t>
            </a:r>
          </a:p>
        </p:txBody>
      </p:sp>
      <p:sp>
        <p:nvSpPr>
          <p:cNvPr id="4" name="Content Placeholder 3">
            <a:extLst>
              <a:ext uri="{FF2B5EF4-FFF2-40B4-BE49-F238E27FC236}">
                <a16:creationId xmlns:a16="http://schemas.microsoft.com/office/drawing/2014/main" id="{1780BE7D-2E38-4201-AE27-A0185827D99F}"/>
              </a:ext>
            </a:extLst>
          </p:cNvPr>
          <p:cNvSpPr>
            <a:spLocks noGrp="1"/>
          </p:cNvSpPr>
          <p:nvPr>
            <p:ph sz="quarter" idx="1"/>
          </p:nvPr>
        </p:nvSpPr>
        <p:spPr>
          <a:xfrm>
            <a:off x="609600" y="1192175"/>
            <a:ext cx="4343400" cy="3429000"/>
          </a:xfrm>
        </p:spPr>
        <p:txBody>
          <a:bodyPr>
            <a:normAutofit/>
          </a:bodyPr>
          <a:lstStyle/>
          <a:p>
            <a:r>
              <a:rPr lang="en-US" dirty="0"/>
              <a:t>Would you install a </a:t>
            </a:r>
            <a:r>
              <a:rPr lang="en-US" b="1" dirty="0"/>
              <a:t>free lock</a:t>
            </a:r>
            <a:r>
              <a:rPr lang="en-US" dirty="0"/>
              <a:t> on your door from a mafia street vendor?</a:t>
            </a:r>
          </a:p>
          <a:p>
            <a:pPr lvl="1"/>
            <a:r>
              <a:rPr lang="en-US" dirty="0"/>
              <a:t>What are the risks?</a:t>
            </a:r>
          </a:p>
          <a:p>
            <a:r>
              <a:rPr lang="en-US" dirty="0"/>
              <a:t>Similarly, </a:t>
            </a:r>
            <a:r>
              <a:rPr lang="en-US" b="1" dirty="0"/>
              <a:t>why would you trust a hacker</a:t>
            </a:r>
            <a:r>
              <a:rPr lang="en-US" dirty="0"/>
              <a:t> with your computer and data?</a:t>
            </a:r>
          </a:p>
        </p:txBody>
      </p:sp>
      <p:sp>
        <p:nvSpPr>
          <p:cNvPr id="3" name="Slide Number Placeholder 2">
            <a:extLst>
              <a:ext uri="{FF2B5EF4-FFF2-40B4-BE49-F238E27FC236}">
                <a16:creationId xmlns:a16="http://schemas.microsoft.com/office/drawing/2014/main" id="{7D46C9A7-1E6D-442A-B0EE-49BEEC29387F}"/>
              </a:ext>
            </a:extLst>
          </p:cNvPr>
          <p:cNvSpPr>
            <a:spLocks noGrp="1"/>
          </p:cNvSpPr>
          <p:nvPr>
            <p:ph type="sldNum" sz="quarter" idx="16"/>
          </p:nvPr>
        </p:nvSpPr>
        <p:spPr/>
        <p:txBody>
          <a:bodyPr>
            <a:normAutofit fontScale="47500" lnSpcReduction="20000"/>
          </a:bodyPr>
          <a:lstStyle/>
          <a:p>
            <a:fld id="{1AD93096-5B34-4342-9326-69289CEAE4C2}" type="slidenum">
              <a:rPr lang="en-US" smtClean="0"/>
              <a:pPr/>
              <a:t>37</a:t>
            </a:fld>
            <a:endParaRPr lang="en-US" dirty="0">
              <a:solidFill>
                <a:srgbClr val="FFFFFF"/>
              </a:solidFill>
            </a:endParaRPr>
          </a:p>
        </p:txBody>
      </p:sp>
      <p:pic>
        <p:nvPicPr>
          <p:cNvPr id="8" name="Content Placeholder 7">
            <a:extLst>
              <a:ext uri="{FF2B5EF4-FFF2-40B4-BE49-F238E27FC236}">
                <a16:creationId xmlns:a16="http://schemas.microsoft.com/office/drawing/2014/main" id="{312EFD83-2EB6-4167-B9DD-92E63C479564}"/>
              </a:ext>
            </a:extLst>
          </p:cNvPr>
          <p:cNvPicPr>
            <a:picLocks noGrp="1" noChangeAspect="1"/>
          </p:cNvPicPr>
          <p:nvPr>
            <p:ph sz="quarter" idx="2"/>
          </p:nvPr>
        </p:nvPicPr>
        <p:blipFill>
          <a:blip r:embed="rId3"/>
          <a:stretch>
            <a:fillRect/>
          </a:stretch>
        </p:blipFill>
        <p:spPr>
          <a:xfrm>
            <a:off x="5222240" y="1192213"/>
            <a:ext cx="3131820" cy="3429000"/>
          </a:xfrm>
          <a:prstGeom prst="rect">
            <a:avLst/>
          </a:prstGeom>
        </p:spPr>
      </p:pic>
    </p:spTree>
    <p:extLst>
      <p:ext uri="{BB962C8B-B14F-4D97-AF65-F5344CB8AC3E}">
        <p14:creationId xmlns:p14="http://schemas.microsoft.com/office/powerpoint/2010/main" val="3784400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DF1E-D7BE-4123-8855-AA474B58C1ED}"/>
              </a:ext>
            </a:extLst>
          </p:cNvPr>
          <p:cNvSpPr>
            <a:spLocks noGrp="1"/>
          </p:cNvSpPr>
          <p:nvPr>
            <p:ph type="title"/>
          </p:nvPr>
        </p:nvSpPr>
        <p:spPr/>
        <p:txBody>
          <a:bodyPr/>
          <a:lstStyle/>
          <a:p>
            <a:r>
              <a:rPr lang="en-US" dirty="0"/>
              <a:t>Pirated Software (7): Alternatives</a:t>
            </a:r>
          </a:p>
        </p:txBody>
      </p:sp>
      <p:sp>
        <p:nvSpPr>
          <p:cNvPr id="3" name="Slide Number Placeholder 2">
            <a:extLst>
              <a:ext uri="{FF2B5EF4-FFF2-40B4-BE49-F238E27FC236}">
                <a16:creationId xmlns:a16="http://schemas.microsoft.com/office/drawing/2014/main" id="{DE617EF2-2010-40E1-AE85-44AB3624D196}"/>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38</a:t>
            </a:fld>
            <a:endParaRPr lang="en-US" dirty="0">
              <a:solidFill>
                <a:srgbClr val="FFFFFF"/>
              </a:solidFill>
            </a:endParaRPr>
          </a:p>
        </p:txBody>
      </p:sp>
      <p:sp>
        <p:nvSpPr>
          <p:cNvPr id="4" name="Content Placeholder 3">
            <a:extLst>
              <a:ext uri="{FF2B5EF4-FFF2-40B4-BE49-F238E27FC236}">
                <a16:creationId xmlns:a16="http://schemas.microsoft.com/office/drawing/2014/main" id="{4D3B6AAC-8B4E-4CCD-8151-D289DB4B9633}"/>
              </a:ext>
            </a:extLst>
          </p:cNvPr>
          <p:cNvSpPr>
            <a:spLocks noGrp="1"/>
          </p:cNvSpPr>
          <p:nvPr>
            <p:ph sz="quarter" idx="1"/>
          </p:nvPr>
        </p:nvSpPr>
        <p:spPr/>
        <p:txBody>
          <a:bodyPr>
            <a:normAutofit fontScale="92500" lnSpcReduction="20000"/>
          </a:bodyPr>
          <a:lstStyle/>
          <a:p>
            <a:r>
              <a:rPr lang="en-US" dirty="0"/>
              <a:t>Only download software from official sources</a:t>
            </a:r>
          </a:p>
          <a:p>
            <a:pPr lvl="1"/>
            <a:r>
              <a:rPr lang="en-US" dirty="0"/>
              <a:t>microsoft.com; adobe.com; google.com; mozilla.org; </a:t>
            </a:r>
          </a:p>
          <a:p>
            <a:r>
              <a:rPr lang="en-US" dirty="0"/>
              <a:t>Do not use cracking software to unlock software</a:t>
            </a:r>
          </a:p>
          <a:p>
            <a:r>
              <a:rPr lang="en-US" dirty="0"/>
              <a:t>Use free alternatives</a:t>
            </a:r>
          </a:p>
          <a:p>
            <a:pPr lvl="1"/>
            <a:r>
              <a:rPr lang="fr-FR" dirty="0"/>
              <a:t>GIMP - GNU Image Manipulation Program</a:t>
            </a:r>
          </a:p>
          <a:p>
            <a:pPr lvl="1"/>
            <a:r>
              <a:rPr lang="fr-FR" dirty="0"/>
              <a:t>Linux</a:t>
            </a:r>
          </a:p>
          <a:p>
            <a:pPr lvl="1"/>
            <a:r>
              <a:rPr lang="fr-FR" dirty="0" err="1"/>
              <a:t>FreeOffice</a:t>
            </a:r>
            <a:endParaRPr lang="fr-FR" dirty="0"/>
          </a:p>
          <a:p>
            <a:pPr lvl="1"/>
            <a:r>
              <a:rPr lang="fr-FR" dirty="0"/>
              <a:t>Google Drive</a:t>
            </a:r>
            <a:endParaRPr lang="en-US" dirty="0"/>
          </a:p>
        </p:txBody>
      </p:sp>
      <p:pic>
        <p:nvPicPr>
          <p:cNvPr id="8194" name="Picture 2" descr="Image result for gimp">
            <a:extLst>
              <a:ext uri="{FF2B5EF4-FFF2-40B4-BE49-F238E27FC236}">
                <a16:creationId xmlns:a16="http://schemas.microsoft.com/office/drawing/2014/main" id="{65CCA3A3-44FE-4722-9A28-E32890B80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343149"/>
            <a:ext cx="2438400" cy="182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121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8096-8552-4B32-A81C-A7D3F77DBDD3}"/>
              </a:ext>
            </a:extLst>
          </p:cNvPr>
          <p:cNvSpPr>
            <a:spLocks noGrp="1"/>
          </p:cNvSpPr>
          <p:nvPr>
            <p:ph type="title"/>
          </p:nvPr>
        </p:nvSpPr>
        <p:spPr/>
        <p:txBody>
          <a:bodyPr/>
          <a:lstStyle/>
          <a:p>
            <a:r>
              <a:rPr lang="en-US"/>
              <a:t>Software Updates: Are they important?</a:t>
            </a:r>
            <a:endParaRPr lang="en-US" dirty="0"/>
          </a:p>
        </p:txBody>
      </p:sp>
      <p:sp>
        <p:nvSpPr>
          <p:cNvPr id="3" name="Slide Number Placeholder 2">
            <a:extLst>
              <a:ext uri="{FF2B5EF4-FFF2-40B4-BE49-F238E27FC236}">
                <a16:creationId xmlns:a16="http://schemas.microsoft.com/office/drawing/2014/main" id="{1BFF2B9D-57E8-4314-ACDB-315911A89E06}"/>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39</a:t>
            </a:fld>
            <a:endParaRPr lang="en-US" dirty="0"/>
          </a:p>
        </p:txBody>
      </p:sp>
      <p:sp>
        <p:nvSpPr>
          <p:cNvPr id="4" name="Content Placeholder 3">
            <a:extLst>
              <a:ext uri="{FF2B5EF4-FFF2-40B4-BE49-F238E27FC236}">
                <a16:creationId xmlns:a16="http://schemas.microsoft.com/office/drawing/2014/main" id="{E20731D7-C709-45AB-9D0E-7F0FDE6ADB29}"/>
              </a:ext>
            </a:extLst>
          </p:cNvPr>
          <p:cNvSpPr>
            <a:spLocks noGrp="1"/>
          </p:cNvSpPr>
          <p:nvPr>
            <p:ph sz="quarter" idx="1"/>
          </p:nvPr>
        </p:nvSpPr>
        <p:spPr/>
        <p:txBody>
          <a:bodyPr>
            <a:normAutofit lnSpcReduction="10000"/>
          </a:bodyPr>
          <a:lstStyle/>
          <a:p>
            <a:r>
              <a:rPr lang="en-US" dirty="0"/>
              <a:t>Crackers find new exploits all the time</a:t>
            </a:r>
          </a:p>
          <a:p>
            <a:pPr lvl="1"/>
            <a:r>
              <a:rPr lang="en-US" dirty="0"/>
              <a:t>Write software to exploit these</a:t>
            </a:r>
          </a:p>
          <a:p>
            <a:r>
              <a:rPr lang="en-US" dirty="0"/>
              <a:t>Script kiddies and cybercriminals </a:t>
            </a:r>
            <a:br>
              <a:rPr lang="en-US" dirty="0"/>
            </a:br>
            <a:r>
              <a:rPr lang="en-US" dirty="0"/>
              <a:t>purchase the hacker’s software </a:t>
            </a:r>
            <a:br>
              <a:rPr lang="en-US" dirty="0"/>
            </a:br>
            <a:r>
              <a:rPr lang="en-US" dirty="0"/>
              <a:t>to use the exploits</a:t>
            </a:r>
          </a:p>
          <a:p>
            <a:r>
              <a:rPr lang="en-US" dirty="0"/>
              <a:t>Running up-to-date software patches these vulnerabilities</a:t>
            </a:r>
          </a:p>
        </p:txBody>
      </p:sp>
      <p:pic>
        <p:nvPicPr>
          <p:cNvPr id="7170" name="Picture 2" descr="Image result for software updates">
            <a:extLst>
              <a:ext uri="{FF2B5EF4-FFF2-40B4-BE49-F238E27FC236}">
                <a16:creationId xmlns:a16="http://schemas.microsoft.com/office/drawing/2014/main" id="{2AC3E4C5-45F1-450B-A927-A2ABACF81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57350"/>
            <a:ext cx="278497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48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2A27-8F71-4684-A986-2369095FF209}"/>
              </a:ext>
            </a:extLst>
          </p:cNvPr>
          <p:cNvSpPr>
            <a:spLocks noGrp="1"/>
          </p:cNvSpPr>
          <p:nvPr>
            <p:ph type="title"/>
          </p:nvPr>
        </p:nvSpPr>
        <p:spPr/>
        <p:txBody>
          <a:bodyPr/>
          <a:lstStyle/>
          <a:p>
            <a:r>
              <a:rPr lang="en-US" dirty="0"/>
              <a:t>Learning Objectives</a:t>
            </a:r>
          </a:p>
        </p:txBody>
      </p:sp>
      <p:sp>
        <p:nvSpPr>
          <p:cNvPr id="3" name="Slide Number Placeholder 2">
            <a:extLst>
              <a:ext uri="{FF2B5EF4-FFF2-40B4-BE49-F238E27FC236}">
                <a16:creationId xmlns:a16="http://schemas.microsoft.com/office/drawing/2014/main" id="{91891581-E18A-4B56-BC86-D521A90A6AC2}"/>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4</a:t>
            </a:fld>
            <a:endParaRPr lang="en-US" dirty="0"/>
          </a:p>
        </p:txBody>
      </p:sp>
      <p:sp>
        <p:nvSpPr>
          <p:cNvPr id="4" name="Content Placeholder 3">
            <a:extLst>
              <a:ext uri="{FF2B5EF4-FFF2-40B4-BE49-F238E27FC236}">
                <a16:creationId xmlns:a16="http://schemas.microsoft.com/office/drawing/2014/main" id="{B024CDDF-7C1D-40FA-9818-68BAA7CAF9F8}"/>
              </a:ext>
            </a:extLst>
          </p:cNvPr>
          <p:cNvSpPr>
            <a:spLocks noGrp="1"/>
          </p:cNvSpPr>
          <p:nvPr>
            <p:ph sz="quarter" idx="1"/>
          </p:nvPr>
        </p:nvSpPr>
        <p:spPr/>
        <p:txBody>
          <a:bodyPr>
            <a:normAutofit lnSpcReduction="10000"/>
          </a:bodyPr>
          <a:lstStyle/>
          <a:p>
            <a:r>
              <a:rPr lang="en-US" dirty="0"/>
              <a:t>Know the definitions of cybercrime and cybersecurity</a:t>
            </a:r>
          </a:p>
          <a:p>
            <a:r>
              <a:rPr lang="en-US" dirty="0"/>
              <a:t>Describe cybercriminals</a:t>
            </a:r>
          </a:p>
          <a:p>
            <a:r>
              <a:rPr lang="en-US" dirty="0"/>
              <a:t>List four categories of computer crimes</a:t>
            </a:r>
          </a:p>
          <a:p>
            <a:r>
              <a:rPr lang="en-US" dirty="0"/>
              <a:t>Explain why you should care about cybercriminal</a:t>
            </a:r>
          </a:p>
          <a:p>
            <a:r>
              <a:rPr lang="en-US" dirty="0"/>
              <a:t>Describe the difference between </a:t>
            </a:r>
            <a:r>
              <a:rPr lang="en-US" i="1" dirty="0"/>
              <a:t>Computer as a Tool</a:t>
            </a:r>
            <a:r>
              <a:rPr lang="en-US" dirty="0"/>
              <a:t> and </a:t>
            </a:r>
            <a:r>
              <a:rPr lang="en-US" i="1" dirty="0"/>
              <a:t>Computer as a Target</a:t>
            </a:r>
          </a:p>
          <a:p>
            <a:endParaRPr lang="en-US" dirty="0"/>
          </a:p>
        </p:txBody>
      </p:sp>
    </p:spTree>
    <p:extLst>
      <p:ext uri="{BB962C8B-B14F-4D97-AF65-F5344CB8AC3E}">
        <p14:creationId xmlns:p14="http://schemas.microsoft.com/office/powerpoint/2010/main" val="3438825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5491-34F1-4BA6-8D82-5491CBAE3987}"/>
              </a:ext>
            </a:extLst>
          </p:cNvPr>
          <p:cNvSpPr>
            <a:spLocks noGrp="1"/>
          </p:cNvSpPr>
          <p:nvPr>
            <p:ph type="title"/>
          </p:nvPr>
        </p:nvSpPr>
        <p:spPr/>
        <p:txBody>
          <a:bodyPr/>
          <a:lstStyle/>
          <a:p>
            <a:r>
              <a:rPr lang="en-US" dirty="0"/>
              <a:t>Passwords</a:t>
            </a:r>
          </a:p>
        </p:txBody>
      </p:sp>
      <p:sp>
        <p:nvSpPr>
          <p:cNvPr id="3" name="Slide Number Placeholder 2">
            <a:extLst>
              <a:ext uri="{FF2B5EF4-FFF2-40B4-BE49-F238E27FC236}">
                <a16:creationId xmlns:a16="http://schemas.microsoft.com/office/drawing/2014/main" id="{205ABAB1-6DD4-4371-AE5C-815BC907A040}"/>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40</a:t>
            </a:fld>
            <a:endParaRPr lang="en-US" dirty="0"/>
          </a:p>
        </p:txBody>
      </p:sp>
      <p:sp>
        <p:nvSpPr>
          <p:cNvPr id="4" name="Content Placeholder 3">
            <a:extLst>
              <a:ext uri="{FF2B5EF4-FFF2-40B4-BE49-F238E27FC236}">
                <a16:creationId xmlns:a16="http://schemas.microsoft.com/office/drawing/2014/main" id="{89DE8EBD-9B8A-48A1-AD06-E5735ECC8535}"/>
              </a:ext>
            </a:extLst>
          </p:cNvPr>
          <p:cNvSpPr>
            <a:spLocks noGrp="1"/>
          </p:cNvSpPr>
          <p:nvPr>
            <p:ph sz="quarter" idx="1"/>
          </p:nvPr>
        </p:nvSpPr>
        <p:spPr/>
        <p:txBody>
          <a:bodyPr>
            <a:normAutofit/>
          </a:bodyPr>
          <a:lstStyle/>
          <a:p>
            <a:r>
              <a:rPr lang="en-US" dirty="0"/>
              <a:t>Bad passwords easily guessed by a computer program</a:t>
            </a:r>
          </a:p>
          <a:p>
            <a:pPr lvl="1"/>
            <a:r>
              <a:rPr lang="en-US" dirty="0"/>
              <a:t>Qwerty; 123456; password; superman; </a:t>
            </a:r>
            <a:r>
              <a:rPr lang="en-US" dirty="0" err="1"/>
              <a:t>p@ssword</a:t>
            </a:r>
            <a:endParaRPr lang="en-US" dirty="0"/>
          </a:p>
          <a:p>
            <a:r>
              <a:rPr lang="en-US" dirty="0"/>
              <a:t>Good passwords are long and have special characters and numbers. </a:t>
            </a:r>
          </a:p>
          <a:p>
            <a:pPr lvl="1"/>
            <a:r>
              <a:rPr lang="en-US" dirty="0"/>
              <a:t>They do not make sense, such as:</a:t>
            </a:r>
          </a:p>
          <a:p>
            <a:pPr lvl="1"/>
            <a:r>
              <a:rPr lang="en-US" dirty="0"/>
              <a:t>KN%6hGYgEqdVvAt7#W!cVk31</a:t>
            </a:r>
          </a:p>
        </p:txBody>
      </p:sp>
    </p:spTree>
    <p:extLst>
      <p:ext uri="{BB962C8B-B14F-4D97-AF65-F5344CB8AC3E}">
        <p14:creationId xmlns:p14="http://schemas.microsoft.com/office/powerpoint/2010/main" val="2409435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B114-9762-49C5-BF6F-E7A3329F9C11}"/>
              </a:ext>
            </a:extLst>
          </p:cNvPr>
          <p:cNvSpPr>
            <a:spLocks noGrp="1"/>
          </p:cNvSpPr>
          <p:nvPr>
            <p:ph type="title"/>
          </p:nvPr>
        </p:nvSpPr>
        <p:spPr/>
        <p:txBody>
          <a:bodyPr/>
          <a:lstStyle/>
          <a:p>
            <a:r>
              <a:rPr lang="en-US" dirty="0"/>
              <a:t>Passwords (2): Passphrase</a:t>
            </a:r>
          </a:p>
        </p:txBody>
      </p:sp>
      <p:sp>
        <p:nvSpPr>
          <p:cNvPr id="3" name="Slide Number Placeholder 2">
            <a:extLst>
              <a:ext uri="{FF2B5EF4-FFF2-40B4-BE49-F238E27FC236}">
                <a16:creationId xmlns:a16="http://schemas.microsoft.com/office/drawing/2014/main" id="{96169970-9919-4714-BEF6-1CB408288CEC}"/>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41</a:t>
            </a:fld>
            <a:endParaRPr lang="en-US" dirty="0">
              <a:solidFill>
                <a:srgbClr val="FFFFFF"/>
              </a:solidFill>
            </a:endParaRPr>
          </a:p>
        </p:txBody>
      </p:sp>
      <p:sp>
        <p:nvSpPr>
          <p:cNvPr id="4" name="Content Placeholder 3">
            <a:extLst>
              <a:ext uri="{FF2B5EF4-FFF2-40B4-BE49-F238E27FC236}">
                <a16:creationId xmlns:a16="http://schemas.microsoft.com/office/drawing/2014/main" id="{F302ADCC-FA0B-47DA-A6C2-A5FCB2C58250}"/>
              </a:ext>
            </a:extLst>
          </p:cNvPr>
          <p:cNvSpPr>
            <a:spLocks noGrp="1"/>
          </p:cNvSpPr>
          <p:nvPr>
            <p:ph sz="quarter" idx="1"/>
          </p:nvPr>
        </p:nvSpPr>
        <p:spPr/>
        <p:txBody>
          <a:bodyPr>
            <a:normAutofit fontScale="92500" lnSpcReduction="10000"/>
          </a:bodyPr>
          <a:lstStyle/>
          <a:p>
            <a:r>
              <a:rPr lang="en-US" dirty="0"/>
              <a:t>Use a passphrase if you need to memorize your password</a:t>
            </a:r>
          </a:p>
          <a:p>
            <a:pPr lvl="1"/>
            <a:r>
              <a:rPr lang="en-US" dirty="0"/>
              <a:t>Strong passwords require a password safe</a:t>
            </a:r>
          </a:p>
          <a:p>
            <a:r>
              <a:rPr lang="en-US" dirty="0"/>
              <a:t>Memorize a passphrase (can use special letters)</a:t>
            </a:r>
          </a:p>
          <a:p>
            <a:pPr lvl="1"/>
            <a:r>
              <a:rPr lang="en-US" b="1" dirty="0"/>
              <a:t>Positive message</a:t>
            </a:r>
            <a:r>
              <a:rPr lang="en-US" dirty="0"/>
              <a:t>: 	I want 2 smile more :)</a:t>
            </a:r>
          </a:p>
          <a:p>
            <a:pPr lvl="1"/>
            <a:r>
              <a:rPr lang="en-US" b="1" dirty="0"/>
              <a:t>Random words</a:t>
            </a:r>
            <a:r>
              <a:rPr lang="en-US" dirty="0"/>
              <a:t>: 		Yellow-green pancakes 4bfast</a:t>
            </a:r>
          </a:p>
          <a:p>
            <a:pPr lvl="1"/>
            <a:r>
              <a:rPr lang="en-US" b="1" dirty="0"/>
              <a:t>Some phrase</a:t>
            </a:r>
            <a:r>
              <a:rPr lang="en-US" dirty="0"/>
              <a:t>: 		</a:t>
            </a:r>
            <a:r>
              <a:rPr lang="en-US" dirty="0" err="1"/>
              <a:t>Te</a:t>
            </a:r>
            <a:r>
              <a:rPr lang="en-US" dirty="0"/>
              <a:t>@ is better with milk</a:t>
            </a:r>
          </a:p>
          <a:p>
            <a:pPr lvl="1"/>
            <a:r>
              <a:rPr lang="en-US" b="1" dirty="0"/>
              <a:t>A memory</a:t>
            </a:r>
            <a:r>
              <a:rPr lang="en-US" dirty="0"/>
              <a:t>: 		Remember Turkey 2017?</a:t>
            </a:r>
          </a:p>
          <a:p>
            <a:pPr lvl="1"/>
            <a:endParaRPr lang="en-US" dirty="0"/>
          </a:p>
        </p:txBody>
      </p:sp>
    </p:spTree>
    <p:extLst>
      <p:ext uri="{BB962C8B-B14F-4D97-AF65-F5344CB8AC3E}">
        <p14:creationId xmlns:p14="http://schemas.microsoft.com/office/powerpoint/2010/main" val="2079778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A6ED-3DAF-4001-805C-50373401C8E7}"/>
              </a:ext>
            </a:extLst>
          </p:cNvPr>
          <p:cNvSpPr>
            <a:spLocks noGrp="1"/>
          </p:cNvSpPr>
          <p:nvPr>
            <p:ph type="title"/>
          </p:nvPr>
        </p:nvSpPr>
        <p:spPr/>
        <p:txBody>
          <a:bodyPr/>
          <a:lstStyle/>
          <a:p>
            <a:r>
              <a:rPr lang="en-US" dirty="0"/>
              <a:t>Final point to ponder</a:t>
            </a:r>
          </a:p>
        </p:txBody>
      </p:sp>
      <p:sp>
        <p:nvSpPr>
          <p:cNvPr id="3" name="Slide Number Placeholder 2">
            <a:extLst>
              <a:ext uri="{FF2B5EF4-FFF2-40B4-BE49-F238E27FC236}">
                <a16:creationId xmlns:a16="http://schemas.microsoft.com/office/drawing/2014/main" id="{4111FE89-092A-48FA-B577-A147247F3BD7}"/>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42</a:t>
            </a:fld>
            <a:endParaRPr lang="en-US" dirty="0">
              <a:solidFill>
                <a:srgbClr val="FFFFFF"/>
              </a:solidFill>
            </a:endParaRPr>
          </a:p>
        </p:txBody>
      </p:sp>
      <p:sp>
        <p:nvSpPr>
          <p:cNvPr id="4" name="Content Placeholder 3">
            <a:extLst>
              <a:ext uri="{FF2B5EF4-FFF2-40B4-BE49-F238E27FC236}">
                <a16:creationId xmlns:a16="http://schemas.microsoft.com/office/drawing/2014/main" id="{18419471-70B0-4039-9086-390883461A49}"/>
              </a:ext>
            </a:extLst>
          </p:cNvPr>
          <p:cNvSpPr>
            <a:spLocks noGrp="1"/>
          </p:cNvSpPr>
          <p:nvPr>
            <p:ph sz="quarter" idx="1"/>
          </p:nvPr>
        </p:nvSpPr>
        <p:spPr/>
        <p:txBody>
          <a:bodyPr>
            <a:normAutofit fontScale="92500" lnSpcReduction="20000"/>
          </a:bodyPr>
          <a:lstStyle/>
          <a:p>
            <a:pPr fontAlgn="base"/>
            <a:r>
              <a:rPr lang="en-US" dirty="0"/>
              <a:t>Someone will always have your data</a:t>
            </a:r>
          </a:p>
          <a:p>
            <a:pPr lvl="1" fontAlgn="base"/>
            <a:r>
              <a:rPr lang="en-US" dirty="0"/>
              <a:t>You give them permission to read the emails and your documents by using the service</a:t>
            </a:r>
          </a:p>
          <a:p>
            <a:pPr lvl="1" fontAlgn="base"/>
            <a:r>
              <a:rPr lang="en-US" dirty="0"/>
              <a:t>Do you trust them?</a:t>
            </a:r>
          </a:p>
          <a:p>
            <a:pPr fontAlgn="base"/>
            <a:r>
              <a:rPr lang="en-US" dirty="0"/>
              <a:t>Who do you trust more not to abuse your data?</a:t>
            </a:r>
          </a:p>
          <a:p>
            <a:pPr lvl="1" fontAlgn="base"/>
            <a:r>
              <a:rPr lang="en-US" dirty="0"/>
              <a:t>mail.ru/.kz</a:t>
            </a:r>
          </a:p>
          <a:p>
            <a:pPr lvl="1" fontAlgn="base"/>
            <a:r>
              <a:rPr lang="en-US" dirty="0"/>
              <a:t>Gmail.com</a:t>
            </a:r>
          </a:p>
          <a:p>
            <a:pPr lvl="1" fontAlgn="base"/>
            <a:r>
              <a:rPr lang="en-US" dirty="0"/>
              <a:t>yandex.ru/.kz</a:t>
            </a:r>
          </a:p>
          <a:p>
            <a:pPr lvl="1" fontAlgn="base"/>
            <a:r>
              <a:rPr lang="en-US" dirty="0"/>
              <a:t>any-email-address /.com/.</a:t>
            </a:r>
            <a:r>
              <a:rPr lang="en-US" dirty="0" err="1"/>
              <a:t>ru</a:t>
            </a:r>
            <a:r>
              <a:rPr lang="en-US" dirty="0"/>
              <a:t>/.</a:t>
            </a:r>
            <a:r>
              <a:rPr lang="en-US" dirty="0" err="1"/>
              <a:t>cn</a:t>
            </a:r>
            <a:r>
              <a:rPr lang="en-US" dirty="0"/>
              <a:t>/.</a:t>
            </a:r>
            <a:r>
              <a:rPr lang="en-US" dirty="0" err="1"/>
              <a:t>eu</a:t>
            </a:r>
            <a:r>
              <a:rPr lang="en-US" dirty="0"/>
              <a:t>/.</a:t>
            </a:r>
            <a:r>
              <a:rPr lang="en-US" dirty="0" err="1"/>
              <a:t>abc</a:t>
            </a:r>
            <a:endParaRPr lang="en-US" dirty="0"/>
          </a:p>
          <a:p>
            <a:endParaRPr lang="en-US" dirty="0"/>
          </a:p>
        </p:txBody>
      </p:sp>
    </p:spTree>
    <p:extLst>
      <p:ext uri="{BB962C8B-B14F-4D97-AF65-F5344CB8AC3E}">
        <p14:creationId xmlns:p14="http://schemas.microsoft.com/office/powerpoint/2010/main" val="701846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E9AC-1E1F-43E3-BB6A-0A8435631FDA}"/>
              </a:ext>
            </a:extLst>
          </p:cNvPr>
          <p:cNvSpPr>
            <a:spLocks noGrp="1"/>
          </p:cNvSpPr>
          <p:nvPr>
            <p:ph type="title"/>
          </p:nvPr>
        </p:nvSpPr>
        <p:spPr/>
        <p:txBody>
          <a:bodyPr/>
          <a:lstStyle/>
          <a:p>
            <a:r>
              <a:rPr lang="en-US" dirty="0"/>
              <a:t>Cybersecurity Summary</a:t>
            </a:r>
          </a:p>
        </p:txBody>
      </p:sp>
      <p:sp>
        <p:nvSpPr>
          <p:cNvPr id="3" name="Slide Number Placeholder 2">
            <a:extLst>
              <a:ext uri="{FF2B5EF4-FFF2-40B4-BE49-F238E27FC236}">
                <a16:creationId xmlns:a16="http://schemas.microsoft.com/office/drawing/2014/main" id="{57632637-A0EB-42F9-9C20-123A9E457150}"/>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43</a:t>
            </a:fld>
            <a:endParaRPr lang="en-US" dirty="0">
              <a:solidFill>
                <a:srgbClr val="FFFFFF"/>
              </a:solidFill>
            </a:endParaRPr>
          </a:p>
        </p:txBody>
      </p:sp>
      <p:sp>
        <p:nvSpPr>
          <p:cNvPr id="4" name="Content Placeholder 3">
            <a:extLst>
              <a:ext uri="{FF2B5EF4-FFF2-40B4-BE49-F238E27FC236}">
                <a16:creationId xmlns:a16="http://schemas.microsoft.com/office/drawing/2014/main" id="{1C7A31C2-DC27-4215-9457-3DDA7A7C456E}"/>
              </a:ext>
            </a:extLst>
          </p:cNvPr>
          <p:cNvSpPr>
            <a:spLocks noGrp="1"/>
          </p:cNvSpPr>
          <p:nvPr>
            <p:ph sz="quarter" idx="1"/>
          </p:nvPr>
        </p:nvSpPr>
        <p:spPr>
          <a:xfrm>
            <a:off x="612648" y="1200150"/>
            <a:ext cx="8153400" cy="3505200"/>
          </a:xfrm>
        </p:spPr>
        <p:txBody>
          <a:bodyPr>
            <a:normAutofit fontScale="77500" lnSpcReduction="20000"/>
          </a:bodyPr>
          <a:lstStyle/>
          <a:p>
            <a:r>
              <a:rPr lang="en-US" b="1" dirty="0"/>
              <a:t>Goal</a:t>
            </a:r>
            <a:r>
              <a:rPr lang="en-US" dirty="0"/>
              <a:t>: Be a difficult target</a:t>
            </a:r>
          </a:p>
          <a:p>
            <a:r>
              <a:rPr lang="en-US" b="1" dirty="0"/>
              <a:t>Easy targets</a:t>
            </a:r>
            <a:r>
              <a:rPr lang="en-US" dirty="0"/>
              <a:t>: People with a low awareness of cybersecurity; don’t take measures to protect themselves online</a:t>
            </a:r>
          </a:p>
          <a:p>
            <a:r>
              <a:rPr lang="en-US" b="1" dirty="0"/>
              <a:t>Protection guidelines</a:t>
            </a:r>
            <a:r>
              <a:rPr lang="en-US" dirty="0"/>
              <a:t>: Use official software that automatically updates, do not visit shady websites, and choose strong passwords</a:t>
            </a:r>
          </a:p>
          <a:p>
            <a:r>
              <a:rPr lang="en-US" b="1" dirty="0"/>
              <a:t>Pirated software</a:t>
            </a:r>
            <a:r>
              <a:rPr lang="en-US" dirty="0"/>
              <a:t>: Are tools of hackers</a:t>
            </a:r>
          </a:p>
          <a:p>
            <a:r>
              <a:rPr lang="en-US" b="1" dirty="0"/>
              <a:t>Software updates</a:t>
            </a:r>
            <a:r>
              <a:rPr lang="en-US" dirty="0"/>
              <a:t>: Fix recent exploits in software</a:t>
            </a:r>
          </a:p>
          <a:p>
            <a:r>
              <a:rPr lang="en-US" b="1" dirty="0"/>
              <a:t>Password</a:t>
            </a:r>
            <a:r>
              <a:rPr lang="en-US" dirty="0"/>
              <a:t>: UecX6JxZJ^cJ$; </a:t>
            </a:r>
          </a:p>
          <a:p>
            <a:r>
              <a:rPr lang="en-US" b="1" dirty="0"/>
              <a:t>Passphrase</a:t>
            </a:r>
            <a:r>
              <a:rPr lang="en-US" dirty="0"/>
              <a:t>: I like d33p blue! </a:t>
            </a:r>
          </a:p>
        </p:txBody>
      </p:sp>
    </p:spTree>
    <p:extLst>
      <p:ext uri="{BB962C8B-B14F-4D97-AF65-F5344CB8AC3E}">
        <p14:creationId xmlns:p14="http://schemas.microsoft.com/office/powerpoint/2010/main" val="1105042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1" y="2057400"/>
            <a:ext cx="7123113" cy="2190750"/>
          </a:xfrm>
        </p:spPr>
        <p:txBody>
          <a:bodyPr/>
          <a:lstStyle/>
          <a:p>
            <a:r>
              <a:rPr lang="en-US" dirty="0"/>
              <a:t>8.1: Cybercrime</a:t>
            </a:r>
          </a:p>
          <a:p>
            <a:r>
              <a:rPr lang="en-US" dirty="0"/>
              <a:t>8.2: Cybersecurity</a:t>
            </a:r>
          </a:p>
          <a:p>
            <a:r>
              <a:rPr lang="en-US" b="1" dirty="0"/>
              <a:t>8.3: Common Threats</a:t>
            </a:r>
          </a:p>
          <a:p>
            <a:endParaRPr lang="en-US" b="1" dirty="0"/>
          </a:p>
        </p:txBody>
      </p:sp>
      <p:sp>
        <p:nvSpPr>
          <p:cNvPr id="3" name="Title 2"/>
          <p:cNvSpPr>
            <a:spLocks noGrp="1"/>
          </p:cNvSpPr>
          <p:nvPr>
            <p:ph type="title"/>
          </p:nvPr>
        </p:nvSpPr>
        <p:spPr>
          <a:xfrm>
            <a:off x="1371600" y="1200150"/>
            <a:ext cx="7620000" cy="742950"/>
          </a:xfrm>
        </p:spPr>
        <p:txBody>
          <a:bodyPr/>
          <a:lstStyle/>
          <a:p>
            <a:r>
              <a:rPr lang="en-US" altLang="en-US" dirty="0"/>
              <a:t>8.3: Common Threats</a:t>
            </a:r>
            <a:endParaRPr lang="en-US" dirty="0"/>
          </a:p>
        </p:txBody>
      </p:sp>
      <p:sp>
        <p:nvSpPr>
          <p:cNvPr id="4" name="Slide Number Placeholder 3">
            <a:extLst>
              <a:ext uri="{FF2B5EF4-FFF2-40B4-BE49-F238E27FC236}">
                <a16:creationId xmlns:a16="http://schemas.microsoft.com/office/drawing/2014/main" id="{B037CDEF-33A8-4637-B0EC-B1A53ED327D0}"/>
              </a:ext>
            </a:extLst>
          </p:cNvPr>
          <p:cNvSpPr>
            <a:spLocks noGrp="1"/>
          </p:cNvSpPr>
          <p:nvPr>
            <p:ph type="sldNum" sz="quarter" idx="11"/>
          </p:nvPr>
        </p:nvSpPr>
        <p:spPr/>
        <p:txBody>
          <a:bodyPr/>
          <a:lstStyle/>
          <a:p>
            <a:fld id="{1AD93096-5B34-4342-9326-69289CEAE4C2}" type="slidenum">
              <a:rPr lang="en-US" smtClean="0"/>
              <a:pPr/>
              <a:t>44</a:t>
            </a:fld>
            <a:endParaRPr lang="en-US" dirty="0"/>
          </a:p>
        </p:txBody>
      </p:sp>
      <p:pic>
        <p:nvPicPr>
          <p:cNvPr id="14338" name="Picture 2" descr="Image result for cyber threats">
            <a:extLst>
              <a:ext uri="{FF2B5EF4-FFF2-40B4-BE49-F238E27FC236}">
                <a16:creationId xmlns:a16="http://schemas.microsoft.com/office/drawing/2014/main" id="{EA84174F-9C9E-4615-A760-3041A36CD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47901"/>
            <a:ext cx="381000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431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329FAD-39CB-46A6-A656-6B42E4E0B7DC}"/>
              </a:ext>
            </a:extLst>
          </p:cNvPr>
          <p:cNvSpPr>
            <a:spLocks noGrp="1"/>
          </p:cNvSpPr>
          <p:nvPr>
            <p:ph type="title"/>
          </p:nvPr>
        </p:nvSpPr>
        <p:spPr/>
        <p:txBody>
          <a:bodyPr/>
          <a:lstStyle/>
          <a:p>
            <a:r>
              <a:rPr lang="en-US" dirty="0"/>
              <a:t>Learning Objectives</a:t>
            </a:r>
          </a:p>
        </p:txBody>
      </p:sp>
      <p:sp>
        <p:nvSpPr>
          <p:cNvPr id="4" name="Slide Number Placeholder 3">
            <a:extLst>
              <a:ext uri="{FF2B5EF4-FFF2-40B4-BE49-F238E27FC236}">
                <a16:creationId xmlns:a16="http://schemas.microsoft.com/office/drawing/2014/main" id="{D15A0C64-6D78-43B7-A53E-082F2791474E}"/>
              </a:ext>
            </a:extLst>
          </p:cNvPr>
          <p:cNvSpPr>
            <a:spLocks noGrp="1"/>
          </p:cNvSpPr>
          <p:nvPr>
            <p:ph type="sldNum" sz="quarter" idx="12"/>
          </p:nvPr>
        </p:nvSpPr>
        <p:spPr/>
        <p:txBody>
          <a:bodyPr>
            <a:normAutofit fontScale="47500" lnSpcReduction="20000"/>
          </a:bodyPr>
          <a:lstStyle/>
          <a:p>
            <a:pPr algn="ctr"/>
            <a:fld id="{1AD93096-5B34-4342-9326-69289CEAE4C2}" type="slidenum">
              <a:rPr lang="en-US" smtClean="0"/>
              <a:pPr algn="ctr"/>
              <a:t>45</a:t>
            </a:fld>
            <a:endParaRPr lang="en-US" sz="2400" dirty="0">
              <a:solidFill>
                <a:srgbClr val="FFFFFF"/>
              </a:solidFill>
            </a:endParaRPr>
          </a:p>
        </p:txBody>
      </p:sp>
      <p:sp>
        <p:nvSpPr>
          <p:cNvPr id="6" name="Content Placeholder 5">
            <a:extLst>
              <a:ext uri="{FF2B5EF4-FFF2-40B4-BE49-F238E27FC236}">
                <a16:creationId xmlns:a16="http://schemas.microsoft.com/office/drawing/2014/main" id="{33B2387B-C54D-43CB-8D46-3D9EFD3B8892}"/>
              </a:ext>
            </a:extLst>
          </p:cNvPr>
          <p:cNvSpPr>
            <a:spLocks noGrp="1"/>
          </p:cNvSpPr>
          <p:nvPr>
            <p:ph sz="quarter" idx="1"/>
          </p:nvPr>
        </p:nvSpPr>
        <p:spPr/>
        <p:txBody>
          <a:bodyPr>
            <a:normAutofit/>
          </a:bodyPr>
          <a:lstStyle/>
          <a:p>
            <a:r>
              <a:rPr lang="en-US" dirty="0"/>
              <a:t>Describe the common cyber threats</a:t>
            </a:r>
          </a:p>
          <a:p>
            <a:r>
              <a:rPr lang="en-US" dirty="0"/>
              <a:t>Understand how malware works</a:t>
            </a:r>
          </a:p>
          <a:p>
            <a:r>
              <a:rPr lang="en-US" dirty="0"/>
              <a:t>List the ways that malware infects computers</a:t>
            </a:r>
          </a:p>
          <a:p>
            <a:r>
              <a:rPr lang="en-US" dirty="0"/>
              <a:t>Describe how to protect against data leaks</a:t>
            </a:r>
          </a:p>
          <a:p>
            <a:r>
              <a:rPr lang="en-US" dirty="0"/>
              <a:t>Explain the dangers links in unsolicited email</a:t>
            </a:r>
          </a:p>
          <a:p>
            <a:r>
              <a:rPr lang="en-US" dirty="0"/>
              <a:t>Describe security risks when using public </a:t>
            </a:r>
            <a:r>
              <a:rPr lang="en-US" dirty="0" err="1"/>
              <a:t>WiFi</a:t>
            </a:r>
            <a:endParaRPr lang="en-US" dirty="0"/>
          </a:p>
        </p:txBody>
      </p:sp>
    </p:spTree>
    <p:extLst>
      <p:ext uri="{BB962C8B-B14F-4D97-AF65-F5344CB8AC3E}">
        <p14:creationId xmlns:p14="http://schemas.microsoft.com/office/powerpoint/2010/main" val="1267306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CB47-E298-4891-986D-9B2F0C140CE0}"/>
              </a:ext>
            </a:extLst>
          </p:cNvPr>
          <p:cNvSpPr>
            <a:spLocks noGrp="1"/>
          </p:cNvSpPr>
          <p:nvPr>
            <p:ph type="title"/>
          </p:nvPr>
        </p:nvSpPr>
        <p:spPr/>
        <p:txBody>
          <a:bodyPr/>
          <a:lstStyle/>
          <a:p>
            <a:r>
              <a:rPr lang="en-US" dirty="0"/>
              <a:t>Common Cyber Threats</a:t>
            </a:r>
          </a:p>
        </p:txBody>
      </p:sp>
      <p:sp>
        <p:nvSpPr>
          <p:cNvPr id="4" name="Content Placeholder 3">
            <a:extLst>
              <a:ext uri="{FF2B5EF4-FFF2-40B4-BE49-F238E27FC236}">
                <a16:creationId xmlns:a16="http://schemas.microsoft.com/office/drawing/2014/main" id="{654328EF-EF9F-4B02-886F-6DBBBBC5423A}"/>
              </a:ext>
            </a:extLst>
          </p:cNvPr>
          <p:cNvSpPr>
            <a:spLocks noGrp="1"/>
          </p:cNvSpPr>
          <p:nvPr>
            <p:ph sz="quarter" idx="1"/>
          </p:nvPr>
        </p:nvSpPr>
        <p:spPr/>
        <p:txBody>
          <a:bodyPr/>
          <a:lstStyle/>
          <a:p>
            <a:r>
              <a:rPr lang="en-US" dirty="0"/>
              <a:t>Malware</a:t>
            </a:r>
          </a:p>
          <a:p>
            <a:r>
              <a:rPr lang="en-US" dirty="0"/>
              <a:t>Data Leaks</a:t>
            </a:r>
          </a:p>
          <a:p>
            <a:r>
              <a:rPr lang="en-US" dirty="0"/>
              <a:t>Unsolicited Email</a:t>
            </a:r>
          </a:p>
          <a:p>
            <a:r>
              <a:rPr lang="en-US" dirty="0"/>
              <a:t>Open </a:t>
            </a:r>
            <a:r>
              <a:rPr lang="en-US" dirty="0" err="1"/>
              <a:t>WiFi</a:t>
            </a:r>
            <a:r>
              <a:rPr lang="en-US" dirty="0"/>
              <a:t> Networks</a:t>
            </a:r>
          </a:p>
        </p:txBody>
      </p:sp>
      <p:sp>
        <p:nvSpPr>
          <p:cNvPr id="3" name="Slide Number Placeholder 2">
            <a:extLst>
              <a:ext uri="{FF2B5EF4-FFF2-40B4-BE49-F238E27FC236}">
                <a16:creationId xmlns:a16="http://schemas.microsoft.com/office/drawing/2014/main" id="{F0A6BB4C-A533-40DC-B1B6-E2CC5F3EC8F2}"/>
              </a:ext>
            </a:extLst>
          </p:cNvPr>
          <p:cNvSpPr>
            <a:spLocks noGrp="1"/>
          </p:cNvSpPr>
          <p:nvPr>
            <p:ph type="sldNum" sz="quarter" idx="16"/>
          </p:nvPr>
        </p:nvSpPr>
        <p:spPr/>
        <p:txBody>
          <a:bodyPr>
            <a:normAutofit fontScale="47500" lnSpcReduction="20000"/>
          </a:bodyPr>
          <a:lstStyle/>
          <a:p>
            <a:fld id="{1AD93096-5B34-4342-9326-69289CEAE4C2}" type="slidenum">
              <a:rPr lang="en-US" smtClean="0"/>
              <a:pPr/>
              <a:t>46</a:t>
            </a:fld>
            <a:endParaRPr lang="en-US" dirty="0">
              <a:solidFill>
                <a:srgbClr val="FFFFFF"/>
              </a:solidFill>
            </a:endParaRPr>
          </a:p>
        </p:txBody>
      </p:sp>
      <p:pic>
        <p:nvPicPr>
          <p:cNvPr id="7" name="Picture 2" descr="Related image">
            <a:extLst>
              <a:ext uri="{FF2B5EF4-FFF2-40B4-BE49-F238E27FC236}">
                <a16:creationId xmlns:a16="http://schemas.microsoft.com/office/drawing/2014/main" id="{9C5D3FFE-C219-4D5E-96EB-1E04DDEF5AE3}"/>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978400" y="1701800"/>
            <a:ext cx="361950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683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a:extLst>
              <a:ext uri="{FF2B5EF4-FFF2-40B4-BE49-F238E27FC236}">
                <a16:creationId xmlns:a16="http://schemas.microsoft.com/office/drawing/2014/main" id="{7BC5CF1A-8121-4897-9072-1AE70903D4F4}"/>
              </a:ext>
            </a:extLst>
          </p:cNvPr>
          <p:cNvPicPr>
            <a:picLocks noChangeAspect="1"/>
          </p:cNvPicPr>
          <p:nvPr/>
        </p:nvPicPr>
        <p:blipFill>
          <a:blip r:embed="rId3"/>
          <a:stretch>
            <a:fillRect/>
          </a:stretch>
        </p:blipFill>
        <p:spPr>
          <a:xfrm>
            <a:off x="5257800" y="1374486"/>
            <a:ext cx="3886200" cy="2394527"/>
          </a:xfrm>
          <a:prstGeom prst="rect">
            <a:avLst/>
          </a:prstGeom>
        </p:spPr>
      </p:pic>
      <p:sp>
        <p:nvSpPr>
          <p:cNvPr id="2" name="Title 1">
            <a:extLst>
              <a:ext uri="{FF2B5EF4-FFF2-40B4-BE49-F238E27FC236}">
                <a16:creationId xmlns:a16="http://schemas.microsoft.com/office/drawing/2014/main" id="{3C498E56-3378-4F77-8AD2-FF419F457FD0}"/>
              </a:ext>
            </a:extLst>
          </p:cNvPr>
          <p:cNvSpPr>
            <a:spLocks noGrp="1"/>
          </p:cNvSpPr>
          <p:nvPr>
            <p:ph type="title"/>
          </p:nvPr>
        </p:nvSpPr>
        <p:spPr/>
        <p:txBody>
          <a:bodyPr/>
          <a:lstStyle/>
          <a:p>
            <a:r>
              <a:rPr lang="en-US"/>
              <a:t>Malware</a:t>
            </a:r>
            <a:endParaRPr lang="en-US" dirty="0"/>
          </a:p>
        </p:txBody>
      </p:sp>
      <p:sp>
        <p:nvSpPr>
          <p:cNvPr id="3" name="Slide Number Placeholder 2">
            <a:extLst>
              <a:ext uri="{FF2B5EF4-FFF2-40B4-BE49-F238E27FC236}">
                <a16:creationId xmlns:a16="http://schemas.microsoft.com/office/drawing/2014/main" id="{7E300BCE-358A-4044-9554-98A757CE2A09}"/>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47</a:t>
            </a:fld>
            <a:endParaRPr lang="en-US" dirty="0"/>
          </a:p>
        </p:txBody>
      </p:sp>
      <p:sp>
        <p:nvSpPr>
          <p:cNvPr id="4" name="Content Placeholder 3">
            <a:extLst>
              <a:ext uri="{FF2B5EF4-FFF2-40B4-BE49-F238E27FC236}">
                <a16:creationId xmlns:a16="http://schemas.microsoft.com/office/drawing/2014/main" id="{D28C11D3-94FE-4356-9928-B63FF08FECF9}"/>
              </a:ext>
            </a:extLst>
          </p:cNvPr>
          <p:cNvSpPr>
            <a:spLocks noGrp="1"/>
          </p:cNvSpPr>
          <p:nvPr>
            <p:ph sz="quarter" idx="1"/>
          </p:nvPr>
        </p:nvSpPr>
        <p:spPr/>
        <p:txBody>
          <a:bodyPr>
            <a:normAutofit/>
          </a:bodyPr>
          <a:lstStyle/>
          <a:p>
            <a:r>
              <a:rPr lang="en-US" dirty="0"/>
              <a:t>The word "malware" comes from</a:t>
            </a:r>
            <a:br>
              <a:rPr lang="en-US" dirty="0"/>
            </a:br>
            <a:r>
              <a:rPr lang="en-US" dirty="0"/>
              <a:t>the term "</a:t>
            </a:r>
            <a:r>
              <a:rPr lang="en-US" dirty="0" err="1">
                <a:solidFill>
                  <a:srgbClr val="FF0000"/>
                </a:solidFill>
              </a:rPr>
              <a:t>MAL</a:t>
            </a:r>
            <a:r>
              <a:rPr lang="en-US" dirty="0" err="1"/>
              <a:t>icious</a:t>
            </a:r>
            <a:r>
              <a:rPr lang="en-US" dirty="0"/>
              <a:t> </a:t>
            </a:r>
            <a:r>
              <a:rPr lang="en-US" dirty="0" err="1"/>
              <a:t>soft</a:t>
            </a:r>
            <a:r>
              <a:rPr lang="en-US" dirty="0" err="1">
                <a:solidFill>
                  <a:srgbClr val="FF0000"/>
                </a:solidFill>
              </a:rPr>
              <a:t>WARE</a:t>
            </a:r>
            <a:r>
              <a:rPr lang="en-US" dirty="0"/>
              <a:t>."</a:t>
            </a:r>
          </a:p>
          <a:p>
            <a:r>
              <a:rPr lang="en-US" dirty="0"/>
              <a:t>Malware is any software </a:t>
            </a:r>
            <a:br>
              <a:rPr lang="en-US" dirty="0"/>
            </a:br>
            <a:r>
              <a:rPr lang="en-US" dirty="0"/>
              <a:t>that infects and damages </a:t>
            </a:r>
            <a:br>
              <a:rPr lang="en-US" dirty="0"/>
            </a:br>
            <a:r>
              <a:rPr lang="en-US" dirty="0"/>
              <a:t>a computer system </a:t>
            </a:r>
            <a:r>
              <a:rPr lang="en-US" b="1" dirty="0"/>
              <a:t>without </a:t>
            </a:r>
            <a:br>
              <a:rPr lang="en-US" b="1" dirty="0"/>
            </a:br>
            <a:r>
              <a:rPr lang="en-US" b="1" dirty="0"/>
              <a:t>the owner's knowledge or permission</a:t>
            </a:r>
          </a:p>
        </p:txBody>
      </p:sp>
    </p:spTree>
    <p:extLst>
      <p:ext uri="{BB962C8B-B14F-4D97-AF65-F5344CB8AC3E}">
        <p14:creationId xmlns:p14="http://schemas.microsoft.com/office/powerpoint/2010/main" val="2089900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0C6E-4C83-4CE3-865F-878918711282}"/>
              </a:ext>
            </a:extLst>
          </p:cNvPr>
          <p:cNvSpPr>
            <a:spLocks noGrp="1"/>
          </p:cNvSpPr>
          <p:nvPr>
            <p:ph type="title"/>
          </p:nvPr>
        </p:nvSpPr>
        <p:spPr/>
        <p:txBody>
          <a:bodyPr/>
          <a:lstStyle/>
          <a:p>
            <a:r>
              <a:rPr lang="en-US" dirty="0"/>
              <a:t>Malware (2): How Malware Operates</a:t>
            </a:r>
          </a:p>
        </p:txBody>
      </p:sp>
      <p:sp>
        <p:nvSpPr>
          <p:cNvPr id="3" name="Slide Number Placeholder 2">
            <a:extLst>
              <a:ext uri="{FF2B5EF4-FFF2-40B4-BE49-F238E27FC236}">
                <a16:creationId xmlns:a16="http://schemas.microsoft.com/office/drawing/2014/main" id="{44E38BEF-ACA6-4167-AB5E-B2CC892F0035}"/>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48</a:t>
            </a:fld>
            <a:endParaRPr lang="en-US" dirty="0"/>
          </a:p>
        </p:txBody>
      </p:sp>
      <p:sp>
        <p:nvSpPr>
          <p:cNvPr id="4" name="Content Placeholder 3">
            <a:extLst>
              <a:ext uri="{FF2B5EF4-FFF2-40B4-BE49-F238E27FC236}">
                <a16:creationId xmlns:a16="http://schemas.microsoft.com/office/drawing/2014/main" id="{28587286-64B3-49DB-9EDC-59F7FAD6DCC6}"/>
              </a:ext>
            </a:extLst>
          </p:cNvPr>
          <p:cNvSpPr>
            <a:spLocks noGrp="1"/>
          </p:cNvSpPr>
          <p:nvPr>
            <p:ph sz="quarter" idx="1"/>
          </p:nvPr>
        </p:nvSpPr>
        <p:spPr/>
        <p:txBody>
          <a:bodyPr>
            <a:normAutofit/>
          </a:bodyPr>
          <a:lstStyle/>
          <a:p>
            <a:r>
              <a:rPr lang="en-US" dirty="0"/>
              <a:t>The malicious code attaches itself to a program, file, or disk</a:t>
            </a:r>
          </a:p>
          <a:p>
            <a:r>
              <a:rPr lang="en-US" dirty="0"/>
              <a:t>When the program executes, the virus activates and replicates itself</a:t>
            </a:r>
          </a:p>
          <a:p>
            <a:r>
              <a:rPr lang="en-US" dirty="0"/>
              <a:t>The virus works in background, often without knowledge of the user</a:t>
            </a:r>
          </a:p>
          <a:p>
            <a:endParaRPr lang="en-US" dirty="0"/>
          </a:p>
        </p:txBody>
      </p:sp>
    </p:spTree>
    <p:extLst>
      <p:ext uri="{BB962C8B-B14F-4D97-AF65-F5344CB8AC3E}">
        <p14:creationId xmlns:p14="http://schemas.microsoft.com/office/powerpoint/2010/main" val="4152204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641C-DFB7-4693-9C73-F313D1E60CB8}"/>
              </a:ext>
            </a:extLst>
          </p:cNvPr>
          <p:cNvSpPr>
            <a:spLocks noGrp="1"/>
          </p:cNvSpPr>
          <p:nvPr>
            <p:ph type="title"/>
          </p:nvPr>
        </p:nvSpPr>
        <p:spPr/>
        <p:txBody>
          <a:bodyPr/>
          <a:lstStyle/>
          <a:p>
            <a:r>
              <a:rPr lang="en-US" dirty="0"/>
              <a:t>Malware (3): Infection Methods</a:t>
            </a:r>
          </a:p>
        </p:txBody>
      </p:sp>
      <p:sp>
        <p:nvSpPr>
          <p:cNvPr id="3" name="Content Placeholder 2">
            <a:extLst>
              <a:ext uri="{FF2B5EF4-FFF2-40B4-BE49-F238E27FC236}">
                <a16:creationId xmlns:a16="http://schemas.microsoft.com/office/drawing/2014/main" id="{A6DA705C-8730-4C0F-AD16-487D95C18D42}"/>
              </a:ext>
            </a:extLst>
          </p:cNvPr>
          <p:cNvSpPr>
            <a:spLocks noGrp="1"/>
          </p:cNvSpPr>
          <p:nvPr>
            <p:ph sz="quarter" idx="1"/>
          </p:nvPr>
        </p:nvSpPr>
        <p:spPr>
          <a:xfrm>
            <a:off x="609600" y="1192175"/>
            <a:ext cx="3886200" cy="3429000"/>
          </a:xfrm>
        </p:spPr>
        <p:txBody>
          <a:bodyPr>
            <a:normAutofit fontScale="85000" lnSpcReduction="20000"/>
          </a:bodyPr>
          <a:lstStyle/>
          <a:p>
            <a:r>
              <a:rPr lang="en-US" dirty="0"/>
              <a:t>Untrusted websites</a:t>
            </a:r>
          </a:p>
          <a:p>
            <a:pPr lvl="1"/>
            <a:r>
              <a:rPr lang="en-US" dirty="0"/>
              <a:t>Clicking a link in email</a:t>
            </a:r>
          </a:p>
          <a:p>
            <a:pPr lvl="1"/>
            <a:r>
              <a:rPr lang="en-US" dirty="0"/>
              <a:t>Downloading a file</a:t>
            </a:r>
          </a:p>
          <a:p>
            <a:pPr lvl="1"/>
            <a:r>
              <a:rPr lang="en-US" dirty="0"/>
              <a:t>Malicious JavaScript</a:t>
            </a:r>
          </a:p>
          <a:p>
            <a:r>
              <a:rPr lang="en-US" dirty="0"/>
              <a:t>Email attachments</a:t>
            </a:r>
          </a:p>
          <a:p>
            <a:r>
              <a:rPr lang="en-US" dirty="0"/>
              <a:t>Pirated software</a:t>
            </a:r>
          </a:p>
          <a:p>
            <a:r>
              <a:rPr lang="en-US" dirty="0"/>
              <a:t>Flash drives</a:t>
            </a:r>
          </a:p>
          <a:p>
            <a:r>
              <a:rPr lang="en-US" dirty="0"/>
              <a:t>Another computer on the network</a:t>
            </a:r>
          </a:p>
          <a:p>
            <a:endParaRPr lang="en-US" dirty="0"/>
          </a:p>
        </p:txBody>
      </p:sp>
      <p:sp>
        <p:nvSpPr>
          <p:cNvPr id="5" name="Slide Number Placeholder 4">
            <a:extLst>
              <a:ext uri="{FF2B5EF4-FFF2-40B4-BE49-F238E27FC236}">
                <a16:creationId xmlns:a16="http://schemas.microsoft.com/office/drawing/2014/main" id="{7D2C434C-C910-473A-80C2-B360B5C07FCF}"/>
              </a:ext>
            </a:extLst>
          </p:cNvPr>
          <p:cNvSpPr>
            <a:spLocks noGrp="1"/>
          </p:cNvSpPr>
          <p:nvPr>
            <p:ph type="sldNum" sz="quarter" idx="16"/>
          </p:nvPr>
        </p:nvSpPr>
        <p:spPr/>
        <p:txBody>
          <a:bodyPr>
            <a:normAutofit fontScale="47500" lnSpcReduction="20000"/>
          </a:bodyPr>
          <a:lstStyle/>
          <a:p>
            <a:pPr algn="ctr"/>
            <a:fld id="{1AD93096-5B34-4342-9326-69289CEAE4C2}" type="slidenum">
              <a:rPr lang="en-US" smtClean="0"/>
              <a:pPr algn="ctr"/>
              <a:t>49</a:t>
            </a:fld>
            <a:endParaRPr lang="en-US"/>
          </a:p>
        </p:txBody>
      </p:sp>
      <p:pic>
        <p:nvPicPr>
          <p:cNvPr id="8" name="Content Placeholder 7">
            <a:extLst>
              <a:ext uri="{FF2B5EF4-FFF2-40B4-BE49-F238E27FC236}">
                <a16:creationId xmlns:a16="http://schemas.microsoft.com/office/drawing/2014/main" id="{8417F22D-C99C-43C5-BC32-077793971B8D}"/>
              </a:ext>
            </a:extLst>
          </p:cNvPr>
          <p:cNvPicPr>
            <a:picLocks noGrp="1" noChangeAspect="1"/>
          </p:cNvPicPr>
          <p:nvPr>
            <p:ph sz="quarter" idx="2"/>
          </p:nvPr>
        </p:nvPicPr>
        <p:blipFill>
          <a:blip r:embed="rId3"/>
          <a:stretch>
            <a:fillRect/>
          </a:stretch>
        </p:blipFill>
        <p:spPr>
          <a:xfrm>
            <a:off x="4940914" y="1192213"/>
            <a:ext cx="3694471" cy="3429000"/>
          </a:xfrm>
          <a:prstGeom prst="rect">
            <a:avLst/>
          </a:prstGeom>
        </p:spPr>
      </p:pic>
    </p:spTree>
    <p:extLst>
      <p:ext uri="{BB962C8B-B14F-4D97-AF65-F5344CB8AC3E}">
        <p14:creationId xmlns:p14="http://schemas.microsoft.com/office/powerpoint/2010/main" val="371294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E0AE-81EC-4A82-AB0A-D64390289874}"/>
              </a:ext>
            </a:extLst>
          </p:cNvPr>
          <p:cNvSpPr>
            <a:spLocks noGrp="1"/>
          </p:cNvSpPr>
          <p:nvPr>
            <p:ph type="title"/>
          </p:nvPr>
        </p:nvSpPr>
        <p:spPr/>
        <p:txBody>
          <a:bodyPr/>
          <a:lstStyle/>
          <a:p>
            <a:r>
              <a:rPr lang="en-US"/>
              <a:t>Terminology</a:t>
            </a:r>
            <a:endParaRPr lang="en-US" dirty="0"/>
          </a:p>
        </p:txBody>
      </p:sp>
      <p:sp>
        <p:nvSpPr>
          <p:cNvPr id="3" name="Slide Number Placeholder 2">
            <a:extLst>
              <a:ext uri="{FF2B5EF4-FFF2-40B4-BE49-F238E27FC236}">
                <a16:creationId xmlns:a16="http://schemas.microsoft.com/office/drawing/2014/main" id="{D928E918-8217-48EB-AFF9-F19777BCDFD6}"/>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5</a:t>
            </a:fld>
            <a:endParaRPr lang="en-US" dirty="0"/>
          </a:p>
        </p:txBody>
      </p:sp>
      <p:sp>
        <p:nvSpPr>
          <p:cNvPr id="4" name="Content Placeholder 3">
            <a:extLst>
              <a:ext uri="{FF2B5EF4-FFF2-40B4-BE49-F238E27FC236}">
                <a16:creationId xmlns:a16="http://schemas.microsoft.com/office/drawing/2014/main" id="{73D170F8-ABFF-476E-902D-37C3911D4DB6}"/>
              </a:ext>
            </a:extLst>
          </p:cNvPr>
          <p:cNvSpPr>
            <a:spLocks noGrp="1"/>
          </p:cNvSpPr>
          <p:nvPr>
            <p:ph sz="quarter" idx="1"/>
          </p:nvPr>
        </p:nvSpPr>
        <p:spPr>
          <a:xfrm>
            <a:off x="612648" y="1200150"/>
            <a:ext cx="8153400" cy="2438400"/>
          </a:xfrm>
        </p:spPr>
        <p:txBody>
          <a:bodyPr>
            <a:normAutofit/>
          </a:bodyPr>
          <a:lstStyle/>
          <a:p>
            <a:r>
              <a:rPr lang="en-US" b="1" dirty="0"/>
              <a:t>Cyber</a:t>
            </a:r>
            <a:r>
              <a:rPr lang="en-US" dirty="0"/>
              <a:t>: Relating to the </a:t>
            </a:r>
            <a:r>
              <a:rPr lang="en-US" b="1" dirty="0"/>
              <a:t>culture</a:t>
            </a:r>
            <a:r>
              <a:rPr lang="en-US" dirty="0"/>
              <a:t> of computers, information technology, and virtual reality</a:t>
            </a:r>
          </a:p>
          <a:p>
            <a:r>
              <a:rPr lang="en-US" b="1" dirty="0"/>
              <a:t>Cyberspace</a:t>
            </a:r>
            <a:r>
              <a:rPr lang="en-US" dirty="0"/>
              <a:t>: The online world of computer networks</a:t>
            </a:r>
          </a:p>
        </p:txBody>
      </p:sp>
      <p:pic>
        <p:nvPicPr>
          <p:cNvPr id="20" name="Picture 4" descr="Related image">
            <a:extLst>
              <a:ext uri="{FF2B5EF4-FFF2-40B4-BE49-F238E27FC236}">
                <a16:creationId xmlns:a16="http://schemas.microsoft.com/office/drawing/2014/main" id="{A935CEFA-4468-4715-94A3-A50224F1D5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344"/>
          <a:stretch/>
        </p:blipFill>
        <p:spPr>
          <a:xfrm>
            <a:off x="1066800" y="2724150"/>
            <a:ext cx="4876800" cy="1691340"/>
          </a:xfrm>
          <a:prstGeom prst="rect">
            <a:avLst/>
          </a:prstGeom>
        </p:spPr>
      </p:pic>
    </p:spTree>
    <p:extLst>
      <p:ext uri="{BB962C8B-B14F-4D97-AF65-F5344CB8AC3E}">
        <p14:creationId xmlns:p14="http://schemas.microsoft.com/office/powerpoint/2010/main" val="2572275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B93-A4B3-4179-B2F5-1805CED9393B}"/>
              </a:ext>
            </a:extLst>
          </p:cNvPr>
          <p:cNvSpPr>
            <a:spLocks noGrp="1"/>
          </p:cNvSpPr>
          <p:nvPr>
            <p:ph type="title"/>
          </p:nvPr>
        </p:nvSpPr>
        <p:spPr/>
        <p:txBody>
          <a:bodyPr/>
          <a:lstStyle/>
          <a:p>
            <a:r>
              <a:rPr lang="en-US" dirty="0"/>
              <a:t>Malware (4): What They Do</a:t>
            </a:r>
          </a:p>
        </p:txBody>
      </p:sp>
      <p:sp>
        <p:nvSpPr>
          <p:cNvPr id="3" name="Slide Number Placeholder 2">
            <a:extLst>
              <a:ext uri="{FF2B5EF4-FFF2-40B4-BE49-F238E27FC236}">
                <a16:creationId xmlns:a16="http://schemas.microsoft.com/office/drawing/2014/main" id="{31E562B5-B05F-4DB5-B42E-F3607FD5F5A7}"/>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50</a:t>
            </a:fld>
            <a:endParaRPr lang="en-US" dirty="0">
              <a:solidFill>
                <a:srgbClr val="FFFFFF"/>
              </a:solidFill>
            </a:endParaRPr>
          </a:p>
        </p:txBody>
      </p:sp>
      <p:sp>
        <p:nvSpPr>
          <p:cNvPr id="4" name="Content Placeholder 3">
            <a:extLst>
              <a:ext uri="{FF2B5EF4-FFF2-40B4-BE49-F238E27FC236}">
                <a16:creationId xmlns:a16="http://schemas.microsoft.com/office/drawing/2014/main" id="{D34A42F1-FEF0-4998-9F8A-89F1BF0B34E0}"/>
              </a:ext>
            </a:extLst>
          </p:cNvPr>
          <p:cNvSpPr>
            <a:spLocks noGrp="1"/>
          </p:cNvSpPr>
          <p:nvPr>
            <p:ph sz="quarter" idx="1"/>
          </p:nvPr>
        </p:nvSpPr>
        <p:spPr>
          <a:xfrm>
            <a:off x="612648" y="1200150"/>
            <a:ext cx="8153400" cy="3657600"/>
          </a:xfrm>
        </p:spPr>
        <p:txBody>
          <a:bodyPr>
            <a:normAutofit fontScale="92500" lnSpcReduction="20000"/>
          </a:bodyPr>
          <a:lstStyle/>
          <a:p>
            <a:r>
              <a:rPr lang="en-US" b="1" dirty="0"/>
              <a:t>Worms</a:t>
            </a:r>
            <a:r>
              <a:rPr lang="en-US" dirty="0"/>
              <a:t> self-replicate but do not cause harm</a:t>
            </a:r>
          </a:p>
          <a:p>
            <a:r>
              <a:rPr lang="en-US" b="1" dirty="0"/>
              <a:t>Viruses</a:t>
            </a:r>
            <a:r>
              <a:rPr lang="en-US" dirty="0"/>
              <a:t> can cause the computer crashes, loss of data,</a:t>
            </a:r>
          </a:p>
          <a:p>
            <a:r>
              <a:rPr lang="en-US" b="1" dirty="0"/>
              <a:t>Trojan horses</a:t>
            </a:r>
            <a:r>
              <a:rPr lang="en-US" dirty="0"/>
              <a:t> steal data and provide a backdoor for the cybercriminal</a:t>
            </a:r>
          </a:p>
          <a:p>
            <a:r>
              <a:rPr lang="en-US" b="1" dirty="0"/>
              <a:t>Spyware</a:t>
            </a:r>
            <a:r>
              <a:rPr lang="en-US" dirty="0"/>
              <a:t> collects data from the infected machine</a:t>
            </a:r>
          </a:p>
          <a:p>
            <a:r>
              <a:rPr lang="en-US" b="1" dirty="0"/>
              <a:t>Keyloggers</a:t>
            </a:r>
            <a:r>
              <a:rPr lang="en-US" dirty="0"/>
              <a:t> record all of a user’s keystrokes</a:t>
            </a:r>
          </a:p>
          <a:p>
            <a:r>
              <a:rPr lang="en-US" b="1" dirty="0"/>
              <a:t>Fake antivirus</a:t>
            </a:r>
            <a:r>
              <a:rPr lang="en-US" dirty="0"/>
              <a:t> software allows malware to remain undetected</a:t>
            </a:r>
          </a:p>
          <a:p>
            <a:pPr lvl="1"/>
            <a:r>
              <a:rPr lang="en-US" dirty="0"/>
              <a:t>This is true for pirated/hacked antivirus software</a:t>
            </a:r>
          </a:p>
        </p:txBody>
      </p:sp>
    </p:spTree>
    <p:extLst>
      <p:ext uri="{BB962C8B-B14F-4D97-AF65-F5344CB8AC3E}">
        <p14:creationId xmlns:p14="http://schemas.microsoft.com/office/powerpoint/2010/main" val="1446209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A01D-2EAF-4FBF-84F3-52F90F8260A6}"/>
              </a:ext>
            </a:extLst>
          </p:cNvPr>
          <p:cNvSpPr>
            <a:spLocks noGrp="1"/>
          </p:cNvSpPr>
          <p:nvPr>
            <p:ph type="title"/>
          </p:nvPr>
        </p:nvSpPr>
        <p:spPr/>
        <p:txBody>
          <a:bodyPr/>
          <a:lstStyle/>
          <a:p>
            <a:r>
              <a:rPr lang="en-US" dirty="0"/>
              <a:t>Malware (5): Ransomware</a:t>
            </a:r>
          </a:p>
        </p:txBody>
      </p:sp>
      <p:sp>
        <p:nvSpPr>
          <p:cNvPr id="5" name="Content Placeholder 4">
            <a:extLst>
              <a:ext uri="{FF2B5EF4-FFF2-40B4-BE49-F238E27FC236}">
                <a16:creationId xmlns:a16="http://schemas.microsoft.com/office/drawing/2014/main" id="{B1DA6498-BBFB-42F5-B093-AFD876DE3F5D}"/>
              </a:ext>
            </a:extLst>
          </p:cNvPr>
          <p:cNvSpPr>
            <a:spLocks noGrp="1"/>
          </p:cNvSpPr>
          <p:nvPr>
            <p:ph sz="quarter" idx="1"/>
          </p:nvPr>
        </p:nvSpPr>
        <p:spPr/>
        <p:txBody>
          <a:bodyPr/>
          <a:lstStyle/>
          <a:p>
            <a:r>
              <a:rPr lang="en-US" dirty="0"/>
              <a:t>Encrypts your entire computer</a:t>
            </a:r>
          </a:p>
          <a:p>
            <a:r>
              <a:rPr lang="en-US" dirty="0"/>
              <a:t>Only way to get access to your files is to pay the cybercriminal</a:t>
            </a:r>
          </a:p>
        </p:txBody>
      </p:sp>
      <p:pic>
        <p:nvPicPr>
          <p:cNvPr id="3074" name="Picture 2" descr="Related image">
            <a:extLst>
              <a:ext uri="{FF2B5EF4-FFF2-40B4-BE49-F238E27FC236}">
                <a16:creationId xmlns:a16="http://schemas.microsoft.com/office/drawing/2014/main" id="{B9A39C77-1D03-4EDA-9C1F-EFB2A5EDB93A}"/>
              </a:ext>
            </a:extLst>
          </p:cNvPr>
          <p:cNvPicPr>
            <a:picLocks noGrp="1" noChangeAspect="1" noChangeArrowheads="1"/>
          </p:cNvPicPr>
          <p:nvPr>
            <p:ph sz="quarter" idx="2"/>
          </p:nvPr>
        </p:nvPicPr>
        <p:blipFill rotWithShape="1">
          <a:blip r:embed="rId3">
            <a:extLst>
              <a:ext uri="{28A0092B-C50C-407E-A947-70E740481C1C}">
                <a14:useLocalDpi xmlns:a14="http://schemas.microsoft.com/office/drawing/2010/main" val="0"/>
              </a:ext>
            </a:extLst>
          </a:blip>
          <a:srcRect r="32516" b="21893"/>
          <a:stretch/>
        </p:blipFill>
        <p:spPr>
          <a:xfrm>
            <a:off x="4845050" y="1242999"/>
            <a:ext cx="3886200" cy="3327428"/>
          </a:xfrm>
        </p:spPr>
      </p:pic>
      <p:sp>
        <p:nvSpPr>
          <p:cNvPr id="3" name="Slide Number Placeholder 2">
            <a:extLst>
              <a:ext uri="{FF2B5EF4-FFF2-40B4-BE49-F238E27FC236}">
                <a16:creationId xmlns:a16="http://schemas.microsoft.com/office/drawing/2014/main" id="{C73B6F2C-DFAE-4667-A1A1-F9C5260A7C90}"/>
              </a:ext>
            </a:extLst>
          </p:cNvPr>
          <p:cNvSpPr>
            <a:spLocks noGrp="1"/>
          </p:cNvSpPr>
          <p:nvPr>
            <p:ph type="sldNum" sz="quarter" idx="16"/>
          </p:nvPr>
        </p:nvSpPr>
        <p:spPr/>
        <p:txBody>
          <a:bodyPr>
            <a:normAutofit fontScale="47500" lnSpcReduction="20000"/>
          </a:bodyPr>
          <a:lstStyle/>
          <a:p>
            <a:fld id="{1AD93096-5B34-4342-9326-69289CEAE4C2}" type="slidenum">
              <a:rPr lang="en-US" smtClean="0"/>
              <a:pPr/>
              <a:t>51</a:t>
            </a:fld>
            <a:endParaRPr lang="en-US" dirty="0"/>
          </a:p>
        </p:txBody>
      </p:sp>
    </p:spTree>
    <p:extLst>
      <p:ext uri="{BB962C8B-B14F-4D97-AF65-F5344CB8AC3E}">
        <p14:creationId xmlns:p14="http://schemas.microsoft.com/office/powerpoint/2010/main" val="799679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8A7A-06BD-4473-BC71-441BF12A5B18}"/>
              </a:ext>
            </a:extLst>
          </p:cNvPr>
          <p:cNvSpPr>
            <a:spLocks noGrp="1"/>
          </p:cNvSpPr>
          <p:nvPr>
            <p:ph type="title"/>
          </p:nvPr>
        </p:nvSpPr>
        <p:spPr/>
        <p:txBody>
          <a:bodyPr/>
          <a:lstStyle/>
          <a:p>
            <a:r>
              <a:rPr lang="en-US" dirty="0"/>
              <a:t>Malware (6): Infected Computers</a:t>
            </a:r>
          </a:p>
        </p:txBody>
      </p:sp>
      <p:sp>
        <p:nvSpPr>
          <p:cNvPr id="4" name="Content Placeholder 3">
            <a:extLst>
              <a:ext uri="{FF2B5EF4-FFF2-40B4-BE49-F238E27FC236}">
                <a16:creationId xmlns:a16="http://schemas.microsoft.com/office/drawing/2014/main" id="{625E7C3B-1F20-49F9-A9B6-49C6BFCD1BEB}"/>
              </a:ext>
            </a:extLst>
          </p:cNvPr>
          <p:cNvSpPr>
            <a:spLocks noGrp="1"/>
          </p:cNvSpPr>
          <p:nvPr>
            <p:ph sz="quarter" idx="1"/>
          </p:nvPr>
        </p:nvSpPr>
        <p:spPr>
          <a:xfrm>
            <a:off x="609600" y="1192175"/>
            <a:ext cx="4572000" cy="3429000"/>
          </a:xfrm>
        </p:spPr>
        <p:txBody>
          <a:bodyPr>
            <a:normAutofit fontScale="92500"/>
          </a:bodyPr>
          <a:lstStyle/>
          <a:p>
            <a:r>
              <a:rPr lang="en-US" dirty="0"/>
              <a:t>Antivirus software can clean some malware, </a:t>
            </a:r>
            <a:r>
              <a:rPr lang="en-US" b="1" dirty="0"/>
              <a:t>but not all</a:t>
            </a:r>
          </a:p>
          <a:p>
            <a:r>
              <a:rPr lang="en-US" dirty="0"/>
              <a:t>Might require the user to reinstall the operating system</a:t>
            </a:r>
          </a:p>
          <a:p>
            <a:r>
              <a:rPr lang="en-US" dirty="0"/>
              <a:t>User’s data may or </a:t>
            </a:r>
            <a:r>
              <a:rPr lang="en-US" b="1" dirty="0"/>
              <a:t>may not be salvaged</a:t>
            </a:r>
            <a:endParaRPr lang="en-US" dirty="0"/>
          </a:p>
        </p:txBody>
      </p:sp>
      <p:sp>
        <p:nvSpPr>
          <p:cNvPr id="3" name="Slide Number Placeholder 2">
            <a:extLst>
              <a:ext uri="{FF2B5EF4-FFF2-40B4-BE49-F238E27FC236}">
                <a16:creationId xmlns:a16="http://schemas.microsoft.com/office/drawing/2014/main" id="{FEB3C2C4-E028-4697-BCDD-7A134D095F64}"/>
              </a:ext>
            </a:extLst>
          </p:cNvPr>
          <p:cNvSpPr>
            <a:spLocks noGrp="1"/>
          </p:cNvSpPr>
          <p:nvPr>
            <p:ph type="sldNum" sz="quarter" idx="16"/>
          </p:nvPr>
        </p:nvSpPr>
        <p:spPr/>
        <p:txBody>
          <a:bodyPr>
            <a:normAutofit fontScale="47500" lnSpcReduction="20000"/>
          </a:bodyPr>
          <a:lstStyle/>
          <a:p>
            <a:fld id="{1AD93096-5B34-4342-9326-69289CEAE4C2}" type="slidenum">
              <a:rPr lang="en-US" smtClean="0"/>
              <a:pPr/>
              <a:t>52</a:t>
            </a:fld>
            <a:endParaRPr lang="en-US" dirty="0">
              <a:solidFill>
                <a:srgbClr val="FFFFFF"/>
              </a:solidFill>
            </a:endParaRPr>
          </a:p>
        </p:txBody>
      </p:sp>
      <p:pic>
        <p:nvPicPr>
          <p:cNvPr id="1026" name="Picture 2" descr="Related image">
            <a:extLst>
              <a:ext uri="{FF2B5EF4-FFF2-40B4-BE49-F238E27FC236}">
                <a16:creationId xmlns:a16="http://schemas.microsoft.com/office/drawing/2014/main" id="{F25CD0EF-83C3-4172-B266-D2BDC9B731F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140325" y="1563688"/>
            <a:ext cx="329565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37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Related image">
            <a:extLst>
              <a:ext uri="{FF2B5EF4-FFF2-40B4-BE49-F238E27FC236}">
                <a16:creationId xmlns:a16="http://schemas.microsoft.com/office/drawing/2014/main" id="{0842B528-5299-48EB-810C-A9D2A3BE434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603"/>
          <a:stretch/>
        </p:blipFill>
        <p:spPr bwMode="auto">
          <a:xfrm>
            <a:off x="6324600" y="1276350"/>
            <a:ext cx="2717312" cy="182233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B3461026-1123-463D-A1F5-D3CE72B8C3DA}"/>
              </a:ext>
            </a:extLst>
          </p:cNvPr>
          <p:cNvSpPr>
            <a:spLocks noGrp="1"/>
          </p:cNvSpPr>
          <p:nvPr>
            <p:ph type="title"/>
          </p:nvPr>
        </p:nvSpPr>
        <p:spPr/>
        <p:txBody>
          <a:bodyPr/>
          <a:lstStyle/>
          <a:p>
            <a:r>
              <a:rPr lang="en-US"/>
              <a:t>Malware (7): Protect Against</a:t>
            </a:r>
            <a:endParaRPr lang="en-US" dirty="0"/>
          </a:p>
        </p:txBody>
      </p:sp>
      <p:sp>
        <p:nvSpPr>
          <p:cNvPr id="5" name="Slide Number Placeholder 4">
            <a:extLst>
              <a:ext uri="{FF2B5EF4-FFF2-40B4-BE49-F238E27FC236}">
                <a16:creationId xmlns:a16="http://schemas.microsoft.com/office/drawing/2014/main" id="{9020A65F-25C3-417B-AAD0-466A274E9AE8}"/>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53</a:t>
            </a:fld>
            <a:endParaRPr lang="en-US"/>
          </a:p>
        </p:txBody>
      </p:sp>
      <p:sp>
        <p:nvSpPr>
          <p:cNvPr id="7" name="Content Placeholder 6">
            <a:extLst>
              <a:ext uri="{FF2B5EF4-FFF2-40B4-BE49-F238E27FC236}">
                <a16:creationId xmlns:a16="http://schemas.microsoft.com/office/drawing/2014/main" id="{F560B86D-5FFD-4232-B9AB-201FEACD6C33}"/>
              </a:ext>
            </a:extLst>
          </p:cNvPr>
          <p:cNvSpPr>
            <a:spLocks noGrp="1"/>
          </p:cNvSpPr>
          <p:nvPr>
            <p:ph sz="quarter" idx="1"/>
          </p:nvPr>
        </p:nvSpPr>
        <p:spPr/>
        <p:txBody>
          <a:bodyPr>
            <a:normAutofit lnSpcReduction="10000"/>
          </a:bodyPr>
          <a:lstStyle/>
          <a:p>
            <a:r>
              <a:rPr lang="en-US" dirty="0"/>
              <a:t>Use a reputable antivirus program</a:t>
            </a:r>
          </a:p>
          <a:p>
            <a:r>
              <a:rPr lang="en-US" dirty="0"/>
              <a:t>Keep your computer up to date</a:t>
            </a:r>
          </a:p>
          <a:p>
            <a:r>
              <a:rPr lang="en-US" dirty="0"/>
              <a:t>Do not visit untrusted websites</a:t>
            </a:r>
          </a:p>
          <a:p>
            <a:pPr lvl="1"/>
            <a:r>
              <a:rPr lang="en-US" dirty="0"/>
              <a:t>Do not click unknown links in an email</a:t>
            </a:r>
          </a:p>
          <a:p>
            <a:pPr lvl="1"/>
            <a:r>
              <a:rPr lang="en-US" dirty="0"/>
              <a:t>Do not download files from unknown sources</a:t>
            </a:r>
          </a:p>
          <a:p>
            <a:r>
              <a:rPr lang="en-US" dirty="0"/>
              <a:t>Do not use pirated software</a:t>
            </a:r>
          </a:p>
          <a:p>
            <a:pPr lvl="1"/>
            <a:r>
              <a:rPr lang="en-US" dirty="0"/>
              <a:t>Most pirated software contains malware</a:t>
            </a:r>
          </a:p>
          <a:p>
            <a:endParaRPr lang="en-US" dirty="0"/>
          </a:p>
        </p:txBody>
      </p:sp>
    </p:spTree>
    <p:extLst>
      <p:ext uri="{BB962C8B-B14F-4D97-AF65-F5344CB8AC3E}">
        <p14:creationId xmlns:p14="http://schemas.microsoft.com/office/powerpoint/2010/main" val="2653312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665B-5030-4BF2-BD1A-16123555AF90}"/>
              </a:ext>
            </a:extLst>
          </p:cNvPr>
          <p:cNvSpPr>
            <a:spLocks noGrp="1"/>
          </p:cNvSpPr>
          <p:nvPr>
            <p:ph type="title"/>
          </p:nvPr>
        </p:nvSpPr>
        <p:spPr/>
        <p:txBody>
          <a:bodyPr/>
          <a:lstStyle/>
          <a:p>
            <a:r>
              <a:rPr lang="en-US" dirty="0"/>
              <a:t>Data Leaks</a:t>
            </a:r>
          </a:p>
        </p:txBody>
      </p:sp>
      <p:sp>
        <p:nvSpPr>
          <p:cNvPr id="3" name="Content Placeholder 2">
            <a:extLst>
              <a:ext uri="{FF2B5EF4-FFF2-40B4-BE49-F238E27FC236}">
                <a16:creationId xmlns:a16="http://schemas.microsoft.com/office/drawing/2014/main" id="{05AC37C4-D637-4F86-8979-E927B128497A}"/>
              </a:ext>
            </a:extLst>
          </p:cNvPr>
          <p:cNvSpPr>
            <a:spLocks noGrp="1"/>
          </p:cNvSpPr>
          <p:nvPr>
            <p:ph sz="quarter" idx="1"/>
          </p:nvPr>
        </p:nvSpPr>
        <p:spPr>
          <a:xfrm>
            <a:off x="609600" y="1192175"/>
            <a:ext cx="5105400" cy="3429000"/>
          </a:xfrm>
        </p:spPr>
        <p:txBody>
          <a:bodyPr>
            <a:normAutofit lnSpcReduction="10000"/>
          </a:bodyPr>
          <a:lstStyle/>
          <a:p>
            <a:r>
              <a:rPr lang="en-US" dirty="0"/>
              <a:t>Release of secure information to an untrusted environment</a:t>
            </a:r>
          </a:p>
          <a:p>
            <a:r>
              <a:rPr lang="en-US" dirty="0"/>
              <a:t>Cybercriminals frequently post hacked usernames and passwords from websites</a:t>
            </a:r>
          </a:p>
          <a:p>
            <a:pPr lvl="1"/>
            <a:r>
              <a:rPr lang="en-US" dirty="0"/>
              <a:t>One online hacker’s database has 1.4 billion usernames and passwords</a:t>
            </a:r>
          </a:p>
        </p:txBody>
      </p:sp>
      <p:pic>
        <p:nvPicPr>
          <p:cNvPr id="10" name="Content Placeholder 9">
            <a:extLst>
              <a:ext uri="{FF2B5EF4-FFF2-40B4-BE49-F238E27FC236}">
                <a16:creationId xmlns:a16="http://schemas.microsoft.com/office/drawing/2014/main" id="{1391E945-112E-4E3C-B13C-248854B646E6}"/>
              </a:ext>
            </a:extLst>
          </p:cNvPr>
          <p:cNvPicPr>
            <a:picLocks noGrp="1" noChangeAspect="1"/>
          </p:cNvPicPr>
          <p:nvPr>
            <p:ph sz="quarter" idx="2"/>
          </p:nvPr>
        </p:nvPicPr>
        <p:blipFill>
          <a:blip r:embed="rId3"/>
          <a:stretch>
            <a:fillRect/>
          </a:stretch>
        </p:blipFill>
        <p:spPr>
          <a:xfrm>
            <a:off x="5839618" y="1276350"/>
            <a:ext cx="2728490" cy="320040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9743A82B-7601-4407-BE3E-8D99486834FB}"/>
              </a:ext>
            </a:extLst>
          </p:cNvPr>
          <p:cNvSpPr>
            <a:spLocks noGrp="1"/>
          </p:cNvSpPr>
          <p:nvPr>
            <p:ph type="sldNum" sz="quarter" idx="16"/>
          </p:nvPr>
        </p:nvSpPr>
        <p:spPr/>
        <p:txBody>
          <a:bodyPr>
            <a:normAutofit fontScale="47500" lnSpcReduction="20000"/>
          </a:bodyPr>
          <a:lstStyle/>
          <a:p>
            <a:fld id="{1AD93096-5B34-4342-9326-69289CEAE4C2}" type="slidenum">
              <a:rPr lang="en-US" smtClean="0"/>
              <a:pPr/>
              <a:t>54</a:t>
            </a:fld>
            <a:endParaRPr lang="en-US"/>
          </a:p>
        </p:txBody>
      </p:sp>
    </p:spTree>
    <p:extLst>
      <p:ext uri="{BB962C8B-B14F-4D97-AF65-F5344CB8AC3E}">
        <p14:creationId xmlns:p14="http://schemas.microsoft.com/office/powerpoint/2010/main" val="2347434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D60F79-A409-4739-B883-A4C756D1898E}"/>
              </a:ext>
            </a:extLst>
          </p:cNvPr>
          <p:cNvSpPr>
            <a:spLocks noGrp="1"/>
          </p:cNvSpPr>
          <p:nvPr>
            <p:ph type="title"/>
          </p:nvPr>
        </p:nvSpPr>
        <p:spPr/>
        <p:txBody>
          <a:bodyPr/>
          <a:lstStyle/>
          <a:p>
            <a:r>
              <a:rPr lang="en-US" dirty="0"/>
              <a:t>Data Leaks (2): Data from Websites</a:t>
            </a:r>
          </a:p>
        </p:txBody>
      </p:sp>
      <p:sp>
        <p:nvSpPr>
          <p:cNvPr id="5" name="Slide Number Placeholder 4">
            <a:extLst>
              <a:ext uri="{FF2B5EF4-FFF2-40B4-BE49-F238E27FC236}">
                <a16:creationId xmlns:a16="http://schemas.microsoft.com/office/drawing/2014/main" id="{1223EC5F-81F1-46C9-A7B0-95D6BF5E9ACA}"/>
              </a:ext>
            </a:extLst>
          </p:cNvPr>
          <p:cNvSpPr>
            <a:spLocks noGrp="1"/>
          </p:cNvSpPr>
          <p:nvPr>
            <p:ph type="sldNum" sz="quarter" idx="12"/>
          </p:nvPr>
        </p:nvSpPr>
        <p:spPr/>
        <p:txBody>
          <a:bodyPr>
            <a:normAutofit fontScale="47500" lnSpcReduction="20000"/>
          </a:bodyPr>
          <a:lstStyle/>
          <a:p>
            <a:pPr algn="ctr"/>
            <a:fld id="{1AD93096-5B34-4342-9326-69289CEAE4C2}" type="slidenum">
              <a:rPr lang="en-US" smtClean="0"/>
              <a:pPr algn="ctr"/>
              <a:t>55</a:t>
            </a:fld>
            <a:endParaRPr lang="en-US"/>
          </a:p>
        </p:txBody>
      </p:sp>
      <p:pic>
        <p:nvPicPr>
          <p:cNvPr id="8" name="Content Placeholder 7">
            <a:extLst>
              <a:ext uri="{FF2B5EF4-FFF2-40B4-BE49-F238E27FC236}">
                <a16:creationId xmlns:a16="http://schemas.microsoft.com/office/drawing/2014/main" id="{993E24A2-26A6-4BE9-BC58-777DE3BF3F42}"/>
              </a:ext>
            </a:extLst>
          </p:cNvPr>
          <p:cNvPicPr>
            <a:picLocks noGrp="1" noChangeAspect="1"/>
          </p:cNvPicPr>
          <p:nvPr>
            <p:ph sz="quarter" idx="1"/>
          </p:nvPr>
        </p:nvPicPr>
        <p:blipFill>
          <a:blip r:embed="rId3"/>
          <a:stretch>
            <a:fillRect/>
          </a:stretch>
        </p:blipFill>
        <p:spPr>
          <a:xfrm>
            <a:off x="612775" y="1575081"/>
            <a:ext cx="8153400" cy="2621987"/>
          </a:xfrm>
          <a:prstGeom prst="rect">
            <a:avLst/>
          </a:prstGeom>
        </p:spPr>
      </p:pic>
    </p:spTree>
    <p:extLst>
      <p:ext uri="{BB962C8B-B14F-4D97-AF65-F5344CB8AC3E}">
        <p14:creationId xmlns:p14="http://schemas.microsoft.com/office/powerpoint/2010/main" val="2434849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665B-5030-4BF2-BD1A-16123555AF90}"/>
              </a:ext>
            </a:extLst>
          </p:cNvPr>
          <p:cNvSpPr>
            <a:spLocks noGrp="1"/>
          </p:cNvSpPr>
          <p:nvPr>
            <p:ph type="title"/>
          </p:nvPr>
        </p:nvSpPr>
        <p:spPr/>
        <p:txBody>
          <a:bodyPr/>
          <a:lstStyle/>
          <a:p>
            <a:r>
              <a:rPr lang="en-US" dirty="0"/>
              <a:t>Data Leaks (3) </a:t>
            </a:r>
          </a:p>
        </p:txBody>
      </p:sp>
      <p:sp>
        <p:nvSpPr>
          <p:cNvPr id="3" name="Content Placeholder 2">
            <a:extLst>
              <a:ext uri="{FF2B5EF4-FFF2-40B4-BE49-F238E27FC236}">
                <a16:creationId xmlns:a16="http://schemas.microsoft.com/office/drawing/2014/main" id="{05AC37C4-D637-4F86-8979-E927B128497A}"/>
              </a:ext>
            </a:extLst>
          </p:cNvPr>
          <p:cNvSpPr>
            <a:spLocks noGrp="1"/>
          </p:cNvSpPr>
          <p:nvPr>
            <p:ph sz="quarter" idx="1"/>
          </p:nvPr>
        </p:nvSpPr>
        <p:spPr/>
        <p:txBody>
          <a:bodyPr>
            <a:normAutofit/>
          </a:bodyPr>
          <a:lstStyle/>
          <a:p>
            <a:r>
              <a:rPr lang="en-US" dirty="0"/>
              <a:t>You cannot prevent data leaks</a:t>
            </a:r>
          </a:p>
          <a:p>
            <a:r>
              <a:rPr lang="en-US" dirty="0"/>
              <a:t>Instead, plan for your username, password, and other sensitive data to be leaked online</a:t>
            </a:r>
          </a:p>
        </p:txBody>
      </p:sp>
      <p:sp>
        <p:nvSpPr>
          <p:cNvPr id="5" name="Slide Number Placeholder 4">
            <a:extLst>
              <a:ext uri="{FF2B5EF4-FFF2-40B4-BE49-F238E27FC236}">
                <a16:creationId xmlns:a16="http://schemas.microsoft.com/office/drawing/2014/main" id="{9743A82B-7601-4407-BE3E-8D99486834FB}"/>
              </a:ext>
            </a:extLst>
          </p:cNvPr>
          <p:cNvSpPr>
            <a:spLocks noGrp="1"/>
          </p:cNvSpPr>
          <p:nvPr>
            <p:ph type="sldNum" sz="quarter" idx="16"/>
          </p:nvPr>
        </p:nvSpPr>
        <p:spPr/>
        <p:txBody>
          <a:bodyPr>
            <a:normAutofit fontScale="47500" lnSpcReduction="20000"/>
          </a:bodyPr>
          <a:lstStyle/>
          <a:p>
            <a:fld id="{1AD93096-5B34-4342-9326-69289CEAE4C2}" type="slidenum">
              <a:rPr lang="en-US" smtClean="0"/>
              <a:pPr/>
              <a:t>56</a:t>
            </a:fld>
            <a:endParaRPr lang="en-US"/>
          </a:p>
        </p:txBody>
      </p:sp>
      <p:pic>
        <p:nvPicPr>
          <p:cNvPr id="17" name="Picture 2" descr="Image result for data leak">
            <a:extLst>
              <a:ext uri="{FF2B5EF4-FFF2-40B4-BE49-F238E27FC236}">
                <a16:creationId xmlns:a16="http://schemas.microsoft.com/office/drawing/2014/main" id="{DDDB6AD0-9CDF-4BEE-919D-8DF180901A22}"/>
              </a:ext>
            </a:extLst>
          </p:cNvPr>
          <p:cNvPicPr>
            <a:picLocks noGrp="1" noChangeAspect="1" noChangeArrowheads="1"/>
          </p:cNvPicPr>
          <p:nvPr>
            <p:ph sz="quarter" idx="2"/>
          </p:nvPr>
        </p:nvPicPr>
        <p:blipFill rotWithShape="1">
          <a:blip r:embed="rId3">
            <a:extLst>
              <a:ext uri="{28A0092B-C50C-407E-A947-70E740481C1C}">
                <a14:useLocalDpi xmlns:a14="http://schemas.microsoft.com/office/drawing/2010/main" val="0"/>
              </a:ext>
            </a:extLst>
          </a:blip>
          <a:srcRect r="25000"/>
          <a:stretch/>
        </p:blipFill>
        <p:spPr bwMode="auto">
          <a:xfrm>
            <a:off x="4847491" y="1504950"/>
            <a:ext cx="3657601"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36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665B-5030-4BF2-BD1A-16123555AF90}"/>
              </a:ext>
            </a:extLst>
          </p:cNvPr>
          <p:cNvSpPr>
            <a:spLocks noGrp="1"/>
          </p:cNvSpPr>
          <p:nvPr>
            <p:ph type="title"/>
          </p:nvPr>
        </p:nvSpPr>
        <p:spPr/>
        <p:txBody>
          <a:bodyPr/>
          <a:lstStyle/>
          <a:p>
            <a:r>
              <a:rPr lang="en-US" dirty="0"/>
              <a:t>Data Leaks (4) </a:t>
            </a:r>
          </a:p>
        </p:txBody>
      </p:sp>
      <p:sp>
        <p:nvSpPr>
          <p:cNvPr id="3" name="Content Placeholder 2">
            <a:extLst>
              <a:ext uri="{FF2B5EF4-FFF2-40B4-BE49-F238E27FC236}">
                <a16:creationId xmlns:a16="http://schemas.microsoft.com/office/drawing/2014/main" id="{05AC37C4-D637-4F86-8979-E927B128497A}"/>
              </a:ext>
            </a:extLst>
          </p:cNvPr>
          <p:cNvSpPr>
            <a:spLocks noGrp="1"/>
          </p:cNvSpPr>
          <p:nvPr>
            <p:ph sz="quarter" idx="1"/>
          </p:nvPr>
        </p:nvSpPr>
        <p:spPr/>
        <p:txBody>
          <a:bodyPr>
            <a:normAutofit/>
          </a:bodyPr>
          <a:lstStyle/>
          <a:p>
            <a:r>
              <a:rPr lang="en-US" dirty="0"/>
              <a:t>Cybercriminal plan on users using the same username and password for multiple accounts</a:t>
            </a:r>
          </a:p>
        </p:txBody>
      </p:sp>
      <p:sp>
        <p:nvSpPr>
          <p:cNvPr id="5" name="Slide Number Placeholder 4">
            <a:extLst>
              <a:ext uri="{FF2B5EF4-FFF2-40B4-BE49-F238E27FC236}">
                <a16:creationId xmlns:a16="http://schemas.microsoft.com/office/drawing/2014/main" id="{9743A82B-7601-4407-BE3E-8D99486834FB}"/>
              </a:ext>
            </a:extLst>
          </p:cNvPr>
          <p:cNvSpPr>
            <a:spLocks noGrp="1"/>
          </p:cNvSpPr>
          <p:nvPr>
            <p:ph type="sldNum" sz="quarter" idx="16"/>
          </p:nvPr>
        </p:nvSpPr>
        <p:spPr/>
        <p:txBody>
          <a:bodyPr>
            <a:normAutofit fontScale="47500" lnSpcReduction="20000"/>
          </a:bodyPr>
          <a:lstStyle/>
          <a:p>
            <a:fld id="{1AD93096-5B34-4342-9326-69289CEAE4C2}" type="slidenum">
              <a:rPr lang="en-US" smtClean="0"/>
              <a:pPr/>
              <a:t>57</a:t>
            </a:fld>
            <a:endParaRPr lang="en-US"/>
          </a:p>
        </p:txBody>
      </p:sp>
      <p:pic>
        <p:nvPicPr>
          <p:cNvPr id="5122" name="Picture 2" descr="Related image">
            <a:extLst>
              <a:ext uri="{FF2B5EF4-FFF2-40B4-BE49-F238E27FC236}">
                <a16:creationId xmlns:a16="http://schemas.microsoft.com/office/drawing/2014/main" id="{9B9A5A0F-DC6A-4AE0-AA80-A7504976594E}"/>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4845050" y="1389699"/>
            <a:ext cx="3886200" cy="303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98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2605-6E25-489D-A850-174E4C5777D6}"/>
              </a:ext>
            </a:extLst>
          </p:cNvPr>
          <p:cNvSpPr>
            <a:spLocks noGrp="1"/>
          </p:cNvSpPr>
          <p:nvPr>
            <p:ph type="title"/>
          </p:nvPr>
        </p:nvSpPr>
        <p:spPr/>
        <p:txBody>
          <a:bodyPr/>
          <a:lstStyle/>
          <a:p>
            <a:r>
              <a:rPr lang="en-US" dirty="0"/>
              <a:t>Data Leaks (5): How to Plan </a:t>
            </a:r>
          </a:p>
        </p:txBody>
      </p:sp>
      <p:sp>
        <p:nvSpPr>
          <p:cNvPr id="5" name="Slide Number Placeholder 4">
            <a:extLst>
              <a:ext uri="{FF2B5EF4-FFF2-40B4-BE49-F238E27FC236}">
                <a16:creationId xmlns:a16="http://schemas.microsoft.com/office/drawing/2014/main" id="{F444A596-5C54-471D-B59C-26B37B30AA9F}"/>
              </a:ext>
            </a:extLst>
          </p:cNvPr>
          <p:cNvSpPr>
            <a:spLocks noGrp="1"/>
          </p:cNvSpPr>
          <p:nvPr>
            <p:ph type="sldNum" sz="quarter" idx="12"/>
          </p:nvPr>
        </p:nvSpPr>
        <p:spPr/>
        <p:txBody>
          <a:bodyPr>
            <a:normAutofit fontScale="47500" lnSpcReduction="20000"/>
          </a:bodyPr>
          <a:lstStyle/>
          <a:p>
            <a:pPr algn="ctr"/>
            <a:fld id="{1AD93096-5B34-4342-9326-69289CEAE4C2}" type="slidenum">
              <a:rPr lang="en-US" smtClean="0"/>
              <a:pPr algn="ctr"/>
              <a:t>58</a:t>
            </a:fld>
            <a:endParaRPr lang="en-US"/>
          </a:p>
        </p:txBody>
      </p:sp>
      <p:sp>
        <p:nvSpPr>
          <p:cNvPr id="3" name="Content Placeholder 2">
            <a:extLst>
              <a:ext uri="{FF2B5EF4-FFF2-40B4-BE49-F238E27FC236}">
                <a16:creationId xmlns:a16="http://schemas.microsoft.com/office/drawing/2014/main" id="{9217764D-4040-43B1-A718-9D1B957FC676}"/>
              </a:ext>
            </a:extLst>
          </p:cNvPr>
          <p:cNvSpPr>
            <a:spLocks noGrp="1"/>
          </p:cNvSpPr>
          <p:nvPr>
            <p:ph sz="quarter" idx="1"/>
          </p:nvPr>
        </p:nvSpPr>
        <p:spPr/>
        <p:txBody>
          <a:bodyPr>
            <a:normAutofit lnSpcReduction="10000"/>
          </a:bodyPr>
          <a:lstStyle/>
          <a:p>
            <a:r>
              <a:rPr lang="en-US" dirty="0"/>
              <a:t>Use a unique username and password combination for each account</a:t>
            </a:r>
          </a:p>
          <a:p>
            <a:r>
              <a:rPr lang="en-US" dirty="0"/>
              <a:t>Use a password manager</a:t>
            </a:r>
          </a:p>
          <a:p>
            <a:pPr lvl="1"/>
            <a:r>
              <a:rPr lang="en-US" dirty="0"/>
              <a:t>LastPass</a:t>
            </a:r>
          </a:p>
          <a:p>
            <a:pPr lvl="1"/>
            <a:r>
              <a:rPr lang="en-US" dirty="0"/>
              <a:t>1Password</a:t>
            </a:r>
          </a:p>
          <a:p>
            <a:pPr lvl="1"/>
            <a:r>
              <a:rPr lang="en-US" dirty="0"/>
              <a:t>KeePass</a:t>
            </a:r>
          </a:p>
          <a:p>
            <a:r>
              <a:rPr lang="en-US" dirty="0"/>
              <a:t>Use two-factor authentication</a:t>
            </a:r>
          </a:p>
        </p:txBody>
      </p:sp>
      <p:pic>
        <p:nvPicPr>
          <p:cNvPr id="16386" name="Picture 2" descr="Image result for two-factor authentication">
            <a:extLst>
              <a:ext uri="{FF2B5EF4-FFF2-40B4-BE49-F238E27FC236}">
                <a16:creationId xmlns:a16="http://schemas.microsoft.com/office/drawing/2014/main" id="{8DDBB26D-1720-4FA4-BA54-4E02255D3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33550"/>
            <a:ext cx="3780864" cy="197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326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2605-6E25-489D-A850-174E4C5777D6}"/>
              </a:ext>
            </a:extLst>
          </p:cNvPr>
          <p:cNvSpPr>
            <a:spLocks noGrp="1"/>
          </p:cNvSpPr>
          <p:nvPr>
            <p:ph type="title"/>
          </p:nvPr>
        </p:nvSpPr>
        <p:spPr/>
        <p:txBody>
          <a:bodyPr/>
          <a:lstStyle/>
          <a:p>
            <a:r>
              <a:rPr lang="en-US" dirty="0"/>
              <a:t>Data Leaks (6): Encryption</a:t>
            </a:r>
          </a:p>
        </p:txBody>
      </p:sp>
      <p:sp>
        <p:nvSpPr>
          <p:cNvPr id="5" name="Slide Number Placeholder 4">
            <a:extLst>
              <a:ext uri="{FF2B5EF4-FFF2-40B4-BE49-F238E27FC236}">
                <a16:creationId xmlns:a16="http://schemas.microsoft.com/office/drawing/2014/main" id="{F444A596-5C54-471D-B59C-26B37B30AA9F}"/>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59</a:t>
            </a:fld>
            <a:endParaRPr lang="en-US"/>
          </a:p>
        </p:txBody>
      </p:sp>
      <p:sp>
        <p:nvSpPr>
          <p:cNvPr id="3" name="Content Placeholder 2">
            <a:extLst>
              <a:ext uri="{FF2B5EF4-FFF2-40B4-BE49-F238E27FC236}">
                <a16:creationId xmlns:a16="http://schemas.microsoft.com/office/drawing/2014/main" id="{9217764D-4040-43B1-A718-9D1B957FC676}"/>
              </a:ext>
            </a:extLst>
          </p:cNvPr>
          <p:cNvSpPr>
            <a:spLocks noGrp="1"/>
          </p:cNvSpPr>
          <p:nvPr>
            <p:ph sz="quarter" idx="1"/>
          </p:nvPr>
        </p:nvSpPr>
        <p:spPr/>
        <p:txBody>
          <a:bodyPr/>
          <a:lstStyle/>
          <a:p>
            <a:r>
              <a:rPr lang="en-US" dirty="0"/>
              <a:t>Encrypt sensitive data</a:t>
            </a:r>
          </a:p>
          <a:p>
            <a:pPr lvl="1"/>
            <a:r>
              <a:rPr lang="en-US" dirty="0"/>
              <a:t>Secure Folder (Samsung)</a:t>
            </a:r>
          </a:p>
          <a:p>
            <a:pPr lvl="1"/>
            <a:r>
              <a:rPr lang="en-US" dirty="0"/>
              <a:t>BitLocker (Windows 7/10 Pro )</a:t>
            </a:r>
          </a:p>
          <a:p>
            <a:pPr lvl="1"/>
            <a:r>
              <a:rPr lang="en-US" dirty="0" err="1"/>
              <a:t>VeraCrypt</a:t>
            </a:r>
            <a:r>
              <a:rPr lang="en-US" dirty="0"/>
              <a:t> (Windows)</a:t>
            </a:r>
          </a:p>
          <a:p>
            <a:pPr lvl="1"/>
            <a:r>
              <a:rPr lang="en-US" dirty="0"/>
              <a:t>7zip encrypts compressed files (Any)</a:t>
            </a:r>
          </a:p>
          <a:p>
            <a:pPr lvl="2"/>
            <a:r>
              <a:rPr lang="en-US" dirty="0"/>
              <a:t>The easiest to use</a:t>
            </a:r>
          </a:p>
          <a:p>
            <a:pPr lvl="2"/>
            <a:r>
              <a:rPr lang="en-US" dirty="0"/>
              <a:t>You will learn how to use 7zip in a lab</a:t>
            </a:r>
          </a:p>
          <a:p>
            <a:endParaRPr lang="en-US" dirty="0"/>
          </a:p>
        </p:txBody>
      </p:sp>
      <p:pic>
        <p:nvPicPr>
          <p:cNvPr id="17410" name="Picture 2" descr="Image result for encryption">
            <a:extLst>
              <a:ext uri="{FF2B5EF4-FFF2-40B4-BE49-F238E27FC236}">
                <a16:creationId xmlns:a16="http://schemas.microsoft.com/office/drawing/2014/main" id="{DD9C56DD-E81A-46F4-8CB7-FB0ED23728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314450"/>
            <a:ext cx="3203448" cy="160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52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E0AE-81EC-4A82-AB0A-D64390289874}"/>
              </a:ext>
            </a:extLst>
          </p:cNvPr>
          <p:cNvSpPr>
            <a:spLocks noGrp="1"/>
          </p:cNvSpPr>
          <p:nvPr>
            <p:ph type="title"/>
          </p:nvPr>
        </p:nvSpPr>
        <p:spPr/>
        <p:txBody>
          <a:bodyPr/>
          <a:lstStyle/>
          <a:p>
            <a:r>
              <a:rPr lang="en-US" dirty="0"/>
              <a:t>Terminology (2)</a:t>
            </a:r>
          </a:p>
        </p:txBody>
      </p:sp>
      <p:sp>
        <p:nvSpPr>
          <p:cNvPr id="3" name="Slide Number Placeholder 2">
            <a:extLst>
              <a:ext uri="{FF2B5EF4-FFF2-40B4-BE49-F238E27FC236}">
                <a16:creationId xmlns:a16="http://schemas.microsoft.com/office/drawing/2014/main" id="{D928E918-8217-48EB-AFF9-F19777BCDFD6}"/>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6</a:t>
            </a:fld>
            <a:endParaRPr lang="en-US" dirty="0">
              <a:solidFill>
                <a:srgbClr val="FFFFFF"/>
              </a:solidFill>
            </a:endParaRPr>
          </a:p>
        </p:txBody>
      </p:sp>
      <p:sp>
        <p:nvSpPr>
          <p:cNvPr id="4" name="Content Placeholder 3">
            <a:extLst>
              <a:ext uri="{FF2B5EF4-FFF2-40B4-BE49-F238E27FC236}">
                <a16:creationId xmlns:a16="http://schemas.microsoft.com/office/drawing/2014/main" id="{73D170F8-ABFF-476E-902D-37C3911D4DB6}"/>
              </a:ext>
            </a:extLst>
          </p:cNvPr>
          <p:cNvSpPr>
            <a:spLocks noGrp="1"/>
          </p:cNvSpPr>
          <p:nvPr>
            <p:ph sz="quarter" idx="1"/>
          </p:nvPr>
        </p:nvSpPr>
        <p:spPr/>
        <p:txBody>
          <a:bodyPr>
            <a:normAutofit/>
          </a:bodyPr>
          <a:lstStyle/>
          <a:p>
            <a:r>
              <a:rPr lang="en-IN" b="1" dirty="0"/>
              <a:t>Cybercrime</a:t>
            </a:r>
            <a:r>
              <a:rPr lang="en-IN" dirty="0"/>
              <a:t>: </a:t>
            </a:r>
            <a:r>
              <a:rPr lang="en-US" dirty="0"/>
              <a:t>Criminal activities carried out using computers or the internet</a:t>
            </a:r>
            <a:endParaRPr lang="en-IN" dirty="0"/>
          </a:p>
        </p:txBody>
      </p:sp>
      <p:pic>
        <p:nvPicPr>
          <p:cNvPr id="3078" name="Picture 6" descr="Image result for cyber security">
            <a:extLst>
              <a:ext uri="{FF2B5EF4-FFF2-40B4-BE49-F238E27FC236}">
                <a16:creationId xmlns:a16="http://schemas.microsoft.com/office/drawing/2014/main" id="{9065F38A-B040-4D52-A125-275FDA39D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898" y="2266950"/>
            <a:ext cx="4725352"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443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hishing">
            <a:extLst>
              <a:ext uri="{FF2B5EF4-FFF2-40B4-BE49-F238E27FC236}">
                <a16:creationId xmlns:a16="http://schemas.microsoft.com/office/drawing/2014/main" id="{360E4058-4C41-4D4F-A5EC-239EAC3CA515}"/>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114550"/>
            <a:ext cx="2950057" cy="22951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9A9597-637F-49C4-9130-E62BC521C5B2}"/>
              </a:ext>
            </a:extLst>
          </p:cNvPr>
          <p:cNvSpPr>
            <a:spLocks noGrp="1"/>
          </p:cNvSpPr>
          <p:nvPr>
            <p:ph type="title"/>
          </p:nvPr>
        </p:nvSpPr>
        <p:spPr/>
        <p:txBody>
          <a:bodyPr>
            <a:normAutofit/>
          </a:bodyPr>
          <a:lstStyle/>
          <a:p>
            <a:r>
              <a:rPr lang="en-US" dirty="0"/>
              <a:t>Unsolicited Email</a:t>
            </a:r>
          </a:p>
        </p:txBody>
      </p:sp>
      <p:sp>
        <p:nvSpPr>
          <p:cNvPr id="4" name="Content Placeholder 3">
            <a:extLst>
              <a:ext uri="{FF2B5EF4-FFF2-40B4-BE49-F238E27FC236}">
                <a16:creationId xmlns:a16="http://schemas.microsoft.com/office/drawing/2014/main" id="{F669C78E-C3F5-4648-9E13-ED2779768ECA}"/>
              </a:ext>
            </a:extLst>
          </p:cNvPr>
          <p:cNvSpPr>
            <a:spLocks noGrp="1"/>
          </p:cNvSpPr>
          <p:nvPr>
            <p:ph sz="quarter" idx="1"/>
          </p:nvPr>
        </p:nvSpPr>
        <p:spPr>
          <a:xfrm>
            <a:off x="609600" y="1192175"/>
            <a:ext cx="7086600" cy="3429000"/>
          </a:xfrm>
        </p:spPr>
        <p:txBody>
          <a:bodyPr>
            <a:normAutofit/>
          </a:bodyPr>
          <a:lstStyle/>
          <a:p>
            <a:r>
              <a:rPr lang="en-US" dirty="0"/>
              <a:t>Unsolicited email is a favorite way for cybercriminal to get access to a computer or an account</a:t>
            </a:r>
          </a:p>
          <a:p>
            <a:pPr lvl="1"/>
            <a:r>
              <a:rPr lang="en-US" b="1" dirty="0"/>
              <a:t>Phishing</a:t>
            </a:r>
            <a:r>
              <a:rPr lang="en-US" dirty="0"/>
              <a:t>: Tricking the user to</a:t>
            </a:r>
            <a:br>
              <a:rPr lang="en-US" dirty="0"/>
            </a:br>
            <a:r>
              <a:rPr lang="en-US" dirty="0"/>
              <a:t> giving account information</a:t>
            </a:r>
          </a:p>
          <a:p>
            <a:pPr lvl="1"/>
            <a:r>
              <a:rPr lang="en-US" b="1" dirty="0"/>
              <a:t>Click Here</a:t>
            </a:r>
            <a:r>
              <a:rPr lang="en-US" dirty="0"/>
              <a:t>: The link takes a </a:t>
            </a:r>
            <a:br>
              <a:rPr lang="en-US" dirty="0"/>
            </a:br>
            <a:r>
              <a:rPr lang="en-US" dirty="0"/>
              <a:t>user to a malicious website</a:t>
            </a:r>
          </a:p>
          <a:p>
            <a:endParaRPr lang="en-US" dirty="0"/>
          </a:p>
        </p:txBody>
      </p:sp>
      <p:sp>
        <p:nvSpPr>
          <p:cNvPr id="3" name="Slide Number Placeholder 2">
            <a:extLst>
              <a:ext uri="{FF2B5EF4-FFF2-40B4-BE49-F238E27FC236}">
                <a16:creationId xmlns:a16="http://schemas.microsoft.com/office/drawing/2014/main" id="{66FE2167-3CDC-47A4-865F-F8E8623A6404}"/>
              </a:ext>
            </a:extLst>
          </p:cNvPr>
          <p:cNvSpPr>
            <a:spLocks noGrp="1"/>
          </p:cNvSpPr>
          <p:nvPr>
            <p:ph type="sldNum" sz="quarter" idx="16"/>
          </p:nvPr>
        </p:nvSpPr>
        <p:spPr/>
        <p:txBody>
          <a:bodyPr>
            <a:normAutofit fontScale="47500" lnSpcReduction="20000"/>
          </a:bodyPr>
          <a:lstStyle/>
          <a:p>
            <a:fld id="{1AD93096-5B34-4342-9326-69289CEAE4C2}" type="slidenum">
              <a:rPr lang="en-US" smtClean="0"/>
              <a:pPr/>
              <a:t>60</a:t>
            </a:fld>
            <a:endParaRPr lang="en-US" dirty="0">
              <a:solidFill>
                <a:srgbClr val="FFFFFF"/>
              </a:solidFill>
            </a:endParaRPr>
          </a:p>
        </p:txBody>
      </p:sp>
    </p:spTree>
    <p:extLst>
      <p:ext uri="{BB962C8B-B14F-4D97-AF65-F5344CB8AC3E}">
        <p14:creationId xmlns:p14="http://schemas.microsoft.com/office/powerpoint/2010/main" val="816132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9597-637F-49C4-9130-E62BC521C5B2}"/>
              </a:ext>
            </a:extLst>
          </p:cNvPr>
          <p:cNvSpPr>
            <a:spLocks noGrp="1"/>
          </p:cNvSpPr>
          <p:nvPr>
            <p:ph type="title"/>
          </p:nvPr>
        </p:nvSpPr>
        <p:spPr/>
        <p:txBody>
          <a:bodyPr>
            <a:normAutofit/>
          </a:bodyPr>
          <a:lstStyle/>
          <a:p>
            <a:r>
              <a:rPr lang="en-US" dirty="0"/>
              <a:t>Unsolicited Email (2)</a:t>
            </a:r>
          </a:p>
        </p:txBody>
      </p:sp>
      <p:sp>
        <p:nvSpPr>
          <p:cNvPr id="4" name="Content Placeholder 3">
            <a:extLst>
              <a:ext uri="{FF2B5EF4-FFF2-40B4-BE49-F238E27FC236}">
                <a16:creationId xmlns:a16="http://schemas.microsoft.com/office/drawing/2014/main" id="{F669C78E-C3F5-4648-9E13-ED2779768ECA}"/>
              </a:ext>
            </a:extLst>
          </p:cNvPr>
          <p:cNvSpPr>
            <a:spLocks noGrp="1"/>
          </p:cNvSpPr>
          <p:nvPr>
            <p:ph sz="quarter" idx="1"/>
          </p:nvPr>
        </p:nvSpPr>
        <p:spPr>
          <a:xfrm>
            <a:off x="609599" y="1192175"/>
            <a:ext cx="5369889" cy="3429000"/>
          </a:xfrm>
        </p:spPr>
        <p:txBody>
          <a:bodyPr>
            <a:normAutofit/>
          </a:bodyPr>
          <a:lstStyle/>
          <a:p>
            <a:pPr lvl="1"/>
            <a:r>
              <a:rPr lang="en-US" b="1" dirty="0"/>
              <a:t>Infected attachments</a:t>
            </a:r>
            <a:r>
              <a:rPr lang="en-US" dirty="0"/>
              <a:t>: A doc, pdf, or another file that contain malicious software</a:t>
            </a:r>
          </a:p>
          <a:p>
            <a:pPr lvl="1"/>
            <a:r>
              <a:rPr lang="en-US" b="1" dirty="0"/>
              <a:t>Self-replicating</a:t>
            </a:r>
            <a:r>
              <a:rPr lang="en-US" dirty="0"/>
              <a:t>: Once you are infected, the malware uses your account to send the infected email to everyone in your address book</a:t>
            </a:r>
          </a:p>
        </p:txBody>
      </p:sp>
      <p:sp>
        <p:nvSpPr>
          <p:cNvPr id="3" name="Slide Number Placeholder 2">
            <a:extLst>
              <a:ext uri="{FF2B5EF4-FFF2-40B4-BE49-F238E27FC236}">
                <a16:creationId xmlns:a16="http://schemas.microsoft.com/office/drawing/2014/main" id="{66FE2167-3CDC-47A4-865F-F8E8623A6404}"/>
              </a:ext>
            </a:extLst>
          </p:cNvPr>
          <p:cNvSpPr>
            <a:spLocks noGrp="1"/>
          </p:cNvSpPr>
          <p:nvPr>
            <p:ph type="sldNum" sz="quarter" idx="16"/>
          </p:nvPr>
        </p:nvSpPr>
        <p:spPr/>
        <p:txBody>
          <a:bodyPr>
            <a:normAutofit fontScale="47500" lnSpcReduction="20000"/>
          </a:bodyPr>
          <a:lstStyle/>
          <a:p>
            <a:fld id="{1AD93096-5B34-4342-9326-69289CEAE4C2}" type="slidenum">
              <a:rPr lang="en-US" smtClean="0"/>
              <a:pPr/>
              <a:t>61</a:t>
            </a:fld>
            <a:endParaRPr lang="en-US" dirty="0">
              <a:solidFill>
                <a:srgbClr val="FFFFFF"/>
              </a:solidFill>
            </a:endParaRPr>
          </a:p>
        </p:txBody>
      </p:sp>
      <p:pic>
        <p:nvPicPr>
          <p:cNvPr id="10" name="Picture 2" descr="Related image">
            <a:extLst>
              <a:ext uri="{FF2B5EF4-FFF2-40B4-BE49-F238E27FC236}">
                <a16:creationId xmlns:a16="http://schemas.microsoft.com/office/drawing/2014/main" id="{3AA41CEA-AC25-4148-9AB7-A2DEF2DC143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172200" y="1276350"/>
            <a:ext cx="2703135" cy="244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87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0AA5-FFE5-4ED7-A82B-642F3EEEB7D8}"/>
              </a:ext>
            </a:extLst>
          </p:cNvPr>
          <p:cNvSpPr>
            <a:spLocks noGrp="1"/>
          </p:cNvSpPr>
          <p:nvPr>
            <p:ph type="title"/>
          </p:nvPr>
        </p:nvSpPr>
        <p:spPr/>
        <p:txBody>
          <a:bodyPr/>
          <a:lstStyle/>
          <a:p>
            <a:r>
              <a:rPr lang="en-US" dirty="0"/>
              <a:t>Unsolicited Email (2): Click Here</a:t>
            </a:r>
          </a:p>
        </p:txBody>
      </p:sp>
      <p:sp>
        <p:nvSpPr>
          <p:cNvPr id="3" name="Slide Number Placeholder 2">
            <a:extLst>
              <a:ext uri="{FF2B5EF4-FFF2-40B4-BE49-F238E27FC236}">
                <a16:creationId xmlns:a16="http://schemas.microsoft.com/office/drawing/2014/main" id="{CDA7732C-4EE8-49EF-BA1A-61CFAC4FCCDE}"/>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62</a:t>
            </a:fld>
            <a:endParaRPr lang="en-US" dirty="0">
              <a:solidFill>
                <a:srgbClr val="FFFFFF"/>
              </a:solidFill>
            </a:endParaRPr>
          </a:p>
        </p:txBody>
      </p:sp>
      <p:sp>
        <p:nvSpPr>
          <p:cNvPr id="4" name="Content Placeholder 3">
            <a:extLst>
              <a:ext uri="{FF2B5EF4-FFF2-40B4-BE49-F238E27FC236}">
                <a16:creationId xmlns:a16="http://schemas.microsoft.com/office/drawing/2014/main" id="{2398D9DC-86CD-4CA5-BB0F-87BE80810AD0}"/>
              </a:ext>
            </a:extLst>
          </p:cNvPr>
          <p:cNvSpPr>
            <a:spLocks noGrp="1"/>
          </p:cNvSpPr>
          <p:nvPr>
            <p:ph sz="quarter" idx="1"/>
          </p:nvPr>
        </p:nvSpPr>
        <p:spPr/>
        <p:txBody>
          <a:bodyPr/>
          <a:lstStyle/>
          <a:p>
            <a:r>
              <a:rPr lang="en-US" dirty="0"/>
              <a:t>If you click a malicious link or fall for a phishing scam, it might be too late…</a:t>
            </a:r>
          </a:p>
          <a:p>
            <a:pPr lvl="1"/>
            <a:r>
              <a:rPr lang="en-US" b="1" dirty="0"/>
              <a:t>Drive-by downloads</a:t>
            </a:r>
            <a:r>
              <a:rPr lang="en-US" dirty="0"/>
              <a:t>: Malicious software can install just by visiting a website (virus, ransomware, keylogger)</a:t>
            </a:r>
            <a:endParaRPr lang="en-US" b="1" dirty="0"/>
          </a:p>
          <a:p>
            <a:pPr lvl="1"/>
            <a:r>
              <a:rPr lang="en-US" b="1" dirty="0"/>
              <a:t>Ransomware</a:t>
            </a:r>
            <a:r>
              <a:rPr lang="en-US" dirty="0"/>
              <a:t>: 93% of all phishing emails are now ransomware</a:t>
            </a:r>
          </a:p>
        </p:txBody>
      </p:sp>
    </p:spTree>
    <p:extLst>
      <p:ext uri="{BB962C8B-B14F-4D97-AF65-F5344CB8AC3E}">
        <p14:creationId xmlns:p14="http://schemas.microsoft.com/office/powerpoint/2010/main" val="253135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0AA5-FFE5-4ED7-A82B-642F3EEEB7D8}"/>
              </a:ext>
            </a:extLst>
          </p:cNvPr>
          <p:cNvSpPr>
            <a:spLocks noGrp="1"/>
          </p:cNvSpPr>
          <p:nvPr>
            <p:ph type="title"/>
          </p:nvPr>
        </p:nvSpPr>
        <p:spPr/>
        <p:txBody>
          <a:bodyPr/>
          <a:lstStyle/>
          <a:p>
            <a:r>
              <a:rPr lang="en-US" dirty="0"/>
              <a:t>Unsolicited Email (3): Protection</a:t>
            </a:r>
          </a:p>
        </p:txBody>
      </p:sp>
      <p:sp>
        <p:nvSpPr>
          <p:cNvPr id="3" name="Slide Number Placeholder 2">
            <a:extLst>
              <a:ext uri="{FF2B5EF4-FFF2-40B4-BE49-F238E27FC236}">
                <a16:creationId xmlns:a16="http://schemas.microsoft.com/office/drawing/2014/main" id="{CDA7732C-4EE8-49EF-BA1A-61CFAC4FCCDE}"/>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63</a:t>
            </a:fld>
            <a:endParaRPr lang="en-US" dirty="0">
              <a:solidFill>
                <a:srgbClr val="FFFFFF"/>
              </a:solidFill>
            </a:endParaRPr>
          </a:p>
        </p:txBody>
      </p:sp>
      <p:sp>
        <p:nvSpPr>
          <p:cNvPr id="4" name="Content Placeholder 3">
            <a:extLst>
              <a:ext uri="{FF2B5EF4-FFF2-40B4-BE49-F238E27FC236}">
                <a16:creationId xmlns:a16="http://schemas.microsoft.com/office/drawing/2014/main" id="{2398D9DC-86CD-4CA5-BB0F-87BE80810AD0}"/>
              </a:ext>
            </a:extLst>
          </p:cNvPr>
          <p:cNvSpPr>
            <a:spLocks noGrp="1"/>
          </p:cNvSpPr>
          <p:nvPr>
            <p:ph sz="quarter" idx="1"/>
          </p:nvPr>
        </p:nvSpPr>
        <p:spPr/>
        <p:txBody>
          <a:bodyPr>
            <a:normAutofit/>
          </a:bodyPr>
          <a:lstStyle/>
          <a:p>
            <a:r>
              <a:rPr lang="en-US" dirty="0"/>
              <a:t>In addition to the malware protection guidelines:</a:t>
            </a:r>
          </a:p>
          <a:p>
            <a:pPr lvl="1"/>
            <a:r>
              <a:rPr lang="en-US" dirty="0"/>
              <a:t>Know how to identify fake email or spam</a:t>
            </a:r>
          </a:p>
          <a:p>
            <a:pPr lvl="1"/>
            <a:r>
              <a:rPr lang="en-US" dirty="0"/>
              <a:t>Never click a link in an email, not even from a friend, unless you know it is safe</a:t>
            </a:r>
          </a:p>
          <a:p>
            <a:pPr lvl="1"/>
            <a:r>
              <a:rPr lang="en-US" dirty="0"/>
              <a:t>Never click a password reset link. Instead, go to the website directly</a:t>
            </a:r>
          </a:p>
          <a:p>
            <a:pPr lvl="1"/>
            <a:r>
              <a:rPr lang="en-US" dirty="0"/>
              <a:t>Mouse over a link to verify the URL</a:t>
            </a:r>
          </a:p>
        </p:txBody>
      </p:sp>
    </p:spTree>
    <p:extLst>
      <p:ext uri="{BB962C8B-B14F-4D97-AF65-F5344CB8AC3E}">
        <p14:creationId xmlns:p14="http://schemas.microsoft.com/office/powerpoint/2010/main" val="675780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38EE6-64E6-410A-ABAB-FF7CCFD4CC01}"/>
              </a:ext>
            </a:extLst>
          </p:cNvPr>
          <p:cNvSpPr>
            <a:spLocks noGrp="1"/>
          </p:cNvSpPr>
          <p:nvPr>
            <p:ph type="title"/>
          </p:nvPr>
        </p:nvSpPr>
        <p:spPr/>
        <p:txBody>
          <a:bodyPr/>
          <a:lstStyle/>
          <a:p>
            <a:r>
              <a:rPr lang="en-US" dirty="0"/>
              <a:t>Open </a:t>
            </a:r>
            <a:r>
              <a:rPr lang="en-US" dirty="0" err="1"/>
              <a:t>WiFi</a:t>
            </a:r>
            <a:r>
              <a:rPr lang="en-US" dirty="0"/>
              <a:t> Access Points</a:t>
            </a:r>
          </a:p>
        </p:txBody>
      </p:sp>
      <p:sp>
        <p:nvSpPr>
          <p:cNvPr id="3" name="Slide Number Placeholder 2">
            <a:extLst>
              <a:ext uri="{FF2B5EF4-FFF2-40B4-BE49-F238E27FC236}">
                <a16:creationId xmlns:a16="http://schemas.microsoft.com/office/drawing/2014/main" id="{9ECDCBB4-D11B-4D6B-BE5C-8B6AF3FE7177}"/>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64</a:t>
            </a:fld>
            <a:endParaRPr lang="en-US" dirty="0">
              <a:solidFill>
                <a:srgbClr val="FFFFFF"/>
              </a:solidFill>
            </a:endParaRPr>
          </a:p>
        </p:txBody>
      </p:sp>
      <p:sp>
        <p:nvSpPr>
          <p:cNvPr id="4" name="Content Placeholder 3">
            <a:extLst>
              <a:ext uri="{FF2B5EF4-FFF2-40B4-BE49-F238E27FC236}">
                <a16:creationId xmlns:a16="http://schemas.microsoft.com/office/drawing/2014/main" id="{E7188AA1-1FF7-4441-AADE-D5A31D49C81E}"/>
              </a:ext>
            </a:extLst>
          </p:cNvPr>
          <p:cNvSpPr>
            <a:spLocks noGrp="1"/>
          </p:cNvSpPr>
          <p:nvPr>
            <p:ph sz="quarter" idx="1"/>
          </p:nvPr>
        </p:nvSpPr>
        <p:spPr/>
        <p:txBody>
          <a:bodyPr>
            <a:normAutofit lnSpcReduction="10000"/>
          </a:bodyPr>
          <a:lstStyle/>
          <a:p>
            <a:r>
              <a:rPr lang="en-US" b="1" dirty="0"/>
              <a:t>Any data </a:t>
            </a:r>
            <a:r>
              <a:rPr lang="en-US" dirty="0"/>
              <a:t>transmitted through an </a:t>
            </a:r>
            <a:r>
              <a:rPr lang="en-US" b="1" dirty="0"/>
              <a:t>unsecured </a:t>
            </a:r>
            <a:r>
              <a:rPr lang="en-US" b="1" dirty="0" err="1"/>
              <a:t>WiFi</a:t>
            </a:r>
            <a:r>
              <a:rPr lang="en-US" b="1" dirty="0"/>
              <a:t> </a:t>
            </a:r>
            <a:r>
              <a:rPr lang="en-US" dirty="0"/>
              <a:t>connection </a:t>
            </a:r>
            <a:r>
              <a:rPr lang="en-US" b="1" dirty="0"/>
              <a:t>can be easily collected</a:t>
            </a:r>
          </a:p>
          <a:p>
            <a:pPr lvl="1"/>
            <a:r>
              <a:rPr lang="en-US" dirty="0"/>
              <a:t>Intercepting login credentials</a:t>
            </a:r>
          </a:p>
          <a:p>
            <a:pPr lvl="1"/>
            <a:r>
              <a:rPr lang="en-US" dirty="0"/>
              <a:t>Only use SSL/HTTPS when logging into your sites</a:t>
            </a:r>
          </a:p>
          <a:p>
            <a:r>
              <a:rPr lang="en-US" dirty="0"/>
              <a:t>Understand the risks and use with care</a:t>
            </a:r>
          </a:p>
          <a:p>
            <a:pPr lvl="1"/>
            <a:r>
              <a:rPr lang="en-US" dirty="0"/>
              <a:t>Virus threat from infected users</a:t>
            </a:r>
          </a:p>
          <a:p>
            <a:r>
              <a:rPr lang="en-US" dirty="0"/>
              <a:t>Better to use mobile data through your phone</a:t>
            </a:r>
          </a:p>
        </p:txBody>
      </p:sp>
      <p:pic>
        <p:nvPicPr>
          <p:cNvPr id="5126" name="Picture 6" descr="Image result for free wifi">
            <a:extLst>
              <a:ext uri="{FF2B5EF4-FFF2-40B4-BE49-F238E27FC236}">
                <a16:creationId xmlns:a16="http://schemas.microsoft.com/office/drawing/2014/main" id="{FE524153-0373-40FD-8F10-F0B6B310FB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733550"/>
            <a:ext cx="1143000" cy="64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5981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7F114C-AF57-4B33-9A49-CE513117F98F}"/>
              </a:ext>
            </a:extLst>
          </p:cNvPr>
          <p:cNvSpPr>
            <a:spLocks noGrp="1"/>
          </p:cNvSpPr>
          <p:nvPr>
            <p:ph type="title"/>
          </p:nvPr>
        </p:nvSpPr>
        <p:spPr/>
        <p:txBody>
          <a:bodyPr/>
          <a:lstStyle/>
          <a:p>
            <a:r>
              <a:rPr lang="en-US" dirty="0"/>
              <a:t>Common Threats Summary</a:t>
            </a:r>
          </a:p>
        </p:txBody>
      </p:sp>
      <p:sp>
        <p:nvSpPr>
          <p:cNvPr id="5" name="Slide Number Placeholder 4">
            <a:extLst>
              <a:ext uri="{FF2B5EF4-FFF2-40B4-BE49-F238E27FC236}">
                <a16:creationId xmlns:a16="http://schemas.microsoft.com/office/drawing/2014/main" id="{6C65D94C-1062-4EEE-ACCE-5298E102342E}"/>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65</a:t>
            </a:fld>
            <a:endParaRPr lang="en-US"/>
          </a:p>
        </p:txBody>
      </p:sp>
      <p:sp>
        <p:nvSpPr>
          <p:cNvPr id="4" name="Content Placeholder 3">
            <a:extLst>
              <a:ext uri="{FF2B5EF4-FFF2-40B4-BE49-F238E27FC236}">
                <a16:creationId xmlns:a16="http://schemas.microsoft.com/office/drawing/2014/main" id="{6357BBC8-BEE2-4AF9-B6C4-95C4A6D25442}"/>
              </a:ext>
            </a:extLst>
          </p:cNvPr>
          <p:cNvSpPr>
            <a:spLocks noGrp="1"/>
          </p:cNvSpPr>
          <p:nvPr>
            <p:ph sz="quarter" idx="1"/>
          </p:nvPr>
        </p:nvSpPr>
        <p:spPr/>
        <p:txBody>
          <a:bodyPr>
            <a:normAutofit fontScale="85000" lnSpcReduction="10000"/>
          </a:bodyPr>
          <a:lstStyle/>
          <a:p>
            <a:r>
              <a:rPr lang="en-US" dirty="0"/>
              <a:t>Common cyber threats</a:t>
            </a:r>
          </a:p>
          <a:p>
            <a:pPr lvl="1"/>
            <a:r>
              <a:rPr lang="en-US" dirty="0"/>
              <a:t>malware, data leaks, unsolicited email, and public </a:t>
            </a:r>
            <a:r>
              <a:rPr lang="en-US" dirty="0" err="1"/>
              <a:t>WiFi</a:t>
            </a:r>
            <a:endParaRPr lang="en-US" dirty="0"/>
          </a:p>
          <a:p>
            <a:r>
              <a:rPr lang="en-US" dirty="0"/>
              <a:t>Malware is malicious software that runs the background</a:t>
            </a:r>
          </a:p>
          <a:p>
            <a:pPr lvl="1"/>
            <a:r>
              <a:rPr lang="en-US" dirty="0"/>
              <a:t>From: untrusted websites, email attachments, pirated software, infected flash drives, or infected computers on a network</a:t>
            </a:r>
          </a:p>
          <a:p>
            <a:r>
              <a:rPr lang="en-US" dirty="0"/>
              <a:t>Data leaks publish private data online</a:t>
            </a:r>
          </a:p>
          <a:p>
            <a:r>
              <a:rPr lang="en-US" dirty="0"/>
              <a:t>Harmful websites automatically install malware when visited</a:t>
            </a:r>
          </a:p>
          <a:p>
            <a:r>
              <a:rPr lang="en-US" dirty="0"/>
              <a:t>Public </a:t>
            </a:r>
            <a:r>
              <a:rPr lang="en-US" dirty="0" err="1"/>
              <a:t>WiFi</a:t>
            </a:r>
            <a:r>
              <a:rPr lang="en-US" dirty="0"/>
              <a:t> expose unencrypted data, such as passwords</a:t>
            </a:r>
          </a:p>
        </p:txBody>
      </p:sp>
    </p:spTree>
    <p:extLst>
      <p:ext uri="{BB962C8B-B14F-4D97-AF65-F5344CB8AC3E}">
        <p14:creationId xmlns:p14="http://schemas.microsoft.com/office/powerpoint/2010/main" val="43215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E0AE-81EC-4A82-AB0A-D64390289874}"/>
              </a:ext>
            </a:extLst>
          </p:cNvPr>
          <p:cNvSpPr>
            <a:spLocks noGrp="1"/>
          </p:cNvSpPr>
          <p:nvPr>
            <p:ph type="title"/>
          </p:nvPr>
        </p:nvSpPr>
        <p:spPr/>
        <p:txBody>
          <a:bodyPr/>
          <a:lstStyle/>
          <a:p>
            <a:r>
              <a:rPr lang="en-US"/>
              <a:t>Terminology (3)</a:t>
            </a:r>
            <a:endParaRPr lang="en-US" dirty="0"/>
          </a:p>
        </p:txBody>
      </p:sp>
      <p:sp>
        <p:nvSpPr>
          <p:cNvPr id="3" name="Slide Number Placeholder 2">
            <a:extLst>
              <a:ext uri="{FF2B5EF4-FFF2-40B4-BE49-F238E27FC236}">
                <a16:creationId xmlns:a16="http://schemas.microsoft.com/office/drawing/2014/main" id="{D928E918-8217-48EB-AFF9-F19777BCDFD6}"/>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7</a:t>
            </a:fld>
            <a:endParaRPr lang="en-US" dirty="0"/>
          </a:p>
        </p:txBody>
      </p:sp>
      <p:sp>
        <p:nvSpPr>
          <p:cNvPr id="4" name="Content Placeholder 3">
            <a:extLst>
              <a:ext uri="{FF2B5EF4-FFF2-40B4-BE49-F238E27FC236}">
                <a16:creationId xmlns:a16="http://schemas.microsoft.com/office/drawing/2014/main" id="{73D170F8-ABFF-476E-902D-37C3911D4DB6}"/>
              </a:ext>
            </a:extLst>
          </p:cNvPr>
          <p:cNvSpPr>
            <a:spLocks noGrp="1"/>
          </p:cNvSpPr>
          <p:nvPr>
            <p:ph sz="quarter" idx="1"/>
          </p:nvPr>
        </p:nvSpPr>
        <p:spPr>
          <a:xfrm>
            <a:off x="612648" y="1200150"/>
            <a:ext cx="8153400" cy="3371850"/>
          </a:xfrm>
        </p:spPr>
        <p:txBody>
          <a:bodyPr>
            <a:normAutofit/>
          </a:bodyPr>
          <a:lstStyle/>
          <a:p>
            <a:r>
              <a:rPr lang="en-US" b="1" dirty="0"/>
              <a:t>Cybersecurity, computer security, or IT security</a:t>
            </a:r>
            <a:r>
              <a:rPr lang="en-US" dirty="0"/>
              <a:t>: Measures taken to protect a computer against unauthorized access </a:t>
            </a:r>
            <a:br>
              <a:rPr lang="en-US" dirty="0"/>
            </a:br>
            <a:r>
              <a:rPr lang="en-US" dirty="0"/>
              <a:t>or attack</a:t>
            </a:r>
          </a:p>
          <a:p>
            <a:pPr lvl="1"/>
            <a:endParaRPr lang="en-US" dirty="0"/>
          </a:p>
        </p:txBody>
      </p:sp>
      <p:pic>
        <p:nvPicPr>
          <p:cNvPr id="4104" name="Picture 8" descr="Image result for cyber security">
            <a:extLst>
              <a:ext uri="{FF2B5EF4-FFF2-40B4-BE49-F238E27FC236}">
                <a16:creationId xmlns:a16="http://schemas.microsoft.com/office/drawing/2014/main" id="{033EB9FA-EA06-4597-93F3-02A0DBA05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875" y="2266950"/>
            <a:ext cx="4343400"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32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B091-E7E0-4E01-9210-F15D12ABB24D}"/>
              </a:ext>
            </a:extLst>
          </p:cNvPr>
          <p:cNvSpPr>
            <a:spLocks noGrp="1"/>
          </p:cNvSpPr>
          <p:nvPr>
            <p:ph type="title"/>
          </p:nvPr>
        </p:nvSpPr>
        <p:spPr/>
        <p:txBody>
          <a:bodyPr/>
          <a:lstStyle/>
          <a:p>
            <a:r>
              <a:rPr lang="en-US" dirty="0"/>
              <a:t>Do I need to worry about cybersecurity?</a:t>
            </a:r>
          </a:p>
        </p:txBody>
      </p:sp>
      <p:sp>
        <p:nvSpPr>
          <p:cNvPr id="3" name="Slide Number Placeholder 2">
            <a:extLst>
              <a:ext uri="{FF2B5EF4-FFF2-40B4-BE49-F238E27FC236}">
                <a16:creationId xmlns:a16="http://schemas.microsoft.com/office/drawing/2014/main" id="{AB429EE2-67E2-44E7-ACF0-D91D828238A6}"/>
              </a:ext>
            </a:extLst>
          </p:cNvPr>
          <p:cNvSpPr>
            <a:spLocks noGrp="1"/>
          </p:cNvSpPr>
          <p:nvPr>
            <p:ph type="sldNum" sz="quarter" idx="12"/>
          </p:nvPr>
        </p:nvSpPr>
        <p:spPr/>
        <p:txBody>
          <a:bodyPr>
            <a:normAutofit fontScale="47500" lnSpcReduction="20000"/>
          </a:bodyPr>
          <a:lstStyle/>
          <a:p>
            <a:fld id="{1AD93096-5B34-4342-9326-69289CEAE4C2}" type="slidenum">
              <a:rPr lang="en-US" smtClean="0"/>
              <a:pPr/>
              <a:t>8</a:t>
            </a:fld>
            <a:endParaRPr lang="en-US" dirty="0"/>
          </a:p>
        </p:txBody>
      </p:sp>
      <p:sp>
        <p:nvSpPr>
          <p:cNvPr id="4" name="Content Placeholder 3">
            <a:extLst>
              <a:ext uri="{FF2B5EF4-FFF2-40B4-BE49-F238E27FC236}">
                <a16:creationId xmlns:a16="http://schemas.microsoft.com/office/drawing/2014/main" id="{CD31736F-0C35-4050-BFB3-259D6A1D4B82}"/>
              </a:ext>
            </a:extLst>
          </p:cNvPr>
          <p:cNvSpPr>
            <a:spLocks noGrp="1"/>
          </p:cNvSpPr>
          <p:nvPr>
            <p:ph sz="quarter" idx="1"/>
          </p:nvPr>
        </p:nvSpPr>
        <p:spPr/>
        <p:txBody>
          <a:bodyPr>
            <a:normAutofit/>
          </a:bodyPr>
          <a:lstStyle/>
          <a:p>
            <a:r>
              <a:rPr lang="en-US" dirty="0"/>
              <a:t>Hackers are getting more sophisticated… and more effective!</a:t>
            </a:r>
          </a:p>
          <a:p>
            <a:r>
              <a:rPr lang="en-US" sz="2800" dirty="0"/>
              <a:t>Hackers run successful </a:t>
            </a:r>
            <a:br>
              <a:rPr lang="en-US" sz="2800" dirty="0"/>
            </a:br>
            <a:r>
              <a:rPr lang="en-US" sz="2800" dirty="0"/>
              <a:t>international enterprises</a:t>
            </a:r>
          </a:p>
          <a:p>
            <a:r>
              <a:rPr lang="en-US" sz="2800" dirty="0"/>
              <a:t>Hackers hack for a living</a:t>
            </a:r>
          </a:p>
          <a:p>
            <a:pPr lvl="1"/>
            <a:r>
              <a:rPr lang="en-US" sz="2500" dirty="0"/>
              <a:t>That what they do, and they’re very good at it!</a:t>
            </a:r>
            <a:endParaRPr lang="en-US" dirty="0"/>
          </a:p>
          <a:p>
            <a:pPr marL="0" indent="0">
              <a:buNone/>
            </a:pPr>
            <a:endParaRPr lang="en-US" dirty="0"/>
          </a:p>
        </p:txBody>
      </p:sp>
      <p:pic>
        <p:nvPicPr>
          <p:cNvPr id="1026" name="Picture 2" descr="Image result for hackers">
            <a:extLst>
              <a:ext uri="{FF2B5EF4-FFF2-40B4-BE49-F238E27FC236}">
                <a16:creationId xmlns:a16="http://schemas.microsoft.com/office/drawing/2014/main" id="{341D2589-FF1C-4877-AB34-1D6D5AD15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896628"/>
            <a:ext cx="3200380" cy="158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12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Cybercrime is not New</a:t>
            </a:r>
          </a:p>
        </p:txBody>
      </p:sp>
      <p:sp>
        <p:nvSpPr>
          <p:cNvPr id="4" name="Номер слайда 3"/>
          <p:cNvSpPr>
            <a:spLocks noGrp="1"/>
          </p:cNvSpPr>
          <p:nvPr>
            <p:ph type="sldNum" sz="quarter" idx="12"/>
          </p:nvPr>
        </p:nvSpPr>
        <p:spPr/>
        <p:txBody>
          <a:bodyPr>
            <a:normAutofit fontScale="47500" lnSpcReduction="20000"/>
          </a:bodyPr>
          <a:lstStyle/>
          <a:p>
            <a:fld id="{84959133-7CD5-44DA-AD55-C40B49792DCA}" type="slidenum">
              <a:rPr lang="en-US" smtClean="0"/>
              <a:pPr/>
              <a:t>9</a:t>
            </a:fld>
            <a:endParaRPr lang="en-US"/>
          </a:p>
        </p:txBody>
      </p:sp>
      <p:sp>
        <p:nvSpPr>
          <p:cNvPr id="3" name="Content Placeholder 2"/>
          <p:cNvSpPr>
            <a:spLocks noGrp="1"/>
          </p:cNvSpPr>
          <p:nvPr>
            <p:ph idx="1"/>
          </p:nvPr>
        </p:nvSpPr>
        <p:spPr/>
        <p:txBody>
          <a:bodyPr/>
          <a:lstStyle/>
          <a:p>
            <a:r>
              <a:rPr lang="en-IN" dirty="0"/>
              <a:t>Computers have been hacked since their inception</a:t>
            </a:r>
            <a:endParaRPr lang="en-US" dirty="0"/>
          </a:p>
          <a:p>
            <a:r>
              <a:rPr lang="en-IN" dirty="0"/>
              <a:t>The first spam email took place in 1978 when it was sent out over </a:t>
            </a:r>
            <a:r>
              <a:rPr lang="en-IN" b="1" dirty="0"/>
              <a:t>ARPANET</a:t>
            </a:r>
            <a:endParaRPr lang="en-IN" dirty="0"/>
          </a:p>
          <a:p>
            <a:r>
              <a:rPr lang="en-IN" dirty="0"/>
              <a:t>The first virus was installed on an Apple computer by a high school student 1981</a:t>
            </a:r>
          </a:p>
        </p:txBody>
      </p:sp>
    </p:spTree>
    <p:extLst>
      <p:ext uri="{BB962C8B-B14F-4D97-AF65-F5344CB8AC3E}">
        <p14:creationId xmlns:p14="http://schemas.microsoft.com/office/powerpoint/2010/main" val="41904093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B79A73F2-71A0-47DF-8E7D-52DB027BE46F}&quot;/&gt;&lt;isInvalidForFieldText val=&quot;0&quot;/&gt;&lt;Image&gt;&lt;filename val=&quot;C:\Users\geoffrey.dyer\Documents\My Adobe Presentations\Security Awareness Primer\data\asimages\{B79A73F2-71A0-47DF-8E7D-52DB027BE46F}.png&quot;/&gt;&lt;left val=&quot;317&quot;/&gt;&lt;top val=&quot;425&quot;/&gt;&lt;width val=&quot;120&quot;/&gt;&lt;height val=&quot;41&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2EF410A9-46E5-49A6-A0A0-DA47DF0304E9}&quot;/&gt;&lt;isInvalidForFieldText val=&quot;0&quot;/&gt;&lt;Image&gt;&lt;filename val=&quot;C:\Users\geoffrey.dyer\AppData\Local\Temp\CP106481329151140Session\CPTrustFolder106481329151156\PPTImport106481329945187\data\asimages\{2EF410A9-46E5-49A6-A0A0-DA47DF0304E9}_4.png&quot;/&gt;&lt;left val=&quot;509&quot;/&gt;&lt;top val=&quot;238&quot;/&gt;&lt;width val=&quot;92&quot;/&gt;&lt;height val=&quot;40&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A0E12A23-3406-4B93-A9B4-81EADBDA18FA}&quot;/&gt;&lt;isInvalidForFieldText val=&quot;0&quot;/&gt;&lt;Image&gt;&lt;filename val=&quot;C:\Users\geoffrey.dyer\AppData\Local\Temp\CP106481329151140Session\CPTrustFolder106481329151156\PPTImport106481329945187\data\asimages\{A0E12A23-3406-4B93-A9B4-81EADBDA18FA}_4.png&quot;/&gt;&lt;left val=&quot;543&quot;/&gt;&lt;top val=&quot;354&quot;/&gt;&lt;width val=&quot;118&quot;/&gt;&lt;height val=&quot;4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982EA937-6FE6-4E0C-A28D-2253AF16372C}&quot;/&gt;&lt;isInvalidForFieldText val=&quot;0&quot;/&gt;&lt;Image&gt;&lt;filename val=&quot;C:\Users\geoffrey.dyer\AppData\Local\Temp\CP106481329151140Session\CPTrustFolder106481329151156\PPTImport106481329945187\data\asimages\{982EA937-6FE6-4E0C-A28D-2253AF16372C}_4.png&quot;/&gt;&lt;left val=&quot;559&quot;/&gt;&lt;top val=&quot;516&quot;/&gt;&lt;width val=&quot;92&quot;/&gt;&lt;height val=&quot;4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0567DD18-D1D7-4DBF-B532-9BA4853594F3}&quot;/&gt;&lt;isInvalidForFieldText val=&quot;0&quot;/&gt;&lt;Image&gt;&lt;filename val=&quot;C:\Users\geoffrey.dyer\AppData\Local\Temp\CP106481329151140Session\CPTrustFolder106481329151156\PPTImport106481329945187\data\asimages\{0567DD18-D1D7-4DBF-B532-9BA4853594F3}_4.png&quot;/&gt;&lt;left val=&quot;576&quot;/&gt;&lt;top val=&quot;436&quot;/&gt;&lt;width val=&quot;91&quot;/&gt;&lt;height val=&quot;4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7B8F1A9-8BB6-4AC7-B7B5-D22A0636563E}&quot;/&gt;&lt;isInvalidForFieldText val=&quot;0&quot;/&gt;&lt;Image&gt;&lt;filename val=&quot;C:\Users\geoffrey.dyer\AppData\Local\Temp\CP106481329151140Session\CPTrustFolder106481329151156\PPTImport106481329945187\data\asimages\{17B8F1A9-8BB6-4AC7-B7B5-D22A0636563E}_4.png&quot;/&gt;&lt;left val=&quot;815&quot;/&gt;&lt;top val=&quot;628&quot;/&gt;&lt;width val=&quot;102&quot;/&gt;&lt;height val=&quot;5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24BE5D67-0D89-4CC8-9340-6B7F8FC86AF0}&quot;/&gt;&lt;isInvalidForFieldText val=&quot;0&quot;/&gt;&lt;Image&gt;&lt;filename val=&quot;C:\Users\geoffrey.dyer\AppData\Local\Temp\CP106481329151140Session\CPTrustFolder106481329151156\PPTImport106481329945187\data\asimages\{24BE5D67-0D89-4CC8-9340-6B7F8FC86AF0}_4.png&quot;/&gt;&lt;left val=&quot;-24&quot;/&gt;&lt;top val=&quot;102&quot;/&gt;&lt;width val=&quot;785&quot;/&gt;&lt;height val=&quot;7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6&quot;/&gt;&lt;lineCharCount val=&quot;19&quot;/&gt;&lt;lineCharCount val=&quot;15&quot;/&gt;&lt;/TableIndex&gt;&lt;/ShapeTextInfo&gt;"/>
  <p:tag name="HTML_SHAPEINFO" val="&lt;ThreeDShapeInfo&gt;&lt;uuid val=&quot;{803F008D-FE84-4763-819B-8F29E4D38580}&quot;/&gt;&lt;isInvalidForFieldText val=&quot;0&quot;/&gt;&lt;Image&gt;&lt;filename val=&quot;C:\Users\geoffrey.dyer\AppData\Local\Temp\CP106481329151140Session\CPTrustFolder106481329151156\PPTImport106481329945187\data\asimages\{803F008D-FE84-4763-819B-8F29E4D38580}_4.png&quot;/&gt;&lt;left val=&quot;243&quot;/&gt;&lt;top val=&quot;205&quot;/&gt;&lt;width val=&quot;227&quot;/&gt;&lt;height val=&quot;128&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16&quot;/&gt;&lt;lineCharCount val=&quot;19&quot;/&gt;&lt;lineCharCount val=&quot;12&quot;/&gt;&lt;lineCharCount val=&quot;16&quot;/&gt;&lt;/TableIndex&gt;&lt;/ShapeTextInfo&gt;"/>
  <p:tag name="HTML_SHAPEINFO" val="&lt;ThreeDShapeInfo&gt;&lt;uuid val=&quot;{1C779E4D-8E6B-458B-8EBE-C92152C51E0A}&quot;/&gt;&lt;isInvalidForFieldText val=&quot;0&quot;/&gt;&lt;Image&gt;&lt;filename val=&quot;C:\Users\geoffrey.dyer\AppData\Local\Temp\CP106481329151140Session\CPTrustFolder106481329151156\PPTImport106481329945187\data\asimages\{1C779E4D-8E6B-458B-8EBE-C92152C51E0A}_4.png&quot;/&gt;&lt;left val=&quot;51&quot;/&gt;&lt;top val=&quot;357&quot;/&gt;&lt;width val=&quot;231&quot;/&gt;&lt;height val=&quot;14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2&quot;/&gt;&lt;lineCharCount val=&quot;14&quot;/&gt;&lt;lineCharCount val=&quot;16&quot;/&gt;&lt;lineCharCount val=&quot;18&quot;/&gt;&lt;lineCharCount val=&quot;22&quot;/&gt;&lt;lineCharCount val=&quot;1&quot;/&gt;&lt;lineCharCount val=&quot;1&quot;/&gt;&lt;lineCharCount val=&quot;20&quot;/&gt;&lt;lineCharCount val=&quot;22&quot;/&gt;&lt;lineCharCount val=&quot;19&quot;/&gt;&lt;/TableIndex&gt;&lt;/ShapeTextInfo&gt;"/>
  <p:tag name="HTML_SHAPEINFO" val="&lt;ThreeDShapeInfo&gt;&lt;uuid val=&quot;{52CE957F-8E95-443C-A8C5-FFED863E8C94}&quot;/&gt;&lt;isInvalidForFieldText val=&quot;0&quot;/&gt;&lt;Image&gt;&lt;filename val=&quot;C:\Users\geoffrey.dyer\AppData\Local\Temp\CP106481329151140Session\CPTrustFolder106481329151156\PPTImport106481329945187\data\asimages\{52CE957F-8E95-443C-A8C5-FFED863E8C94}_4.png&quot;/&gt;&lt;left val=&quot;644&quot;/&gt;&lt;top val=&quot;247&quot;/&gt;&lt;width val=&quot;295&quot;/&gt;&lt;height val=&quot;321&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22&quot;/&gt;&lt;lineCharCount val=&quot;26&quot;/&gt;&lt;lineCharCount val=&quot;5&quot;/&gt;&lt;/TableIndex&gt;&lt;/ShapeTextInfo&gt;"/>
  <p:tag name="HTML_SHAPEINFO" val="&lt;ThreeDShapeInfo&gt;&lt;uuid val=&quot;{FD0BCFBF-3FEB-468C-B7F3-E3773D5EBD0F}&quot;/&gt;&lt;isInvalidForFieldText val=&quot;0&quot;/&gt;&lt;Image&gt;&lt;filename val=&quot;C:\Users\geoffrey.dyer\AppData\Local\Temp\CP106481329151140Session\CPTrustFolder106481329151156\PPTImport106481329945187\data\asimages\{FD0BCFBF-3FEB-468C-B7F3-E3773D5EBD0F}_4.png&quot;/&gt;&lt;left val=&quot;131&quot;/&gt;&lt;top val=&quot;541&quot;/&gt;&lt;width val=&quot;284&quot;/&gt;&lt;height val=&quot;1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ICT Presentation Template.pptx" id="{9E23C00F-C1E4-4884-BEA2-291EE4CCA48E}" vid="{D3085D19-4D02-40E9-A6D1-C5F6D9099A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000B0E-F247-42DE-B4C8-953FA5582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ICT Presentation Template</Template>
  <TotalTime>0</TotalTime>
  <Words>7605</Words>
  <Application>Microsoft Office PowerPoint</Application>
  <PresentationFormat>On-screen Show (16:9)</PresentationFormat>
  <Paragraphs>876</Paragraphs>
  <Slides>65</Slides>
  <Notes>64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ＭＳ Ｐゴシック</vt:lpstr>
      <vt:lpstr>Arial</vt:lpstr>
      <vt:lpstr>Calibri</vt:lpstr>
      <vt:lpstr>Tw Cen MT</vt:lpstr>
      <vt:lpstr>Wingdings</vt:lpstr>
      <vt:lpstr>Wingdings 2</vt:lpstr>
      <vt:lpstr>Median</vt:lpstr>
      <vt:lpstr>8. Cybersecurity</vt:lpstr>
      <vt:lpstr>Copyright Notice</vt:lpstr>
      <vt:lpstr>8.1: Cybercrime</vt:lpstr>
      <vt:lpstr>Learning Objectives</vt:lpstr>
      <vt:lpstr>Terminology</vt:lpstr>
      <vt:lpstr>Terminology (2)</vt:lpstr>
      <vt:lpstr>Terminology (3)</vt:lpstr>
      <vt:lpstr>Do I need to worry about cybersecurity?</vt:lpstr>
      <vt:lpstr>Cybercrime is not New</vt:lpstr>
      <vt:lpstr>Cybercriminals – No Rules!</vt:lpstr>
      <vt:lpstr>What do cybercriminals do?</vt:lpstr>
      <vt:lpstr>Who are the cybercriminals?</vt:lpstr>
      <vt:lpstr>PowerPoint Presentation</vt:lpstr>
      <vt:lpstr>What do cybercriminals want?</vt:lpstr>
      <vt:lpstr>Categories of Computer Crimes</vt:lpstr>
      <vt:lpstr>Computer as a Tool</vt:lpstr>
      <vt:lpstr>Computer as a Target</vt:lpstr>
      <vt:lpstr>Selling Illicit Goods</vt:lpstr>
      <vt:lpstr>Offensive Content or harassment</vt:lpstr>
      <vt:lpstr>Common Types of Cybercrime</vt:lpstr>
      <vt:lpstr>Cybercrime Legislation Worldwide</vt:lpstr>
      <vt:lpstr>Cybercrime Summary</vt:lpstr>
      <vt:lpstr>8.2: Cybersecurity</vt:lpstr>
      <vt:lpstr>Learning Objectives</vt:lpstr>
      <vt:lpstr>Cybersecurity Goal</vt:lpstr>
      <vt:lpstr>Good Line of Defense</vt:lpstr>
      <vt:lpstr>Password Cracking Example</vt:lpstr>
      <vt:lpstr>Are you a target?</vt:lpstr>
      <vt:lpstr>Who are the easy targets?</vt:lpstr>
      <vt:lpstr>Why do Breaches Happen?</vt:lpstr>
      <vt:lpstr>General Protection Guidelines</vt:lpstr>
      <vt:lpstr>Pirated Software</vt:lpstr>
      <vt:lpstr>Pirated Software (2): Created by Criminals</vt:lpstr>
      <vt:lpstr>Pirated Software (3): Risks</vt:lpstr>
      <vt:lpstr>Pirated Software (4): Assumptions</vt:lpstr>
      <vt:lpstr>Pirated Software (5): Assumptions</vt:lpstr>
      <vt:lpstr>Pirated Software (6): Food for Thought</vt:lpstr>
      <vt:lpstr>Pirated Software (7): Alternatives</vt:lpstr>
      <vt:lpstr>Software Updates: Are they important?</vt:lpstr>
      <vt:lpstr>Passwords</vt:lpstr>
      <vt:lpstr>Passwords (2): Passphrase</vt:lpstr>
      <vt:lpstr>Final point to ponder</vt:lpstr>
      <vt:lpstr>Cybersecurity Summary</vt:lpstr>
      <vt:lpstr>8.3: Common Threats</vt:lpstr>
      <vt:lpstr>Learning Objectives</vt:lpstr>
      <vt:lpstr>Common Cyber Threats</vt:lpstr>
      <vt:lpstr>Malware</vt:lpstr>
      <vt:lpstr>Malware (2): How Malware Operates</vt:lpstr>
      <vt:lpstr>Malware (3): Infection Methods</vt:lpstr>
      <vt:lpstr>Malware (4): What They Do</vt:lpstr>
      <vt:lpstr>Malware (5): Ransomware</vt:lpstr>
      <vt:lpstr>Malware (6): Infected Computers</vt:lpstr>
      <vt:lpstr>Malware (7): Protect Against</vt:lpstr>
      <vt:lpstr>Data Leaks</vt:lpstr>
      <vt:lpstr>Data Leaks (2): Data from Websites</vt:lpstr>
      <vt:lpstr>Data Leaks (3) </vt:lpstr>
      <vt:lpstr>Data Leaks (4) </vt:lpstr>
      <vt:lpstr>Data Leaks (5): How to Plan </vt:lpstr>
      <vt:lpstr>Data Leaks (6): Encryption</vt:lpstr>
      <vt:lpstr>Unsolicited Email</vt:lpstr>
      <vt:lpstr>Unsolicited Email (2)</vt:lpstr>
      <vt:lpstr>Unsolicited Email (2): Click Here</vt:lpstr>
      <vt:lpstr>Unsolicited Email (3): Protection</vt:lpstr>
      <vt:lpstr>Open WiFi Access Points</vt:lpstr>
      <vt:lpstr>Common Threats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2018-01-10T07:43:21Z</dcterms:created>
  <dcterms:modified xsi:type="dcterms:W3CDTF">2018-11-22T11:03:17Z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