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Relationship Id="rId4" Type="http://schemas.openxmlformats.org/officeDocument/2006/relationships/image" Target="../media/image16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image" Target="../media/image19.tif"/><Relationship Id="rId5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0.tif"/><Relationship Id="rId6" Type="http://schemas.openxmlformats.org/officeDocument/2006/relationships/image" Target="../media/image2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22.tif"/><Relationship Id="rId4" Type="http://schemas.openxmlformats.org/officeDocument/2006/relationships/image" Target="../media/image14.png"/><Relationship Id="rId5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5" Type="http://schemas.openxmlformats.org/officeDocument/2006/relationships/image" Target="../media/image1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nalysi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Analysis</a:t>
            </a:r>
          </a:p>
        </p:txBody>
      </p:sp>
      <p:sp>
        <p:nvSpPr>
          <p:cNvPr id="12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nser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Conservation</a:t>
            </a:r>
          </a:p>
        </p:txBody>
      </p:sp>
      <p:sp>
        <p:nvSpPr>
          <p:cNvPr id="1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184" y="8493745"/>
            <a:ext cx="14935201" cy="492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3904" y="75526"/>
            <a:ext cx="6829360" cy="813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25427" y="2860902"/>
            <a:ext cx="5329872" cy="9398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fitting and resto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Refitting and restoration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530" y="2831322"/>
            <a:ext cx="6931106" cy="9831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1795" y="2303476"/>
            <a:ext cx="5260410" cy="526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67364" y="3357596"/>
            <a:ext cx="8075192" cy="6621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79816" y="7775843"/>
            <a:ext cx="8860323" cy="6125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Da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</a:t>
            </a:r>
          </a:p>
        </p:txBody>
      </p:sp>
      <p:sp>
        <p:nvSpPr>
          <p:cNvPr id="171" name="Analysis of databa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Analysis of database</a:t>
            </a:r>
          </a:p>
          <a:p>
            <a:pPr/>
            <a:r>
              <a:t>Analysis of context</a:t>
            </a:r>
          </a:p>
          <a:p>
            <a:pPr/>
            <a:r>
              <a:t>Analysis of artefacts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73" y="31849"/>
            <a:ext cx="13448706" cy="7682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6889" y="5783160"/>
            <a:ext cx="14824170" cy="7296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1649" y="184791"/>
            <a:ext cx="17953673" cy="13179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3D-model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3D-modelling</a:t>
            </a:r>
          </a:p>
        </p:txBody>
      </p:sp>
      <p:sp>
        <p:nvSpPr>
          <p:cNvPr id="179" name="Photogrammetr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Photogrammetry</a:t>
            </a:r>
          </a:p>
          <a:p>
            <a:pPr/>
            <a:r>
              <a:t>3D-scanning</a:t>
            </a:r>
          </a:p>
          <a:p>
            <a:pPr/>
            <a:r>
              <a:t>3D-tomography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661" y="557652"/>
            <a:ext cx="10452101" cy="591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60183" y="633852"/>
            <a:ext cx="7175501" cy="576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304" y="6799516"/>
            <a:ext cx="9296401" cy="676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29581" y="6855889"/>
            <a:ext cx="10795001" cy="607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18400" y="3533839"/>
            <a:ext cx="9347200" cy="582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am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</a:t>
            </a:r>
          </a:p>
        </p:txBody>
      </p:sp>
      <p:sp>
        <p:nvSpPr>
          <p:cNvPr id="188" name="C14 samples (any organic material, better coal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C14 samples (any organic material, better coal)</a:t>
            </a:r>
          </a:p>
          <a:p>
            <a:pPr/>
            <a:r>
              <a:t>OSL samples (soil and rocks with particles of quartz and feld spar)</a:t>
            </a:r>
          </a:p>
          <a:p>
            <a:pPr/>
            <a:r>
              <a:t>Soil samples (for palynology, soil analysis)</a:t>
            </a:r>
          </a:p>
          <a:p>
            <a:pPr/>
            <a:r>
              <a:t>ZooMS (identification of genus and specie of animal)</a:t>
            </a:r>
          </a:p>
          <a:p>
            <a:pPr/>
            <a:r>
              <a:t>DNA (human and animals)</a:t>
            </a:r>
          </a:p>
          <a:p>
            <a:pPr/>
            <a:r>
              <a:t> Wood analysis (to reveal the tree specie)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Why we need to do sampli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we need to do sampling?</a:t>
            </a:r>
          </a:p>
        </p:txBody>
      </p:sp>
      <p:sp>
        <p:nvSpPr>
          <p:cNvPr id="191" name="Dating/Chronological affili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Dating/Chronological affiliation</a:t>
            </a:r>
          </a:p>
          <a:p>
            <a:pPr/>
            <a:r>
              <a:t>Reconstruction (climate, cultural attributes)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1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C14</a:t>
            </a:r>
          </a:p>
        </p:txBody>
      </p:sp>
      <p:sp>
        <p:nvSpPr>
          <p:cNvPr id="194" name="Avoid any contamination (air, any organic material, paper, etc.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Avoid any contamination (air, any organic material, paper, etc.)</a:t>
            </a:r>
          </a:p>
          <a:p>
            <a:pPr/>
            <a:r>
              <a:t>Avoid destruction / Fragility (fix in foil)</a:t>
            </a:r>
          </a:p>
          <a:p>
            <a:pPr/>
            <a:r>
              <a:t>Know amount of sample (from 1 ml up to 5 g) </a:t>
            </a:r>
          </a:p>
          <a:p>
            <a:pPr/>
            <a:r>
              <a:t>Take series of samples (There is safety in numbers)</a:t>
            </a:r>
          </a:p>
          <a:p>
            <a:pPr/>
            <a:r>
              <a:t>Limitations up 45 kya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?</a:t>
            </a:r>
          </a:p>
        </p:txBody>
      </p:sp>
      <p:sp>
        <p:nvSpPr>
          <p:cNvPr id="123" name="Archaeological materi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Archaeological material</a:t>
            </a:r>
          </a:p>
          <a:p>
            <a:pPr/>
            <a:r>
              <a:t>Archaeological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OSL and T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OSL and TL</a:t>
            </a:r>
          </a:p>
        </p:txBody>
      </p:sp>
      <p:sp>
        <p:nvSpPr>
          <p:cNvPr id="197" name="Avoid any ligh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Avoid any light</a:t>
            </a:r>
          </a:p>
          <a:p>
            <a:pPr/>
            <a:r>
              <a:t>Three ways: tubes, monoliths and at night</a:t>
            </a:r>
          </a:p>
          <a:p>
            <a:pPr/>
            <a:r>
              <a:t>Limitations 100-120 kya (quarts), 400-500 kya (feldspar)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170" y="5706631"/>
            <a:ext cx="8024741" cy="3501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881" y="439779"/>
            <a:ext cx="10795001" cy="501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77121" y="194147"/>
            <a:ext cx="8077201" cy="598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1996.JPG" descr="IMG_199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17204" y="5233325"/>
            <a:ext cx="11309009" cy="8481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IMG_1974 2.JPG" descr="IMG_1974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949" y="4197255"/>
            <a:ext cx="12745893" cy="9559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G_1972.JPG" descr="IMG_197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03086" y="-5050"/>
            <a:ext cx="13014978" cy="9761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9262" y="461240"/>
            <a:ext cx="20345476" cy="11956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ZooMS collagen fingerprin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ZooMS collagen fingerprinting</a:t>
            </a:r>
          </a:p>
        </p:txBody>
      </p:sp>
      <p:sp>
        <p:nvSpPr>
          <p:cNvPr id="2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4507" y="2711232"/>
            <a:ext cx="20612726" cy="11383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6562" y="4498510"/>
            <a:ext cx="22748616" cy="797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7358" y="2334873"/>
            <a:ext cx="17031129" cy="11589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2"/>
      <p:bldP build="whole" bldLvl="1" animBg="1" rev="0" advAuto="0" spid="2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Ancient DN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Ancient DNA</a:t>
            </a:r>
          </a:p>
        </p:txBody>
      </p:sp>
      <p:sp>
        <p:nvSpPr>
          <p:cNvPr id="218" name="Bone, teet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Bone, teeth</a:t>
            </a:r>
          </a:p>
          <a:p>
            <a:pPr/>
            <a:r>
              <a:t>Soil</a:t>
            </a:r>
          </a:p>
          <a:p>
            <a:pPr/>
            <a:r>
              <a:t>Coprolites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3387" y="3612960"/>
            <a:ext cx="16244832" cy="7774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ocumentation of exca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Documentation of excavation</a:t>
            </a:r>
          </a:p>
        </p:txBody>
      </p:sp>
      <p:sp>
        <p:nvSpPr>
          <p:cNvPr id="126" name="Hand made documentation (maps, plans, stratigraphy profiles, cross-sections, field diaries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Hand made documentation (maps, plans, stratigraphy profiles, cross-sections, field diaries)</a:t>
            </a:r>
          </a:p>
          <a:p>
            <a:pPr/>
            <a:r>
              <a:t>Digital documentation (total station, field computer, field database)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6034" y="6856255"/>
            <a:ext cx="8060933" cy="683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2090" y="-1"/>
            <a:ext cx="988899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12900" y="-89123"/>
            <a:ext cx="6807201" cy="683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235" y="763184"/>
            <a:ext cx="10063280" cy="11056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47049" y="2337540"/>
            <a:ext cx="9613499" cy="8670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869" y="4829443"/>
            <a:ext cx="11468575" cy="8881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06133" y="659237"/>
            <a:ext cx="7905983" cy="6625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43399" y="8350939"/>
            <a:ext cx="8031451" cy="5052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078" y="13384"/>
            <a:ext cx="7233598" cy="4914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ealing with mater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Dealing with material </a:t>
            </a:r>
          </a:p>
        </p:txBody>
      </p:sp>
      <p:sp>
        <p:nvSpPr>
          <p:cNvPr id="144" name="Preliminary processing (packing, marking, conservation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571500" defTabSz="742950">
              <a:spcBef>
                <a:spcPts val="5300"/>
              </a:spcBef>
              <a:defRPr sz="4319"/>
            </a:pPr>
            <a:r>
              <a:t>Preliminary processing (packing, marking, conservation)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Cleaning (by water, fine brush, special lab treatment)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Some artifacts better do not clean (pots with organic remains inside, lipid analysis)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Labelling and coding (handle or machine inventory)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Conservation (for fragile artefacts)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Sorting for analysis (lithic analysis, refitting or reconstruction of fragments)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Packing and storing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08360" y="6870080"/>
            <a:ext cx="2981862" cy="2981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Mar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Marking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35157" y="2530373"/>
            <a:ext cx="4813301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21" y="0"/>
            <a:ext cx="866437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72944" y="2447510"/>
            <a:ext cx="7278877" cy="4580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85398" y="7205195"/>
            <a:ext cx="10053968" cy="6188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2078" y="315722"/>
            <a:ext cx="6933624" cy="696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901" y="7582899"/>
            <a:ext cx="10642601" cy="594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82171" y="304304"/>
            <a:ext cx="9803889" cy="6562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41977" y="7424117"/>
            <a:ext cx="9391748" cy="6261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