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1" r:id="rId11"/>
    <p:sldId id="268" r:id="rId12"/>
    <p:sldId id="269" r:id="rId13"/>
    <p:sldId id="270" r:id="rId14"/>
    <p:sldId id="266"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77" d="100"/>
          <a:sy n="77" d="100"/>
        </p:scale>
        <p:origin x="6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4EB23-B977-4EB2-AD1A-FB39E3BF1ED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372141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4EB23-B977-4EB2-AD1A-FB39E3BF1ED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212891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4EB23-B977-4EB2-AD1A-FB39E3BF1ED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252615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28458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4EB23-B977-4EB2-AD1A-FB39E3BF1ED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403236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B4EB23-B977-4EB2-AD1A-FB39E3BF1ED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133448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4EB23-B977-4EB2-AD1A-FB39E3BF1ED0}"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356072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4EB23-B977-4EB2-AD1A-FB39E3BF1ED0}"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3305610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4EB23-B977-4EB2-AD1A-FB39E3BF1ED0}"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262763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4EB23-B977-4EB2-AD1A-FB39E3BF1ED0}"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315127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B4EB23-B977-4EB2-AD1A-FB39E3BF1ED0}"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3164035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B4EB23-B977-4EB2-AD1A-FB39E3BF1ED0}"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308A58-BE4F-456F-A7B6-091DF370256C}" type="slidenum">
              <a:rPr lang="en-US" smtClean="0"/>
              <a:t>‹#›</a:t>
            </a:fld>
            <a:endParaRPr lang="en-US"/>
          </a:p>
        </p:txBody>
      </p:sp>
    </p:spTree>
    <p:extLst>
      <p:ext uri="{BB962C8B-B14F-4D97-AF65-F5344CB8AC3E}">
        <p14:creationId xmlns:p14="http://schemas.microsoft.com/office/powerpoint/2010/main" val="320584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4EB23-B977-4EB2-AD1A-FB39E3BF1ED0}" type="datetimeFigureOut">
              <a:rPr lang="en-US" smtClean="0"/>
              <a:t>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08A58-BE4F-456F-A7B6-091DF370256C}" type="slidenum">
              <a:rPr lang="en-US" smtClean="0"/>
              <a:t>‹#›</a:t>
            </a:fld>
            <a:endParaRPr lang="en-US"/>
          </a:p>
        </p:txBody>
      </p:sp>
    </p:spTree>
    <p:extLst>
      <p:ext uri="{BB962C8B-B14F-4D97-AF65-F5344CB8AC3E}">
        <p14:creationId xmlns:p14="http://schemas.microsoft.com/office/powerpoint/2010/main" val="2249917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smand.net/" TargetMode="Externa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Survey</a:t>
            </a:r>
            <a:endParaRPr lang="en-US" dirty="0"/>
          </a:p>
        </p:txBody>
      </p:sp>
      <p:sp>
        <p:nvSpPr>
          <p:cNvPr id="3" name="Subtitle 2"/>
          <p:cNvSpPr>
            <a:spLocks noGrp="1"/>
          </p:cNvSpPr>
          <p:nvPr>
            <p:ph type="subTitle" idx="1"/>
          </p:nvPr>
        </p:nvSpPr>
        <p:spPr/>
        <p:txBody>
          <a:bodyPr/>
          <a:lstStyle/>
          <a:p>
            <a:r>
              <a:rPr lang="en-US" dirty="0" smtClean="0"/>
              <a:t>In archaeology</a:t>
            </a:r>
            <a:endParaRPr lang="en-US" dirty="0"/>
          </a:p>
        </p:txBody>
      </p:sp>
    </p:spTree>
    <p:extLst>
      <p:ext uri="{BB962C8B-B14F-4D97-AF65-F5344CB8AC3E}">
        <p14:creationId xmlns:p14="http://schemas.microsoft.com/office/powerpoint/2010/main" val="1987622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most archaeological survey conducted?</a:t>
            </a:r>
            <a:endParaRPr lang="en-US" dirty="0"/>
          </a:p>
        </p:txBody>
      </p:sp>
      <p:sp>
        <p:nvSpPr>
          <p:cNvPr id="3" name="Content Placeholder 2"/>
          <p:cNvSpPr>
            <a:spLocks noGrp="1"/>
          </p:cNvSpPr>
          <p:nvPr>
            <p:ph idx="1"/>
          </p:nvPr>
        </p:nvSpPr>
        <p:spPr/>
        <p:txBody>
          <a:bodyPr/>
          <a:lstStyle/>
          <a:p>
            <a:r>
              <a:rPr lang="en-US" dirty="0" smtClean="0"/>
              <a:t>There is no substitute of being there and walking around.</a:t>
            </a:r>
          </a:p>
          <a:p>
            <a:r>
              <a:rPr lang="en-US" dirty="0" smtClean="0"/>
              <a:t>Especially important is covering open and disturbed ground, where shallower remains have been churned up by plows, other heavy road building equipment, burrowing animals and so on.</a:t>
            </a:r>
          </a:p>
          <a:p>
            <a:r>
              <a:rPr lang="en-US" dirty="0" smtClean="0"/>
              <a:t>Seasonality is important for survey. Why?</a:t>
            </a:r>
          </a:p>
          <a:p>
            <a:pPr marL="0" indent="0">
              <a:buNone/>
            </a:pPr>
            <a:endParaRPr lang="en-US" dirty="0"/>
          </a:p>
        </p:txBody>
      </p:sp>
    </p:spTree>
    <p:extLst>
      <p:ext uri="{BB962C8B-B14F-4D97-AF65-F5344CB8AC3E}">
        <p14:creationId xmlns:p14="http://schemas.microsoft.com/office/powerpoint/2010/main" val="259724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Kuluk-Dobo castle"/>
          <p:cNvSpPr txBox="1">
            <a:spLocks noGrp="1"/>
          </p:cNvSpPr>
          <p:nvPr>
            <p:ph type="title"/>
          </p:nvPr>
        </p:nvSpPr>
        <p:spPr>
          <a:xfrm>
            <a:off x="2193727" y="178594"/>
            <a:ext cx="7804547" cy="732222"/>
          </a:xfrm>
          <a:prstGeom prst="rect">
            <a:avLst/>
          </a:prstGeom>
        </p:spPr>
        <p:txBody>
          <a:bodyPr>
            <a:normAutofit fontScale="90000"/>
          </a:bodyPr>
          <a:lstStyle>
            <a:lvl1pPr defTabSz="449833">
              <a:defRPr sz="6160"/>
            </a:lvl1pPr>
          </a:lstStyle>
          <a:p>
            <a:r>
              <a:t>Kuluk-Dobo castle</a:t>
            </a:r>
          </a:p>
        </p:txBody>
      </p:sp>
      <p:pic>
        <p:nvPicPr>
          <p:cNvPr id="139" name="IMG_5265.JPG" descr="IMG_5265.JPG"/>
          <p:cNvPicPr>
            <a:picLocks noChangeAspect="1"/>
          </p:cNvPicPr>
          <p:nvPr/>
        </p:nvPicPr>
        <p:blipFill rotWithShape="1">
          <a:blip r:embed="rId2">
            <a:extLst/>
          </a:blip>
          <a:srcRect t="13891"/>
          <a:stretch/>
        </p:blipFill>
        <p:spPr>
          <a:xfrm>
            <a:off x="1877355" y="1346200"/>
            <a:ext cx="8026947" cy="5183904"/>
          </a:xfrm>
          <a:prstGeom prst="rect">
            <a:avLst/>
          </a:prstGeom>
          <a:ln w="12700">
            <a:miter lim="400000"/>
          </a:ln>
        </p:spPr>
      </p:pic>
    </p:spTree>
    <p:extLst>
      <p:ext uri="{BB962C8B-B14F-4D97-AF65-F5344CB8AC3E}">
        <p14:creationId xmlns:p14="http://schemas.microsoft.com/office/powerpoint/2010/main" val="256403447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Fragment of the burnt brick"/>
          <p:cNvSpPr txBox="1">
            <a:spLocks noGrp="1"/>
          </p:cNvSpPr>
          <p:nvPr>
            <p:ph type="title"/>
          </p:nvPr>
        </p:nvSpPr>
        <p:spPr>
          <a:xfrm>
            <a:off x="2193727" y="178594"/>
            <a:ext cx="7804547" cy="816971"/>
          </a:xfrm>
          <a:prstGeom prst="rect">
            <a:avLst/>
          </a:prstGeom>
        </p:spPr>
        <p:txBody>
          <a:bodyPr>
            <a:noAutofit/>
          </a:bodyPr>
          <a:lstStyle>
            <a:lvl1pPr defTabSz="496570">
              <a:defRPr sz="6800"/>
            </a:lvl1pPr>
          </a:lstStyle>
          <a:p>
            <a:r>
              <a:rPr sz="4800" dirty="0"/>
              <a:t>Fragment of the burnt brick</a:t>
            </a:r>
          </a:p>
        </p:txBody>
      </p:sp>
      <p:pic>
        <p:nvPicPr>
          <p:cNvPr id="143" name="IMG_5268.JPG" descr="IMG_5268.JPG"/>
          <p:cNvPicPr>
            <a:picLocks noChangeAspect="1"/>
          </p:cNvPicPr>
          <p:nvPr/>
        </p:nvPicPr>
        <p:blipFill>
          <a:blip r:embed="rId2">
            <a:extLst/>
          </a:blip>
          <a:stretch>
            <a:fillRect/>
          </a:stretch>
        </p:blipFill>
        <p:spPr>
          <a:xfrm>
            <a:off x="2283301" y="995565"/>
            <a:ext cx="7804548" cy="5853411"/>
          </a:xfrm>
          <a:prstGeom prst="rect">
            <a:avLst/>
          </a:prstGeom>
          <a:ln w="12700">
            <a:miter lim="400000"/>
          </a:ln>
        </p:spPr>
      </p:pic>
    </p:spTree>
    <p:extLst>
      <p:ext uri="{BB962C8B-B14F-4D97-AF65-F5344CB8AC3E}">
        <p14:creationId xmlns:p14="http://schemas.microsoft.com/office/powerpoint/2010/main" val="41650944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survey include any digging?</a:t>
            </a:r>
            <a:endParaRPr lang="en-US" dirty="0"/>
          </a:p>
        </p:txBody>
      </p:sp>
      <p:sp>
        <p:nvSpPr>
          <p:cNvPr id="3" name="Text Placeholder 2"/>
          <p:cNvSpPr>
            <a:spLocks noGrp="1"/>
          </p:cNvSpPr>
          <p:nvPr>
            <p:ph type="body" idx="1"/>
          </p:nvPr>
        </p:nvSpPr>
        <p:spPr/>
        <p:txBody>
          <a:bodyPr/>
          <a:lstStyle/>
          <a:p>
            <a:r>
              <a:rPr lang="en-US" i="1" dirty="0" smtClean="0"/>
              <a:t>Subsurface sampling </a:t>
            </a:r>
            <a:r>
              <a:rPr lang="en-US" dirty="0" smtClean="0"/>
              <a:t>is enormously important</a:t>
            </a:r>
          </a:p>
          <a:p>
            <a:r>
              <a:rPr lang="en-US" dirty="0" smtClean="0"/>
              <a:t>The shovel test is usually 50 cm or 1 m square</a:t>
            </a:r>
          </a:p>
          <a:p>
            <a:endParaRPr lang="en-US" dirty="0" smtClean="0"/>
          </a:p>
          <a:p>
            <a:endParaRPr lang="en-US" dirty="0"/>
          </a:p>
        </p:txBody>
      </p:sp>
    </p:spTree>
    <p:extLst>
      <p:ext uri="{BB962C8B-B14F-4D97-AF65-F5344CB8AC3E}">
        <p14:creationId xmlns:p14="http://schemas.microsoft.com/office/powerpoint/2010/main" val="35865315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sting"/>
          <p:cNvSpPr txBox="1">
            <a:spLocks noGrp="1"/>
          </p:cNvSpPr>
          <p:nvPr>
            <p:ph type="title"/>
          </p:nvPr>
        </p:nvSpPr>
        <p:spPr>
          <a:prstGeom prst="rect">
            <a:avLst/>
          </a:prstGeom>
        </p:spPr>
        <p:txBody>
          <a:bodyPr/>
          <a:lstStyle/>
          <a:p>
            <a:r>
              <a:t>Testing</a:t>
            </a:r>
          </a:p>
        </p:txBody>
      </p:sp>
      <p:pic>
        <p:nvPicPr>
          <p:cNvPr id="175" name="IMG_8845.JPG" descr="IMG_8845.JPG"/>
          <p:cNvPicPr>
            <a:picLocks noChangeAspect="1"/>
          </p:cNvPicPr>
          <p:nvPr/>
        </p:nvPicPr>
        <p:blipFill>
          <a:blip r:embed="rId2">
            <a:extLst/>
          </a:blip>
          <a:stretch>
            <a:fillRect/>
          </a:stretch>
        </p:blipFill>
        <p:spPr>
          <a:xfrm>
            <a:off x="2534601" y="1136399"/>
            <a:ext cx="7896002" cy="5264001"/>
          </a:xfrm>
          <a:prstGeom prst="rect">
            <a:avLst/>
          </a:prstGeom>
          <a:ln w="12700">
            <a:miter lim="400000"/>
          </a:ln>
        </p:spPr>
      </p:pic>
    </p:spTree>
    <p:extLst>
      <p:ext uri="{BB962C8B-B14F-4D97-AF65-F5344CB8AC3E}">
        <p14:creationId xmlns:p14="http://schemas.microsoft.com/office/powerpoint/2010/main" val="353950357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other technological devices must modern archaeologists use?</a:t>
            </a:r>
            <a:endParaRPr lang="en-US" dirty="0"/>
          </a:p>
        </p:txBody>
      </p:sp>
      <p:sp>
        <p:nvSpPr>
          <p:cNvPr id="3" name="Text Placeholder 2"/>
          <p:cNvSpPr>
            <a:spLocks noGrp="1"/>
          </p:cNvSpPr>
          <p:nvPr>
            <p:ph type="body" idx="1"/>
          </p:nvPr>
        </p:nvSpPr>
        <p:spPr/>
        <p:txBody>
          <a:bodyPr/>
          <a:lstStyle/>
          <a:p>
            <a:r>
              <a:rPr lang="en-US" i="1" dirty="0" smtClean="0"/>
              <a:t>Global Positioning System (GPS) </a:t>
            </a:r>
            <a:r>
              <a:rPr lang="en-US" dirty="0" smtClean="0"/>
              <a:t>unit, which reads signals bouncing off several satellites to give exact location in latitude/longitude or other coordinates</a:t>
            </a:r>
          </a:p>
          <a:p>
            <a:endParaRPr lang="en-US" dirty="0"/>
          </a:p>
          <a:p>
            <a:r>
              <a:rPr lang="en-US" i="1" dirty="0" smtClean="0"/>
              <a:t>Geographic Information System (GIS), </a:t>
            </a:r>
            <a:r>
              <a:rPr lang="en-US" dirty="0" smtClean="0"/>
              <a:t>which are simply computerized  ways of making maps of different features that can be overlain to show relationships of natural and cultural features through time</a:t>
            </a:r>
          </a:p>
          <a:p>
            <a:endParaRPr lang="en-US" dirty="0"/>
          </a:p>
        </p:txBody>
      </p:sp>
    </p:spTree>
    <p:extLst>
      <p:ext uri="{BB962C8B-B14F-4D97-AF65-F5344CB8AC3E}">
        <p14:creationId xmlns:p14="http://schemas.microsoft.com/office/powerpoint/2010/main" val="194984702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OsmAnd</a:t>
            </a:r>
            <a:r>
              <a:rPr lang="en-US" dirty="0" smtClean="0"/>
              <a:t> Maps</a:t>
            </a:r>
            <a:endParaRPr lang="en-US" dirty="0"/>
          </a:p>
        </p:txBody>
      </p:sp>
      <p:sp>
        <p:nvSpPr>
          <p:cNvPr id="3" name="Text Placeholder 2"/>
          <p:cNvSpPr>
            <a:spLocks noGrp="1"/>
          </p:cNvSpPr>
          <p:nvPr>
            <p:ph type="body" idx="1"/>
          </p:nvPr>
        </p:nvSpPr>
        <p:spPr>
          <a:xfrm>
            <a:off x="838200" y="1825625"/>
            <a:ext cx="6090139" cy="4351338"/>
          </a:xfrm>
        </p:spPr>
        <p:txBody>
          <a:bodyPr/>
          <a:lstStyle/>
          <a:p>
            <a:r>
              <a:rPr lang="en-US" dirty="0" smtClean="0">
                <a:hlinkClick r:id="rId2"/>
              </a:rPr>
              <a:t>https://osmand.net/</a:t>
            </a:r>
            <a:endParaRPr lang="en-US" dirty="0" smtClean="0"/>
          </a:p>
          <a:p>
            <a:endParaRPr lang="en-US" dirty="0"/>
          </a:p>
        </p:txBody>
      </p:sp>
      <p:pic>
        <p:nvPicPr>
          <p:cNvPr id="5" name="Picture 4"/>
          <p:cNvPicPr>
            <a:picLocks noChangeAspect="1"/>
          </p:cNvPicPr>
          <p:nvPr/>
        </p:nvPicPr>
        <p:blipFill>
          <a:blip r:embed="rId3"/>
          <a:stretch>
            <a:fillRect/>
          </a:stretch>
        </p:blipFill>
        <p:spPr>
          <a:xfrm>
            <a:off x="5496578" y="3291540"/>
            <a:ext cx="6134100" cy="3381375"/>
          </a:xfrm>
          <a:prstGeom prst="rect">
            <a:avLst/>
          </a:prstGeom>
        </p:spPr>
      </p:pic>
      <p:pic>
        <p:nvPicPr>
          <p:cNvPr id="6" name="Picture 5"/>
          <p:cNvPicPr>
            <a:picLocks noChangeAspect="1"/>
          </p:cNvPicPr>
          <p:nvPr/>
        </p:nvPicPr>
        <p:blipFill>
          <a:blip r:embed="rId4"/>
          <a:stretch>
            <a:fillRect/>
          </a:stretch>
        </p:blipFill>
        <p:spPr>
          <a:xfrm>
            <a:off x="6477000" y="567532"/>
            <a:ext cx="4876800" cy="2381250"/>
          </a:xfrm>
          <a:prstGeom prst="rect">
            <a:avLst/>
          </a:prstGeom>
        </p:spPr>
      </p:pic>
    </p:spTree>
    <p:extLst>
      <p:ext uri="{BB962C8B-B14F-4D97-AF65-F5344CB8AC3E}">
        <p14:creationId xmlns:p14="http://schemas.microsoft.com/office/powerpoint/2010/main" val="345041313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objective</a:t>
            </a:r>
            <a:endParaRPr lang="en-US" dirty="0"/>
          </a:p>
        </p:txBody>
      </p:sp>
      <p:sp>
        <p:nvSpPr>
          <p:cNvPr id="3" name="Content Placeholder 2"/>
          <p:cNvSpPr>
            <a:spLocks noGrp="1"/>
          </p:cNvSpPr>
          <p:nvPr>
            <p:ph idx="1"/>
          </p:nvPr>
        </p:nvSpPr>
        <p:spPr/>
        <p:txBody>
          <a:bodyPr/>
          <a:lstStyle/>
          <a:p>
            <a:r>
              <a:rPr lang="en-US" dirty="0" smtClean="0"/>
              <a:t>Understand the steps of locating and extracting archaeological evidence</a:t>
            </a:r>
            <a:endParaRPr lang="en-US" dirty="0"/>
          </a:p>
        </p:txBody>
      </p:sp>
    </p:spTree>
    <p:extLst>
      <p:ext uri="{BB962C8B-B14F-4D97-AF65-F5344CB8AC3E}">
        <p14:creationId xmlns:p14="http://schemas.microsoft.com/office/powerpoint/2010/main" val="2788810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a:t>
            </a:r>
            <a:endParaRPr lang="en-US" dirty="0"/>
          </a:p>
        </p:txBody>
      </p:sp>
      <p:sp>
        <p:nvSpPr>
          <p:cNvPr id="3" name="Content Placeholder 2"/>
          <p:cNvSpPr>
            <a:spLocks noGrp="1"/>
          </p:cNvSpPr>
          <p:nvPr>
            <p:ph idx="1"/>
          </p:nvPr>
        </p:nvSpPr>
        <p:spPr/>
        <p:txBody>
          <a:bodyPr/>
          <a:lstStyle/>
          <a:p>
            <a:r>
              <a:rPr lang="en-US" dirty="0" smtClean="0"/>
              <a:t>Is the process of locating the archaeological resources in a given area of land</a:t>
            </a:r>
          </a:p>
          <a:p>
            <a:r>
              <a:rPr lang="en-US" dirty="0" smtClean="0"/>
              <a:t>Research in archaeology is essential</a:t>
            </a:r>
          </a:p>
          <a:p>
            <a:endParaRPr lang="en-US" dirty="0"/>
          </a:p>
          <a:p>
            <a:pPr marL="0" indent="0">
              <a:buNone/>
            </a:pPr>
            <a:r>
              <a:rPr lang="en-US" dirty="0" smtClean="0"/>
              <a:t>Allowed only archaeologists who have a special permission</a:t>
            </a:r>
            <a:endParaRPr lang="en-US" dirty="0"/>
          </a:p>
        </p:txBody>
      </p:sp>
    </p:spTree>
    <p:extLst>
      <p:ext uri="{BB962C8B-B14F-4D97-AF65-F5344CB8AC3E}">
        <p14:creationId xmlns:p14="http://schemas.microsoft.com/office/powerpoint/2010/main" val="4241578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Troy of Heinrich Schliemann</a:t>
            </a:r>
            <a:endParaRPr lang="en-US" dirty="0"/>
          </a:p>
        </p:txBody>
      </p:sp>
      <p:pic>
        <p:nvPicPr>
          <p:cNvPr id="5" name="Picture 4"/>
          <p:cNvPicPr>
            <a:picLocks noChangeAspect="1"/>
          </p:cNvPicPr>
          <p:nvPr/>
        </p:nvPicPr>
        <p:blipFill>
          <a:blip r:embed="rId2"/>
          <a:stretch>
            <a:fillRect/>
          </a:stretch>
        </p:blipFill>
        <p:spPr>
          <a:xfrm>
            <a:off x="3230880" y="1690688"/>
            <a:ext cx="6492240" cy="4792085"/>
          </a:xfrm>
          <a:prstGeom prst="rect">
            <a:avLst/>
          </a:prstGeom>
        </p:spPr>
      </p:pic>
    </p:spTree>
    <p:extLst>
      <p:ext uri="{BB962C8B-B14F-4D97-AF65-F5344CB8AC3E}">
        <p14:creationId xmlns:p14="http://schemas.microsoft.com/office/powerpoint/2010/main" val="2028114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sensing</a:t>
            </a:r>
            <a:endParaRPr lang="en-US" dirty="0"/>
          </a:p>
        </p:txBody>
      </p:sp>
      <p:sp>
        <p:nvSpPr>
          <p:cNvPr id="3" name="Content Placeholder 2"/>
          <p:cNvSpPr>
            <a:spLocks noGrp="1"/>
          </p:cNvSpPr>
          <p:nvPr>
            <p:ph idx="1"/>
          </p:nvPr>
        </p:nvSpPr>
        <p:spPr/>
        <p:txBody>
          <a:bodyPr/>
          <a:lstStyle/>
          <a:p>
            <a:r>
              <a:rPr lang="en-US" dirty="0" smtClean="0"/>
              <a:t>Anything (usually technological device) that helps you learn what is on/in the ground without your having to be there or dig there</a:t>
            </a:r>
          </a:p>
          <a:p>
            <a:endParaRPr lang="en-US" dirty="0"/>
          </a:p>
          <a:p>
            <a:r>
              <a:rPr lang="en-US" dirty="0" smtClean="0"/>
              <a:t>Map is remote sensing device</a:t>
            </a:r>
          </a:p>
          <a:p>
            <a:r>
              <a:rPr lang="en-US" dirty="0" smtClean="0"/>
              <a:t>Aerial photos, satellite images, and pictures generated by various geophysical prospecting techniques such as magnetometers, electrical resistivity detectors, ground penetrating radars, other kinds of radar, sonar, and all those spy devices developed by friendly military scientists</a:t>
            </a:r>
            <a:endParaRPr lang="en-US" dirty="0"/>
          </a:p>
        </p:txBody>
      </p:sp>
    </p:spTree>
    <p:extLst>
      <p:ext uri="{BB962C8B-B14F-4D97-AF65-F5344CB8AC3E}">
        <p14:creationId xmlns:p14="http://schemas.microsoft.com/office/powerpoint/2010/main" val="325907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atellite imagery"/>
          <p:cNvSpPr txBox="1">
            <a:spLocks noGrp="1"/>
          </p:cNvSpPr>
          <p:nvPr>
            <p:ph type="title"/>
          </p:nvPr>
        </p:nvSpPr>
        <p:spPr>
          <a:prstGeom prst="rect">
            <a:avLst/>
          </a:prstGeom>
        </p:spPr>
        <p:txBody>
          <a:bodyPr/>
          <a:lstStyle/>
          <a:p>
            <a:r>
              <a:t>Satellite imagery</a:t>
            </a:r>
          </a:p>
        </p:txBody>
      </p:sp>
      <p:sp>
        <p:nvSpPr>
          <p:cNvPr id="156" name="Body"/>
          <p:cNvSpPr txBox="1">
            <a:spLocks noGrp="1"/>
          </p:cNvSpPr>
          <p:nvPr>
            <p:ph type="body" idx="1"/>
          </p:nvPr>
        </p:nvSpPr>
        <p:spPr>
          <a:prstGeom prst="rect">
            <a:avLst/>
          </a:prstGeom>
        </p:spPr>
        <p:txBody>
          <a:bodyPr/>
          <a:lstStyle/>
          <a:p>
            <a:endParaRPr/>
          </a:p>
        </p:txBody>
      </p:sp>
      <p:pic>
        <p:nvPicPr>
          <p:cNvPr id="157" name="Image" descr="Image"/>
          <p:cNvPicPr>
            <a:picLocks noChangeAspect="1"/>
          </p:cNvPicPr>
          <p:nvPr/>
        </p:nvPicPr>
        <p:blipFill>
          <a:blip r:embed="rId2">
            <a:extLst/>
          </a:blip>
          <a:stretch>
            <a:fillRect/>
          </a:stretch>
        </p:blipFill>
        <p:spPr>
          <a:xfrm>
            <a:off x="1631156" y="1817191"/>
            <a:ext cx="8929688" cy="4429125"/>
          </a:xfrm>
          <a:prstGeom prst="rect">
            <a:avLst/>
          </a:prstGeom>
          <a:ln w="12700">
            <a:miter lim="400000"/>
          </a:ln>
        </p:spPr>
      </p:pic>
    </p:spTree>
    <p:extLst>
      <p:ext uri="{BB962C8B-B14F-4D97-AF65-F5344CB8AC3E}">
        <p14:creationId xmlns:p14="http://schemas.microsoft.com/office/powerpoint/2010/main" val="22113341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Aerial photography"/>
          <p:cNvSpPr txBox="1">
            <a:spLocks noGrp="1"/>
          </p:cNvSpPr>
          <p:nvPr>
            <p:ph type="title"/>
          </p:nvPr>
        </p:nvSpPr>
        <p:spPr>
          <a:xfrm>
            <a:off x="2193727" y="178594"/>
            <a:ext cx="7804547" cy="826231"/>
          </a:xfrm>
          <a:prstGeom prst="rect">
            <a:avLst/>
          </a:prstGeom>
        </p:spPr>
        <p:txBody>
          <a:bodyPr>
            <a:normAutofit fontScale="90000"/>
          </a:bodyPr>
          <a:lstStyle>
            <a:lvl1pPr defTabSz="519937">
              <a:defRPr sz="7119"/>
            </a:lvl1pPr>
          </a:lstStyle>
          <a:p>
            <a:r>
              <a:t>Aerial photography</a:t>
            </a:r>
          </a:p>
        </p:txBody>
      </p:sp>
      <p:sp>
        <p:nvSpPr>
          <p:cNvPr id="160" name="Body"/>
          <p:cNvSpPr txBox="1">
            <a:spLocks noGrp="1"/>
          </p:cNvSpPr>
          <p:nvPr>
            <p:ph type="body" idx="1"/>
          </p:nvPr>
        </p:nvSpPr>
        <p:spPr>
          <a:prstGeom prst="rect">
            <a:avLst/>
          </a:prstGeom>
        </p:spPr>
        <p:txBody>
          <a:bodyPr/>
          <a:lstStyle/>
          <a:p>
            <a:endParaRPr/>
          </a:p>
        </p:txBody>
      </p:sp>
      <p:pic>
        <p:nvPicPr>
          <p:cNvPr id="161" name="Kara-Darya.jpg" descr="Kara-Darya.jpg"/>
          <p:cNvPicPr>
            <a:picLocks noChangeAspect="1"/>
          </p:cNvPicPr>
          <p:nvPr/>
        </p:nvPicPr>
        <p:blipFill>
          <a:blip r:embed="rId2">
            <a:extLst/>
          </a:blip>
          <a:stretch>
            <a:fillRect/>
          </a:stretch>
        </p:blipFill>
        <p:spPr>
          <a:xfrm>
            <a:off x="2449363" y="936418"/>
            <a:ext cx="7541613" cy="5951590"/>
          </a:xfrm>
          <a:prstGeom prst="rect">
            <a:avLst/>
          </a:prstGeom>
          <a:ln w="12700">
            <a:miter lim="400000"/>
          </a:ln>
        </p:spPr>
      </p:pic>
    </p:spTree>
    <p:extLst>
      <p:ext uri="{BB962C8B-B14F-4D97-AF65-F5344CB8AC3E}">
        <p14:creationId xmlns:p14="http://schemas.microsoft.com/office/powerpoint/2010/main" val="402794761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itle"/>
          <p:cNvSpPr txBox="1">
            <a:spLocks noGrp="1"/>
          </p:cNvSpPr>
          <p:nvPr>
            <p:ph type="title"/>
          </p:nvPr>
        </p:nvSpPr>
        <p:spPr>
          <a:prstGeom prst="rect">
            <a:avLst/>
          </a:prstGeom>
        </p:spPr>
        <p:txBody>
          <a:bodyPr/>
          <a:lstStyle/>
          <a:p>
            <a:endParaRPr/>
          </a:p>
        </p:txBody>
      </p:sp>
      <p:sp>
        <p:nvSpPr>
          <p:cNvPr id="164" name="combination of satellite imagery and field survey"/>
          <p:cNvSpPr txBox="1">
            <a:spLocks noGrp="1"/>
          </p:cNvSpPr>
          <p:nvPr>
            <p:ph type="body" sz="half" idx="1"/>
          </p:nvPr>
        </p:nvSpPr>
        <p:spPr>
          <a:xfrm>
            <a:off x="5700458" y="1821656"/>
            <a:ext cx="4297816" cy="4420195"/>
          </a:xfrm>
          <a:prstGeom prst="rect">
            <a:avLst/>
          </a:prstGeom>
        </p:spPr>
        <p:txBody>
          <a:bodyPr/>
          <a:lstStyle/>
          <a:p>
            <a:r>
              <a:t>combination of satellite imagery and field survey</a:t>
            </a:r>
          </a:p>
        </p:txBody>
      </p:sp>
      <p:pic>
        <p:nvPicPr>
          <p:cNvPr id="165" name="IMG_7981.PNG" descr="IMG_7981.PNG"/>
          <p:cNvPicPr>
            <a:picLocks noChangeAspect="1"/>
          </p:cNvPicPr>
          <p:nvPr/>
        </p:nvPicPr>
        <p:blipFill>
          <a:blip r:embed="rId2">
            <a:extLst/>
          </a:blip>
          <a:stretch>
            <a:fillRect/>
          </a:stretch>
        </p:blipFill>
        <p:spPr>
          <a:xfrm>
            <a:off x="1667732" y="-1"/>
            <a:ext cx="3855698" cy="6858001"/>
          </a:xfrm>
          <a:prstGeom prst="rect">
            <a:avLst/>
          </a:prstGeom>
          <a:ln w="12700">
            <a:miter lim="400000"/>
          </a:ln>
        </p:spPr>
      </p:pic>
      <p:pic>
        <p:nvPicPr>
          <p:cNvPr id="166" name="IMG_8622 2.JPG" descr="IMG_8622 2.JPG"/>
          <p:cNvPicPr>
            <a:picLocks noChangeAspect="1"/>
          </p:cNvPicPr>
          <p:nvPr/>
        </p:nvPicPr>
        <p:blipFill>
          <a:blip r:embed="rId3">
            <a:extLst/>
          </a:blip>
          <a:stretch>
            <a:fillRect/>
          </a:stretch>
        </p:blipFill>
        <p:spPr>
          <a:xfrm>
            <a:off x="1524000" y="-1"/>
            <a:ext cx="9144001" cy="6858001"/>
          </a:xfrm>
          <a:prstGeom prst="rect">
            <a:avLst/>
          </a:prstGeom>
          <a:ln w="12700">
            <a:miter lim="400000"/>
          </a:ln>
        </p:spPr>
      </p:pic>
    </p:spTree>
    <p:extLst>
      <p:ext uri="{BB962C8B-B14F-4D97-AF65-F5344CB8AC3E}">
        <p14:creationId xmlns:p14="http://schemas.microsoft.com/office/powerpoint/2010/main" val="427012630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mote sensing"/>
          <p:cNvSpPr txBox="1">
            <a:spLocks noGrp="1"/>
          </p:cNvSpPr>
          <p:nvPr>
            <p:ph type="title"/>
          </p:nvPr>
        </p:nvSpPr>
        <p:spPr>
          <a:prstGeom prst="rect">
            <a:avLst/>
          </a:prstGeom>
        </p:spPr>
        <p:txBody>
          <a:bodyPr/>
          <a:lstStyle/>
          <a:p>
            <a:r>
              <a:t>Remote sensing</a:t>
            </a:r>
          </a:p>
        </p:txBody>
      </p:sp>
      <p:sp>
        <p:nvSpPr>
          <p:cNvPr id="169" name="Body"/>
          <p:cNvSpPr txBox="1">
            <a:spLocks noGrp="1"/>
          </p:cNvSpPr>
          <p:nvPr>
            <p:ph type="body" idx="1"/>
          </p:nvPr>
        </p:nvSpPr>
        <p:spPr>
          <a:prstGeom prst="rect">
            <a:avLst/>
          </a:prstGeom>
        </p:spPr>
        <p:txBody>
          <a:bodyPr/>
          <a:lstStyle/>
          <a:p>
            <a:endParaRPr/>
          </a:p>
        </p:txBody>
      </p:sp>
      <p:pic>
        <p:nvPicPr>
          <p:cNvPr id="170" name="IMG_1961.JPG" descr="IMG_1961.JPG"/>
          <p:cNvPicPr>
            <a:picLocks noChangeAspect="1"/>
          </p:cNvPicPr>
          <p:nvPr/>
        </p:nvPicPr>
        <p:blipFill>
          <a:blip r:embed="rId2">
            <a:extLst/>
          </a:blip>
          <a:stretch>
            <a:fillRect/>
          </a:stretch>
        </p:blipFill>
        <p:spPr>
          <a:xfrm>
            <a:off x="2543879" y="1367664"/>
            <a:ext cx="7272031" cy="5454023"/>
          </a:xfrm>
          <a:prstGeom prst="rect">
            <a:avLst/>
          </a:prstGeom>
          <a:ln w="12700">
            <a:miter lim="400000"/>
          </a:ln>
        </p:spPr>
      </p:pic>
      <p:pic>
        <p:nvPicPr>
          <p:cNvPr id="171" name="IMG_1966.JPG" descr="IMG_1966.JPG"/>
          <p:cNvPicPr>
            <a:picLocks noChangeAspect="1"/>
          </p:cNvPicPr>
          <p:nvPr/>
        </p:nvPicPr>
        <p:blipFill>
          <a:blip r:embed="rId3">
            <a:extLst/>
          </a:blip>
          <a:stretch>
            <a:fillRect/>
          </a:stretch>
        </p:blipFill>
        <p:spPr>
          <a:xfrm>
            <a:off x="1524000" y="0"/>
            <a:ext cx="9144000" cy="6858000"/>
          </a:xfrm>
          <a:prstGeom prst="rect">
            <a:avLst/>
          </a:prstGeom>
          <a:ln w="12700">
            <a:miter lim="400000"/>
          </a:ln>
        </p:spPr>
      </p:pic>
    </p:spTree>
    <p:extLst>
      <p:ext uri="{BB962C8B-B14F-4D97-AF65-F5344CB8AC3E}">
        <p14:creationId xmlns:p14="http://schemas.microsoft.com/office/powerpoint/2010/main" val="28140627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290</Words>
  <Application>Microsoft Office PowerPoint</Application>
  <PresentationFormat>Widescreen</PresentationFormat>
  <Paragraphs>35</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Survey</vt:lpstr>
      <vt:lpstr>Lesson objective</vt:lpstr>
      <vt:lpstr>Survey</vt:lpstr>
      <vt:lpstr>Troy of Heinrich Schliemann</vt:lpstr>
      <vt:lpstr>Remote sensing</vt:lpstr>
      <vt:lpstr>Satellite imagery</vt:lpstr>
      <vt:lpstr>Aerial photography</vt:lpstr>
      <vt:lpstr>PowerPoint Presentation</vt:lpstr>
      <vt:lpstr>Remote sensing</vt:lpstr>
      <vt:lpstr>How is most archaeological survey conducted?</vt:lpstr>
      <vt:lpstr>Kuluk-Dobo castle</vt:lpstr>
      <vt:lpstr>Fragment of the burnt brick</vt:lpstr>
      <vt:lpstr>Does survey include any digging?</vt:lpstr>
      <vt:lpstr>Testing</vt:lpstr>
      <vt:lpstr>What other technological devices must modern archaeologists use?</vt:lpstr>
      <vt:lpstr>OsmAnd Maps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dc:title>
  <dc:creator>Aida Abdykanova</dc:creator>
  <cp:lastModifiedBy>Aida Abdykanova</cp:lastModifiedBy>
  <cp:revision>9</cp:revision>
  <dcterms:created xsi:type="dcterms:W3CDTF">2023-03-01T09:34:01Z</dcterms:created>
  <dcterms:modified xsi:type="dcterms:W3CDTF">2023-03-01T10:31:41Z</dcterms:modified>
</cp:coreProperties>
</file>