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2" r:id="rId4"/>
    <p:sldId id="258" r:id="rId5"/>
    <p:sldId id="260" r:id="rId6"/>
    <p:sldId id="259"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5" autoAdjust="0"/>
    <p:restoredTop sz="66013" autoAdjust="0"/>
  </p:normalViewPr>
  <p:slideViewPr>
    <p:cSldViewPr snapToGrid="0">
      <p:cViewPr varScale="1">
        <p:scale>
          <a:sx n="54" d="100"/>
          <a:sy n="54" d="100"/>
        </p:scale>
        <p:origin x="8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008D4-02D1-46DB-86BC-1D0BA4B56C9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D556994-EA66-4D8F-BD7C-E9C65DD48C4D}">
      <dgm:prSet/>
      <dgm:spPr/>
      <dgm:t>
        <a:bodyPr/>
        <a:lstStyle/>
        <a:p>
          <a:r>
            <a:rPr lang="en-US"/>
            <a:t>How economics can help to solve climate change problem</a:t>
          </a:r>
        </a:p>
      </dgm:t>
    </dgm:pt>
    <dgm:pt modelId="{B1FE2C53-236E-4755-91E1-0141AC6DEC85}" type="parTrans" cxnId="{C36FACB3-31F5-4541-B658-5C36602B367A}">
      <dgm:prSet/>
      <dgm:spPr/>
      <dgm:t>
        <a:bodyPr/>
        <a:lstStyle/>
        <a:p>
          <a:endParaRPr lang="en-US"/>
        </a:p>
      </dgm:t>
    </dgm:pt>
    <dgm:pt modelId="{7F1A8B1A-30FD-4692-A3ED-AA37916F8460}" type="sibTrans" cxnId="{C36FACB3-31F5-4541-B658-5C36602B367A}">
      <dgm:prSet/>
      <dgm:spPr/>
      <dgm:t>
        <a:bodyPr/>
        <a:lstStyle/>
        <a:p>
          <a:endParaRPr lang="en-US"/>
        </a:p>
      </dgm:t>
    </dgm:pt>
    <dgm:pt modelId="{A55B82CB-B15E-421A-9FEF-D501A662446A}">
      <dgm:prSet/>
      <dgm:spPr/>
      <dgm:t>
        <a:bodyPr/>
        <a:lstStyle/>
        <a:p>
          <a:r>
            <a:rPr lang="en-US"/>
            <a:t>Assessing the benefits and costs of climate change mitigation</a:t>
          </a:r>
        </a:p>
      </dgm:t>
    </dgm:pt>
    <dgm:pt modelId="{C9C13A5F-6F29-453C-ABDA-C432CEF39764}" type="parTrans" cxnId="{C4BFDF30-CF38-452B-8BE4-84981DB0E9E0}">
      <dgm:prSet/>
      <dgm:spPr/>
      <dgm:t>
        <a:bodyPr/>
        <a:lstStyle/>
        <a:p>
          <a:endParaRPr lang="en-US"/>
        </a:p>
      </dgm:t>
    </dgm:pt>
    <dgm:pt modelId="{2C9420D7-E431-4494-AC4C-D6837A15C2B4}" type="sibTrans" cxnId="{C4BFDF30-CF38-452B-8BE4-84981DB0E9E0}">
      <dgm:prSet/>
      <dgm:spPr/>
      <dgm:t>
        <a:bodyPr/>
        <a:lstStyle/>
        <a:p>
          <a:endParaRPr lang="en-US"/>
        </a:p>
      </dgm:t>
    </dgm:pt>
    <dgm:pt modelId="{FBC24E0B-3F99-488A-B32F-37F4FE8328EB}">
      <dgm:prSet/>
      <dgm:spPr/>
      <dgm:t>
        <a:bodyPr/>
        <a:lstStyle/>
        <a:p>
          <a:r>
            <a:rPr lang="en-US"/>
            <a:t>Dealing with Uncertainty</a:t>
          </a:r>
        </a:p>
      </dgm:t>
    </dgm:pt>
    <dgm:pt modelId="{757E35F8-6844-49DE-9BE1-C5B464138A17}" type="parTrans" cxnId="{4BE00C49-9839-470E-8E1D-4FF9F14C1669}">
      <dgm:prSet/>
      <dgm:spPr/>
      <dgm:t>
        <a:bodyPr/>
        <a:lstStyle/>
        <a:p>
          <a:endParaRPr lang="en-US"/>
        </a:p>
      </dgm:t>
    </dgm:pt>
    <dgm:pt modelId="{0FE5579C-8C8E-415B-A944-26834E9D827B}" type="sibTrans" cxnId="{4BE00C49-9839-470E-8E1D-4FF9F14C1669}">
      <dgm:prSet/>
      <dgm:spPr/>
      <dgm:t>
        <a:bodyPr/>
        <a:lstStyle/>
        <a:p>
          <a:endParaRPr lang="en-US"/>
        </a:p>
      </dgm:t>
    </dgm:pt>
    <dgm:pt modelId="{E03104B5-0EBB-4747-A3BF-ABE066326DA8}">
      <dgm:prSet/>
      <dgm:spPr/>
      <dgm:t>
        <a:bodyPr/>
        <a:lstStyle/>
        <a:p>
          <a:r>
            <a:rPr lang="en-US"/>
            <a:t>The Choice of Instrument for Climate Change Policy</a:t>
          </a:r>
        </a:p>
      </dgm:t>
    </dgm:pt>
    <dgm:pt modelId="{0822309D-64B2-4414-8D97-5DF7E7DFFFE0}" type="parTrans" cxnId="{FD94C913-0D87-40C0-9583-C800E9ACAD1C}">
      <dgm:prSet/>
      <dgm:spPr/>
      <dgm:t>
        <a:bodyPr/>
        <a:lstStyle/>
        <a:p>
          <a:endParaRPr lang="en-US"/>
        </a:p>
      </dgm:t>
    </dgm:pt>
    <dgm:pt modelId="{7CBA5BE9-0CB5-4DD6-9883-C3C3A1DA28CE}" type="sibTrans" cxnId="{FD94C913-0D87-40C0-9583-C800E9ACAD1C}">
      <dgm:prSet/>
      <dgm:spPr/>
      <dgm:t>
        <a:bodyPr/>
        <a:lstStyle/>
        <a:p>
          <a:endParaRPr lang="en-US"/>
        </a:p>
      </dgm:t>
    </dgm:pt>
    <dgm:pt modelId="{56A4E49D-CC38-435B-AB85-7D87F81C9FAA}">
      <dgm:prSet/>
      <dgm:spPr/>
      <dgm:t>
        <a:bodyPr/>
        <a:lstStyle/>
        <a:p>
          <a:r>
            <a:rPr lang="en-US"/>
            <a:t>International Policy Initiatives and Coordination</a:t>
          </a:r>
        </a:p>
      </dgm:t>
    </dgm:pt>
    <dgm:pt modelId="{A2257CA7-0004-4200-83C6-8F2106142473}" type="parTrans" cxnId="{75A497DE-5DC3-4898-882E-FD82ECA03CF9}">
      <dgm:prSet/>
      <dgm:spPr/>
      <dgm:t>
        <a:bodyPr/>
        <a:lstStyle/>
        <a:p>
          <a:endParaRPr lang="en-US"/>
        </a:p>
      </dgm:t>
    </dgm:pt>
    <dgm:pt modelId="{EE6A2BBF-78BE-4186-B2A2-60B0AB3030D1}" type="sibTrans" cxnId="{75A497DE-5DC3-4898-882E-FD82ECA03CF9}">
      <dgm:prSet/>
      <dgm:spPr/>
      <dgm:t>
        <a:bodyPr/>
        <a:lstStyle/>
        <a:p>
          <a:endParaRPr lang="en-US"/>
        </a:p>
      </dgm:t>
    </dgm:pt>
    <dgm:pt modelId="{E4D00033-C00E-477A-BB3F-FFFADAC4759C}" type="pres">
      <dgm:prSet presAssocID="{CC2008D4-02D1-46DB-86BC-1D0BA4B56C96}" presName="vert0" presStyleCnt="0">
        <dgm:presLayoutVars>
          <dgm:dir/>
          <dgm:animOne val="branch"/>
          <dgm:animLvl val="lvl"/>
        </dgm:presLayoutVars>
      </dgm:prSet>
      <dgm:spPr/>
    </dgm:pt>
    <dgm:pt modelId="{287C5619-7A8B-418E-A238-E5952641EAB8}" type="pres">
      <dgm:prSet presAssocID="{0D556994-EA66-4D8F-BD7C-E9C65DD48C4D}" presName="thickLine" presStyleLbl="alignNode1" presStyleIdx="0" presStyleCnt="5"/>
      <dgm:spPr/>
    </dgm:pt>
    <dgm:pt modelId="{576E696B-E4E1-4906-A471-B9A1AF293BDC}" type="pres">
      <dgm:prSet presAssocID="{0D556994-EA66-4D8F-BD7C-E9C65DD48C4D}" presName="horz1" presStyleCnt="0"/>
      <dgm:spPr/>
    </dgm:pt>
    <dgm:pt modelId="{FB7B26D6-99BF-485D-B77C-36258348442B}" type="pres">
      <dgm:prSet presAssocID="{0D556994-EA66-4D8F-BD7C-E9C65DD48C4D}" presName="tx1" presStyleLbl="revTx" presStyleIdx="0" presStyleCnt="5"/>
      <dgm:spPr/>
    </dgm:pt>
    <dgm:pt modelId="{9B505109-F181-4BE1-BC09-45D3D3435454}" type="pres">
      <dgm:prSet presAssocID="{0D556994-EA66-4D8F-BD7C-E9C65DD48C4D}" presName="vert1" presStyleCnt="0"/>
      <dgm:spPr/>
    </dgm:pt>
    <dgm:pt modelId="{622D3CA1-F2CE-4DA7-8E38-1E74555229EA}" type="pres">
      <dgm:prSet presAssocID="{A55B82CB-B15E-421A-9FEF-D501A662446A}" presName="thickLine" presStyleLbl="alignNode1" presStyleIdx="1" presStyleCnt="5"/>
      <dgm:spPr/>
    </dgm:pt>
    <dgm:pt modelId="{364ED6E0-3663-4BA8-95FC-6F4019884302}" type="pres">
      <dgm:prSet presAssocID="{A55B82CB-B15E-421A-9FEF-D501A662446A}" presName="horz1" presStyleCnt="0"/>
      <dgm:spPr/>
    </dgm:pt>
    <dgm:pt modelId="{81E476D2-2573-442F-9D4F-DF81EC0CF2CD}" type="pres">
      <dgm:prSet presAssocID="{A55B82CB-B15E-421A-9FEF-D501A662446A}" presName="tx1" presStyleLbl="revTx" presStyleIdx="1" presStyleCnt="5"/>
      <dgm:spPr/>
    </dgm:pt>
    <dgm:pt modelId="{CA478CC6-6116-494E-9FCF-3B23C12031B7}" type="pres">
      <dgm:prSet presAssocID="{A55B82CB-B15E-421A-9FEF-D501A662446A}" presName="vert1" presStyleCnt="0"/>
      <dgm:spPr/>
    </dgm:pt>
    <dgm:pt modelId="{2BA3D1CB-B59E-423E-BF00-01CD4A7622C0}" type="pres">
      <dgm:prSet presAssocID="{FBC24E0B-3F99-488A-B32F-37F4FE8328EB}" presName="thickLine" presStyleLbl="alignNode1" presStyleIdx="2" presStyleCnt="5"/>
      <dgm:spPr/>
    </dgm:pt>
    <dgm:pt modelId="{5FD22700-787C-476E-A49F-F32E30CA3D6E}" type="pres">
      <dgm:prSet presAssocID="{FBC24E0B-3F99-488A-B32F-37F4FE8328EB}" presName="horz1" presStyleCnt="0"/>
      <dgm:spPr/>
    </dgm:pt>
    <dgm:pt modelId="{13BBBC0B-76AC-45C5-8C65-B23C028E460C}" type="pres">
      <dgm:prSet presAssocID="{FBC24E0B-3F99-488A-B32F-37F4FE8328EB}" presName="tx1" presStyleLbl="revTx" presStyleIdx="2" presStyleCnt="5"/>
      <dgm:spPr/>
    </dgm:pt>
    <dgm:pt modelId="{4BD3D811-44D4-41C0-92B7-BD0E3E63F9E7}" type="pres">
      <dgm:prSet presAssocID="{FBC24E0B-3F99-488A-B32F-37F4FE8328EB}" presName="vert1" presStyleCnt="0"/>
      <dgm:spPr/>
    </dgm:pt>
    <dgm:pt modelId="{FAD0EF45-BFCA-43BA-976D-DC21F8C3D83D}" type="pres">
      <dgm:prSet presAssocID="{E03104B5-0EBB-4747-A3BF-ABE066326DA8}" presName="thickLine" presStyleLbl="alignNode1" presStyleIdx="3" presStyleCnt="5"/>
      <dgm:spPr/>
    </dgm:pt>
    <dgm:pt modelId="{6BBA2E77-77F5-4EE8-9574-529C5AA27A53}" type="pres">
      <dgm:prSet presAssocID="{E03104B5-0EBB-4747-A3BF-ABE066326DA8}" presName="horz1" presStyleCnt="0"/>
      <dgm:spPr/>
    </dgm:pt>
    <dgm:pt modelId="{F2CACF8E-D6BB-4DE6-8BFE-98489A0E079B}" type="pres">
      <dgm:prSet presAssocID="{E03104B5-0EBB-4747-A3BF-ABE066326DA8}" presName="tx1" presStyleLbl="revTx" presStyleIdx="3" presStyleCnt="5"/>
      <dgm:spPr/>
    </dgm:pt>
    <dgm:pt modelId="{E9296C63-C356-495F-B98C-7390DF8BDC94}" type="pres">
      <dgm:prSet presAssocID="{E03104B5-0EBB-4747-A3BF-ABE066326DA8}" presName="vert1" presStyleCnt="0"/>
      <dgm:spPr/>
    </dgm:pt>
    <dgm:pt modelId="{E4167AA3-621E-43BB-8189-0806051B0B56}" type="pres">
      <dgm:prSet presAssocID="{56A4E49D-CC38-435B-AB85-7D87F81C9FAA}" presName="thickLine" presStyleLbl="alignNode1" presStyleIdx="4" presStyleCnt="5"/>
      <dgm:spPr/>
    </dgm:pt>
    <dgm:pt modelId="{3ACEF41A-C3A2-4E3A-8286-F551C86262E8}" type="pres">
      <dgm:prSet presAssocID="{56A4E49D-CC38-435B-AB85-7D87F81C9FAA}" presName="horz1" presStyleCnt="0"/>
      <dgm:spPr/>
    </dgm:pt>
    <dgm:pt modelId="{BE44878C-74CD-4BB0-9C76-06F17B274149}" type="pres">
      <dgm:prSet presAssocID="{56A4E49D-CC38-435B-AB85-7D87F81C9FAA}" presName="tx1" presStyleLbl="revTx" presStyleIdx="4" presStyleCnt="5"/>
      <dgm:spPr/>
    </dgm:pt>
    <dgm:pt modelId="{AC09BEDF-721C-41E3-B87E-4C775BCDF8F8}" type="pres">
      <dgm:prSet presAssocID="{56A4E49D-CC38-435B-AB85-7D87F81C9FAA}" presName="vert1" presStyleCnt="0"/>
      <dgm:spPr/>
    </dgm:pt>
  </dgm:ptLst>
  <dgm:cxnLst>
    <dgm:cxn modelId="{C7283D0E-F211-4A15-9CA4-1C80F39B3D4D}" type="presOf" srcId="{E03104B5-0EBB-4747-A3BF-ABE066326DA8}" destId="{F2CACF8E-D6BB-4DE6-8BFE-98489A0E079B}" srcOrd="0" destOrd="0" presId="urn:microsoft.com/office/officeart/2008/layout/LinedList"/>
    <dgm:cxn modelId="{65881013-3CB1-4D17-A785-B9E3401C909D}" type="presOf" srcId="{0D556994-EA66-4D8F-BD7C-E9C65DD48C4D}" destId="{FB7B26D6-99BF-485D-B77C-36258348442B}" srcOrd="0" destOrd="0" presId="urn:microsoft.com/office/officeart/2008/layout/LinedList"/>
    <dgm:cxn modelId="{FD94C913-0D87-40C0-9583-C800E9ACAD1C}" srcId="{CC2008D4-02D1-46DB-86BC-1D0BA4B56C96}" destId="{E03104B5-0EBB-4747-A3BF-ABE066326DA8}" srcOrd="3" destOrd="0" parTransId="{0822309D-64B2-4414-8D97-5DF7E7DFFFE0}" sibTransId="{7CBA5BE9-0CB5-4DD6-9883-C3C3A1DA28CE}"/>
    <dgm:cxn modelId="{C4BFDF30-CF38-452B-8BE4-84981DB0E9E0}" srcId="{CC2008D4-02D1-46DB-86BC-1D0BA4B56C96}" destId="{A55B82CB-B15E-421A-9FEF-D501A662446A}" srcOrd="1" destOrd="0" parTransId="{C9C13A5F-6F29-453C-ABDA-C432CEF39764}" sibTransId="{2C9420D7-E431-4494-AC4C-D6837A15C2B4}"/>
    <dgm:cxn modelId="{4BE00C49-9839-470E-8E1D-4FF9F14C1669}" srcId="{CC2008D4-02D1-46DB-86BC-1D0BA4B56C96}" destId="{FBC24E0B-3F99-488A-B32F-37F4FE8328EB}" srcOrd="2" destOrd="0" parTransId="{757E35F8-6844-49DE-9BE1-C5B464138A17}" sibTransId="{0FE5579C-8C8E-415B-A944-26834E9D827B}"/>
    <dgm:cxn modelId="{1734D954-482D-4E13-BE93-5FF4B575912C}" type="presOf" srcId="{56A4E49D-CC38-435B-AB85-7D87F81C9FAA}" destId="{BE44878C-74CD-4BB0-9C76-06F17B274149}" srcOrd="0" destOrd="0" presId="urn:microsoft.com/office/officeart/2008/layout/LinedList"/>
    <dgm:cxn modelId="{38556058-9690-4FEF-AC77-38E04ADFC8DB}" type="presOf" srcId="{CC2008D4-02D1-46DB-86BC-1D0BA4B56C96}" destId="{E4D00033-C00E-477A-BB3F-FFFADAC4759C}" srcOrd="0" destOrd="0" presId="urn:microsoft.com/office/officeart/2008/layout/LinedList"/>
    <dgm:cxn modelId="{C109D87C-0389-4ECC-9A12-11CCA02EB138}" type="presOf" srcId="{FBC24E0B-3F99-488A-B32F-37F4FE8328EB}" destId="{13BBBC0B-76AC-45C5-8C65-B23C028E460C}" srcOrd="0" destOrd="0" presId="urn:microsoft.com/office/officeart/2008/layout/LinedList"/>
    <dgm:cxn modelId="{8CC38889-2D69-4A8D-BFE7-39E224CA3A59}" type="presOf" srcId="{A55B82CB-B15E-421A-9FEF-D501A662446A}" destId="{81E476D2-2573-442F-9D4F-DF81EC0CF2CD}" srcOrd="0" destOrd="0" presId="urn:microsoft.com/office/officeart/2008/layout/LinedList"/>
    <dgm:cxn modelId="{C36FACB3-31F5-4541-B658-5C36602B367A}" srcId="{CC2008D4-02D1-46DB-86BC-1D0BA4B56C96}" destId="{0D556994-EA66-4D8F-BD7C-E9C65DD48C4D}" srcOrd="0" destOrd="0" parTransId="{B1FE2C53-236E-4755-91E1-0141AC6DEC85}" sibTransId="{7F1A8B1A-30FD-4692-A3ED-AA37916F8460}"/>
    <dgm:cxn modelId="{75A497DE-5DC3-4898-882E-FD82ECA03CF9}" srcId="{CC2008D4-02D1-46DB-86BC-1D0BA4B56C96}" destId="{56A4E49D-CC38-435B-AB85-7D87F81C9FAA}" srcOrd="4" destOrd="0" parTransId="{A2257CA7-0004-4200-83C6-8F2106142473}" sibTransId="{EE6A2BBF-78BE-4186-B2A2-60B0AB3030D1}"/>
    <dgm:cxn modelId="{D0CA02C1-3792-4025-BB38-A258A4DBE6A4}" type="presParOf" srcId="{E4D00033-C00E-477A-BB3F-FFFADAC4759C}" destId="{287C5619-7A8B-418E-A238-E5952641EAB8}" srcOrd="0" destOrd="0" presId="urn:microsoft.com/office/officeart/2008/layout/LinedList"/>
    <dgm:cxn modelId="{F8751493-AA9A-4E57-8D97-1792B24EE918}" type="presParOf" srcId="{E4D00033-C00E-477A-BB3F-FFFADAC4759C}" destId="{576E696B-E4E1-4906-A471-B9A1AF293BDC}" srcOrd="1" destOrd="0" presId="urn:microsoft.com/office/officeart/2008/layout/LinedList"/>
    <dgm:cxn modelId="{74E8078A-257E-43E0-A591-68017A0C145E}" type="presParOf" srcId="{576E696B-E4E1-4906-A471-B9A1AF293BDC}" destId="{FB7B26D6-99BF-485D-B77C-36258348442B}" srcOrd="0" destOrd="0" presId="urn:microsoft.com/office/officeart/2008/layout/LinedList"/>
    <dgm:cxn modelId="{3765CE8F-8CBE-4C83-8556-8497A0873E1E}" type="presParOf" srcId="{576E696B-E4E1-4906-A471-B9A1AF293BDC}" destId="{9B505109-F181-4BE1-BC09-45D3D3435454}" srcOrd="1" destOrd="0" presId="urn:microsoft.com/office/officeart/2008/layout/LinedList"/>
    <dgm:cxn modelId="{E0A1484A-25E2-4735-B273-7FE399AEB033}" type="presParOf" srcId="{E4D00033-C00E-477A-BB3F-FFFADAC4759C}" destId="{622D3CA1-F2CE-4DA7-8E38-1E74555229EA}" srcOrd="2" destOrd="0" presId="urn:microsoft.com/office/officeart/2008/layout/LinedList"/>
    <dgm:cxn modelId="{F62C45E6-E4C6-42C6-8973-0D5A90117EED}" type="presParOf" srcId="{E4D00033-C00E-477A-BB3F-FFFADAC4759C}" destId="{364ED6E0-3663-4BA8-95FC-6F4019884302}" srcOrd="3" destOrd="0" presId="urn:microsoft.com/office/officeart/2008/layout/LinedList"/>
    <dgm:cxn modelId="{20FED37D-B8D9-408E-8F7C-7C7335BFA225}" type="presParOf" srcId="{364ED6E0-3663-4BA8-95FC-6F4019884302}" destId="{81E476D2-2573-442F-9D4F-DF81EC0CF2CD}" srcOrd="0" destOrd="0" presId="urn:microsoft.com/office/officeart/2008/layout/LinedList"/>
    <dgm:cxn modelId="{97E968B4-6292-4C4F-842C-13F6375F10B1}" type="presParOf" srcId="{364ED6E0-3663-4BA8-95FC-6F4019884302}" destId="{CA478CC6-6116-494E-9FCF-3B23C12031B7}" srcOrd="1" destOrd="0" presId="urn:microsoft.com/office/officeart/2008/layout/LinedList"/>
    <dgm:cxn modelId="{DB540A90-A182-4A31-B633-C4162E46AD31}" type="presParOf" srcId="{E4D00033-C00E-477A-BB3F-FFFADAC4759C}" destId="{2BA3D1CB-B59E-423E-BF00-01CD4A7622C0}" srcOrd="4" destOrd="0" presId="urn:microsoft.com/office/officeart/2008/layout/LinedList"/>
    <dgm:cxn modelId="{DE48FCD3-AA7D-4BDD-B17E-8AAAC331448A}" type="presParOf" srcId="{E4D00033-C00E-477A-BB3F-FFFADAC4759C}" destId="{5FD22700-787C-476E-A49F-F32E30CA3D6E}" srcOrd="5" destOrd="0" presId="urn:microsoft.com/office/officeart/2008/layout/LinedList"/>
    <dgm:cxn modelId="{C1498B15-BD38-4AD2-959F-5B7D6DFD16CD}" type="presParOf" srcId="{5FD22700-787C-476E-A49F-F32E30CA3D6E}" destId="{13BBBC0B-76AC-45C5-8C65-B23C028E460C}" srcOrd="0" destOrd="0" presId="urn:microsoft.com/office/officeart/2008/layout/LinedList"/>
    <dgm:cxn modelId="{2921CC79-FD29-4267-8ABF-AFBE91B84F13}" type="presParOf" srcId="{5FD22700-787C-476E-A49F-F32E30CA3D6E}" destId="{4BD3D811-44D4-41C0-92B7-BD0E3E63F9E7}" srcOrd="1" destOrd="0" presId="urn:microsoft.com/office/officeart/2008/layout/LinedList"/>
    <dgm:cxn modelId="{0E6520BC-80E7-4D43-BCD9-53A6FB070037}" type="presParOf" srcId="{E4D00033-C00E-477A-BB3F-FFFADAC4759C}" destId="{FAD0EF45-BFCA-43BA-976D-DC21F8C3D83D}" srcOrd="6" destOrd="0" presId="urn:microsoft.com/office/officeart/2008/layout/LinedList"/>
    <dgm:cxn modelId="{E86DA42A-D046-43B6-8A04-5E6824670CF7}" type="presParOf" srcId="{E4D00033-C00E-477A-BB3F-FFFADAC4759C}" destId="{6BBA2E77-77F5-4EE8-9574-529C5AA27A53}" srcOrd="7" destOrd="0" presId="urn:microsoft.com/office/officeart/2008/layout/LinedList"/>
    <dgm:cxn modelId="{C4CDAB2D-B070-4593-A136-B05A9BC7A860}" type="presParOf" srcId="{6BBA2E77-77F5-4EE8-9574-529C5AA27A53}" destId="{F2CACF8E-D6BB-4DE6-8BFE-98489A0E079B}" srcOrd="0" destOrd="0" presId="urn:microsoft.com/office/officeart/2008/layout/LinedList"/>
    <dgm:cxn modelId="{23D4DAAF-D6B3-413B-9BA5-6C9B25CA8A53}" type="presParOf" srcId="{6BBA2E77-77F5-4EE8-9574-529C5AA27A53}" destId="{E9296C63-C356-495F-B98C-7390DF8BDC94}" srcOrd="1" destOrd="0" presId="urn:microsoft.com/office/officeart/2008/layout/LinedList"/>
    <dgm:cxn modelId="{191C25F8-A15F-4FEC-9EC0-ECE181AF9940}" type="presParOf" srcId="{E4D00033-C00E-477A-BB3F-FFFADAC4759C}" destId="{E4167AA3-621E-43BB-8189-0806051B0B56}" srcOrd="8" destOrd="0" presId="urn:microsoft.com/office/officeart/2008/layout/LinedList"/>
    <dgm:cxn modelId="{FD587845-B1E2-4910-B342-A811268A99A2}" type="presParOf" srcId="{E4D00033-C00E-477A-BB3F-FFFADAC4759C}" destId="{3ACEF41A-C3A2-4E3A-8286-F551C86262E8}" srcOrd="9" destOrd="0" presId="urn:microsoft.com/office/officeart/2008/layout/LinedList"/>
    <dgm:cxn modelId="{3D171710-975F-492D-B520-7E5C7F915946}" type="presParOf" srcId="{3ACEF41A-C3A2-4E3A-8286-F551C86262E8}" destId="{BE44878C-74CD-4BB0-9C76-06F17B274149}" srcOrd="0" destOrd="0" presId="urn:microsoft.com/office/officeart/2008/layout/LinedList"/>
    <dgm:cxn modelId="{50F1009B-66B9-4401-9227-4FFDFB4FC948}" type="presParOf" srcId="{3ACEF41A-C3A2-4E3A-8286-F551C86262E8}" destId="{AC09BEDF-721C-41E3-B87E-4C775BCDF8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620C1-8DBF-4C87-85A6-01F094ACDC0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640E26C-D77B-44C6-A1E8-033993CDCEF4}">
      <dgm:prSet/>
      <dgm:spPr/>
      <dgm:t>
        <a:bodyPr/>
        <a:lstStyle/>
        <a:p>
          <a:r>
            <a:rPr lang="en-US" b="0" i="0" baseline="0"/>
            <a:t>WHAT: emissions taxes, abatement subsidies, emissions quotas, tradable emissions allowances, and performance standards </a:t>
          </a:r>
          <a:endParaRPr lang="en-US"/>
        </a:p>
      </dgm:t>
    </dgm:pt>
    <dgm:pt modelId="{DAB17093-AFF7-47EB-940D-AD70C8F9F7C6}" type="parTrans" cxnId="{36EAB357-2B8C-42FC-B3B3-8AC66C0E9FFC}">
      <dgm:prSet/>
      <dgm:spPr/>
      <dgm:t>
        <a:bodyPr/>
        <a:lstStyle/>
        <a:p>
          <a:endParaRPr lang="en-US"/>
        </a:p>
      </dgm:t>
    </dgm:pt>
    <dgm:pt modelId="{57C9150B-7687-4C09-8266-C8CB992646ED}" type="sibTrans" cxnId="{36EAB357-2B8C-42FC-B3B3-8AC66C0E9FFC}">
      <dgm:prSet/>
      <dgm:spPr/>
      <dgm:t>
        <a:bodyPr/>
        <a:lstStyle/>
        <a:p>
          <a:endParaRPr lang="en-US"/>
        </a:p>
      </dgm:t>
    </dgm:pt>
    <dgm:pt modelId="{24635452-8939-4F7A-8BB4-660A24C14903}">
      <dgm:prSet/>
      <dgm:spPr/>
      <dgm:t>
        <a:bodyPr/>
        <a:lstStyle/>
        <a:p>
          <a:r>
            <a:rPr lang="en-US" b="0" i="0" baseline="0"/>
            <a:t>HOW: directly (as with an emissions trading program) or instead to pollution-related goods or services (as with a fuel tax or technology subsidy) </a:t>
          </a:r>
          <a:endParaRPr lang="en-US"/>
        </a:p>
      </dgm:t>
    </dgm:pt>
    <dgm:pt modelId="{E0B997DB-F7D6-4B5D-90D7-0C33CE9D9DD0}" type="parTrans" cxnId="{C1FA0404-4E40-4041-AA47-BD42801CEA60}">
      <dgm:prSet/>
      <dgm:spPr/>
      <dgm:t>
        <a:bodyPr/>
        <a:lstStyle/>
        <a:p>
          <a:endParaRPr lang="en-US"/>
        </a:p>
      </dgm:t>
    </dgm:pt>
    <dgm:pt modelId="{F5099B0F-62F0-4011-AF53-490C86CB6E10}" type="sibTrans" cxnId="{C1FA0404-4E40-4041-AA47-BD42801CEA60}">
      <dgm:prSet/>
      <dgm:spPr/>
      <dgm:t>
        <a:bodyPr/>
        <a:lstStyle/>
        <a:p>
          <a:endParaRPr lang="en-US"/>
        </a:p>
      </dgm:t>
    </dgm:pt>
    <dgm:pt modelId="{C1952AEA-594B-4169-A5AC-99762D24AC6A}" type="pres">
      <dgm:prSet presAssocID="{153620C1-8DBF-4C87-85A6-01F094ACDC0D}" presName="linear" presStyleCnt="0">
        <dgm:presLayoutVars>
          <dgm:animLvl val="lvl"/>
          <dgm:resizeHandles val="exact"/>
        </dgm:presLayoutVars>
      </dgm:prSet>
      <dgm:spPr/>
    </dgm:pt>
    <dgm:pt modelId="{A53ADA18-2DB4-4E6E-8180-66C9966BC9FF}" type="pres">
      <dgm:prSet presAssocID="{4640E26C-D77B-44C6-A1E8-033993CDCEF4}" presName="parentText" presStyleLbl="node1" presStyleIdx="0" presStyleCnt="2">
        <dgm:presLayoutVars>
          <dgm:chMax val="0"/>
          <dgm:bulletEnabled val="1"/>
        </dgm:presLayoutVars>
      </dgm:prSet>
      <dgm:spPr/>
    </dgm:pt>
    <dgm:pt modelId="{E0BD4059-23D3-4CF0-A585-ED841475BAA3}" type="pres">
      <dgm:prSet presAssocID="{57C9150B-7687-4C09-8266-C8CB992646ED}" presName="spacer" presStyleCnt="0"/>
      <dgm:spPr/>
    </dgm:pt>
    <dgm:pt modelId="{BCFBBAE9-C424-483A-9213-26CFD6F7CE47}" type="pres">
      <dgm:prSet presAssocID="{24635452-8939-4F7A-8BB4-660A24C14903}" presName="parentText" presStyleLbl="node1" presStyleIdx="1" presStyleCnt="2">
        <dgm:presLayoutVars>
          <dgm:chMax val="0"/>
          <dgm:bulletEnabled val="1"/>
        </dgm:presLayoutVars>
      </dgm:prSet>
      <dgm:spPr/>
    </dgm:pt>
  </dgm:ptLst>
  <dgm:cxnLst>
    <dgm:cxn modelId="{C1FA0404-4E40-4041-AA47-BD42801CEA60}" srcId="{153620C1-8DBF-4C87-85A6-01F094ACDC0D}" destId="{24635452-8939-4F7A-8BB4-660A24C14903}" srcOrd="1" destOrd="0" parTransId="{E0B997DB-F7D6-4B5D-90D7-0C33CE9D9DD0}" sibTransId="{F5099B0F-62F0-4011-AF53-490C86CB6E10}"/>
    <dgm:cxn modelId="{36EAB357-2B8C-42FC-B3B3-8AC66C0E9FFC}" srcId="{153620C1-8DBF-4C87-85A6-01F094ACDC0D}" destId="{4640E26C-D77B-44C6-A1E8-033993CDCEF4}" srcOrd="0" destOrd="0" parTransId="{DAB17093-AFF7-47EB-940D-AD70C8F9F7C6}" sibTransId="{57C9150B-7687-4C09-8266-C8CB992646ED}"/>
    <dgm:cxn modelId="{F352FCBD-4CA4-467F-8ED7-FFF3D281F836}" type="presOf" srcId="{153620C1-8DBF-4C87-85A6-01F094ACDC0D}" destId="{C1952AEA-594B-4169-A5AC-99762D24AC6A}" srcOrd="0" destOrd="0" presId="urn:microsoft.com/office/officeart/2005/8/layout/vList2"/>
    <dgm:cxn modelId="{EA3D5BCB-AA4B-4162-82E5-76A43A7D4C15}" type="presOf" srcId="{4640E26C-D77B-44C6-A1E8-033993CDCEF4}" destId="{A53ADA18-2DB4-4E6E-8180-66C9966BC9FF}" srcOrd="0" destOrd="0" presId="urn:microsoft.com/office/officeart/2005/8/layout/vList2"/>
    <dgm:cxn modelId="{147AE5F8-805D-41E6-8341-B0761C5AB7FC}" type="presOf" srcId="{24635452-8939-4F7A-8BB4-660A24C14903}" destId="{BCFBBAE9-C424-483A-9213-26CFD6F7CE47}" srcOrd="0" destOrd="0" presId="urn:microsoft.com/office/officeart/2005/8/layout/vList2"/>
    <dgm:cxn modelId="{615DD6A8-4E8F-4370-8878-BAB4EE92E21F}" type="presParOf" srcId="{C1952AEA-594B-4169-A5AC-99762D24AC6A}" destId="{A53ADA18-2DB4-4E6E-8180-66C9966BC9FF}" srcOrd="0" destOrd="0" presId="urn:microsoft.com/office/officeart/2005/8/layout/vList2"/>
    <dgm:cxn modelId="{FE05FBA3-7D27-4409-8B08-9BE98DA4CF3F}" type="presParOf" srcId="{C1952AEA-594B-4169-A5AC-99762D24AC6A}" destId="{E0BD4059-23D3-4CF0-A585-ED841475BAA3}" srcOrd="1" destOrd="0" presId="urn:microsoft.com/office/officeart/2005/8/layout/vList2"/>
    <dgm:cxn modelId="{B17D5D7C-39B5-4659-83CA-B107D9A269A5}" type="presParOf" srcId="{C1952AEA-594B-4169-A5AC-99762D24AC6A}" destId="{BCFBBAE9-C424-483A-9213-26CFD6F7CE4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59126D-B32B-429B-ABC4-680650D583E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62BBD94-B128-43CA-8F1F-8ADD6BE9CEF1}">
      <dgm:prSet/>
      <dgm:spPr/>
      <dgm:t>
        <a:bodyPr/>
        <a:lstStyle/>
        <a:p>
          <a:r>
            <a:rPr lang="en-US" b="0" i="0" baseline="0"/>
            <a:t>Climate change economics has produced new methods for evaluating environmental benefits, for determining costs in the presence of various market distortions or imperfections</a:t>
          </a:r>
          <a:endParaRPr lang="en-US"/>
        </a:p>
      </dgm:t>
    </dgm:pt>
    <dgm:pt modelId="{C19D7BF9-3652-4E2F-A5EA-35F17C8E6003}" type="parTrans" cxnId="{1F8E6075-9FC7-412D-96EF-A55FF06437C7}">
      <dgm:prSet/>
      <dgm:spPr/>
      <dgm:t>
        <a:bodyPr/>
        <a:lstStyle/>
        <a:p>
          <a:endParaRPr lang="en-US"/>
        </a:p>
      </dgm:t>
    </dgm:pt>
    <dgm:pt modelId="{E7A50A9F-CE61-4081-931F-636C168E5FFE}" type="sibTrans" cxnId="{1F8E6075-9FC7-412D-96EF-A55FF06437C7}">
      <dgm:prSet/>
      <dgm:spPr/>
      <dgm:t>
        <a:bodyPr/>
        <a:lstStyle/>
        <a:p>
          <a:endParaRPr lang="en-US"/>
        </a:p>
      </dgm:t>
    </dgm:pt>
    <dgm:pt modelId="{B9108992-4098-46FE-9999-7BDC3FA597A8}">
      <dgm:prSet/>
      <dgm:spPr/>
      <dgm:t>
        <a:bodyPr/>
        <a:lstStyle/>
        <a:p>
          <a:r>
            <a:rPr lang="en-US" b="0" i="0" baseline="0"/>
            <a:t>Clearly, many theoretical and empirical questions remain unanswered.</a:t>
          </a:r>
          <a:endParaRPr lang="en-US"/>
        </a:p>
      </dgm:t>
    </dgm:pt>
    <dgm:pt modelId="{EF345367-B25E-44B3-96B1-B025E279AACC}" type="parTrans" cxnId="{FBA9D240-2184-4778-B952-25574D3793DC}">
      <dgm:prSet/>
      <dgm:spPr/>
      <dgm:t>
        <a:bodyPr/>
        <a:lstStyle/>
        <a:p>
          <a:endParaRPr lang="en-US"/>
        </a:p>
      </dgm:t>
    </dgm:pt>
    <dgm:pt modelId="{8CC49143-67C6-419A-B3F0-4FF91C62B14F}" type="sibTrans" cxnId="{FBA9D240-2184-4778-B952-25574D3793DC}">
      <dgm:prSet/>
      <dgm:spPr/>
      <dgm:t>
        <a:bodyPr/>
        <a:lstStyle/>
        <a:p>
          <a:endParaRPr lang="en-US"/>
        </a:p>
      </dgm:t>
    </dgm:pt>
    <dgm:pt modelId="{380B1C22-2A7B-4A4D-ABE1-C92D155D81FD}">
      <dgm:prSet/>
      <dgm:spPr/>
      <dgm:t>
        <a:bodyPr/>
        <a:lstStyle/>
        <a:p>
          <a:r>
            <a:rPr lang="en-US" b="0" i="0" baseline="0"/>
            <a:t>From 2003 until 2030, the world is poised to invest an estimated $16 trillion in energy infrastructure, with annual carbon dioxide emissions estimated to rise by 60 percent.</a:t>
          </a:r>
          <a:endParaRPr lang="en-US"/>
        </a:p>
      </dgm:t>
    </dgm:pt>
    <dgm:pt modelId="{F9327105-2161-449D-BCE3-26CB790CA6B5}" type="parTrans" cxnId="{51E710C4-7256-4F8D-994F-9F0102D6354F}">
      <dgm:prSet/>
      <dgm:spPr/>
      <dgm:t>
        <a:bodyPr/>
        <a:lstStyle/>
        <a:p>
          <a:endParaRPr lang="en-US"/>
        </a:p>
      </dgm:t>
    </dgm:pt>
    <dgm:pt modelId="{7187D6F8-8E8A-4530-A02D-C2D8D00B804A}" type="sibTrans" cxnId="{51E710C4-7256-4F8D-994F-9F0102D6354F}">
      <dgm:prSet/>
      <dgm:spPr/>
      <dgm:t>
        <a:bodyPr/>
        <a:lstStyle/>
        <a:p>
          <a:endParaRPr lang="en-US"/>
        </a:p>
      </dgm:t>
    </dgm:pt>
    <dgm:pt modelId="{CDAECA69-78AC-4E21-8942-8EE23F7B30BB}" type="pres">
      <dgm:prSet presAssocID="{BC59126D-B32B-429B-ABC4-680650D583EA}" presName="linear" presStyleCnt="0">
        <dgm:presLayoutVars>
          <dgm:animLvl val="lvl"/>
          <dgm:resizeHandles val="exact"/>
        </dgm:presLayoutVars>
      </dgm:prSet>
      <dgm:spPr/>
    </dgm:pt>
    <dgm:pt modelId="{C58D63C7-3350-4D57-99C6-B9040D1DEED3}" type="pres">
      <dgm:prSet presAssocID="{C62BBD94-B128-43CA-8F1F-8ADD6BE9CEF1}" presName="parentText" presStyleLbl="node1" presStyleIdx="0" presStyleCnt="3">
        <dgm:presLayoutVars>
          <dgm:chMax val="0"/>
          <dgm:bulletEnabled val="1"/>
        </dgm:presLayoutVars>
      </dgm:prSet>
      <dgm:spPr/>
    </dgm:pt>
    <dgm:pt modelId="{257E275D-F352-42DF-A999-8C48469AE9B5}" type="pres">
      <dgm:prSet presAssocID="{E7A50A9F-CE61-4081-931F-636C168E5FFE}" presName="spacer" presStyleCnt="0"/>
      <dgm:spPr/>
    </dgm:pt>
    <dgm:pt modelId="{DCE1B87E-9B3E-4823-B0C8-2A29BF508727}" type="pres">
      <dgm:prSet presAssocID="{B9108992-4098-46FE-9999-7BDC3FA597A8}" presName="parentText" presStyleLbl="node1" presStyleIdx="1" presStyleCnt="3">
        <dgm:presLayoutVars>
          <dgm:chMax val="0"/>
          <dgm:bulletEnabled val="1"/>
        </dgm:presLayoutVars>
      </dgm:prSet>
      <dgm:spPr/>
    </dgm:pt>
    <dgm:pt modelId="{D2E481A1-5DD1-404F-AE26-174E08CE43C1}" type="pres">
      <dgm:prSet presAssocID="{8CC49143-67C6-419A-B3F0-4FF91C62B14F}" presName="spacer" presStyleCnt="0"/>
      <dgm:spPr/>
    </dgm:pt>
    <dgm:pt modelId="{10A3CF7A-DF1F-404B-BA9D-78F28DA5747E}" type="pres">
      <dgm:prSet presAssocID="{380B1C22-2A7B-4A4D-ABE1-C92D155D81FD}" presName="parentText" presStyleLbl="node1" presStyleIdx="2" presStyleCnt="3">
        <dgm:presLayoutVars>
          <dgm:chMax val="0"/>
          <dgm:bulletEnabled val="1"/>
        </dgm:presLayoutVars>
      </dgm:prSet>
      <dgm:spPr/>
    </dgm:pt>
  </dgm:ptLst>
  <dgm:cxnLst>
    <dgm:cxn modelId="{FBA9D240-2184-4778-B952-25574D3793DC}" srcId="{BC59126D-B32B-429B-ABC4-680650D583EA}" destId="{B9108992-4098-46FE-9999-7BDC3FA597A8}" srcOrd="1" destOrd="0" parTransId="{EF345367-B25E-44B3-96B1-B025E279AACC}" sibTransId="{8CC49143-67C6-419A-B3F0-4FF91C62B14F}"/>
    <dgm:cxn modelId="{47A5546A-A146-4640-A60F-311DB7393C90}" type="presOf" srcId="{C62BBD94-B128-43CA-8F1F-8ADD6BE9CEF1}" destId="{C58D63C7-3350-4D57-99C6-B9040D1DEED3}" srcOrd="0" destOrd="0" presId="urn:microsoft.com/office/officeart/2005/8/layout/vList2"/>
    <dgm:cxn modelId="{05577F6E-31BA-45AB-ABD7-07EE3B2112CC}" type="presOf" srcId="{380B1C22-2A7B-4A4D-ABE1-C92D155D81FD}" destId="{10A3CF7A-DF1F-404B-BA9D-78F28DA5747E}" srcOrd="0" destOrd="0" presId="urn:microsoft.com/office/officeart/2005/8/layout/vList2"/>
    <dgm:cxn modelId="{1F8E6075-9FC7-412D-96EF-A55FF06437C7}" srcId="{BC59126D-B32B-429B-ABC4-680650D583EA}" destId="{C62BBD94-B128-43CA-8F1F-8ADD6BE9CEF1}" srcOrd="0" destOrd="0" parTransId="{C19D7BF9-3652-4E2F-A5EA-35F17C8E6003}" sibTransId="{E7A50A9F-CE61-4081-931F-636C168E5FFE}"/>
    <dgm:cxn modelId="{D596777A-12CE-4B09-8040-3764D03C611E}" type="presOf" srcId="{B9108992-4098-46FE-9999-7BDC3FA597A8}" destId="{DCE1B87E-9B3E-4823-B0C8-2A29BF508727}" srcOrd="0" destOrd="0" presId="urn:microsoft.com/office/officeart/2005/8/layout/vList2"/>
    <dgm:cxn modelId="{51E710C4-7256-4F8D-994F-9F0102D6354F}" srcId="{BC59126D-B32B-429B-ABC4-680650D583EA}" destId="{380B1C22-2A7B-4A4D-ABE1-C92D155D81FD}" srcOrd="2" destOrd="0" parTransId="{F9327105-2161-449D-BCE3-26CB790CA6B5}" sibTransId="{7187D6F8-8E8A-4530-A02D-C2D8D00B804A}"/>
    <dgm:cxn modelId="{F544C7F1-C90E-4716-9BD8-A5918DA4046F}" type="presOf" srcId="{BC59126D-B32B-429B-ABC4-680650D583EA}" destId="{CDAECA69-78AC-4E21-8942-8EE23F7B30BB}" srcOrd="0" destOrd="0" presId="urn:microsoft.com/office/officeart/2005/8/layout/vList2"/>
    <dgm:cxn modelId="{2999465D-C1DE-4F2F-99C5-88A7C1BFAA24}" type="presParOf" srcId="{CDAECA69-78AC-4E21-8942-8EE23F7B30BB}" destId="{C58D63C7-3350-4D57-99C6-B9040D1DEED3}" srcOrd="0" destOrd="0" presId="urn:microsoft.com/office/officeart/2005/8/layout/vList2"/>
    <dgm:cxn modelId="{3BD5B414-70DE-4D64-A3AE-B597D0F93033}" type="presParOf" srcId="{CDAECA69-78AC-4E21-8942-8EE23F7B30BB}" destId="{257E275D-F352-42DF-A999-8C48469AE9B5}" srcOrd="1" destOrd="0" presId="urn:microsoft.com/office/officeart/2005/8/layout/vList2"/>
    <dgm:cxn modelId="{CA711C1A-4255-452B-B38E-0AFAC8C45BD9}" type="presParOf" srcId="{CDAECA69-78AC-4E21-8942-8EE23F7B30BB}" destId="{DCE1B87E-9B3E-4823-B0C8-2A29BF508727}" srcOrd="2" destOrd="0" presId="urn:microsoft.com/office/officeart/2005/8/layout/vList2"/>
    <dgm:cxn modelId="{86CB0D7D-C5CE-41CA-83DD-0C343766D596}" type="presParOf" srcId="{CDAECA69-78AC-4E21-8942-8EE23F7B30BB}" destId="{D2E481A1-5DD1-404F-AE26-174E08CE43C1}" srcOrd="3" destOrd="0" presId="urn:microsoft.com/office/officeart/2005/8/layout/vList2"/>
    <dgm:cxn modelId="{2975C4AC-4E62-4B5A-A94E-034FCB33AB37}" type="presParOf" srcId="{CDAECA69-78AC-4E21-8942-8EE23F7B30BB}" destId="{10A3CF7A-DF1F-404B-BA9D-78F28DA5747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C209B6-019A-4B01-B2A5-EB703069F6A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1321254-AF1E-4B71-9866-E104A490FE83}">
      <dgm:prSet/>
      <dgm:spPr/>
      <dgm:t>
        <a:bodyPr/>
        <a:lstStyle/>
        <a:p>
          <a:r>
            <a:rPr lang="en-US"/>
            <a:t>What do you think economists should do better in order to solve climate crisis?</a:t>
          </a:r>
        </a:p>
      </dgm:t>
    </dgm:pt>
    <dgm:pt modelId="{4021C8AC-4230-4C7E-A0B2-F55E6E283B4E}" type="parTrans" cxnId="{A6019BBC-A509-4214-9E70-343B2C148F61}">
      <dgm:prSet/>
      <dgm:spPr/>
      <dgm:t>
        <a:bodyPr/>
        <a:lstStyle/>
        <a:p>
          <a:endParaRPr lang="en-US"/>
        </a:p>
      </dgm:t>
    </dgm:pt>
    <dgm:pt modelId="{F848BA67-40A1-48C9-A285-8D152394EA72}" type="sibTrans" cxnId="{A6019BBC-A509-4214-9E70-343B2C148F61}">
      <dgm:prSet/>
      <dgm:spPr/>
      <dgm:t>
        <a:bodyPr/>
        <a:lstStyle/>
        <a:p>
          <a:endParaRPr lang="en-US"/>
        </a:p>
      </dgm:t>
    </dgm:pt>
    <dgm:pt modelId="{E57137A3-25D1-4B11-97B7-9CB2003DBD55}">
      <dgm:prSet/>
      <dgm:spPr/>
      <dgm:t>
        <a:bodyPr/>
        <a:lstStyle/>
        <a:p>
          <a:r>
            <a:rPr lang="en-US"/>
            <a:t>In which field do you see the largest potential?</a:t>
          </a:r>
        </a:p>
      </dgm:t>
    </dgm:pt>
    <dgm:pt modelId="{354351C2-A127-4651-8A32-DB898AF0F896}" type="parTrans" cxnId="{3DE2F237-3D88-4BBC-AF3C-43BD650EE338}">
      <dgm:prSet/>
      <dgm:spPr/>
      <dgm:t>
        <a:bodyPr/>
        <a:lstStyle/>
        <a:p>
          <a:endParaRPr lang="en-US"/>
        </a:p>
      </dgm:t>
    </dgm:pt>
    <dgm:pt modelId="{DB0ABB5D-A463-4519-92A8-58DA1059A7F0}" type="sibTrans" cxnId="{3DE2F237-3D88-4BBC-AF3C-43BD650EE338}">
      <dgm:prSet/>
      <dgm:spPr/>
      <dgm:t>
        <a:bodyPr/>
        <a:lstStyle/>
        <a:p>
          <a:endParaRPr lang="en-US"/>
        </a:p>
      </dgm:t>
    </dgm:pt>
    <dgm:pt modelId="{9C567757-2CE5-4B0A-83C3-EA3087418E1C}" type="pres">
      <dgm:prSet presAssocID="{7AC209B6-019A-4B01-B2A5-EB703069F6A4}" presName="vert0" presStyleCnt="0">
        <dgm:presLayoutVars>
          <dgm:dir/>
          <dgm:animOne val="branch"/>
          <dgm:animLvl val="lvl"/>
        </dgm:presLayoutVars>
      </dgm:prSet>
      <dgm:spPr/>
    </dgm:pt>
    <dgm:pt modelId="{DF70D2CC-CB3D-41EA-B445-DC39289F2D92}" type="pres">
      <dgm:prSet presAssocID="{01321254-AF1E-4B71-9866-E104A490FE83}" presName="thickLine" presStyleLbl="alignNode1" presStyleIdx="0" presStyleCnt="2"/>
      <dgm:spPr/>
    </dgm:pt>
    <dgm:pt modelId="{380BB554-7C08-4E12-A3C5-C81F667D4831}" type="pres">
      <dgm:prSet presAssocID="{01321254-AF1E-4B71-9866-E104A490FE83}" presName="horz1" presStyleCnt="0"/>
      <dgm:spPr/>
    </dgm:pt>
    <dgm:pt modelId="{0C8CA4F0-9AF3-423E-809C-E50E493A7BFE}" type="pres">
      <dgm:prSet presAssocID="{01321254-AF1E-4B71-9866-E104A490FE83}" presName="tx1" presStyleLbl="revTx" presStyleIdx="0" presStyleCnt="2"/>
      <dgm:spPr/>
    </dgm:pt>
    <dgm:pt modelId="{EC0651A8-BF10-45C2-8615-4F44EA1FA85A}" type="pres">
      <dgm:prSet presAssocID="{01321254-AF1E-4B71-9866-E104A490FE83}" presName="vert1" presStyleCnt="0"/>
      <dgm:spPr/>
    </dgm:pt>
    <dgm:pt modelId="{9E035D5B-8299-4CF1-8260-5ED926DDC859}" type="pres">
      <dgm:prSet presAssocID="{E57137A3-25D1-4B11-97B7-9CB2003DBD55}" presName="thickLine" presStyleLbl="alignNode1" presStyleIdx="1" presStyleCnt="2"/>
      <dgm:spPr/>
    </dgm:pt>
    <dgm:pt modelId="{BF4C4A23-3F11-4DAD-94BC-34BAD816254E}" type="pres">
      <dgm:prSet presAssocID="{E57137A3-25D1-4B11-97B7-9CB2003DBD55}" presName="horz1" presStyleCnt="0"/>
      <dgm:spPr/>
    </dgm:pt>
    <dgm:pt modelId="{8C176168-2F6C-4A38-9502-E83861A96979}" type="pres">
      <dgm:prSet presAssocID="{E57137A3-25D1-4B11-97B7-9CB2003DBD55}" presName="tx1" presStyleLbl="revTx" presStyleIdx="1" presStyleCnt="2"/>
      <dgm:spPr/>
    </dgm:pt>
    <dgm:pt modelId="{406314B7-2E56-4995-A948-79898073C889}" type="pres">
      <dgm:prSet presAssocID="{E57137A3-25D1-4B11-97B7-9CB2003DBD55}" presName="vert1" presStyleCnt="0"/>
      <dgm:spPr/>
    </dgm:pt>
  </dgm:ptLst>
  <dgm:cxnLst>
    <dgm:cxn modelId="{A6589317-F5B6-49B1-9E03-9FE30A752633}" type="presOf" srcId="{E57137A3-25D1-4B11-97B7-9CB2003DBD55}" destId="{8C176168-2F6C-4A38-9502-E83861A96979}" srcOrd="0" destOrd="0" presId="urn:microsoft.com/office/officeart/2008/layout/LinedList"/>
    <dgm:cxn modelId="{C672AF34-F0E5-44FE-92BD-A453CD2EEB8D}" type="presOf" srcId="{7AC209B6-019A-4B01-B2A5-EB703069F6A4}" destId="{9C567757-2CE5-4B0A-83C3-EA3087418E1C}" srcOrd="0" destOrd="0" presId="urn:microsoft.com/office/officeart/2008/layout/LinedList"/>
    <dgm:cxn modelId="{3DE2F237-3D88-4BBC-AF3C-43BD650EE338}" srcId="{7AC209B6-019A-4B01-B2A5-EB703069F6A4}" destId="{E57137A3-25D1-4B11-97B7-9CB2003DBD55}" srcOrd="1" destOrd="0" parTransId="{354351C2-A127-4651-8A32-DB898AF0F896}" sibTransId="{DB0ABB5D-A463-4519-92A8-58DA1059A7F0}"/>
    <dgm:cxn modelId="{EF8E6691-D487-4CF4-9591-9DF186C22AA6}" type="presOf" srcId="{01321254-AF1E-4B71-9866-E104A490FE83}" destId="{0C8CA4F0-9AF3-423E-809C-E50E493A7BFE}" srcOrd="0" destOrd="0" presId="urn:microsoft.com/office/officeart/2008/layout/LinedList"/>
    <dgm:cxn modelId="{A6019BBC-A509-4214-9E70-343B2C148F61}" srcId="{7AC209B6-019A-4B01-B2A5-EB703069F6A4}" destId="{01321254-AF1E-4B71-9866-E104A490FE83}" srcOrd="0" destOrd="0" parTransId="{4021C8AC-4230-4C7E-A0B2-F55E6E283B4E}" sibTransId="{F848BA67-40A1-48C9-A285-8D152394EA72}"/>
    <dgm:cxn modelId="{B38D9624-CDCD-4406-BE3F-43431BFE7440}" type="presParOf" srcId="{9C567757-2CE5-4B0A-83C3-EA3087418E1C}" destId="{DF70D2CC-CB3D-41EA-B445-DC39289F2D92}" srcOrd="0" destOrd="0" presId="urn:microsoft.com/office/officeart/2008/layout/LinedList"/>
    <dgm:cxn modelId="{46A27BA4-7489-4EF5-855F-5234DC9B2743}" type="presParOf" srcId="{9C567757-2CE5-4B0A-83C3-EA3087418E1C}" destId="{380BB554-7C08-4E12-A3C5-C81F667D4831}" srcOrd="1" destOrd="0" presId="urn:microsoft.com/office/officeart/2008/layout/LinedList"/>
    <dgm:cxn modelId="{01F0AE32-3E33-44F4-A9C2-99877FCA18D3}" type="presParOf" srcId="{380BB554-7C08-4E12-A3C5-C81F667D4831}" destId="{0C8CA4F0-9AF3-423E-809C-E50E493A7BFE}" srcOrd="0" destOrd="0" presId="urn:microsoft.com/office/officeart/2008/layout/LinedList"/>
    <dgm:cxn modelId="{27C7CD05-2368-4602-B719-7D755C65FCE1}" type="presParOf" srcId="{380BB554-7C08-4E12-A3C5-C81F667D4831}" destId="{EC0651A8-BF10-45C2-8615-4F44EA1FA85A}" srcOrd="1" destOrd="0" presId="urn:microsoft.com/office/officeart/2008/layout/LinedList"/>
    <dgm:cxn modelId="{E396A268-D681-4E68-B652-6558D9F26968}" type="presParOf" srcId="{9C567757-2CE5-4B0A-83C3-EA3087418E1C}" destId="{9E035D5B-8299-4CF1-8260-5ED926DDC859}" srcOrd="2" destOrd="0" presId="urn:microsoft.com/office/officeart/2008/layout/LinedList"/>
    <dgm:cxn modelId="{678A8655-13C8-4FD9-84E3-0A2DC4E7B81F}" type="presParOf" srcId="{9C567757-2CE5-4B0A-83C3-EA3087418E1C}" destId="{BF4C4A23-3F11-4DAD-94BC-34BAD816254E}" srcOrd="3" destOrd="0" presId="urn:microsoft.com/office/officeart/2008/layout/LinedList"/>
    <dgm:cxn modelId="{AE357C8C-AD63-470D-A73F-AA395100C1BD}" type="presParOf" srcId="{BF4C4A23-3F11-4DAD-94BC-34BAD816254E}" destId="{8C176168-2F6C-4A38-9502-E83861A96979}" srcOrd="0" destOrd="0" presId="urn:microsoft.com/office/officeart/2008/layout/LinedList"/>
    <dgm:cxn modelId="{87878E2B-C045-4F22-BFB9-AEB6A866ED4D}" type="presParOf" srcId="{BF4C4A23-3F11-4DAD-94BC-34BAD816254E}" destId="{406314B7-2E56-4995-A948-79898073C8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C5619-7A8B-418E-A238-E5952641EAB8}">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B26D6-99BF-485D-B77C-36258348442B}">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How economics can help to solve climate change problem</a:t>
          </a:r>
        </a:p>
      </dsp:txBody>
      <dsp:txXfrm>
        <a:off x="0" y="623"/>
        <a:ext cx="6492875" cy="1020830"/>
      </dsp:txXfrm>
    </dsp:sp>
    <dsp:sp modelId="{622D3CA1-F2CE-4DA7-8E38-1E74555229EA}">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E476D2-2573-442F-9D4F-DF81EC0CF2CD}">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Assessing the benefits and costs of climate change mitigation</a:t>
          </a:r>
        </a:p>
      </dsp:txBody>
      <dsp:txXfrm>
        <a:off x="0" y="1021453"/>
        <a:ext cx="6492875" cy="1020830"/>
      </dsp:txXfrm>
    </dsp:sp>
    <dsp:sp modelId="{2BA3D1CB-B59E-423E-BF00-01CD4A7622C0}">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BBC0B-76AC-45C5-8C65-B23C028E460C}">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Dealing with Uncertainty</a:t>
          </a:r>
        </a:p>
      </dsp:txBody>
      <dsp:txXfrm>
        <a:off x="0" y="2042284"/>
        <a:ext cx="6492875" cy="1020830"/>
      </dsp:txXfrm>
    </dsp:sp>
    <dsp:sp modelId="{FAD0EF45-BFCA-43BA-976D-DC21F8C3D83D}">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ACF8E-D6BB-4DE6-8BFE-98489A0E079B}">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The Choice of Instrument for Climate Change Policy</a:t>
          </a:r>
        </a:p>
      </dsp:txBody>
      <dsp:txXfrm>
        <a:off x="0" y="3063115"/>
        <a:ext cx="6492875" cy="1020830"/>
      </dsp:txXfrm>
    </dsp:sp>
    <dsp:sp modelId="{E4167AA3-621E-43BB-8189-0806051B0B56}">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44878C-74CD-4BB0-9C76-06F17B274149}">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International Policy Initiatives and Coordination</a:t>
          </a:r>
        </a:p>
      </dsp:txBody>
      <dsp:txXfrm>
        <a:off x="0" y="4083946"/>
        <a:ext cx="6492875" cy="1020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ADA18-2DB4-4E6E-8180-66C9966BC9FF}">
      <dsp:nvSpPr>
        <dsp:cNvPr id="0" name=""/>
        <dsp:cNvSpPr/>
      </dsp:nvSpPr>
      <dsp:spPr>
        <a:xfrm>
          <a:off x="0" y="11256"/>
          <a:ext cx="6263640" cy="26964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baseline="0"/>
            <a:t>WHAT: emissions taxes, abatement subsidies, emissions quotas, tradable emissions allowances, and performance standards </a:t>
          </a:r>
          <a:endParaRPr lang="en-US" sz="3100" kern="1200"/>
        </a:p>
      </dsp:txBody>
      <dsp:txXfrm>
        <a:off x="131630" y="142886"/>
        <a:ext cx="6000380" cy="2433187"/>
      </dsp:txXfrm>
    </dsp:sp>
    <dsp:sp modelId="{BCFBBAE9-C424-483A-9213-26CFD6F7CE47}">
      <dsp:nvSpPr>
        <dsp:cNvPr id="0" name=""/>
        <dsp:cNvSpPr/>
      </dsp:nvSpPr>
      <dsp:spPr>
        <a:xfrm>
          <a:off x="0" y="2796984"/>
          <a:ext cx="6263640" cy="269644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baseline="0"/>
            <a:t>HOW: directly (as with an emissions trading program) or instead to pollution-related goods or services (as with a fuel tax or technology subsidy) </a:t>
          </a:r>
          <a:endParaRPr lang="en-US" sz="3100" kern="1200"/>
        </a:p>
      </dsp:txBody>
      <dsp:txXfrm>
        <a:off x="131630" y="2928614"/>
        <a:ext cx="6000380" cy="2433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D63C7-3350-4D57-99C6-B9040D1DEED3}">
      <dsp:nvSpPr>
        <dsp:cNvPr id="0" name=""/>
        <dsp:cNvSpPr/>
      </dsp:nvSpPr>
      <dsp:spPr>
        <a:xfrm>
          <a:off x="0" y="64468"/>
          <a:ext cx="7559504" cy="1998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t>Climate change economics has produced new methods for evaluating environmental benefits, for determining costs in the presence of various market distortions or imperfections</a:t>
          </a:r>
          <a:endParaRPr lang="en-US" sz="2800" kern="1200"/>
        </a:p>
      </dsp:txBody>
      <dsp:txXfrm>
        <a:off x="97552" y="162020"/>
        <a:ext cx="7364400" cy="1803256"/>
      </dsp:txXfrm>
    </dsp:sp>
    <dsp:sp modelId="{DCE1B87E-9B3E-4823-B0C8-2A29BF508727}">
      <dsp:nvSpPr>
        <dsp:cNvPr id="0" name=""/>
        <dsp:cNvSpPr/>
      </dsp:nvSpPr>
      <dsp:spPr>
        <a:xfrm>
          <a:off x="0" y="2143468"/>
          <a:ext cx="7559504" cy="19983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t>Clearly, many theoretical and empirical questions remain unanswered.</a:t>
          </a:r>
          <a:endParaRPr lang="en-US" sz="2800" kern="1200"/>
        </a:p>
      </dsp:txBody>
      <dsp:txXfrm>
        <a:off x="97552" y="2241020"/>
        <a:ext cx="7364400" cy="1803256"/>
      </dsp:txXfrm>
    </dsp:sp>
    <dsp:sp modelId="{10A3CF7A-DF1F-404B-BA9D-78F28DA5747E}">
      <dsp:nvSpPr>
        <dsp:cNvPr id="0" name=""/>
        <dsp:cNvSpPr/>
      </dsp:nvSpPr>
      <dsp:spPr>
        <a:xfrm>
          <a:off x="0" y="4222468"/>
          <a:ext cx="7559504" cy="1998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t>From 2003 until 2030, the world is poised to invest an estimated $16 trillion in energy infrastructure, with annual carbon dioxide emissions estimated to rise by 60 percent.</a:t>
          </a:r>
          <a:endParaRPr lang="en-US" sz="2800" kern="1200"/>
        </a:p>
      </dsp:txBody>
      <dsp:txXfrm>
        <a:off x="97552" y="4320020"/>
        <a:ext cx="7364400" cy="1803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0D2CC-CB3D-41EA-B445-DC39289F2D92}">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CA4F0-9AF3-423E-809C-E50E493A7BFE}">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What do you think economists should do better in order to solve climate crisis?</a:t>
          </a:r>
        </a:p>
      </dsp:txBody>
      <dsp:txXfrm>
        <a:off x="0" y="0"/>
        <a:ext cx="6900512" cy="2768070"/>
      </dsp:txXfrm>
    </dsp:sp>
    <dsp:sp modelId="{9E035D5B-8299-4CF1-8260-5ED926DDC859}">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176168-2F6C-4A38-9502-E83861A96979}">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In which field do you see the largest potential?</a:t>
          </a:r>
        </a:p>
      </dsp:txBody>
      <dsp:txXfrm>
        <a:off x="0" y="2768070"/>
        <a:ext cx="6900512" cy="27680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E8D2E-61F1-493A-8921-690A5E3EAF41}"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A3B04-829B-4646-88A1-FBD05DAA1048}" type="slidenum">
              <a:rPr lang="en-US" smtClean="0"/>
              <a:t>‹#›</a:t>
            </a:fld>
            <a:endParaRPr lang="en-US"/>
          </a:p>
        </p:txBody>
      </p:sp>
    </p:spTree>
    <p:extLst>
      <p:ext uri="{BB962C8B-B14F-4D97-AF65-F5344CB8AC3E}">
        <p14:creationId xmlns:p14="http://schemas.microsoft.com/office/powerpoint/2010/main" val="45455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ewBaskerville-Roman"/>
              </a:rPr>
              <a:t>In tragic contrast, the most highly industrialized nations that have emitted the vast majority of greenhouse gases over the past one hundred years—including the United States, Russia, and much of Western Europe—are located almost exclusively in the higher latitudes in the northern hemisphere. These are, somewhat perversely, the areas that are likely to suffer the least in the short term and economic interests in these areas may even believe that they will enjoy some </a:t>
            </a:r>
            <a:r>
              <a:rPr lang="en-US" sz="1800" b="0" i="0" u="none" strike="noStrike" baseline="0" dirty="0" err="1">
                <a:latin typeface="NewBaskerville-Roman"/>
              </a:rPr>
              <a:t>shortterm</a:t>
            </a:r>
            <a:r>
              <a:rPr lang="en-US" sz="1800" b="0" i="0" u="none" strike="noStrike" baseline="0" dirty="0">
                <a:latin typeface="NewBaskerville-Roman"/>
              </a:rPr>
              <a:t> benefits.</a:t>
            </a:r>
          </a:p>
          <a:p>
            <a:pPr algn="l"/>
            <a:endParaRPr lang="en-US" sz="1800" b="0" i="0" u="none" strike="noStrike" baseline="0" dirty="0">
              <a:latin typeface="NewBaskerville-Roman"/>
            </a:endParaRPr>
          </a:p>
          <a:p>
            <a:pPr algn="l"/>
            <a:r>
              <a:rPr lang="en-US" sz="1800" b="0" i="0" u="none" strike="noStrike" baseline="0" dirty="0">
                <a:latin typeface="NewBaskerville-Roman"/>
              </a:rPr>
              <a:t>Such nations are not only the most responsible for the current problems, but they are also invariably some of the most politically and economically powerful nations on the globe. They are consequently not readily susceptible to less powerful nations’ efforts to compel them to reduce their emissions. Because of their relative wealth, they are also more easily able to adopt adaptation measures and consequently suffer fewer immediate hardships.</a:t>
            </a:r>
          </a:p>
          <a:p>
            <a:pPr algn="l"/>
            <a:endParaRPr lang="en-US" sz="1800" b="0" i="0" u="none" strike="noStrike" baseline="0" dirty="0">
              <a:latin typeface="NewBaskerville-Roman"/>
            </a:endParaRPr>
          </a:p>
          <a:p>
            <a:pPr algn="l"/>
            <a:endParaRPr lang="en-US" dirty="0"/>
          </a:p>
        </p:txBody>
      </p:sp>
      <p:sp>
        <p:nvSpPr>
          <p:cNvPr id="4" name="Slide Number Placeholder 3"/>
          <p:cNvSpPr>
            <a:spLocks noGrp="1"/>
          </p:cNvSpPr>
          <p:nvPr>
            <p:ph type="sldNum" sz="quarter" idx="5"/>
          </p:nvPr>
        </p:nvSpPr>
        <p:spPr/>
        <p:txBody>
          <a:bodyPr/>
          <a:lstStyle/>
          <a:p>
            <a:fld id="{DE4A3B04-829B-4646-88A1-FBD05DAA1048}" type="slidenum">
              <a:rPr lang="en-US" smtClean="0"/>
              <a:t>6</a:t>
            </a:fld>
            <a:endParaRPr lang="en-US"/>
          </a:p>
        </p:txBody>
      </p:sp>
    </p:spTree>
    <p:extLst>
      <p:ext uri="{BB962C8B-B14F-4D97-AF65-F5344CB8AC3E}">
        <p14:creationId xmlns:p14="http://schemas.microsoft.com/office/powerpoint/2010/main" val="370390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ewBaskerville-Roman"/>
              </a:rPr>
              <a:t>SUPER WICKED PROBLEMS AND CLIMATE</a:t>
            </a:r>
          </a:p>
          <a:p>
            <a:pPr algn="l"/>
            <a:r>
              <a:rPr lang="en-US" sz="1800" b="0" i="0" u="none" strike="noStrike" baseline="0" dirty="0">
                <a:latin typeface="NewBaskerville-Roman"/>
              </a:rPr>
              <a:t>CHANGE: RESTRAINING THE PRESENT</a:t>
            </a:r>
          </a:p>
          <a:p>
            <a:pPr algn="l"/>
            <a:r>
              <a:rPr lang="en-US" sz="1800" b="0" i="0" u="none" strike="noStrike" baseline="0" dirty="0">
                <a:latin typeface="NewBaskerville-Roman"/>
              </a:rPr>
              <a:t>TO LIBERATE THE FUTURE</a:t>
            </a:r>
          </a:p>
          <a:p>
            <a:pPr algn="l"/>
            <a:r>
              <a:rPr lang="en-US" sz="1800" b="0" i="1" u="none" strike="noStrike" baseline="0" dirty="0">
                <a:latin typeface="NewBaskerville-Italic"/>
              </a:rPr>
              <a:t>Richard J. Lazarus</a:t>
            </a:r>
            <a:r>
              <a:rPr lang="en-US" sz="1800" b="0" i="0" u="none" strike="noStrike" baseline="0" dirty="0">
                <a:latin typeface="NewBaskerville-Roman"/>
              </a:rPr>
              <a:t>†</a:t>
            </a:r>
          </a:p>
          <a:p>
            <a:pPr algn="l"/>
            <a:endParaRPr lang="en-US" sz="1800" b="0" i="0" u="none" strike="noStrike" baseline="0" dirty="0">
              <a:latin typeface="NewBaskerville-Roman"/>
            </a:endParaRPr>
          </a:p>
          <a:p>
            <a:pPr algn="l"/>
            <a:r>
              <a:rPr lang="en-US" sz="1800" b="0" i="0" u="none" strike="noStrike" baseline="0" dirty="0">
                <a:solidFill>
                  <a:srgbClr val="000000"/>
                </a:solidFill>
                <a:latin typeface="Times New Roman" panose="02020603050405020304" pitchFamily="18" charset="0"/>
              </a:rPr>
              <a:t>In addition to agriculture, this approach has been applied in other industries, including forestry, energy services, water utilities, and coastal flooding from sea level rise </a:t>
            </a:r>
            <a:endParaRPr lang="en-US" sz="1800" b="0" i="0" u="none" strike="noStrike" baseline="0" dirty="0">
              <a:solidFill>
                <a:srgbClr val="000000"/>
              </a:solidFill>
              <a:latin typeface="NewBaskerville-Roman"/>
            </a:endParaRPr>
          </a:p>
          <a:p>
            <a:pPr algn="l"/>
            <a:endParaRPr lang="en-US" sz="1800" b="0" i="0" u="none" strike="noStrike" baseline="0" dirty="0">
              <a:solidFill>
                <a:srgbClr val="000000"/>
              </a:solidFill>
              <a:latin typeface="NewBaskerville-Roman"/>
            </a:endParaRPr>
          </a:p>
          <a:p>
            <a:pPr algn="l"/>
            <a:endParaRPr lang="en-US" dirty="0"/>
          </a:p>
        </p:txBody>
      </p:sp>
      <p:sp>
        <p:nvSpPr>
          <p:cNvPr id="4" name="Slide Number Placeholder 3"/>
          <p:cNvSpPr>
            <a:spLocks noGrp="1"/>
          </p:cNvSpPr>
          <p:nvPr>
            <p:ph type="sldNum" sz="quarter" idx="5"/>
          </p:nvPr>
        </p:nvSpPr>
        <p:spPr/>
        <p:txBody>
          <a:bodyPr/>
          <a:lstStyle/>
          <a:p>
            <a:fld id="{DE4A3B04-829B-4646-88A1-FBD05DAA1048}" type="slidenum">
              <a:rPr lang="en-US" smtClean="0"/>
              <a:t>7</a:t>
            </a:fld>
            <a:endParaRPr lang="en-US"/>
          </a:p>
        </p:txBody>
      </p:sp>
    </p:spTree>
    <p:extLst>
      <p:ext uri="{BB962C8B-B14F-4D97-AF65-F5344CB8AC3E}">
        <p14:creationId xmlns:p14="http://schemas.microsoft.com/office/powerpoint/2010/main" val="39965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Substitution </a:t>
            </a:r>
          </a:p>
          <a:p>
            <a:r>
              <a:rPr lang="en-US" sz="1800" b="0" i="0" u="none" strike="noStrike" baseline="0" dirty="0">
                <a:solidFill>
                  <a:srgbClr val="000000"/>
                </a:solidFill>
                <a:latin typeface="Times New Roman" panose="02020603050405020304" pitchFamily="18" charset="0"/>
              </a:rPr>
              <a:t>These models tend to concentrate on one sector or a small group of sectors and offer less information on abilities to substitute from energy in general or on how changes in the prices of energy-intensive goods affect intermediate and final demands for those goods.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In recent years, attempts have been made to reduce the gap between the two types of models. Bottom-up models have gained scope, and top-down models have incorporated greater detail (see, for example, McFarland, Reilly and Herzog 2004.) </a:t>
            </a:r>
          </a:p>
          <a:p>
            <a:endParaRPr lang="en-US" dirty="0"/>
          </a:p>
          <a:p>
            <a:r>
              <a:rPr lang="en-US" sz="1800" b="0" i="0" u="none" strike="noStrike" baseline="0" dirty="0">
                <a:solidFill>
                  <a:srgbClr val="000000"/>
                </a:solidFill>
                <a:latin typeface="Times New Roman" panose="02020603050405020304" pitchFamily="18" charset="0"/>
              </a:rPr>
              <a:t>Some models focus on R&amp;D-based technological change, incorporating connections between policy interventions, incentives to research and development, and advances in knowledge (see, for example, </a:t>
            </a:r>
            <a:r>
              <a:rPr lang="en-US" sz="1800" b="0" i="0" u="none" strike="noStrike" baseline="0" dirty="0" err="1">
                <a:solidFill>
                  <a:srgbClr val="000000"/>
                </a:solidFill>
                <a:latin typeface="Times New Roman" panose="02020603050405020304" pitchFamily="18" charset="0"/>
              </a:rPr>
              <a:t>Goulder</a:t>
            </a:r>
            <a:r>
              <a:rPr lang="en-US" sz="1800" b="0" i="0" u="none" strike="noStrike" baseline="0" dirty="0">
                <a:solidFill>
                  <a:srgbClr val="000000"/>
                </a:solidFill>
                <a:latin typeface="Times New Roman" panose="02020603050405020304" pitchFamily="18" charset="0"/>
              </a:rPr>
              <a:t> and Schneider 1999; Nordhaus 2002; </a:t>
            </a:r>
            <a:r>
              <a:rPr lang="en-US" sz="1800" b="0" i="0" u="none" strike="noStrike" baseline="0" dirty="0" err="1">
                <a:solidFill>
                  <a:srgbClr val="000000"/>
                </a:solidFill>
                <a:latin typeface="Times New Roman" panose="02020603050405020304" pitchFamily="18" charset="0"/>
              </a:rPr>
              <a:t>Buonanno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Carraro</a:t>
            </a:r>
            <a:r>
              <a:rPr lang="en-US" sz="1800" b="0" i="0" u="none" strike="noStrike" baseline="0" dirty="0">
                <a:solidFill>
                  <a:srgbClr val="000000"/>
                </a:solidFill>
                <a:latin typeface="Times New Roman" panose="02020603050405020304" pitchFamily="18" charset="0"/>
              </a:rPr>
              <a:t> and </a:t>
            </a:r>
            <a:r>
              <a:rPr lang="en-US" sz="1800" b="0" i="0" u="none" strike="noStrike" baseline="0" dirty="0" err="1">
                <a:solidFill>
                  <a:srgbClr val="000000"/>
                </a:solidFill>
                <a:latin typeface="Times New Roman" panose="02020603050405020304" pitchFamily="18" charset="0"/>
              </a:rPr>
              <a:t>Galeotti</a:t>
            </a:r>
            <a:r>
              <a:rPr lang="en-US" sz="1800" b="0" i="0" u="none" strike="noStrike" baseline="0" dirty="0">
                <a:solidFill>
                  <a:srgbClr val="000000"/>
                </a:solidFill>
                <a:latin typeface="Times New Roman" panose="02020603050405020304" pitchFamily="18" charset="0"/>
              </a:rPr>
              <a:t> 2003; Popp, 2004). Others emphasize learning-by-doing-based technological change, where production costs fall with cumulative output in keeping with the idea that cumulative output is associated with learning (for example, Manne and </a:t>
            </a:r>
            <a:r>
              <a:rPr lang="en-US" sz="1800" b="0" i="0" u="none" strike="noStrike" baseline="0" dirty="0" err="1">
                <a:solidFill>
                  <a:srgbClr val="000000"/>
                </a:solidFill>
                <a:latin typeface="Times New Roman" panose="02020603050405020304" pitchFamily="18" charset="0"/>
              </a:rPr>
              <a:t>Richels</a:t>
            </a:r>
            <a:r>
              <a:rPr lang="en-US" sz="1800" b="0" i="0" u="none" strike="noStrike" baseline="0" dirty="0">
                <a:solidFill>
                  <a:srgbClr val="000000"/>
                </a:solidFill>
                <a:latin typeface="Times New Roman" panose="02020603050405020304" pitchFamily="18" charset="0"/>
              </a:rPr>
              <a:t> 2004). </a:t>
            </a:r>
            <a:endParaRPr lang="en-US" dirty="0"/>
          </a:p>
        </p:txBody>
      </p:sp>
      <p:sp>
        <p:nvSpPr>
          <p:cNvPr id="4" name="Slide Number Placeholder 3"/>
          <p:cNvSpPr>
            <a:spLocks noGrp="1"/>
          </p:cNvSpPr>
          <p:nvPr>
            <p:ph type="sldNum" sz="quarter" idx="5"/>
          </p:nvPr>
        </p:nvSpPr>
        <p:spPr/>
        <p:txBody>
          <a:bodyPr/>
          <a:lstStyle/>
          <a:p>
            <a:fld id="{DE4A3B04-829B-4646-88A1-FBD05DAA1048}" type="slidenum">
              <a:rPr lang="en-US" smtClean="0"/>
              <a:t>8</a:t>
            </a:fld>
            <a:endParaRPr lang="en-US"/>
          </a:p>
        </p:txBody>
      </p:sp>
    </p:spTree>
    <p:extLst>
      <p:ext uri="{BB962C8B-B14F-4D97-AF65-F5344CB8AC3E}">
        <p14:creationId xmlns:p14="http://schemas.microsoft.com/office/powerpoint/2010/main" val="301895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Many of the integrated assessment models are optimization models that solve for the emissions time-path that maximizes net benefits, in some cases under constraints on temperature or concentration (see, for example, Nordhaus 1994). </a:t>
            </a:r>
            <a:endParaRPr lang="en-US" dirty="0"/>
          </a:p>
          <a:p>
            <a:endParaRPr lang="en-US" dirty="0"/>
          </a:p>
        </p:txBody>
      </p:sp>
      <p:sp>
        <p:nvSpPr>
          <p:cNvPr id="4" name="Slide Number Placeholder 3"/>
          <p:cNvSpPr>
            <a:spLocks noGrp="1"/>
          </p:cNvSpPr>
          <p:nvPr>
            <p:ph type="sldNum" sz="quarter" idx="5"/>
          </p:nvPr>
        </p:nvSpPr>
        <p:spPr/>
        <p:txBody>
          <a:bodyPr/>
          <a:lstStyle/>
          <a:p>
            <a:fld id="{DE4A3B04-829B-4646-88A1-FBD05DAA1048}" type="slidenum">
              <a:rPr lang="en-US" smtClean="0"/>
              <a:t>9</a:t>
            </a:fld>
            <a:endParaRPr lang="en-US"/>
          </a:p>
        </p:txBody>
      </p:sp>
    </p:spTree>
    <p:extLst>
      <p:ext uri="{BB962C8B-B14F-4D97-AF65-F5344CB8AC3E}">
        <p14:creationId xmlns:p14="http://schemas.microsoft.com/office/powerpoint/2010/main" val="163122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A3B04-829B-4646-88A1-FBD05DAA1048}" type="slidenum">
              <a:rPr lang="en-US" smtClean="0"/>
              <a:t>10</a:t>
            </a:fld>
            <a:endParaRPr lang="en-US"/>
          </a:p>
        </p:txBody>
      </p:sp>
    </p:spTree>
    <p:extLst>
      <p:ext uri="{BB962C8B-B14F-4D97-AF65-F5344CB8AC3E}">
        <p14:creationId xmlns:p14="http://schemas.microsoft.com/office/powerpoint/2010/main" val="347511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Policymakers can consider a range of potential instruments for promoting reductions in emissions of greenhouse gases. </a:t>
            </a:r>
            <a:endParaRPr lang="en-US" dirty="0"/>
          </a:p>
        </p:txBody>
      </p:sp>
      <p:sp>
        <p:nvSpPr>
          <p:cNvPr id="4" name="Slide Number Placeholder 3"/>
          <p:cNvSpPr>
            <a:spLocks noGrp="1"/>
          </p:cNvSpPr>
          <p:nvPr>
            <p:ph type="sldNum" sz="quarter" idx="5"/>
          </p:nvPr>
        </p:nvSpPr>
        <p:spPr/>
        <p:txBody>
          <a:bodyPr/>
          <a:lstStyle/>
          <a:p>
            <a:fld id="{DE4A3B04-829B-4646-88A1-FBD05DAA1048}" type="slidenum">
              <a:rPr lang="en-US" smtClean="0"/>
              <a:t>12</a:t>
            </a:fld>
            <a:endParaRPr lang="en-US"/>
          </a:p>
        </p:txBody>
      </p:sp>
    </p:spTree>
    <p:extLst>
      <p:ext uri="{BB962C8B-B14F-4D97-AF65-F5344CB8AC3E}">
        <p14:creationId xmlns:p14="http://schemas.microsoft.com/office/powerpoint/2010/main" val="261897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number of studies show that using such revenues to finance reductions in pre-existing distortionary taxes on income, sales, or payroll can achieve given environmental targets at lower cost—perhaps substantially lower— than other policies (see, for example, </a:t>
            </a:r>
            <a:r>
              <a:rPr lang="en-US" sz="1200" b="0" i="0" u="none" strike="noStrike" baseline="0" dirty="0" err="1">
                <a:solidFill>
                  <a:srgbClr val="000000"/>
                </a:solidFill>
                <a:latin typeface="Times New Roman" panose="02020603050405020304" pitchFamily="18" charset="0"/>
              </a:rPr>
              <a:t>Goulder</a:t>
            </a:r>
            <a:r>
              <a:rPr lang="en-US" sz="1200" b="0" i="0" u="none" strike="noStrike" baseline="0" dirty="0">
                <a:solidFill>
                  <a:srgbClr val="000000"/>
                </a:solidFill>
                <a:latin typeface="Times New Roman" panose="02020603050405020304" pitchFamily="18" charset="0"/>
              </a:rPr>
              <a:t> et al. 1999; Parry, Williams and </a:t>
            </a:r>
            <a:r>
              <a:rPr lang="en-US" sz="1200" b="0" i="0" u="none" strike="noStrike" baseline="0" dirty="0" err="1">
                <a:solidFill>
                  <a:srgbClr val="000000"/>
                </a:solidFill>
                <a:latin typeface="Times New Roman" panose="02020603050405020304" pitchFamily="18" charset="0"/>
              </a:rPr>
              <a:t>Goulder</a:t>
            </a:r>
            <a:r>
              <a:rPr lang="en-US" sz="1200" b="0" i="0" u="none" strike="noStrike" baseline="0" dirty="0">
                <a:solidFill>
                  <a:srgbClr val="000000"/>
                </a:solidFill>
                <a:latin typeface="Times New Roman" panose="02020603050405020304" pitchFamily="18" charset="0"/>
              </a:rPr>
              <a:t> 1999; Parry and Oates 2000). Therefore, carbon taxes and auctioned permit programs that employ their revenues this way will lower the excess burden from prior taxes, giving them a significant cost advantage. Correspondingly, subsidies to emissions reductions or to new, “clean” technologies will have a cost disadvantage associated with the need to raise distortionary taxes to finance these policies. </a:t>
            </a:r>
            <a:endParaRPr lang="en-US" dirty="0"/>
          </a:p>
          <a:p>
            <a:endParaRPr lang="en-US" dirty="0"/>
          </a:p>
        </p:txBody>
      </p:sp>
      <p:sp>
        <p:nvSpPr>
          <p:cNvPr id="4" name="Slide Number Placeholder 3"/>
          <p:cNvSpPr>
            <a:spLocks noGrp="1"/>
          </p:cNvSpPr>
          <p:nvPr>
            <p:ph type="sldNum" sz="quarter" idx="5"/>
          </p:nvPr>
        </p:nvSpPr>
        <p:spPr/>
        <p:txBody>
          <a:bodyPr/>
          <a:lstStyle/>
          <a:p>
            <a:fld id="{DE4A3B04-829B-4646-88A1-FBD05DAA1048}" type="slidenum">
              <a:rPr lang="en-US" smtClean="0"/>
              <a:t>13</a:t>
            </a:fld>
            <a:endParaRPr lang="en-US"/>
          </a:p>
        </p:txBody>
      </p:sp>
    </p:spTree>
    <p:extLst>
      <p:ext uri="{BB962C8B-B14F-4D97-AF65-F5344CB8AC3E}">
        <p14:creationId xmlns:p14="http://schemas.microsoft.com/office/powerpoint/2010/main" val="121103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number of studies show that using such revenues to finance reductions in pre-existing distortionary taxes on income, sales, or payroll can achieve given environmental targets at lower cost—perhaps substantially lower— than other policies (see, for example, </a:t>
            </a:r>
            <a:r>
              <a:rPr lang="en-US" sz="1800" b="0" i="0" u="none" strike="noStrike" baseline="0" dirty="0" err="1">
                <a:solidFill>
                  <a:srgbClr val="000000"/>
                </a:solidFill>
                <a:latin typeface="Times New Roman" panose="02020603050405020304" pitchFamily="18" charset="0"/>
              </a:rPr>
              <a:t>Goulder</a:t>
            </a:r>
            <a:r>
              <a:rPr lang="en-US" sz="1800" b="0" i="0" u="none" strike="noStrike" baseline="0" dirty="0">
                <a:solidFill>
                  <a:srgbClr val="000000"/>
                </a:solidFill>
                <a:latin typeface="Times New Roman" panose="02020603050405020304" pitchFamily="18" charset="0"/>
              </a:rPr>
              <a:t> et al. 1999; Parry, Williams and </a:t>
            </a:r>
            <a:r>
              <a:rPr lang="en-US" sz="1800" b="0" i="0" u="none" strike="noStrike" baseline="0" dirty="0" err="1">
                <a:solidFill>
                  <a:srgbClr val="000000"/>
                </a:solidFill>
                <a:latin typeface="Times New Roman" panose="02020603050405020304" pitchFamily="18" charset="0"/>
              </a:rPr>
              <a:t>Goulder</a:t>
            </a:r>
            <a:r>
              <a:rPr lang="en-US" sz="1800" b="0" i="0" u="none" strike="noStrike" baseline="0" dirty="0">
                <a:solidFill>
                  <a:srgbClr val="000000"/>
                </a:solidFill>
                <a:latin typeface="Times New Roman" panose="02020603050405020304" pitchFamily="18" charset="0"/>
              </a:rPr>
              <a:t> 1999; Parry and Oates 2000). Therefore, carbon taxes and auctioned permit programs that employ their revenues this way will lower the excess burden from prior taxes, giving them a significant cost advantage. Correspondingly, subsidies to emissions reductions or to new, “clean” technologies will have a cost disadvantage associated with the need to raise distortionary taxes to finance these policies. </a:t>
            </a:r>
            <a:endParaRPr lang="en-US" dirty="0"/>
          </a:p>
        </p:txBody>
      </p:sp>
      <p:sp>
        <p:nvSpPr>
          <p:cNvPr id="4" name="Slide Number Placeholder 3"/>
          <p:cNvSpPr>
            <a:spLocks noGrp="1"/>
          </p:cNvSpPr>
          <p:nvPr>
            <p:ph type="sldNum" sz="quarter" idx="5"/>
          </p:nvPr>
        </p:nvSpPr>
        <p:spPr/>
        <p:txBody>
          <a:bodyPr/>
          <a:lstStyle/>
          <a:p>
            <a:fld id="{DE4A3B04-829B-4646-88A1-FBD05DAA1048}" type="slidenum">
              <a:rPr lang="en-US" smtClean="0"/>
              <a:t>16</a:t>
            </a:fld>
            <a:endParaRPr lang="en-US"/>
          </a:p>
        </p:txBody>
      </p:sp>
    </p:spTree>
    <p:extLst>
      <p:ext uri="{BB962C8B-B14F-4D97-AF65-F5344CB8AC3E}">
        <p14:creationId xmlns:p14="http://schemas.microsoft.com/office/powerpoint/2010/main" val="254193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FFCA-2807-B83B-284F-8C04DC16C5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5F9236-2F7C-A18B-3F65-CB346F65D1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E0B8F4-4857-D478-C488-CB5BBBBC4F13}"/>
              </a:ext>
            </a:extLst>
          </p:cNvPr>
          <p:cNvSpPr>
            <a:spLocks noGrp="1"/>
          </p:cNvSpPr>
          <p:nvPr>
            <p:ph type="dt" sz="half" idx="10"/>
          </p:nvPr>
        </p:nvSpPr>
        <p:spPr/>
        <p:txBody>
          <a:bodyPr/>
          <a:lstStyle/>
          <a:p>
            <a:fld id="{D1F77598-CDF9-476F-988F-051CE05B4AB2}" type="datetimeFigureOut">
              <a:rPr lang="en-US" smtClean="0"/>
              <a:t>9/15/2022</a:t>
            </a:fld>
            <a:endParaRPr lang="en-US"/>
          </a:p>
        </p:txBody>
      </p:sp>
      <p:sp>
        <p:nvSpPr>
          <p:cNvPr id="5" name="Footer Placeholder 4">
            <a:extLst>
              <a:ext uri="{FF2B5EF4-FFF2-40B4-BE49-F238E27FC236}">
                <a16:creationId xmlns:a16="http://schemas.microsoft.com/office/drawing/2014/main" id="{1F62B40E-4856-468F-5D2E-601853474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4AB46-8E5A-2738-4CC5-D840BD83670A}"/>
              </a:ext>
            </a:extLst>
          </p:cNvPr>
          <p:cNvSpPr>
            <a:spLocks noGrp="1"/>
          </p:cNvSpPr>
          <p:nvPr>
            <p:ph type="sldNum" sz="quarter" idx="12"/>
          </p:nvPr>
        </p:nvSpPr>
        <p:spPr/>
        <p:txBody>
          <a:bodyPr/>
          <a:lstStyle/>
          <a:p>
            <a:fld id="{D2660E88-0E3F-4BF0-8B5C-147B384B799D}" type="slidenum">
              <a:rPr lang="en-US" smtClean="0"/>
              <a:t>‹#›</a:t>
            </a:fld>
            <a:endParaRPr lang="en-US"/>
          </a:p>
        </p:txBody>
      </p:sp>
    </p:spTree>
    <p:extLst>
      <p:ext uri="{BB962C8B-B14F-4D97-AF65-F5344CB8AC3E}">
        <p14:creationId xmlns:p14="http://schemas.microsoft.com/office/powerpoint/2010/main" val="248408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7E92-3AF1-6DDF-FF15-F070A00791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8CDA5F-655B-5DFA-D89E-3F6B7E3B8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940E9-BB49-63A0-2AED-DC530A0D9698}"/>
              </a:ext>
            </a:extLst>
          </p:cNvPr>
          <p:cNvSpPr>
            <a:spLocks noGrp="1"/>
          </p:cNvSpPr>
          <p:nvPr>
            <p:ph type="dt" sz="half" idx="10"/>
          </p:nvPr>
        </p:nvSpPr>
        <p:spPr/>
        <p:txBody>
          <a:bodyPr/>
          <a:lstStyle/>
          <a:p>
            <a:fld id="{D1F77598-CDF9-476F-988F-051CE05B4AB2}" type="datetimeFigureOut">
              <a:rPr lang="en-US" smtClean="0"/>
              <a:t>9/15/2022</a:t>
            </a:fld>
            <a:endParaRPr lang="en-US"/>
          </a:p>
        </p:txBody>
      </p:sp>
      <p:sp>
        <p:nvSpPr>
          <p:cNvPr id="5" name="Footer Placeholder 4">
            <a:extLst>
              <a:ext uri="{FF2B5EF4-FFF2-40B4-BE49-F238E27FC236}">
                <a16:creationId xmlns:a16="http://schemas.microsoft.com/office/drawing/2014/main" id="{A5D909B4-6AFF-481F-7EF3-C4B977A8E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7A17F-2B15-9CF1-16CF-0B24B41D077D}"/>
              </a:ext>
            </a:extLst>
          </p:cNvPr>
          <p:cNvSpPr>
            <a:spLocks noGrp="1"/>
          </p:cNvSpPr>
          <p:nvPr>
            <p:ph type="sldNum" sz="quarter" idx="12"/>
          </p:nvPr>
        </p:nvSpPr>
        <p:spPr/>
        <p:txBody>
          <a:bodyPr/>
          <a:lstStyle/>
          <a:p>
            <a:fld id="{D2660E88-0E3F-4BF0-8B5C-147B384B799D}" type="slidenum">
              <a:rPr lang="en-US" smtClean="0"/>
              <a:t>‹#›</a:t>
            </a:fld>
            <a:endParaRPr lang="en-US"/>
          </a:p>
        </p:txBody>
      </p:sp>
    </p:spTree>
    <p:extLst>
      <p:ext uri="{BB962C8B-B14F-4D97-AF65-F5344CB8AC3E}">
        <p14:creationId xmlns:p14="http://schemas.microsoft.com/office/powerpoint/2010/main" val="373166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56C33-DC51-2CB3-D92A-6D4F8898C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538E6E-AAAA-878E-8EE8-0AA8313181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4FBB7-043D-82D2-0A0C-D459F52C8A10}"/>
              </a:ext>
            </a:extLst>
          </p:cNvPr>
          <p:cNvSpPr>
            <a:spLocks noGrp="1"/>
          </p:cNvSpPr>
          <p:nvPr>
            <p:ph type="dt" sz="half" idx="10"/>
          </p:nvPr>
        </p:nvSpPr>
        <p:spPr/>
        <p:txBody>
          <a:bodyPr/>
          <a:lstStyle/>
          <a:p>
            <a:fld id="{D1F77598-CDF9-476F-988F-051CE05B4AB2}" type="datetimeFigureOut">
              <a:rPr lang="en-US" smtClean="0"/>
              <a:t>9/15/2022</a:t>
            </a:fld>
            <a:endParaRPr lang="en-US"/>
          </a:p>
        </p:txBody>
      </p:sp>
      <p:sp>
        <p:nvSpPr>
          <p:cNvPr id="5" name="Footer Placeholder 4">
            <a:extLst>
              <a:ext uri="{FF2B5EF4-FFF2-40B4-BE49-F238E27FC236}">
                <a16:creationId xmlns:a16="http://schemas.microsoft.com/office/drawing/2014/main" id="{CC4E682C-0DCC-A268-14C8-A13EAD1BC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D9EC1-EA77-8D0F-C2CD-F04F7D34F68F}"/>
              </a:ext>
            </a:extLst>
          </p:cNvPr>
          <p:cNvSpPr>
            <a:spLocks noGrp="1"/>
          </p:cNvSpPr>
          <p:nvPr>
            <p:ph type="sldNum" sz="quarter" idx="12"/>
          </p:nvPr>
        </p:nvSpPr>
        <p:spPr/>
        <p:txBody>
          <a:bodyPr/>
          <a:lstStyle/>
          <a:p>
            <a:fld id="{D2660E88-0E3F-4BF0-8B5C-147B384B799D}" type="slidenum">
              <a:rPr lang="en-US" smtClean="0"/>
              <a:t>‹#›</a:t>
            </a:fld>
            <a:endParaRPr lang="en-US"/>
          </a:p>
        </p:txBody>
      </p:sp>
    </p:spTree>
    <p:extLst>
      <p:ext uri="{BB962C8B-B14F-4D97-AF65-F5344CB8AC3E}">
        <p14:creationId xmlns:p14="http://schemas.microsoft.com/office/powerpoint/2010/main" val="155237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A6A2-9AE6-CA9C-B00E-CBE1B36ED2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F419C-A23E-D8E7-92BD-601B700C85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55B83-09F3-40B0-156F-51A39E925F47}"/>
              </a:ext>
            </a:extLst>
          </p:cNvPr>
          <p:cNvSpPr>
            <a:spLocks noGrp="1"/>
          </p:cNvSpPr>
          <p:nvPr>
            <p:ph type="dt" sz="half" idx="10"/>
          </p:nvPr>
        </p:nvSpPr>
        <p:spPr/>
        <p:txBody>
          <a:bodyPr/>
          <a:lstStyle/>
          <a:p>
            <a:fld id="{D1F77598-CDF9-476F-988F-051CE05B4AB2}" type="datetimeFigureOut">
              <a:rPr lang="en-US" smtClean="0"/>
              <a:t>9/15/2022</a:t>
            </a:fld>
            <a:endParaRPr lang="en-US"/>
          </a:p>
        </p:txBody>
      </p:sp>
      <p:sp>
        <p:nvSpPr>
          <p:cNvPr id="5" name="Footer Placeholder 4">
            <a:extLst>
              <a:ext uri="{FF2B5EF4-FFF2-40B4-BE49-F238E27FC236}">
                <a16:creationId xmlns:a16="http://schemas.microsoft.com/office/drawing/2014/main" id="{F43E3DE2-41B0-9AA1-2721-6A186E9E1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72DAD-20AB-D50D-1D79-056988D3FF02}"/>
              </a:ext>
            </a:extLst>
          </p:cNvPr>
          <p:cNvSpPr>
            <a:spLocks noGrp="1"/>
          </p:cNvSpPr>
          <p:nvPr>
            <p:ph type="sldNum" sz="quarter" idx="12"/>
          </p:nvPr>
        </p:nvSpPr>
        <p:spPr/>
        <p:txBody>
          <a:bodyPr/>
          <a:lstStyle/>
          <a:p>
            <a:fld id="{D2660E88-0E3F-4BF0-8B5C-147B384B799D}" type="slidenum">
              <a:rPr lang="en-US" smtClean="0"/>
              <a:t>‹#›</a:t>
            </a:fld>
            <a:endParaRPr lang="en-US"/>
          </a:p>
        </p:txBody>
      </p:sp>
    </p:spTree>
    <p:extLst>
      <p:ext uri="{BB962C8B-B14F-4D97-AF65-F5344CB8AC3E}">
        <p14:creationId xmlns:p14="http://schemas.microsoft.com/office/powerpoint/2010/main" val="184798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E918-F432-83E2-2206-F65A4507F2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78900-FA58-C865-4357-79886B03D7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2050DA-AEF7-58F7-BC8E-5D83E7680049}"/>
              </a:ext>
            </a:extLst>
          </p:cNvPr>
          <p:cNvSpPr>
            <a:spLocks noGrp="1"/>
          </p:cNvSpPr>
          <p:nvPr>
            <p:ph type="dt" sz="half" idx="10"/>
          </p:nvPr>
        </p:nvSpPr>
        <p:spPr/>
        <p:txBody>
          <a:bodyPr/>
          <a:lstStyle/>
          <a:p>
            <a:fld id="{D1F77598-CDF9-476F-988F-051CE05B4AB2}" type="datetimeFigureOut">
              <a:rPr lang="en-US" smtClean="0"/>
              <a:t>9/15/2022</a:t>
            </a:fld>
            <a:endParaRPr lang="en-US"/>
          </a:p>
        </p:txBody>
      </p:sp>
      <p:sp>
        <p:nvSpPr>
          <p:cNvPr id="5" name="Footer Placeholder 4">
            <a:extLst>
              <a:ext uri="{FF2B5EF4-FFF2-40B4-BE49-F238E27FC236}">
                <a16:creationId xmlns:a16="http://schemas.microsoft.com/office/drawing/2014/main" id="{E149665F-6BC7-BE12-DC20-AD7678279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9A2F5-A1B4-15DE-8E9F-647A865BAEAB}"/>
              </a:ext>
            </a:extLst>
          </p:cNvPr>
          <p:cNvSpPr>
            <a:spLocks noGrp="1"/>
          </p:cNvSpPr>
          <p:nvPr>
            <p:ph type="sldNum" sz="quarter" idx="12"/>
          </p:nvPr>
        </p:nvSpPr>
        <p:spPr/>
        <p:txBody>
          <a:bodyPr/>
          <a:lstStyle/>
          <a:p>
            <a:fld id="{D2660E88-0E3F-4BF0-8B5C-147B384B799D}" type="slidenum">
              <a:rPr lang="en-US" smtClean="0"/>
              <a:t>‹#›</a:t>
            </a:fld>
            <a:endParaRPr lang="en-US"/>
          </a:p>
        </p:txBody>
      </p:sp>
    </p:spTree>
    <p:extLst>
      <p:ext uri="{BB962C8B-B14F-4D97-AF65-F5344CB8AC3E}">
        <p14:creationId xmlns:p14="http://schemas.microsoft.com/office/powerpoint/2010/main" val="18537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B95-802D-A49F-C816-CCC9791A1D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909491-0A6E-4FDD-46BD-365131864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ED23E-1C74-BB07-6B58-BFFD6ABF99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13FC86-81AE-6153-C812-4A3E4E7F0CE3}"/>
              </a:ext>
            </a:extLst>
          </p:cNvPr>
          <p:cNvSpPr>
            <a:spLocks noGrp="1"/>
          </p:cNvSpPr>
          <p:nvPr>
            <p:ph type="dt" sz="half" idx="10"/>
          </p:nvPr>
        </p:nvSpPr>
        <p:spPr/>
        <p:txBody>
          <a:bodyPr/>
          <a:lstStyle/>
          <a:p>
            <a:fld id="{D1F77598-CDF9-476F-988F-051CE05B4AB2}" type="datetimeFigureOut">
              <a:rPr lang="en-US" smtClean="0"/>
              <a:t>9/15/2022</a:t>
            </a:fld>
            <a:endParaRPr lang="en-US"/>
          </a:p>
        </p:txBody>
      </p:sp>
      <p:sp>
        <p:nvSpPr>
          <p:cNvPr id="6" name="Footer Placeholder 5">
            <a:extLst>
              <a:ext uri="{FF2B5EF4-FFF2-40B4-BE49-F238E27FC236}">
                <a16:creationId xmlns:a16="http://schemas.microsoft.com/office/drawing/2014/main" id="{D7BFA52A-0C39-B972-ABA4-F2050781A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C3ADB1-D2FD-B60A-9A82-1C2F7900BBD4}"/>
              </a:ext>
            </a:extLst>
          </p:cNvPr>
          <p:cNvSpPr>
            <a:spLocks noGrp="1"/>
          </p:cNvSpPr>
          <p:nvPr>
            <p:ph type="sldNum" sz="quarter" idx="12"/>
          </p:nvPr>
        </p:nvSpPr>
        <p:spPr/>
        <p:txBody>
          <a:bodyPr/>
          <a:lstStyle/>
          <a:p>
            <a:fld id="{D2660E88-0E3F-4BF0-8B5C-147B384B799D}" type="slidenum">
              <a:rPr lang="en-US" smtClean="0"/>
              <a:t>‹#›</a:t>
            </a:fld>
            <a:endParaRPr lang="en-US"/>
          </a:p>
        </p:txBody>
      </p:sp>
    </p:spTree>
    <p:extLst>
      <p:ext uri="{BB962C8B-B14F-4D97-AF65-F5344CB8AC3E}">
        <p14:creationId xmlns:p14="http://schemas.microsoft.com/office/powerpoint/2010/main" val="425702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A297-2596-11CD-9AA9-086042CAD6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706897-0CF2-0B59-5220-9A1829B46C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1B0875-4009-C86A-5AC5-8FF724288E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EECB13-F4FE-A67E-4989-06DEE6FC8D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BCD2EE-52F6-DA8B-117C-F03A010E70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9EE96B-3FBB-04F7-6585-28BA74AA4E34}"/>
              </a:ext>
            </a:extLst>
          </p:cNvPr>
          <p:cNvSpPr>
            <a:spLocks noGrp="1"/>
          </p:cNvSpPr>
          <p:nvPr>
            <p:ph type="dt" sz="half" idx="10"/>
          </p:nvPr>
        </p:nvSpPr>
        <p:spPr/>
        <p:txBody>
          <a:bodyPr/>
          <a:lstStyle/>
          <a:p>
            <a:fld id="{D1F77598-CDF9-476F-988F-051CE05B4AB2}" type="datetimeFigureOut">
              <a:rPr lang="en-US" smtClean="0"/>
              <a:t>9/15/2022</a:t>
            </a:fld>
            <a:endParaRPr lang="en-US"/>
          </a:p>
        </p:txBody>
      </p:sp>
      <p:sp>
        <p:nvSpPr>
          <p:cNvPr id="8" name="Footer Placeholder 7">
            <a:extLst>
              <a:ext uri="{FF2B5EF4-FFF2-40B4-BE49-F238E27FC236}">
                <a16:creationId xmlns:a16="http://schemas.microsoft.com/office/drawing/2014/main" id="{CE5CFB49-B514-E4EE-865F-B0007F7AE6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A8508E-E273-A12A-1FFC-5E57BD44D87E}"/>
              </a:ext>
            </a:extLst>
          </p:cNvPr>
          <p:cNvSpPr>
            <a:spLocks noGrp="1"/>
          </p:cNvSpPr>
          <p:nvPr>
            <p:ph type="sldNum" sz="quarter" idx="12"/>
          </p:nvPr>
        </p:nvSpPr>
        <p:spPr/>
        <p:txBody>
          <a:bodyPr/>
          <a:lstStyle/>
          <a:p>
            <a:fld id="{D2660E88-0E3F-4BF0-8B5C-147B384B799D}" type="slidenum">
              <a:rPr lang="en-US" smtClean="0"/>
              <a:t>‹#›</a:t>
            </a:fld>
            <a:endParaRPr lang="en-US"/>
          </a:p>
        </p:txBody>
      </p:sp>
    </p:spTree>
    <p:extLst>
      <p:ext uri="{BB962C8B-B14F-4D97-AF65-F5344CB8AC3E}">
        <p14:creationId xmlns:p14="http://schemas.microsoft.com/office/powerpoint/2010/main" val="404647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C6F5-C223-1427-27EE-9C248E3CB9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33F27A-8199-50F6-40BE-53E468ECCF44}"/>
              </a:ext>
            </a:extLst>
          </p:cNvPr>
          <p:cNvSpPr>
            <a:spLocks noGrp="1"/>
          </p:cNvSpPr>
          <p:nvPr>
            <p:ph type="dt" sz="half" idx="10"/>
          </p:nvPr>
        </p:nvSpPr>
        <p:spPr/>
        <p:txBody>
          <a:bodyPr/>
          <a:lstStyle/>
          <a:p>
            <a:fld id="{D1F77598-CDF9-476F-988F-051CE05B4AB2}" type="datetimeFigureOut">
              <a:rPr lang="en-US" smtClean="0"/>
              <a:t>9/15/2022</a:t>
            </a:fld>
            <a:endParaRPr lang="en-US"/>
          </a:p>
        </p:txBody>
      </p:sp>
      <p:sp>
        <p:nvSpPr>
          <p:cNvPr id="4" name="Footer Placeholder 3">
            <a:extLst>
              <a:ext uri="{FF2B5EF4-FFF2-40B4-BE49-F238E27FC236}">
                <a16:creationId xmlns:a16="http://schemas.microsoft.com/office/drawing/2014/main" id="{27D67FAB-0A82-7167-00AA-ED54F2287E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6806-17E2-2448-29B5-507C7030621B}"/>
              </a:ext>
            </a:extLst>
          </p:cNvPr>
          <p:cNvSpPr>
            <a:spLocks noGrp="1"/>
          </p:cNvSpPr>
          <p:nvPr>
            <p:ph type="sldNum" sz="quarter" idx="12"/>
          </p:nvPr>
        </p:nvSpPr>
        <p:spPr/>
        <p:txBody>
          <a:bodyPr/>
          <a:lstStyle/>
          <a:p>
            <a:fld id="{D2660E88-0E3F-4BF0-8B5C-147B384B799D}" type="slidenum">
              <a:rPr lang="en-US" smtClean="0"/>
              <a:t>‹#›</a:t>
            </a:fld>
            <a:endParaRPr lang="en-US"/>
          </a:p>
        </p:txBody>
      </p:sp>
    </p:spTree>
    <p:extLst>
      <p:ext uri="{BB962C8B-B14F-4D97-AF65-F5344CB8AC3E}">
        <p14:creationId xmlns:p14="http://schemas.microsoft.com/office/powerpoint/2010/main" val="378698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14591-0933-0E4A-DDBB-FB9491E31917}"/>
              </a:ext>
            </a:extLst>
          </p:cNvPr>
          <p:cNvSpPr>
            <a:spLocks noGrp="1"/>
          </p:cNvSpPr>
          <p:nvPr>
            <p:ph type="dt" sz="half" idx="10"/>
          </p:nvPr>
        </p:nvSpPr>
        <p:spPr/>
        <p:txBody>
          <a:bodyPr/>
          <a:lstStyle/>
          <a:p>
            <a:fld id="{D1F77598-CDF9-476F-988F-051CE05B4AB2}" type="datetimeFigureOut">
              <a:rPr lang="en-US" smtClean="0"/>
              <a:t>9/15/2022</a:t>
            </a:fld>
            <a:endParaRPr lang="en-US"/>
          </a:p>
        </p:txBody>
      </p:sp>
      <p:sp>
        <p:nvSpPr>
          <p:cNvPr id="3" name="Footer Placeholder 2">
            <a:extLst>
              <a:ext uri="{FF2B5EF4-FFF2-40B4-BE49-F238E27FC236}">
                <a16:creationId xmlns:a16="http://schemas.microsoft.com/office/drawing/2014/main" id="{0CB70562-F4D5-2B81-1144-0682262C23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764B96-85DD-F898-C723-7CA6096FFABD}"/>
              </a:ext>
            </a:extLst>
          </p:cNvPr>
          <p:cNvSpPr>
            <a:spLocks noGrp="1"/>
          </p:cNvSpPr>
          <p:nvPr>
            <p:ph type="sldNum" sz="quarter" idx="12"/>
          </p:nvPr>
        </p:nvSpPr>
        <p:spPr/>
        <p:txBody>
          <a:bodyPr/>
          <a:lstStyle/>
          <a:p>
            <a:fld id="{D2660E88-0E3F-4BF0-8B5C-147B384B799D}" type="slidenum">
              <a:rPr lang="en-US" smtClean="0"/>
              <a:t>‹#›</a:t>
            </a:fld>
            <a:endParaRPr lang="en-US"/>
          </a:p>
        </p:txBody>
      </p:sp>
    </p:spTree>
    <p:extLst>
      <p:ext uri="{BB962C8B-B14F-4D97-AF65-F5344CB8AC3E}">
        <p14:creationId xmlns:p14="http://schemas.microsoft.com/office/powerpoint/2010/main" val="163648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D136-B8DE-A045-F7C0-936757D98D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EEF9B0-4E5A-4983-1DDB-99F95285C3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6E0522-6393-6666-DDA1-841CE112B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5B1CD-D5B0-9FBC-F71B-B9F154B95362}"/>
              </a:ext>
            </a:extLst>
          </p:cNvPr>
          <p:cNvSpPr>
            <a:spLocks noGrp="1"/>
          </p:cNvSpPr>
          <p:nvPr>
            <p:ph type="dt" sz="half" idx="10"/>
          </p:nvPr>
        </p:nvSpPr>
        <p:spPr/>
        <p:txBody>
          <a:bodyPr/>
          <a:lstStyle/>
          <a:p>
            <a:fld id="{D1F77598-CDF9-476F-988F-051CE05B4AB2}" type="datetimeFigureOut">
              <a:rPr lang="en-US" smtClean="0"/>
              <a:t>9/15/2022</a:t>
            </a:fld>
            <a:endParaRPr lang="en-US"/>
          </a:p>
        </p:txBody>
      </p:sp>
      <p:sp>
        <p:nvSpPr>
          <p:cNvPr id="6" name="Footer Placeholder 5">
            <a:extLst>
              <a:ext uri="{FF2B5EF4-FFF2-40B4-BE49-F238E27FC236}">
                <a16:creationId xmlns:a16="http://schemas.microsoft.com/office/drawing/2014/main" id="{456193FF-3B8E-9C38-F7BB-728E63D8B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00F4B-C366-9B26-D809-039178A34F94}"/>
              </a:ext>
            </a:extLst>
          </p:cNvPr>
          <p:cNvSpPr>
            <a:spLocks noGrp="1"/>
          </p:cNvSpPr>
          <p:nvPr>
            <p:ph type="sldNum" sz="quarter" idx="12"/>
          </p:nvPr>
        </p:nvSpPr>
        <p:spPr/>
        <p:txBody>
          <a:bodyPr/>
          <a:lstStyle/>
          <a:p>
            <a:fld id="{D2660E88-0E3F-4BF0-8B5C-147B384B799D}" type="slidenum">
              <a:rPr lang="en-US" smtClean="0"/>
              <a:t>‹#›</a:t>
            </a:fld>
            <a:endParaRPr lang="en-US"/>
          </a:p>
        </p:txBody>
      </p:sp>
    </p:spTree>
    <p:extLst>
      <p:ext uri="{BB962C8B-B14F-4D97-AF65-F5344CB8AC3E}">
        <p14:creationId xmlns:p14="http://schemas.microsoft.com/office/powerpoint/2010/main" val="384484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7F4B-17DF-DB2A-6521-C23B004BB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13AE41-12AC-233D-C17E-D401F7DC8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076801-E3A8-8351-3267-04A70BF5D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7D3B2-C46E-A38F-F45E-072B276A4C08}"/>
              </a:ext>
            </a:extLst>
          </p:cNvPr>
          <p:cNvSpPr>
            <a:spLocks noGrp="1"/>
          </p:cNvSpPr>
          <p:nvPr>
            <p:ph type="dt" sz="half" idx="10"/>
          </p:nvPr>
        </p:nvSpPr>
        <p:spPr/>
        <p:txBody>
          <a:bodyPr/>
          <a:lstStyle/>
          <a:p>
            <a:fld id="{D1F77598-CDF9-476F-988F-051CE05B4AB2}" type="datetimeFigureOut">
              <a:rPr lang="en-US" smtClean="0"/>
              <a:t>9/15/2022</a:t>
            </a:fld>
            <a:endParaRPr lang="en-US"/>
          </a:p>
        </p:txBody>
      </p:sp>
      <p:sp>
        <p:nvSpPr>
          <p:cNvPr id="6" name="Footer Placeholder 5">
            <a:extLst>
              <a:ext uri="{FF2B5EF4-FFF2-40B4-BE49-F238E27FC236}">
                <a16:creationId xmlns:a16="http://schemas.microsoft.com/office/drawing/2014/main" id="{14EFD22E-AA32-B671-F86C-1C669947A7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EE426-12D9-50AD-C605-A8D20313ADC7}"/>
              </a:ext>
            </a:extLst>
          </p:cNvPr>
          <p:cNvSpPr>
            <a:spLocks noGrp="1"/>
          </p:cNvSpPr>
          <p:nvPr>
            <p:ph type="sldNum" sz="quarter" idx="12"/>
          </p:nvPr>
        </p:nvSpPr>
        <p:spPr/>
        <p:txBody>
          <a:bodyPr/>
          <a:lstStyle/>
          <a:p>
            <a:fld id="{D2660E88-0E3F-4BF0-8B5C-147B384B799D}" type="slidenum">
              <a:rPr lang="en-US" smtClean="0"/>
              <a:t>‹#›</a:t>
            </a:fld>
            <a:endParaRPr lang="en-US"/>
          </a:p>
        </p:txBody>
      </p:sp>
    </p:spTree>
    <p:extLst>
      <p:ext uri="{BB962C8B-B14F-4D97-AF65-F5344CB8AC3E}">
        <p14:creationId xmlns:p14="http://schemas.microsoft.com/office/powerpoint/2010/main" val="237447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B3C2B-8FD1-7070-7D46-42E47B2682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F78257-4DC1-A715-257A-F3736D12D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85B50-F637-0951-774B-4A5E4F7D8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77598-CDF9-476F-988F-051CE05B4AB2}" type="datetimeFigureOut">
              <a:rPr lang="en-US" smtClean="0"/>
              <a:t>9/15/2022</a:t>
            </a:fld>
            <a:endParaRPr lang="en-US"/>
          </a:p>
        </p:txBody>
      </p:sp>
      <p:sp>
        <p:nvSpPr>
          <p:cNvPr id="5" name="Footer Placeholder 4">
            <a:extLst>
              <a:ext uri="{FF2B5EF4-FFF2-40B4-BE49-F238E27FC236}">
                <a16:creationId xmlns:a16="http://schemas.microsoft.com/office/drawing/2014/main" id="{C9628BEA-EBF7-4045-B6BF-285A3C43C6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18BD66-1D0A-583F-DE7E-15788F5B6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60E88-0E3F-4BF0-8B5C-147B384B799D}" type="slidenum">
              <a:rPr lang="en-US" smtClean="0"/>
              <a:t>‹#›</a:t>
            </a:fld>
            <a:endParaRPr lang="en-US"/>
          </a:p>
        </p:txBody>
      </p:sp>
    </p:spTree>
    <p:extLst>
      <p:ext uri="{BB962C8B-B14F-4D97-AF65-F5344CB8AC3E}">
        <p14:creationId xmlns:p14="http://schemas.microsoft.com/office/powerpoint/2010/main" val="914570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9tnpwSovJ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57C60293-D4FF-C0AA-62B3-5EEC78F89110}"/>
              </a:ext>
            </a:extLst>
          </p:cNvPr>
          <p:cNvSpPr>
            <a:spLocks noGrp="1"/>
          </p:cNvSpPr>
          <p:nvPr>
            <p:ph type="ctrTitle"/>
          </p:nvPr>
        </p:nvSpPr>
        <p:spPr>
          <a:xfrm>
            <a:off x="838199" y="1120676"/>
            <a:ext cx="7021513" cy="2308324"/>
          </a:xfrm>
        </p:spPr>
        <p:txBody>
          <a:bodyPr>
            <a:normAutofit/>
          </a:bodyPr>
          <a:lstStyle/>
          <a:p>
            <a:pPr algn="l"/>
            <a:r>
              <a:rPr lang="en-US" sz="6100">
                <a:solidFill>
                  <a:schemeClr val="bg1"/>
                </a:solidFill>
              </a:rPr>
              <a:t>Economics of Climate</a:t>
            </a:r>
            <a:br>
              <a:rPr lang="en-US" sz="6100">
                <a:solidFill>
                  <a:schemeClr val="bg1"/>
                </a:solidFill>
              </a:rPr>
            </a:br>
            <a:r>
              <a:rPr lang="en-US" sz="6100">
                <a:solidFill>
                  <a:schemeClr val="bg1"/>
                </a:solidFill>
              </a:rPr>
              <a:t>Change</a:t>
            </a:r>
          </a:p>
        </p:txBody>
      </p:sp>
      <p:sp>
        <p:nvSpPr>
          <p:cNvPr id="3" name="Subtitle 2">
            <a:extLst>
              <a:ext uri="{FF2B5EF4-FFF2-40B4-BE49-F238E27FC236}">
                <a16:creationId xmlns:a16="http://schemas.microsoft.com/office/drawing/2014/main" id="{D3197D14-6F83-1E45-7F42-1DAE8106833E}"/>
              </a:ext>
            </a:extLst>
          </p:cNvPr>
          <p:cNvSpPr>
            <a:spLocks noGrp="1"/>
          </p:cNvSpPr>
          <p:nvPr>
            <p:ph type="subTitle" idx="1"/>
          </p:nvPr>
        </p:nvSpPr>
        <p:spPr>
          <a:xfrm>
            <a:off x="835024" y="3809999"/>
            <a:ext cx="7025753" cy="1012778"/>
          </a:xfrm>
        </p:spPr>
        <p:txBody>
          <a:bodyPr>
            <a:normAutofit/>
          </a:bodyPr>
          <a:lstStyle/>
          <a:p>
            <a:pPr algn="l"/>
            <a:r>
              <a:rPr lang="en-US">
                <a:solidFill>
                  <a:schemeClr val="bg1"/>
                </a:solidFill>
              </a:rPr>
              <a:t>15 September 2022</a:t>
            </a:r>
          </a:p>
        </p:txBody>
      </p:sp>
    </p:spTree>
    <p:extLst>
      <p:ext uri="{BB962C8B-B14F-4D97-AF65-F5344CB8AC3E}">
        <p14:creationId xmlns:p14="http://schemas.microsoft.com/office/powerpoint/2010/main" val="185837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AC23A8-BD03-3BD6-D0FA-0592CC1A9FF2}"/>
              </a:ext>
            </a:extLst>
          </p:cNvPr>
          <p:cNvSpPr>
            <a:spLocks noGrp="1"/>
          </p:cNvSpPr>
          <p:nvPr>
            <p:ph type="title"/>
          </p:nvPr>
        </p:nvSpPr>
        <p:spPr>
          <a:xfrm>
            <a:off x="640080" y="325369"/>
            <a:ext cx="4368602" cy="1956841"/>
          </a:xfrm>
        </p:spPr>
        <p:txBody>
          <a:bodyPr anchor="b">
            <a:normAutofit/>
          </a:bodyPr>
          <a:lstStyle/>
          <a:p>
            <a:r>
              <a:rPr lang="en-US" sz="5400" b="1" i="0" u="none" strike="noStrike" baseline="0">
                <a:latin typeface="Arial" panose="020B0604020202020204" pitchFamily="34" charset="0"/>
              </a:rPr>
              <a:t>Dealing with Uncertainty</a:t>
            </a:r>
            <a:endParaRPr lang="en-US" sz="540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6153ACD-47FE-3CC0-9104-C288E2F79961}"/>
              </a:ext>
            </a:extLst>
          </p:cNvPr>
          <p:cNvSpPr>
            <a:spLocks noGrp="1"/>
          </p:cNvSpPr>
          <p:nvPr>
            <p:ph idx="1"/>
          </p:nvPr>
        </p:nvSpPr>
        <p:spPr>
          <a:xfrm>
            <a:off x="640080" y="2872899"/>
            <a:ext cx="4243589" cy="3320668"/>
          </a:xfrm>
        </p:spPr>
        <p:txBody>
          <a:bodyPr>
            <a:normAutofit/>
          </a:bodyPr>
          <a:lstStyle/>
          <a:p>
            <a:r>
              <a:rPr lang="en-US" sz="2200" dirty="0"/>
              <a:t>The science is not uncertain: the mechanisms through which the accumulation of greenhouse gases in the atmosphere warm the earth are simple and well understood.</a:t>
            </a:r>
          </a:p>
          <a:p>
            <a:r>
              <a:rPr lang="en-US" sz="2200" dirty="0"/>
              <a:t>We still do not understand fully the implications for social and economic activity ( Heal and </a:t>
            </a:r>
            <a:r>
              <a:rPr lang="en-US" sz="2200" dirty="0" err="1"/>
              <a:t>Kristrom</a:t>
            </a:r>
            <a:r>
              <a:rPr lang="en-US" sz="2200" dirty="0"/>
              <a:t> 2002)</a:t>
            </a:r>
          </a:p>
          <a:p>
            <a:endParaRPr lang="en-US" sz="2200" dirty="0"/>
          </a:p>
          <a:p>
            <a:endParaRPr lang="en-US" sz="2200" dirty="0"/>
          </a:p>
          <a:p>
            <a:endParaRPr lang="en-US" sz="2200" dirty="0"/>
          </a:p>
        </p:txBody>
      </p:sp>
      <p:pic>
        <p:nvPicPr>
          <p:cNvPr id="7" name="Picture 6" descr="Curved land ridges">
            <a:extLst>
              <a:ext uri="{FF2B5EF4-FFF2-40B4-BE49-F238E27FC236}">
                <a16:creationId xmlns:a16="http://schemas.microsoft.com/office/drawing/2014/main" id="{5117B56F-2474-F950-0796-EE4B76B23C6E}"/>
              </a:ext>
            </a:extLst>
          </p:cNvPr>
          <p:cNvPicPr>
            <a:picLocks noChangeAspect="1"/>
          </p:cNvPicPr>
          <p:nvPr/>
        </p:nvPicPr>
        <p:blipFill rotWithShape="1">
          <a:blip r:embed="rId3"/>
          <a:srcRect l="25068" r="1851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9542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E473-D52C-811D-E45D-8E16FEBFAE4B}"/>
              </a:ext>
            </a:extLst>
          </p:cNvPr>
          <p:cNvSpPr>
            <a:spLocks noGrp="1"/>
          </p:cNvSpPr>
          <p:nvPr>
            <p:ph type="title"/>
          </p:nvPr>
        </p:nvSpPr>
        <p:spPr/>
        <p:txBody>
          <a:bodyPr/>
          <a:lstStyle/>
          <a:p>
            <a:r>
              <a:rPr lang="en-US" sz="4400" b="1" i="0" u="none" strike="noStrike" baseline="0" dirty="0">
                <a:solidFill>
                  <a:srgbClr val="000000"/>
                </a:solidFill>
                <a:latin typeface="Arial" panose="020B0604020202020204" pitchFamily="34" charset="0"/>
              </a:rPr>
              <a:t>Dealing with Uncertainty</a:t>
            </a:r>
            <a:endParaRPr lang="en-US" dirty="0"/>
          </a:p>
        </p:txBody>
      </p:sp>
      <p:sp>
        <p:nvSpPr>
          <p:cNvPr id="3" name="Content Placeholder 2">
            <a:extLst>
              <a:ext uri="{FF2B5EF4-FFF2-40B4-BE49-F238E27FC236}">
                <a16:creationId xmlns:a16="http://schemas.microsoft.com/office/drawing/2014/main" id="{E8259A32-DC97-FCF4-3A32-55785065625F}"/>
              </a:ext>
            </a:extLst>
          </p:cNvPr>
          <p:cNvSpPr>
            <a:spLocks noGrp="1"/>
          </p:cNvSpPr>
          <p:nvPr>
            <p:ph idx="1"/>
          </p:nvPr>
        </p:nvSpPr>
        <p:spPr/>
        <p:txBody>
          <a:bodyPr/>
          <a:lstStyle/>
          <a:p>
            <a:r>
              <a:rPr lang="en-US" sz="2800" b="0" i="0" u="none" strike="noStrike" baseline="0" dirty="0">
                <a:solidFill>
                  <a:srgbClr val="000000"/>
                </a:solidFill>
                <a:latin typeface="Times New Roman" panose="02020603050405020304" pitchFamily="18" charset="0"/>
              </a:rPr>
              <a:t>The uncertainties about both the costs and the benefits from reduced climate change are vast. </a:t>
            </a:r>
          </a:p>
          <a:p>
            <a:r>
              <a:rPr lang="en-US" sz="2800" b="0" i="0" u="none" strike="noStrike" baseline="0" dirty="0">
                <a:solidFill>
                  <a:srgbClr val="000000"/>
                </a:solidFill>
                <a:latin typeface="Times New Roman" panose="02020603050405020304" pitchFamily="18" charset="0"/>
              </a:rPr>
              <a:t>In meta-analysis examining 28 studies’ estimated benefits from reduced climate change (Tol 2005),</a:t>
            </a:r>
            <a:r>
              <a:rPr lang="en-US" sz="2800" b="0" i="0" u="none" strike="noStrike" dirty="0">
                <a:solidFill>
                  <a:srgbClr val="00000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rPr>
              <a:t>the benefit estimates ranged from –$10 (e.g., a net benefit) to $350 per ton of carbon, with a mode of $1.50 per ton. </a:t>
            </a:r>
          </a:p>
          <a:p>
            <a:r>
              <a:rPr lang="en-US" sz="2800" b="0" i="0" u="none" strike="noStrike" baseline="0" dirty="0">
                <a:solidFill>
                  <a:srgbClr val="000000"/>
                </a:solidFill>
                <a:latin typeface="Times New Roman" panose="02020603050405020304" pitchFamily="18" charset="0"/>
              </a:rPr>
              <a:t>On the cost side, a separate study found marginal costs of between $10 and $212 per ton of carbon for a 10 percent reduction in 2010 (</a:t>
            </a:r>
            <a:r>
              <a:rPr lang="en-US" sz="2800" b="0" i="0" u="none" strike="noStrike" baseline="0" dirty="0" err="1">
                <a:solidFill>
                  <a:srgbClr val="000000"/>
                </a:solidFill>
                <a:latin typeface="Times New Roman" panose="02020603050405020304" pitchFamily="18" charset="0"/>
              </a:rPr>
              <a:t>Weyant</a:t>
            </a:r>
            <a:r>
              <a:rPr lang="en-US" sz="2800" b="0" i="0" u="none" strike="noStrike" baseline="0" dirty="0">
                <a:solidFill>
                  <a:srgbClr val="000000"/>
                </a:solidFill>
                <a:latin typeface="Times New Roman" panose="02020603050405020304" pitchFamily="18" charset="0"/>
              </a:rPr>
              <a:t> and Hill 1999). </a:t>
            </a:r>
            <a:endParaRPr lang="en-US" dirty="0"/>
          </a:p>
        </p:txBody>
      </p:sp>
    </p:spTree>
    <p:extLst>
      <p:ext uri="{BB962C8B-B14F-4D97-AF65-F5344CB8AC3E}">
        <p14:creationId xmlns:p14="http://schemas.microsoft.com/office/powerpoint/2010/main" val="347919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6786E8-30EE-55E0-1F9B-521CFD5CB04E}"/>
              </a:ext>
            </a:extLst>
          </p:cNvPr>
          <p:cNvSpPr>
            <a:spLocks noGrp="1"/>
          </p:cNvSpPr>
          <p:nvPr>
            <p:ph type="title"/>
          </p:nvPr>
        </p:nvSpPr>
        <p:spPr>
          <a:xfrm>
            <a:off x="524741" y="620392"/>
            <a:ext cx="3808268" cy="5504688"/>
          </a:xfrm>
        </p:spPr>
        <p:txBody>
          <a:bodyPr>
            <a:normAutofit/>
          </a:bodyPr>
          <a:lstStyle/>
          <a:p>
            <a:r>
              <a:rPr lang="en-US" sz="5100" b="1" i="0" u="none" strike="noStrike" baseline="0">
                <a:solidFill>
                  <a:schemeClr val="bg1"/>
                </a:solidFill>
                <a:latin typeface="Arial" panose="020B0604020202020204" pitchFamily="34" charset="0"/>
              </a:rPr>
              <a:t>The Choice of Instrument for Climate Change Policy </a:t>
            </a:r>
            <a:endParaRPr lang="en-US" sz="5100">
              <a:solidFill>
                <a:schemeClr val="bg1"/>
              </a:solidFill>
            </a:endParaRPr>
          </a:p>
        </p:txBody>
      </p:sp>
      <p:graphicFrame>
        <p:nvGraphicFramePr>
          <p:cNvPr id="18" name="Content Placeholder 2">
            <a:extLst>
              <a:ext uri="{FF2B5EF4-FFF2-40B4-BE49-F238E27FC236}">
                <a16:creationId xmlns:a16="http://schemas.microsoft.com/office/drawing/2014/main" id="{6FE5225C-6A07-A5E4-F777-10A91F4592B2}"/>
              </a:ext>
            </a:extLst>
          </p:cNvPr>
          <p:cNvGraphicFramePr>
            <a:graphicFrameLocks noGrp="1"/>
          </p:cNvGraphicFramePr>
          <p:nvPr>
            <p:ph idx="1"/>
            <p:extLst>
              <p:ext uri="{D42A27DB-BD31-4B8C-83A1-F6EECF244321}">
                <p14:modId xmlns:p14="http://schemas.microsoft.com/office/powerpoint/2010/main" val="356193149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93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Work tools and supplies">
            <a:extLst>
              <a:ext uri="{FF2B5EF4-FFF2-40B4-BE49-F238E27FC236}">
                <a16:creationId xmlns:a16="http://schemas.microsoft.com/office/drawing/2014/main" id="{97CBED8E-FDA3-BA74-A670-B804BFC56C7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174" r="14234" b="-1"/>
          <a:stretch/>
        </p:blipFill>
        <p:spPr>
          <a:xfrm>
            <a:off x="4117521" y="10"/>
            <a:ext cx="8074479" cy="6857990"/>
          </a:xfrm>
          <a:prstGeom prst="rect">
            <a:avLst/>
          </a:prstGeom>
        </p:spPr>
      </p:pic>
      <p:sp>
        <p:nvSpPr>
          <p:cNvPr id="48" name="Freeform: Shape 17">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19">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64E2E3-2A94-E371-E4FA-7BDBFBFB62A3}"/>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b="1" i="0" u="none" strike="noStrike" baseline="0"/>
              <a:t>Instrument for Climate Change Policy</a:t>
            </a:r>
            <a:endParaRPr lang="en-US" dirty="0"/>
          </a:p>
        </p:txBody>
      </p:sp>
      <p:sp>
        <p:nvSpPr>
          <p:cNvPr id="3" name="Content Placeholder 2">
            <a:extLst>
              <a:ext uri="{FF2B5EF4-FFF2-40B4-BE49-F238E27FC236}">
                <a16:creationId xmlns:a16="http://schemas.microsoft.com/office/drawing/2014/main" id="{68EAC734-DDAA-DFF0-A7B2-DAA70942B05B}"/>
              </a:ext>
            </a:extLst>
          </p:cNvPr>
          <p:cNvSpPr>
            <a:spLocks noGrp="1"/>
          </p:cNvSpPr>
          <p:nvPr>
            <p:ph sz="half" idx="1"/>
          </p:nvPr>
        </p:nvSpPr>
        <p:spPr>
          <a:xfrm>
            <a:off x="804672" y="2022601"/>
            <a:ext cx="3941499" cy="3178049"/>
          </a:xfrm>
        </p:spPr>
        <p:txBody>
          <a:bodyPr vert="horz" lIns="91440" tIns="45720" rIns="91440" bIns="45720" rtlCol="0">
            <a:normAutofit/>
          </a:bodyPr>
          <a:lstStyle/>
          <a:p>
            <a:r>
              <a:rPr lang="en-US" sz="3200" b="1" dirty="0"/>
              <a:t>Carbon tax</a:t>
            </a:r>
          </a:p>
          <a:p>
            <a:r>
              <a:rPr lang="en-US" sz="3200" b="1" u="none" strike="noStrike" baseline="0" dirty="0"/>
              <a:t>Quantities (Tradable Allowances)</a:t>
            </a:r>
          </a:p>
          <a:p>
            <a:r>
              <a:rPr lang="en-US" sz="3200" dirty="0"/>
              <a:t>Fiscal Impacts and Instrument Choice</a:t>
            </a:r>
            <a:endParaRPr lang="en-US" sz="3200" u="none" strike="noStrike" baseline="0" dirty="0"/>
          </a:p>
          <a:p>
            <a:endParaRPr lang="en-US" sz="2000" dirty="0"/>
          </a:p>
        </p:txBody>
      </p:sp>
    </p:spTree>
    <p:extLst>
      <p:ext uri="{BB962C8B-B14F-4D97-AF65-F5344CB8AC3E}">
        <p14:creationId xmlns:p14="http://schemas.microsoft.com/office/powerpoint/2010/main" val="17639262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DF80D64-1D3C-EA30-C35D-4B54EC91F632}"/>
              </a:ext>
            </a:extLst>
          </p:cNvPr>
          <p:cNvPicPr>
            <a:picLocks noGrp="1" noChangeAspect="1"/>
          </p:cNvPicPr>
          <p:nvPr>
            <p:ph idx="1"/>
          </p:nvPr>
        </p:nvPicPr>
        <p:blipFill>
          <a:blip r:embed="rId2"/>
          <a:stretch>
            <a:fillRect/>
          </a:stretch>
        </p:blipFill>
        <p:spPr>
          <a:xfrm>
            <a:off x="994198" y="457200"/>
            <a:ext cx="10203603" cy="5943600"/>
          </a:xfrm>
          <a:prstGeom prst="rect">
            <a:avLst/>
          </a:prstGeom>
        </p:spPr>
      </p:pic>
    </p:spTree>
    <p:extLst>
      <p:ext uri="{BB962C8B-B14F-4D97-AF65-F5344CB8AC3E}">
        <p14:creationId xmlns:p14="http://schemas.microsoft.com/office/powerpoint/2010/main" val="296416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F93C-0CA2-A3A7-E7D8-51C7E2016C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623E0F-BB23-CAFF-7B11-05FC14A1DE1E}"/>
              </a:ext>
            </a:extLst>
          </p:cNvPr>
          <p:cNvSpPr>
            <a:spLocks noGrp="1"/>
          </p:cNvSpPr>
          <p:nvPr>
            <p:ph idx="1"/>
          </p:nvPr>
        </p:nvSpPr>
        <p:spPr>
          <a:xfrm>
            <a:off x="538163" y="3743325"/>
            <a:ext cx="10815637" cy="2433637"/>
          </a:xfrm>
        </p:spPr>
        <p:txBody>
          <a:bodyPr>
            <a:normAutofit fontScale="92500" lnSpcReduction="20000"/>
          </a:bodyPr>
          <a:lstStyle/>
          <a:p>
            <a:pPr marL="0" indent="0">
              <a:buNone/>
            </a:pPr>
            <a:r>
              <a:rPr lang="en-US" sz="2400" b="0" i="0" u="none" strike="noStrike" baseline="0" dirty="0">
                <a:solidFill>
                  <a:srgbClr val="000000"/>
                </a:solidFill>
              </a:rPr>
              <a:t> The European Union (EU) plans to activate a carbon border adjustment mechanism (CBAM) in January 2023. This is meant to secure fair competition for European energy-intensive industries, incentivize countries both inside and outside the EU to cut emissions, and hinder carbon leakage from the EU.</a:t>
            </a:r>
          </a:p>
          <a:p>
            <a:pPr marL="0" indent="0">
              <a:buNone/>
            </a:pPr>
            <a:endParaRPr lang="en-US" sz="2400" dirty="0">
              <a:solidFill>
                <a:srgbClr val="000000"/>
              </a:solidFill>
            </a:endParaRPr>
          </a:p>
          <a:p>
            <a:pPr marL="0" indent="0">
              <a:buNone/>
            </a:pPr>
            <a:r>
              <a:rPr lang="en-US" sz="2400" b="0" i="0" u="none" strike="noStrike" baseline="0" dirty="0">
                <a:solidFill>
                  <a:srgbClr val="000000"/>
                </a:solidFill>
              </a:rPr>
              <a:t>The analysis indicates that the following countries are most likely to mount opposition to CBAM: Iran, Ukraine, the USA, the United Arab Emirates, Egypt, China, India, Kazakhstan, Russia, and Belarus.</a:t>
            </a:r>
            <a:endParaRPr lang="en-US" sz="3600" dirty="0"/>
          </a:p>
        </p:txBody>
      </p:sp>
      <p:pic>
        <p:nvPicPr>
          <p:cNvPr id="5" name="Picture 4">
            <a:extLst>
              <a:ext uri="{FF2B5EF4-FFF2-40B4-BE49-F238E27FC236}">
                <a16:creationId xmlns:a16="http://schemas.microsoft.com/office/drawing/2014/main" id="{194127C9-E1A3-1979-D8B6-CF8477ECD3C6}"/>
              </a:ext>
            </a:extLst>
          </p:cNvPr>
          <p:cNvPicPr>
            <a:picLocks noChangeAspect="1"/>
          </p:cNvPicPr>
          <p:nvPr/>
        </p:nvPicPr>
        <p:blipFill>
          <a:blip r:embed="rId2"/>
          <a:stretch>
            <a:fillRect/>
          </a:stretch>
        </p:blipFill>
        <p:spPr>
          <a:xfrm>
            <a:off x="538163" y="158750"/>
            <a:ext cx="11316662" cy="3270250"/>
          </a:xfrm>
          <a:prstGeom prst="rect">
            <a:avLst/>
          </a:prstGeom>
        </p:spPr>
      </p:pic>
    </p:spTree>
    <p:extLst>
      <p:ext uri="{BB962C8B-B14F-4D97-AF65-F5344CB8AC3E}">
        <p14:creationId xmlns:p14="http://schemas.microsoft.com/office/powerpoint/2010/main" val="35560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52E1-F49D-565D-2462-27A556FC87E5}"/>
              </a:ext>
            </a:extLst>
          </p:cNvPr>
          <p:cNvSpPr>
            <a:spLocks noGrp="1"/>
          </p:cNvSpPr>
          <p:nvPr>
            <p:ph type="title"/>
          </p:nvPr>
        </p:nvSpPr>
        <p:spPr/>
        <p:txBody>
          <a:bodyPr/>
          <a:lstStyle/>
          <a:p>
            <a:r>
              <a:rPr lang="en-US" sz="4400" b="1" i="0" u="none" strike="noStrike" baseline="0" dirty="0">
                <a:solidFill>
                  <a:srgbClr val="000000"/>
                </a:solidFill>
                <a:latin typeface="Arial" panose="020B0604020202020204" pitchFamily="34" charset="0"/>
              </a:rPr>
              <a:t>International Policy Initiatives and Coordination</a:t>
            </a:r>
            <a:endParaRPr lang="en-US" dirty="0"/>
          </a:p>
        </p:txBody>
      </p:sp>
      <p:pic>
        <p:nvPicPr>
          <p:cNvPr id="5" name="Content Placeholder 4">
            <a:extLst>
              <a:ext uri="{FF2B5EF4-FFF2-40B4-BE49-F238E27FC236}">
                <a16:creationId xmlns:a16="http://schemas.microsoft.com/office/drawing/2014/main" id="{E3BECFF5-C7C2-4256-C1E7-122E7604890D}"/>
              </a:ext>
            </a:extLst>
          </p:cNvPr>
          <p:cNvPicPr>
            <a:picLocks noGrp="1" noChangeAspect="1"/>
          </p:cNvPicPr>
          <p:nvPr>
            <p:ph idx="1"/>
          </p:nvPr>
        </p:nvPicPr>
        <p:blipFill>
          <a:blip r:embed="rId3"/>
          <a:stretch>
            <a:fillRect/>
          </a:stretch>
        </p:blipFill>
        <p:spPr>
          <a:xfrm>
            <a:off x="838200" y="1584591"/>
            <a:ext cx="10515600" cy="4908283"/>
          </a:xfrm>
        </p:spPr>
      </p:pic>
    </p:spTree>
    <p:extLst>
      <p:ext uri="{BB962C8B-B14F-4D97-AF65-F5344CB8AC3E}">
        <p14:creationId xmlns:p14="http://schemas.microsoft.com/office/powerpoint/2010/main" val="2648434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6592-37D1-E4CD-AC20-8B74CC712FF1}"/>
              </a:ext>
            </a:extLst>
          </p:cNvPr>
          <p:cNvSpPr>
            <a:spLocks noGrp="1"/>
          </p:cNvSpPr>
          <p:nvPr>
            <p:ph type="title"/>
          </p:nvPr>
        </p:nvSpPr>
        <p:spPr/>
        <p:txBody>
          <a:bodyPr/>
          <a:lstStyle/>
          <a:p>
            <a:r>
              <a:rPr lang="en-US" sz="4400" b="0" i="0" u="none" strike="noStrike" baseline="0" dirty="0">
                <a:solidFill>
                  <a:srgbClr val="0A4CA1"/>
                </a:solidFill>
                <a:latin typeface="Myriad Pro"/>
              </a:rPr>
              <a:t>The goals of the Paris Agreement</a:t>
            </a:r>
            <a:endParaRPr lang="en-US" dirty="0"/>
          </a:p>
        </p:txBody>
      </p:sp>
      <p:pic>
        <p:nvPicPr>
          <p:cNvPr id="5" name="Content Placeholder 4">
            <a:extLst>
              <a:ext uri="{FF2B5EF4-FFF2-40B4-BE49-F238E27FC236}">
                <a16:creationId xmlns:a16="http://schemas.microsoft.com/office/drawing/2014/main" id="{0793466D-A5AC-F965-85F3-9CF6714F9439}"/>
              </a:ext>
            </a:extLst>
          </p:cNvPr>
          <p:cNvPicPr>
            <a:picLocks noGrp="1" noChangeAspect="1"/>
          </p:cNvPicPr>
          <p:nvPr>
            <p:ph sz="half" idx="1"/>
          </p:nvPr>
        </p:nvPicPr>
        <p:blipFill>
          <a:blip r:embed="rId2"/>
          <a:stretch>
            <a:fillRect/>
          </a:stretch>
        </p:blipFill>
        <p:spPr>
          <a:xfrm>
            <a:off x="552134" y="1825625"/>
            <a:ext cx="5337000" cy="4351338"/>
          </a:xfrm>
        </p:spPr>
      </p:pic>
      <p:sp>
        <p:nvSpPr>
          <p:cNvPr id="6" name="Content Placeholder 5">
            <a:extLst>
              <a:ext uri="{FF2B5EF4-FFF2-40B4-BE49-F238E27FC236}">
                <a16:creationId xmlns:a16="http://schemas.microsoft.com/office/drawing/2014/main" id="{F318F6B6-D1B4-3C73-EC10-24D3BC9D2883}"/>
              </a:ext>
            </a:extLst>
          </p:cNvPr>
          <p:cNvSpPr>
            <a:spLocks noGrp="1"/>
          </p:cNvSpPr>
          <p:nvPr>
            <p:ph sz="half" idx="2"/>
          </p:nvPr>
        </p:nvSpPr>
        <p:spPr/>
        <p:txBody>
          <a:bodyPr/>
          <a:lstStyle/>
          <a:p>
            <a:r>
              <a:rPr lang="en-US" dirty="0"/>
              <a:t>Ambitious and hopeful</a:t>
            </a:r>
          </a:p>
          <a:p>
            <a:r>
              <a:rPr lang="en-US" dirty="0"/>
              <a:t>The largest number of participants</a:t>
            </a:r>
          </a:p>
          <a:p>
            <a:r>
              <a:rPr lang="en-US" dirty="0"/>
              <a:t>Legally binding </a:t>
            </a:r>
          </a:p>
        </p:txBody>
      </p:sp>
    </p:spTree>
    <p:extLst>
      <p:ext uri="{BB962C8B-B14F-4D97-AF65-F5344CB8AC3E}">
        <p14:creationId xmlns:p14="http://schemas.microsoft.com/office/powerpoint/2010/main" val="269039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0D1C750-504F-DF7C-84E4-D58464E8B8CA}"/>
              </a:ext>
            </a:extLst>
          </p:cNvPr>
          <p:cNvSpPr>
            <a:spLocks noGrp="1"/>
          </p:cNvSpPr>
          <p:nvPr>
            <p:ph type="title"/>
          </p:nvPr>
        </p:nvSpPr>
        <p:spPr>
          <a:xfrm rot="16200000">
            <a:off x="-1325880" y="1947672"/>
            <a:ext cx="5961888" cy="2788920"/>
          </a:xfrm>
        </p:spPr>
        <p:txBody>
          <a:bodyPr anchor="ctr">
            <a:normAutofit/>
          </a:bodyPr>
          <a:lstStyle/>
          <a:p>
            <a:r>
              <a:rPr lang="en-US" sz="4800" b="1" i="0" u="none" strike="noStrike" baseline="0">
                <a:solidFill>
                  <a:schemeClr val="bg1"/>
                </a:solidFill>
                <a:latin typeface="Arial" panose="020B0604020202020204" pitchFamily="34" charset="0"/>
              </a:rPr>
              <a:t>Conclusion</a:t>
            </a:r>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id="{F51A2AE5-DA73-8B55-5837-364C7DCAF664}"/>
              </a:ext>
            </a:extLst>
          </p:cNvPr>
          <p:cNvGraphicFramePr>
            <a:graphicFrameLocks noGrp="1"/>
          </p:cNvGraphicFramePr>
          <p:nvPr>
            <p:ph idx="1"/>
            <p:extLst>
              <p:ext uri="{D42A27DB-BD31-4B8C-83A1-F6EECF244321}">
                <p14:modId xmlns:p14="http://schemas.microsoft.com/office/powerpoint/2010/main" val="237207423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10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3B18F-2718-B6CE-E0A7-2CDF42CBBA58}"/>
              </a:ext>
            </a:extLst>
          </p:cNvPr>
          <p:cNvSpPr>
            <a:spLocks noGrp="1"/>
          </p:cNvSpPr>
          <p:nvPr>
            <p:ph type="title"/>
          </p:nvPr>
        </p:nvSpPr>
        <p:spPr>
          <a:xfrm>
            <a:off x="635000" y="640823"/>
            <a:ext cx="3418659" cy="5583148"/>
          </a:xfrm>
        </p:spPr>
        <p:txBody>
          <a:bodyPr anchor="ctr">
            <a:normAutofit/>
          </a:bodyPr>
          <a:lstStyle/>
          <a:p>
            <a:r>
              <a:rPr lang="en-US" sz="5400"/>
              <a:t>Questions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DE048EF-EACE-B521-E8EE-ED49CBDE3D33}"/>
              </a:ext>
            </a:extLst>
          </p:cNvPr>
          <p:cNvGraphicFramePr>
            <a:graphicFrameLocks noGrp="1"/>
          </p:cNvGraphicFramePr>
          <p:nvPr>
            <p:ph idx="1"/>
            <p:extLst>
              <p:ext uri="{D42A27DB-BD31-4B8C-83A1-F6EECF244321}">
                <p14:modId xmlns:p14="http://schemas.microsoft.com/office/powerpoint/2010/main" val="94318947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80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E6E8-1D9E-4905-AAFE-978D33182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17D6F-595B-2EF7-9377-8E829613228C}"/>
              </a:ext>
            </a:extLst>
          </p:cNvPr>
          <p:cNvSpPr>
            <a:spLocks noGrp="1"/>
          </p:cNvSpPr>
          <p:nvPr>
            <p:ph type="title"/>
          </p:nvPr>
        </p:nvSpPr>
        <p:spPr>
          <a:xfrm>
            <a:off x="831317" y="1354819"/>
            <a:ext cx="10361531" cy="2678363"/>
          </a:xfrm>
        </p:spPr>
        <p:txBody>
          <a:bodyPr vert="horz" lIns="91440" tIns="45720" rIns="91440" bIns="45720" rtlCol="0" anchor="b">
            <a:normAutofit/>
          </a:bodyPr>
          <a:lstStyle/>
          <a:p>
            <a:r>
              <a:rPr lang="en-US" sz="7200" kern="1200">
                <a:solidFill>
                  <a:schemeClr val="bg1"/>
                </a:solidFill>
                <a:latin typeface="+mj-lt"/>
                <a:ea typeface="+mj-ea"/>
                <a:cs typeface="+mj-cs"/>
              </a:rPr>
              <a:t>Goal	</a:t>
            </a:r>
          </a:p>
        </p:txBody>
      </p:sp>
      <p:sp>
        <p:nvSpPr>
          <p:cNvPr id="3" name="Content Placeholder 2">
            <a:extLst>
              <a:ext uri="{FF2B5EF4-FFF2-40B4-BE49-F238E27FC236}">
                <a16:creationId xmlns:a16="http://schemas.microsoft.com/office/drawing/2014/main" id="{E1D99D12-064E-9747-1647-CD759F48450B}"/>
              </a:ext>
            </a:extLst>
          </p:cNvPr>
          <p:cNvSpPr>
            <a:spLocks noGrp="1"/>
          </p:cNvSpPr>
          <p:nvPr>
            <p:ph idx="1"/>
          </p:nvPr>
        </p:nvSpPr>
        <p:spPr>
          <a:xfrm>
            <a:off x="827088" y="4414180"/>
            <a:ext cx="9702800" cy="884538"/>
          </a:xfrm>
        </p:spPr>
        <p:txBody>
          <a:bodyPr vert="horz" lIns="91440" tIns="45720" rIns="91440" bIns="45720" rtlCol="0">
            <a:normAutofit/>
          </a:bodyPr>
          <a:lstStyle/>
          <a:p>
            <a:pPr marL="0" indent="0">
              <a:buNone/>
            </a:pPr>
            <a:r>
              <a:rPr lang="en-US" sz="3200" kern="1200" dirty="0">
                <a:solidFill>
                  <a:schemeClr val="bg1"/>
                </a:solidFill>
                <a:latin typeface="+mn-lt"/>
                <a:ea typeface="+mn-ea"/>
                <a:cs typeface="+mn-cs"/>
              </a:rPr>
              <a:t>To introduce goals of the economics of climate change</a:t>
            </a:r>
          </a:p>
        </p:txBody>
      </p:sp>
      <p:grpSp>
        <p:nvGrpSpPr>
          <p:cNvPr id="10" name="Group 9">
            <a:extLst>
              <a:ext uri="{FF2B5EF4-FFF2-40B4-BE49-F238E27FC236}">
                <a16:creationId xmlns:a16="http://schemas.microsoft.com/office/drawing/2014/main" id="{5F9D1CBF-A219-4C01-85A0-9DF6151EE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D9FC63AB-02B8-4DDD-8778-397188A37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AC0AB7ED-D983-4149-A166-B31B71163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237390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877EF-F08B-2148-31AF-86A6F75C9895}"/>
              </a:ext>
            </a:extLst>
          </p:cNvPr>
          <p:cNvSpPr>
            <a:spLocks noGrp="1"/>
          </p:cNvSpPr>
          <p:nvPr>
            <p:ph type="ctrTitle"/>
          </p:nvPr>
        </p:nvSpPr>
        <p:spPr/>
        <p:txBody>
          <a:bodyPr/>
          <a:lstStyle/>
          <a:p>
            <a:r>
              <a:rPr lang="en-US" dirty="0"/>
              <a:t>Thank you! Questions?</a:t>
            </a:r>
          </a:p>
        </p:txBody>
      </p:sp>
      <p:sp>
        <p:nvSpPr>
          <p:cNvPr id="5" name="Subtitle 4">
            <a:extLst>
              <a:ext uri="{FF2B5EF4-FFF2-40B4-BE49-F238E27FC236}">
                <a16:creationId xmlns:a16="http://schemas.microsoft.com/office/drawing/2014/main" id="{A5FE233F-CD59-67BA-0CB8-B6DB6A4D788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479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3F585-C5A7-F774-C8FB-FAE9225C5715}"/>
              </a:ext>
            </a:extLst>
          </p:cNvPr>
          <p:cNvSpPr>
            <a:spLocks noGrp="1"/>
          </p:cNvSpPr>
          <p:nvPr>
            <p:ph type="title"/>
          </p:nvPr>
        </p:nvSpPr>
        <p:spPr>
          <a:xfrm>
            <a:off x="1712913" y="1641752"/>
            <a:ext cx="2641600" cy="4366936"/>
          </a:xfrm>
        </p:spPr>
        <p:txBody>
          <a:bodyPr anchor="b">
            <a:normAutofit/>
          </a:bodyPr>
          <a:lstStyle/>
          <a:p>
            <a:endParaRPr lang="en-US" sz="4000"/>
          </a:p>
        </p:txBody>
      </p:sp>
      <p:grpSp>
        <p:nvGrpSpPr>
          <p:cNvPr id="19" name="Group 9">
            <a:extLst>
              <a:ext uri="{FF2B5EF4-FFF2-40B4-BE49-F238E27FC236}">
                <a16:creationId xmlns:a16="http://schemas.microsoft.com/office/drawing/2014/main" id="{207EE6D2-B8A8-4EA6-879E-705FC91778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6" y="1"/>
            <a:ext cx="835935" cy="6858000"/>
            <a:chOff x="-456" y="1"/>
            <a:chExt cx="835935" cy="6858000"/>
          </a:xfrm>
          <a:effectLst>
            <a:outerShdw blurRad="381000" dist="152400" algn="ctr" rotWithShape="0">
              <a:srgbClr val="000000">
                <a:alpha val="10000"/>
              </a:srgbClr>
            </a:outerShdw>
          </a:effectLst>
        </p:grpSpPr>
        <p:sp>
          <p:nvSpPr>
            <p:cNvPr id="11" name="Freeform: Shape 10">
              <a:extLst>
                <a:ext uri="{FF2B5EF4-FFF2-40B4-BE49-F238E27FC236}">
                  <a16:creationId xmlns:a16="http://schemas.microsoft.com/office/drawing/2014/main" id="{E1DFD332-98CC-4272-A40D-289964828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3011260" y="3011261"/>
              <a:ext cx="6858000" cy="835479"/>
            </a:xfrm>
            <a:custGeom>
              <a:avLst/>
              <a:gdLst>
                <a:gd name="connsiteX0" fmla="*/ 6564619 w 6858000"/>
                <a:gd name="connsiteY0" fmla="*/ 468946 h 835479"/>
                <a:gd name="connsiteX1" fmla="*/ 6564620 w 6858000"/>
                <a:gd name="connsiteY1" fmla="*/ 468946 h 835479"/>
                <a:gd name="connsiteX2" fmla="*/ 6588625 w 6858000"/>
                <a:gd name="connsiteY2" fmla="*/ 491425 h 835479"/>
                <a:gd name="connsiteX3" fmla="*/ 6625224 w 6858000"/>
                <a:gd name="connsiteY3" fmla="*/ 508047 h 835479"/>
                <a:gd name="connsiteX4" fmla="*/ 6662539 w 6858000"/>
                <a:gd name="connsiteY4" fmla="*/ 500953 h 835479"/>
                <a:gd name="connsiteX5" fmla="*/ 6662540 w 6858000"/>
                <a:gd name="connsiteY5" fmla="*/ 500952 h 835479"/>
                <a:gd name="connsiteX6" fmla="*/ 6662543 w 6858000"/>
                <a:gd name="connsiteY6" fmla="*/ 500951 h 835479"/>
                <a:gd name="connsiteX7" fmla="*/ 6683026 w 6858000"/>
                <a:gd name="connsiteY7" fmla="*/ 489501 h 835479"/>
                <a:gd name="connsiteX8" fmla="*/ 6702975 w 6858000"/>
                <a:gd name="connsiteY8" fmla="*/ 486354 h 835479"/>
                <a:gd name="connsiteX9" fmla="*/ 6702976 w 6858000"/>
                <a:gd name="connsiteY9" fmla="*/ 486354 h 835479"/>
                <a:gd name="connsiteX10" fmla="*/ 6742552 w 6858000"/>
                <a:gd name="connsiteY10" fmla="*/ 500190 h 835479"/>
                <a:gd name="connsiteX11" fmla="*/ 6742554 w 6858000"/>
                <a:gd name="connsiteY11" fmla="*/ 500191 h 835479"/>
                <a:gd name="connsiteX12" fmla="*/ 6812061 w 6858000"/>
                <a:gd name="connsiteY12" fmla="*/ 519668 h 835479"/>
                <a:gd name="connsiteX13" fmla="*/ 6776799 w 6858000"/>
                <a:gd name="connsiteY13" fmla="*/ 514894 h 835479"/>
                <a:gd name="connsiteX14" fmla="*/ 6742554 w 6858000"/>
                <a:gd name="connsiteY14" fmla="*/ 500191 h 835479"/>
                <a:gd name="connsiteX15" fmla="*/ 6742551 w 6858000"/>
                <a:gd name="connsiteY15" fmla="*/ 500190 h 835479"/>
                <a:gd name="connsiteX16" fmla="*/ 6702975 w 6858000"/>
                <a:gd name="connsiteY16" fmla="*/ 486354 h 835479"/>
                <a:gd name="connsiteX17" fmla="*/ 6662543 w 6858000"/>
                <a:gd name="connsiteY17" fmla="*/ 500951 h 835479"/>
                <a:gd name="connsiteX18" fmla="*/ 6662541 w 6858000"/>
                <a:gd name="connsiteY18" fmla="*/ 500952 h 835479"/>
                <a:gd name="connsiteX19" fmla="*/ 6662539 w 6858000"/>
                <a:gd name="connsiteY19" fmla="*/ 500953 h 835479"/>
                <a:gd name="connsiteX20" fmla="*/ 6645551 w 6858000"/>
                <a:gd name="connsiteY20" fmla="*/ 508036 h 835479"/>
                <a:gd name="connsiteX21" fmla="*/ 6625224 w 6858000"/>
                <a:gd name="connsiteY21" fmla="*/ 508047 h 835479"/>
                <a:gd name="connsiteX22" fmla="*/ 6625223 w 6858000"/>
                <a:gd name="connsiteY22" fmla="*/ 508047 h 835479"/>
                <a:gd name="connsiteX23" fmla="*/ 6588624 w 6858000"/>
                <a:gd name="connsiteY23" fmla="*/ 491425 h 835479"/>
                <a:gd name="connsiteX24" fmla="*/ 6438980 w 6858000"/>
                <a:gd name="connsiteY24" fmla="*/ 549267 h 835479"/>
                <a:gd name="connsiteX25" fmla="*/ 6463839 w 6858000"/>
                <a:gd name="connsiteY25" fmla="*/ 529336 h 835479"/>
                <a:gd name="connsiteX26" fmla="*/ 6463848 w 6858000"/>
                <a:gd name="connsiteY26" fmla="*/ 529334 h 835479"/>
                <a:gd name="connsiteX27" fmla="*/ 6513011 w 6858000"/>
                <a:gd name="connsiteY27" fmla="*/ 515538 h 835479"/>
                <a:gd name="connsiteX28" fmla="*/ 6546193 w 6858000"/>
                <a:gd name="connsiteY28" fmla="*/ 496733 h 835479"/>
                <a:gd name="connsiteX29" fmla="*/ 6546194 w 6858000"/>
                <a:gd name="connsiteY29" fmla="*/ 496733 h 835479"/>
                <a:gd name="connsiteX30" fmla="*/ 6521803 w 6858000"/>
                <a:gd name="connsiteY30" fmla="*/ 513071 h 835479"/>
                <a:gd name="connsiteX31" fmla="*/ 6513011 w 6858000"/>
                <a:gd name="connsiteY31" fmla="*/ 515538 h 835479"/>
                <a:gd name="connsiteX32" fmla="*/ 6508051 w 6858000"/>
                <a:gd name="connsiteY32" fmla="*/ 518349 h 835479"/>
                <a:gd name="connsiteX33" fmla="*/ 6463848 w 6858000"/>
                <a:gd name="connsiteY33" fmla="*/ 529334 h 835479"/>
                <a:gd name="connsiteX34" fmla="*/ 6463840 w 6858000"/>
                <a:gd name="connsiteY34" fmla="*/ 529336 h 835479"/>
                <a:gd name="connsiteX35" fmla="*/ 6438980 w 6858000"/>
                <a:gd name="connsiteY35" fmla="*/ 549267 h 835479"/>
                <a:gd name="connsiteX36" fmla="*/ 6365203 w 6858000"/>
                <a:gd name="connsiteY36" fmla="*/ 635242 h 835479"/>
                <a:gd name="connsiteX37" fmla="*/ 6387909 w 6858000"/>
                <a:gd name="connsiteY37" fmla="*/ 633959 h 835479"/>
                <a:gd name="connsiteX38" fmla="*/ 6391548 w 6858000"/>
                <a:gd name="connsiteY38" fmla="*/ 632195 h 835479"/>
                <a:gd name="connsiteX39" fmla="*/ 6407331 w 6858000"/>
                <a:gd name="connsiteY39" fmla="*/ 624541 h 835479"/>
                <a:gd name="connsiteX40" fmla="*/ 6407332 w 6858000"/>
                <a:gd name="connsiteY40" fmla="*/ 624541 h 835479"/>
                <a:gd name="connsiteX41" fmla="*/ 6391548 w 6858000"/>
                <a:gd name="connsiteY41" fmla="*/ 632195 h 835479"/>
                <a:gd name="connsiteX42" fmla="*/ 6387909 w 6858000"/>
                <a:gd name="connsiteY42" fmla="*/ 633961 h 835479"/>
                <a:gd name="connsiteX43" fmla="*/ 4221390 w 6858000"/>
                <a:gd name="connsiteY43" fmla="*/ 396172 h 835479"/>
                <a:gd name="connsiteX44" fmla="*/ 4221391 w 6858000"/>
                <a:gd name="connsiteY44" fmla="*/ 396172 h 835479"/>
                <a:gd name="connsiteX45" fmla="*/ 4253014 w 6858000"/>
                <a:gd name="connsiteY45" fmla="*/ 401888 h 835479"/>
                <a:gd name="connsiteX46" fmla="*/ 4324645 w 6858000"/>
                <a:gd name="connsiteY46" fmla="*/ 441704 h 835479"/>
                <a:gd name="connsiteX47" fmla="*/ 4363890 w 6858000"/>
                <a:gd name="connsiteY47" fmla="*/ 450658 h 835479"/>
                <a:gd name="connsiteX48" fmla="*/ 4482003 w 6858000"/>
                <a:gd name="connsiteY48" fmla="*/ 449896 h 835479"/>
                <a:gd name="connsiteX49" fmla="*/ 4659173 w 6858000"/>
                <a:gd name="connsiteY49" fmla="*/ 389886 h 835479"/>
                <a:gd name="connsiteX50" fmla="*/ 4677654 w 6858000"/>
                <a:gd name="connsiteY50" fmla="*/ 381884 h 835479"/>
                <a:gd name="connsiteX51" fmla="*/ 4767763 w 6858000"/>
                <a:gd name="connsiteY51" fmla="*/ 371977 h 835479"/>
                <a:gd name="connsiteX52" fmla="*/ 4800482 w 6858000"/>
                <a:gd name="connsiteY52" fmla="*/ 370668 h 835479"/>
                <a:gd name="connsiteX53" fmla="*/ 4800483 w 6858000"/>
                <a:gd name="connsiteY53" fmla="*/ 370668 h 835479"/>
                <a:gd name="connsiteX54" fmla="*/ 4828916 w 6858000"/>
                <a:gd name="connsiteY54" fmla="*/ 385504 h 835479"/>
                <a:gd name="connsiteX55" fmla="*/ 4863342 w 6858000"/>
                <a:gd name="connsiteY55" fmla="*/ 407685 h 835479"/>
                <a:gd name="connsiteX56" fmla="*/ 4889274 w 6858000"/>
                <a:gd name="connsiteY56" fmla="*/ 415214 h 835479"/>
                <a:gd name="connsiteX57" fmla="*/ 4912167 w 6858000"/>
                <a:gd name="connsiteY57" fmla="*/ 413509 h 835479"/>
                <a:gd name="connsiteX58" fmla="*/ 4933803 w 6858000"/>
                <a:gd name="connsiteY58" fmla="*/ 412107 h 835479"/>
                <a:gd name="connsiteX59" fmla="*/ 4933804 w 6858000"/>
                <a:gd name="connsiteY59" fmla="*/ 412107 h 835479"/>
                <a:gd name="connsiteX60" fmla="*/ 4952672 w 6858000"/>
                <a:gd name="connsiteY60" fmla="*/ 416866 h 835479"/>
                <a:gd name="connsiteX61" fmla="*/ 4957452 w 6858000"/>
                <a:gd name="connsiteY61" fmla="*/ 419659 h 835479"/>
                <a:gd name="connsiteX62" fmla="*/ 4961455 w 6858000"/>
                <a:gd name="connsiteY62" fmla="*/ 420937 h 835479"/>
                <a:gd name="connsiteX63" fmla="*/ 4987037 w 6858000"/>
                <a:gd name="connsiteY63" fmla="*/ 436941 h 835479"/>
                <a:gd name="connsiteX64" fmla="*/ 5041521 w 6858000"/>
                <a:gd name="connsiteY64" fmla="*/ 463420 h 835479"/>
                <a:gd name="connsiteX65" fmla="*/ 5041527 w 6858000"/>
                <a:gd name="connsiteY65" fmla="*/ 463422 h 835479"/>
                <a:gd name="connsiteX66" fmla="*/ 5064789 w 6858000"/>
                <a:gd name="connsiteY66" fmla="*/ 468043 h 835479"/>
                <a:gd name="connsiteX67" fmla="*/ 5070584 w 6858000"/>
                <a:gd name="connsiteY67" fmla="*/ 470217 h 835479"/>
                <a:gd name="connsiteX68" fmla="*/ 5072375 w 6858000"/>
                <a:gd name="connsiteY68" fmla="*/ 470636 h 835479"/>
                <a:gd name="connsiteX69" fmla="*/ 5087443 w 6858000"/>
                <a:gd name="connsiteY69" fmla="*/ 476540 h 835479"/>
                <a:gd name="connsiteX70" fmla="*/ 5133219 w 6858000"/>
                <a:gd name="connsiteY70" fmla="*/ 489567 h 835479"/>
                <a:gd name="connsiteX71" fmla="*/ 5133224 w 6858000"/>
                <a:gd name="connsiteY71" fmla="*/ 489569 h 835479"/>
                <a:gd name="connsiteX72" fmla="*/ 5166112 w 6858000"/>
                <a:gd name="connsiteY72" fmla="*/ 482853 h 835479"/>
                <a:gd name="connsiteX73" fmla="*/ 5166113 w 6858000"/>
                <a:gd name="connsiteY73" fmla="*/ 482853 h 835479"/>
                <a:gd name="connsiteX74" fmla="*/ 5172090 w 6858000"/>
                <a:gd name="connsiteY74" fmla="*/ 483545 h 835479"/>
                <a:gd name="connsiteX75" fmla="*/ 5179067 w 6858000"/>
                <a:gd name="connsiteY75" fmla="*/ 486091 h 835479"/>
                <a:gd name="connsiteX76" fmla="*/ 5229432 w 6858000"/>
                <a:gd name="connsiteY76" fmla="*/ 485925 h 835479"/>
                <a:gd name="connsiteX77" fmla="*/ 5243613 w 6858000"/>
                <a:gd name="connsiteY77" fmla="*/ 478254 h 835479"/>
                <a:gd name="connsiteX78" fmla="*/ 5272795 w 6858000"/>
                <a:gd name="connsiteY78" fmla="*/ 462468 h 835479"/>
                <a:gd name="connsiteX79" fmla="*/ 5312287 w 6858000"/>
                <a:gd name="connsiteY79" fmla="*/ 438565 h 835479"/>
                <a:gd name="connsiteX80" fmla="*/ 5321350 w 6858000"/>
                <a:gd name="connsiteY80" fmla="*/ 437509 h 835479"/>
                <a:gd name="connsiteX81" fmla="*/ 5326162 w 6858000"/>
                <a:gd name="connsiteY81" fmla="*/ 435035 h 835479"/>
                <a:gd name="connsiteX82" fmla="*/ 5355013 w 6858000"/>
                <a:gd name="connsiteY82" fmla="*/ 433589 h 835479"/>
                <a:gd name="connsiteX83" fmla="*/ 5355014 w 6858000"/>
                <a:gd name="connsiteY83" fmla="*/ 433589 h 835479"/>
                <a:gd name="connsiteX84" fmla="*/ 5385384 w 6858000"/>
                <a:gd name="connsiteY84" fmla="*/ 438465 h 835479"/>
                <a:gd name="connsiteX85" fmla="*/ 5425582 w 6858000"/>
                <a:gd name="connsiteY85" fmla="*/ 446656 h 835479"/>
                <a:gd name="connsiteX86" fmla="*/ 5480637 w 6858000"/>
                <a:gd name="connsiteY86" fmla="*/ 458278 h 835479"/>
                <a:gd name="connsiteX87" fmla="*/ 5507667 w 6858000"/>
                <a:gd name="connsiteY87" fmla="*/ 462803 h 835479"/>
                <a:gd name="connsiteX88" fmla="*/ 5531691 w 6858000"/>
                <a:gd name="connsiteY88" fmla="*/ 452184 h 835479"/>
                <a:gd name="connsiteX89" fmla="*/ 5531692 w 6858000"/>
                <a:gd name="connsiteY89" fmla="*/ 452183 h 835479"/>
                <a:gd name="connsiteX90" fmla="*/ 5547577 w 6858000"/>
                <a:gd name="connsiteY90" fmla="*/ 442037 h 835479"/>
                <a:gd name="connsiteX91" fmla="*/ 5547578 w 6858000"/>
                <a:gd name="connsiteY91" fmla="*/ 442037 h 835479"/>
                <a:gd name="connsiteX92" fmla="*/ 5562746 w 6858000"/>
                <a:gd name="connsiteY92" fmla="*/ 451610 h 835479"/>
                <a:gd name="connsiteX93" fmla="*/ 5704483 w 6858000"/>
                <a:gd name="connsiteY93" fmla="*/ 522858 h 835479"/>
                <a:gd name="connsiteX94" fmla="*/ 5740488 w 6858000"/>
                <a:gd name="connsiteY94" fmla="*/ 528765 h 835479"/>
                <a:gd name="connsiteX95" fmla="*/ 5760873 w 6858000"/>
                <a:gd name="connsiteY95" fmla="*/ 537529 h 835479"/>
                <a:gd name="connsiteX96" fmla="*/ 5883751 w 6858000"/>
                <a:gd name="connsiteY96" fmla="*/ 625924 h 835479"/>
                <a:gd name="connsiteX97" fmla="*/ 5883755 w 6858000"/>
                <a:gd name="connsiteY97" fmla="*/ 625926 h 835479"/>
                <a:gd name="connsiteX98" fmla="*/ 5935945 w 6858000"/>
                <a:gd name="connsiteY98" fmla="*/ 643829 h 835479"/>
                <a:gd name="connsiteX99" fmla="*/ 5935949 w 6858000"/>
                <a:gd name="connsiteY99" fmla="*/ 643830 h 835479"/>
                <a:gd name="connsiteX100" fmla="*/ 5993289 w 6858000"/>
                <a:gd name="connsiteY100" fmla="*/ 640211 h 835479"/>
                <a:gd name="connsiteX101" fmla="*/ 5993290 w 6858000"/>
                <a:gd name="connsiteY101" fmla="*/ 640210 h 835479"/>
                <a:gd name="connsiteX102" fmla="*/ 6026439 w 6858000"/>
                <a:gd name="connsiteY102" fmla="*/ 633735 h 835479"/>
                <a:gd name="connsiteX103" fmla="*/ 6108737 w 6858000"/>
                <a:gd name="connsiteY103" fmla="*/ 577534 h 835479"/>
                <a:gd name="connsiteX104" fmla="*/ 6133313 w 6858000"/>
                <a:gd name="connsiteY104" fmla="*/ 563843 h 835479"/>
                <a:gd name="connsiteX105" fmla="*/ 6133314 w 6858000"/>
                <a:gd name="connsiteY105" fmla="*/ 563843 h 835479"/>
                <a:gd name="connsiteX106" fmla="*/ 6143189 w 6858000"/>
                <a:gd name="connsiteY106" fmla="*/ 567542 h 835479"/>
                <a:gd name="connsiteX107" fmla="*/ 6155599 w 6858000"/>
                <a:gd name="connsiteY107" fmla="*/ 579438 h 835479"/>
                <a:gd name="connsiteX108" fmla="*/ 6155602 w 6858000"/>
                <a:gd name="connsiteY108" fmla="*/ 579440 h 835479"/>
                <a:gd name="connsiteX109" fmla="*/ 6228756 w 6858000"/>
                <a:gd name="connsiteY109" fmla="*/ 618111 h 835479"/>
                <a:gd name="connsiteX110" fmla="*/ 6361539 w 6858000"/>
                <a:gd name="connsiteY110" fmla="*/ 635448 h 835479"/>
                <a:gd name="connsiteX111" fmla="*/ 6361538 w 6858000"/>
                <a:gd name="connsiteY111" fmla="*/ 635448 h 835479"/>
                <a:gd name="connsiteX112" fmla="*/ 6228755 w 6858000"/>
                <a:gd name="connsiteY112" fmla="*/ 618111 h 835479"/>
                <a:gd name="connsiteX113" fmla="*/ 6155601 w 6858000"/>
                <a:gd name="connsiteY113" fmla="*/ 579440 h 835479"/>
                <a:gd name="connsiteX114" fmla="*/ 6155599 w 6858000"/>
                <a:gd name="connsiteY114" fmla="*/ 579438 h 835479"/>
                <a:gd name="connsiteX115" fmla="*/ 6133314 w 6858000"/>
                <a:gd name="connsiteY115" fmla="*/ 563843 h 835479"/>
                <a:gd name="connsiteX116" fmla="*/ 6108738 w 6858000"/>
                <a:gd name="connsiteY116" fmla="*/ 577534 h 835479"/>
                <a:gd name="connsiteX117" fmla="*/ 6026440 w 6858000"/>
                <a:gd name="connsiteY117" fmla="*/ 633735 h 835479"/>
                <a:gd name="connsiteX118" fmla="*/ 5993291 w 6858000"/>
                <a:gd name="connsiteY118" fmla="*/ 640210 h 835479"/>
                <a:gd name="connsiteX119" fmla="*/ 5993289 w 6858000"/>
                <a:gd name="connsiteY119" fmla="*/ 640211 h 835479"/>
                <a:gd name="connsiteX120" fmla="*/ 5964476 w 6858000"/>
                <a:gd name="connsiteY120" fmla="*/ 643664 h 835479"/>
                <a:gd name="connsiteX121" fmla="*/ 5935949 w 6858000"/>
                <a:gd name="connsiteY121" fmla="*/ 643830 h 835479"/>
                <a:gd name="connsiteX122" fmla="*/ 5935948 w 6858000"/>
                <a:gd name="connsiteY122" fmla="*/ 643830 h 835479"/>
                <a:gd name="connsiteX123" fmla="*/ 5935945 w 6858000"/>
                <a:gd name="connsiteY123" fmla="*/ 643829 h 835479"/>
                <a:gd name="connsiteX124" fmla="*/ 5909350 w 6858000"/>
                <a:gd name="connsiteY124" fmla="*/ 636949 h 835479"/>
                <a:gd name="connsiteX125" fmla="*/ 5883755 w 6858000"/>
                <a:gd name="connsiteY125" fmla="*/ 625926 h 835479"/>
                <a:gd name="connsiteX126" fmla="*/ 5883750 w 6858000"/>
                <a:gd name="connsiteY126" fmla="*/ 625924 h 835479"/>
                <a:gd name="connsiteX127" fmla="*/ 5760872 w 6858000"/>
                <a:gd name="connsiteY127" fmla="*/ 537529 h 835479"/>
                <a:gd name="connsiteX128" fmla="*/ 5740487 w 6858000"/>
                <a:gd name="connsiteY128" fmla="*/ 528765 h 835479"/>
                <a:gd name="connsiteX129" fmla="*/ 5704482 w 6858000"/>
                <a:gd name="connsiteY129" fmla="*/ 522858 h 835479"/>
                <a:gd name="connsiteX130" fmla="*/ 5562745 w 6858000"/>
                <a:gd name="connsiteY130" fmla="*/ 451610 h 835479"/>
                <a:gd name="connsiteX131" fmla="*/ 5547577 w 6858000"/>
                <a:gd name="connsiteY131" fmla="*/ 442037 h 835479"/>
                <a:gd name="connsiteX132" fmla="*/ 5531693 w 6858000"/>
                <a:gd name="connsiteY132" fmla="*/ 452183 h 835479"/>
                <a:gd name="connsiteX133" fmla="*/ 5531691 w 6858000"/>
                <a:gd name="connsiteY133" fmla="*/ 452184 h 835479"/>
                <a:gd name="connsiteX134" fmla="*/ 5520421 w 6858000"/>
                <a:gd name="connsiteY134" fmla="*/ 460582 h 835479"/>
                <a:gd name="connsiteX135" fmla="*/ 5507667 w 6858000"/>
                <a:gd name="connsiteY135" fmla="*/ 462803 h 835479"/>
                <a:gd name="connsiteX136" fmla="*/ 5507666 w 6858000"/>
                <a:gd name="connsiteY136" fmla="*/ 462803 h 835479"/>
                <a:gd name="connsiteX137" fmla="*/ 5480636 w 6858000"/>
                <a:gd name="connsiteY137" fmla="*/ 458278 h 835479"/>
                <a:gd name="connsiteX138" fmla="*/ 5425581 w 6858000"/>
                <a:gd name="connsiteY138" fmla="*/ 446656 h 835479"/>
                <a:gd name="connsiteX139" fmla="*/ 5385383 w 6858000"/>
                <a:gd name="connsiteY139" fmla="*/ 438465 h 835479"/>
                <a:gd name="connsiteX140" fmla="*/ 5355013 w 6858000"/>
                <a:gd name="connsiteY140" fmla="*/ 433589 h 835479"/>
                <a:gd name="connsiteX141" fmla="*/ 5321350 w 6858000"/>
                <a:gd name="connsiteY141" fmla="*/ 437509 h 835479"/>
                <a:gd name="connsiteX142" fmla="*/ 5272796 w 6858000"/>
                <a:gd name="connsiteY142" fmla="*/ 462468 h 835479"/>
                <a:gd name="connsiteX143" fmla="*/ 5243613 w 6858000"/>
                <a:gd name="connsiteY143" fmla="*/ 478254 h 835479"/>
                <a:gd name="connsiteX144" fmla="*/ 5229433 w 6858000"/>
                <a:gd name="connsiteY144" fmla="*/ 485925 h 835479"/>
                <a:gd name="connsiteX145" fmla="*/ 5179067 w 6858000"/>
                <a:gd name="connsiteY145" fmla="*/ 486091 h 835479"/>
                <a:gd name="connsiteX146" fmla="*/ 5179066 w 6858000"/>
                <a:gd name="connsiteY146" fmla="*/ 486091 h 835479"/>
                <a:gd name="connsiteX147" fmla="*/ 5172089 w 6858000"/>
                <a:gd name="connsiteY147" fmla="*/ 483545 h 835479"/>
                <a:gd name="connsiteX148" fmla="*/ 5166113 w 6858000"/>
                <a:gd name="connsiteY148" fmla="*/ 482853 h 835479"/>
                <a:gd name="connsiteX149" fmla="*/ 5133224 w 6858000"/>
                <a:gd name="connsiteY149" fmla="*/ 489569 h 835479"/>
                <a:gd name="connsiteX150" fmla="*/ 5133223 w 6858000"/>
                <a:gd name="connsiteY150" fmla="*/ 489569 h 835479"/>
                <a:gd name="connsiteX151" fmla="*/ 5133219 w 6858000"/>
                <a:gd name="connsiteY151" fmla="*/ 489567 h 835479"/>
                <a:gd name="connsiteX152" fmla="*/ 5102460 w 6858000"/>
                <a:gd name="connsiteY152" fmla="*/ 482424 h 835479"/>
                <a:gd name="connsiteX153" fmla="*/ 5087443 w 6858000"/>
                <a:gd name="connsiteY153" fmla="*/ 476540 h 835479"/>
                <a:gd name="connsiteX154" fmla="*/ 5087422 w 6858000"/>
                <a:gd name="connsiteY154" fmla="*/ 476534 h 835479"/>
                <a:gd name="connsiteX155" fmla="*/ 5070584 w 6858000"/>
                <a:gd name="connsiteY155" fmla="*/ 470217 h 835479"/>
                <a:gd name="connsiteX156" fmla="*/ 5041527 w 6858000"/>
                <a:gd name="connsiteY156" fmla="*/ 463422 h 835479"/>
                <a:gd name="connsiteX157" fmla="*/ 5041520 w 6858000"/>
                <a:gd name="connsiteY157" fmla="*/ 463420 h 835479"/>
                <a:gd name="connsiteX158" fmla="*/ 4987036 w 6858000"/>
                <a:gd name="connsiteY158" fmla="*/ 436941 h 835479"/>
                <a:gd name="connsiteX159" fmla="*/ 4957452 w 6858000"/>
                <a:gd name="connsiteY159" fmla="*/ 419659 h 835479"/>
                <a:gd name="connsiteX160" fmla="*/ 4933804 w 6858000"/>
                <a:gd name="connsiteY160" fmla="*/ 412107 h 835479"/>
                <a:gd name="connsiteX161" fmla="*/ 4912168 w 6858000"/>
                <a:gd name="connsiteY161" fmla="*/ 413509 h 835479"/>
                <a:gd name="connsiteX162" fmla="*/ 4889275 w 6858000"/>
                <a:gd name="connsiteY162" fmla="*/ 415214 h 835479"/>
                <a:gd name="connsiteX163" fmla="*/ 4889274 w 6858000"/>
                <a:gd name="connsiteY163" fmla="*/ 415214 h 835479"/>
                <a:gd name="connsiteX164" fmla="*/ 4867613 w 6858000"/>
                <a:gd name="connsiteY164" fmla="*/ 410436 h 835479"/>
                <a:gd name="connsiteX165" fmla="*/ 4863342 w 6858000"/>
                <a:gd name="connsiteY165" fmla="*/ 407685 h 835479"/>
                <a:gd name="connsiteX166" fmla="*/ 4857316 w 6858000"/>
                <a:gd name="connsiteY166" fmla="*/ 405935 h 835479"/>
                <a:gd name="connsiteX167" fmla="*/ 4828915 w 6858000"/>
                <a:gd name="connsiteY167" fmla="*/ 385504 h 835479"/>
                <a:gd name="connsiteX168" fmla="*/ 4800482 w 6858000"/>
                <a:gd name="connsiteY168" fmla="*/ 370668 h 835479"/>
                <a:gd name="connsiteX169" fmla="*/ 4767764 w 6858000"/>
                <a:gd name="connsiteY169" fmla="*/ 371977 h 835479"/>
                <a:gd name="connsiteX170" fmla="*/ 4677655 w 6858000"/>
                <a:gd name="connsiteY170" fmla="*/ 381884 h 835479"/>
                <a:gd name="connsiteX171" fmla="*/ 4659174 w 6858000"/>
                <a:gd name="connsiteY171" fmla="*/ 389886 h 835479"/>
                <a:gd name="connsiteX172" fmla="*/ 4482004 w 6858000"/>
                <a:gd name="connsiteY172" fmla="*/ 449896 h 835479"/>
                <a:gd name="connsiteX173" fmla="*/ 4363890 w 6858000"/>
                <a:gd name="connsiteY173" fmla="*/ 450658 h 835479"/>
                <a:gd name="connsiteX174" fmla="*/ 4363889 w 6858000"/>
                <a:gd name="connsiteY174" fmla="*/ 450658 h 835479"/>
                <a:gd name="connsiteX175" fmla="*/ 4324644 w 6858000"/>
                <a:gd name="connsiteY175" fmla="*/ 441704 h 835479"/>
                <a:gd name="connsiteX176" fmla="*/ 4253013 w 6858000"/>
                <a:gd name="connsiteY176" fmla="*/ 401888 h 835479"/>
                <a:gd name="connsiteX177" fmla="*/ 4165382 w 6858000"/>
                <a:gd name="connsiteY177" fmla="*/ 392362 h 835479"/>
                <a:gd name="connsiteX178" fmla="*/ 4165383 w 6858000"/>
                <a:gd name="connsiteY178" fmla="*/ 392362 h 835479"/>
                <a:gd name="connsiteX179" fmla="*/ 4192387 w 6858000"/>
                <a:gd name="connsiteY179" fmla="*/ 396267 h 835479"/>
                <a:gd name="connsiteX180" fmla="*/ 4192386 w 6858000"/>
                <a:gd name="connsiteY180" fmla="*/ 396267 h 835479"/>
                <a:gd name="connsiteX181" fmla="*/ 4165382 w 6858000"/>
                <a:gd name="connsiteY181" fmla="*/ 392362 h 835479"/>
                <a:gd name="connsiteX182" fmla="*/ 3885337 w 6858000"/>
                <a:gd name="connsiteY182" fmla="*/ 379980 h 835479"/>
                <a:gd name="connsiteX183" fmla="*/ 3885338 w 6858000"/>
                <a:gd name="connsiteY183" fmla="*/ 379980 h 835479"/>
                <a:gd name="connsiteX184" fmla="*/ 3885341 w 6858000"/>
                <a:gd name="connsiteY184" fmla="*/ 379982 h 835479"/>
                <a:gd name="connsiteX185" fmla="*/ 3962157 w 6858000"/>
                <a:gd name="connsiteY185" fmla="*/ 411865 h 835479"/>
                <a:gd name="connsiteX186" fmla="*/ 3962159 w 6858000"/>
                <a:gd name="connsiteY186" fmla="*/ 411865 h 835479"/>
                <a:gd name="connsiteX187" fmla="*/ 4043837 w 6858000"/>
                <a:gd name="connsiteY187" fmla="*/ 396173 h 835479"/>
                <a:gd name="connsiteX188" fmla="*/ 4043838 w 6858000"/>
                <a:gd name="connsiteY188" fmla="*/ 396172 h 835479"/>
                <a:gd name="connsiteX189" fmla="*/ 4103824 w 6858000"/>
                <a:gd name="connsiteY189" fmla="*/ 381051 h 835479"/>
                <a:gd name="connsiteX190" fmla="*/ 4103825 w 6858000"/>
                <a:gd name="connsiteY190" fmla="*/ 381051 h 835479"/>
                <a:gd name="connsiteX191" fmla="*/ 4134255 w 6858000"/>
                <a:gd name="connsiteY191" fmla="*/ 383018 h 835479"/>
                <a:gd name="connsiteX192" fmla="*/ 4165381 w 6858000"/>
                <a:gd name="connsiteY192" fmla="*/ 392362 h 835479"/>
                <a:gd name="connsiteX193" fmla="*/ 4103825 w 6858000"/>
                <a:gd name="connsiteY193" fmla="*/ 381051 h 835479"/>
                <a:gd name="connsiteX194" fmla="*/ 4043839 w 6858000"/>
                <a:gd name="connsiteY194" fmla="*/ 396172 h 835479"/>
                <a:gd name="connsiteX195" fmla="*/ 4043837 w 6858000"/>
                <a:gd name="connsiteY195" fmla="*/ 396173 h 835479"/>
                <a:gd name="connsiteX196" fmla="*/ 4002409 w 6858000"/>
                <a:gd name="connsiteY196" fmla="*/ 409475 h 835479"/>
                <a:gd name="connsiteX197" fmla="*/ 3962159 w 6858000"/>
                <a:gd name="connsiteY197" fmla="*/ 411865 h 835479"/>
                <a:gd name="connsiteX198" fmla="*/ 3962158 w 6858000"/>
                <a:gd name="connsiteY198" fmla="*/ 411865 h 835479"/>
                <a:gd name="connsiteX199" fmla="*/ 3962157 w 6858000"/>
                <a:gd name="connsiteY199" fmla="*/ 411865 h 835479"/>
                <a:gd name="connsiteX200" fmla="*/ 3923124 w 6858000"/>
                <a:gd name="connsiteY200" fmla="*/ 402361 h 835479"/>
                <a:gd name="connsiteX201" fmla="*/ 3885341 w 6858000"/>
                <a:gd name="connsiteY201" fmla="*/ 379982 h 835479"/>
                <a:gd name="connsiteX202" fmla="*/ 3669899 w 6858000"/>
                <a:gd name="connsiteY202" fmla="*/ 394577 h 835479"/>
                <a:gd name="connsiteX203" fmla="*/ 3680163 w 6858000"/>
                <a:gd name="connsiteY203" fmla="*/ 397173 h 835479"/>
                <a:gd name="connsiteX204" fmla="*/ 3734836 w 6858000"/>
                <a:gd name="connsiteY204" fmla="*/ 393125 h 835479"/>
                <a:gd name="connsiteX205" fmla="*/ 3734837 w 6858000"/>
                <a:gd name="connsiteY205" fmla="*/ 393125 h 835479"/>
                <a:gd name="connsiteX206" fmla="*/ 3754652 w 6858000"/>
                <a:gd name="connsiteY206" fmla="*/ 393507 h 835479"/>
                <a:gd name="connsiteX207" fmla="*/ 3789775 w 6858000"/>
                <a:gd name="connsiteY207" fmla="*/ 399864 h 835479"/>
                <a:gd name="connsiteX208" fmla="*/ 3822471 w 6858000"/>
                <a:gd name="connsiteY208" fmla="*/ 384932 h 835479"/>
                <a:gd name="connsiteX209" fmla="*/ 3852618 w 6858000"/>
                <a:gd name="connsiteY209" fmla="*/ 370597 h 835479"/>
                <a:gd name="connsiteX210" fmla="*/ 3852619 w 6858000"/>
                <a:gd name="connsiteY210" fmla="*/ 370597 h 835479"/>
                <a:gd name="connsiteX211" fmla="*/ 3868763 w 6858000"/>
                <a:gd name="connsiteY211" fmla="*/ 371377 h 835479"/>
                <a:gd name="connsiteX212" fmla="*/ 3885336 w 6858000"/>
                <a:gd name="connsiteY212" fmla="*/ 379980 h 835479"/>
                <a:gd name="connsiteX213" fmla="*/ 3852619 w 6858000"/>
                <a:gd name="connsiteY213" fmla="*/ 370597 h 835479"/>
                <a:gd name="connsiteX214" fmla="*/ 3822472 w 6858000"/>
                <a:gd name="connsiteY214" fmla="*/ 384932 h 835479"/>
                <a:gd name="connsiteX215" fmla="*/ 3789776 w 6858000"/>
                <a:gd name="connsiteY215" fmla="*/ 399864 h 835479"/>
                <a:gd name="connsiteX216" fmla="*/ 3789775 w 6858000"/>
                <a:gd name="connsiteY216" fmla="*/ 399864 h 835479"/>
                <a:gd name="connsiteX217" fmla="*/ 3754651 w 6858000"/>
                <a:gd name="connsiteY217" fmla="*/ 393507 h 835479"/>
                <a:gd name="connsiteX218" fmla="*/ 3734837 w 6858000"/>
                <a:gd name="connsiteY218" fmla="*/ 393125 h 835479"/>
                <a:gd name="connsiteX219" fmla="*/ 3680163 w 6858000"/>
                <a:gd name="connsiteY219" fmla="*/ 397173 h 835479"/>
                <a:gd name="connsiteX220" fmla="*/ 3680162 w 6858000"/>
                <a:gd name="connsiteY220" fmla="*/ 397173 h 835479"/>
                <a:gd name="connsiteX221" fmla="*/ 2836171 w 6858000"/>
                <a:gd name="connsiteY221" fmla="*/ 465063 h 835479"/>
                <a:gd name="connsiteX222" fmla="*/ 2848792 w 6858000"/>
                <a:gd name="connsiteY222" fmla="*/ 456372 h 835479"/>
                <a:gd name="connsiteX223" fmla="*/ 2897784 w 6858000"/>
                <a:gd name="connsiteY223" fmla="*/ 440769 h 835479"/>
                <a:gd name="connsiteX224" fmla="*/ 2903549 w 6858000"/>
                <a:gd name="connsiteY224" fmla="*/ 439740 h 835479"/>
                <a:gd name="connsiteX225" fmla="*/ 2914327 w 6858000"/>
                <a:gd name="connsiteY225" fmla="*/ 436466 h 835479"/>
                <a:gd name="connsiteX226" fmla="*/ 2947858 w 6858000"/>
                <a:gd name="connsiteY226" fmla="*/ 431835 h 835479"/>
                <a:gd name="connsiteX227" fmla="*/ 2947861 w 6858000"/>
                <a:gd name="connsiteY227" fmla="*/ 431834 h 835479"/>
                <a:gd name="connsiteX228" fmla="*/ 2947862 w 6858000"/>
                <a:gd name="connsiteY228" fmla="*/ 431834 h 835479"/>
                <a:gd name="connsiteX229" fmla="*/ 2982148 w 6858000"/>
                <a:gd name="connsiteY229" fmla="*/ 435418 h 835479"/>
                <a:gd name="connsiteX230" fmla="*/ 3077401 w 6858000"/>
                <a:gd name="connsiteY230" fmla="*/ 447111 h 835479"/>
                <a:gd name="connsiteX231" fmla="*/ 3172653 w 6858000"/>
                <a:gd name="connsiteY231" fmla="*/ 434656 h 835479"/>
                <a:gd name="connsiteX232" fmla="*/ 3489466 w 6858000"/>
                <a:gd name="connsiteY232" fmla="*/ 387029 h 835479"/>
                <a:gd name="connsiteX233" fmla="*/ 3544712 w 6858000"/>
                <a:gd name="connsiteY233" fmla="*/ 364930 h 835479"/>
                <a:gd name="connsiteX234" fmla="*/ 3574407 w 6858000"/>
                <a:gd name="connsiteY234" fmla="*/ 347308 h 835479"/>
                <a:gd name="connsiteX235" fmla="*/ 3574408 w 6858000"/>
                <a:gd name="connsiteY235" fmla="*/ 347308 h 835479"/>
                <a:gd name="connsiteX236" fmla="*/ 3606817 w 6858000"/>
                <a:gd name="connsiteY236" fmla="*/ 359406 h 835479"/>
                <a:gd name="connsiteX237" fmla="*/ 3630632 w 6858000"/>
                <a:gd name="connsiteY237" fmla="*/ 372932 h 835479"/>
                <a:gd name="connsiteX238" fmla="*/ 3651953 w 6858000"/>
                <a:gd name="connsiteY238" fmla="*/ 388826 h 835479"/>
                <a:gd name="connsiteX239" fmla="*/ 3630631 w 6858000"/>
                <a:gd name="connsiteY239" fmla="*/ 372932 h 835479"/>
                <a:gd name="connsiteX240" fmla="*/ 3606816 w 6858000"/>
                <a:gd name="connsiteY240" fmla="*/ 359406 h 835479"/>
                <a:gd name="connsiteX241" fmla="*/ 3587173 w 6858000"/>
                <a:gd name="connsiteY241" fmla="*/ 349660 h 835479"/>
                <a:gd name="connsiteX242" fmla="*/ 3574407 w 6858000"/>
                <a:gd name="connsiteY242" fmla="*/ 347308 h 835479"/>
                <a:gd name="connsiteX243" fmla="*/ 3562320 w 6858000"/>
                <a:gd name="connsiteY243" fmla="*/ 352387 h 835479"/>
                <a:gd name="connsiteX244" fmla="*/ 3544713 w 6858000"/>
                <a:gd name="connsiteY244" fmla="*/ 364930 h 835479"/>
                <a:gd name="connsiteX245" fmla="*/ 3489467 w 6858000"/>
                <a:gd name="connsiteY245" fmla="*/ 387029 h 835479"/>
                <a:gd name="connsiteX246" fmla="*/ 3172654 w 6858000"/>
                <a:gd name="connsiteY246" fmla="*/ 434656 h 835479"/>
                <a:gd name="connsiteX247" fmla="*/ 3077401 w 6858000"/>
                <a:gd name="connsiteY247" fmla="*/ 447111 h 835479"/>
                <a:gd name="connsiteX248" fmla="*/ 3077400 w 6858000"/>
                <a:gd name="connsiteY248" fmla="*/ 447111 h 835479"/>
                <a:gd name="connsiteX249" fmla="*/ 2982147 w 6858000"/>
                <a:gd name="connsiteY249" fmla="*/ 435418 h 835479"/>
                <a:gd name="connsiteX250" fmla="*/ 2947862 w 6858000"/>
                <a:gd name="connsiteY250" fmla="*/ 431834 h 835479"/>
                <a:gd name="connsiteX251" fmla="*/ 2947858 w 6858000"/>
                <a:gd name="connsiteY251" fmla="*/ 431835 h 835479"/>
                <a:gd name="connsiteX252" fmla="*/ 2903549 w 6858000"/>
                <a:gd name="connsiteY252" fmla="*/ 439740 h 835479"/>
                <a:gd name="connsiteX253" fmla="*/ 2848793 w 6858000"/>
                <a:gd name="connsiteY253" fmla="*/ 456372 h 835479"/>
                <a:gd name="connsiteX254" fmla="*/ 2836172 w 6858000"/>
                <a:gd name="connsiteY254" fmla="*/ 465063 h 835479"/>
                <a:gd name="connsiteX255" fmla="*/ 1268757 w 6858000"/>
                <a:gd name="connsiteY255" fmla="*/ 18376 h 835479"/>
                <a:gd name="connsiteX256" fmla="*/ 1286069 w 6858000"/>
                <a:gd name="connsiteY256" fmla="*/ 23543 h 835479"/>
                <a:gd name="connsiteX257" fmla="*/ 1350627 w 6858000"/>
                <a:gd name="connsiteY257" fmla="*/ 45880 h 835479"/>
                <a:gd name="connsiteX258" fmla="*/ 1413839 w 6858000"/>
                <a:gd name="connsiteY258" fmla="*/ 40286 h 835479"/>
                <a:gd name="connsiteX259" fmla="*/ 1350626 w 6858000"/>
                <a:gd name="connsiteY259" fmla="*/ 45881 h 835479"/>
                <a:gd name="connsiteX260" fmla="*/ 1286068 w 6858000"/>
                <a:gd name="connsiteY260" fmla="*/ 23543 h 835479"/>
                <a:gd name="connsiteX261" fmla="*/ 313532 w 6858000"/>
                <a:gd name="connsiteY261" fmla="*/ 14019 h 835479"/>
                <a:gd name="connsiteX262" fmla="*/ 313533 w 6858000"/>
                <a:gd name="connsiteY262" fmla="*/ 14018 h 835479"/>
                <a:gd name="connsiteX263" fmla="*/ 338870 w 6858000"/>
                <a:gd name="connsiteY263" fmla="*/ 13446 h 835479"/>
                <a:gd name="connsiteX264" fmla="*/ 338902 w 6858000"/>
                <a:gd name="connsiteY264" fmla="*/ 13453 h 835479"/>
                <a:gd name="connsiteX265" fmla="*/ 395639 w 6858000"/>
                <a:gd name="connsiteY265" fmla="*/ 23353 h 835479"/>
                <a:gd name="connsiteX266" fmla="*/ 367327 w 6858000"/>
                <a:gd name="connsiteY266" fmla="*/ 19543 h 835479"/>
                <a:gd name="connsiteX267" fmla="*/ 338902 w 6858000"/>
                <a:gd name="connsiteY267" fmla="*/ 13453 h 835479"/>
                <a:gd name="connsiteX268" fmla="*/ 338869 w 6858000"/>
                <a:gd name="connsiteY268" fmla="*/ 13447 h 835479"/>
                <a:gd name="connsiteX269" fmla="*/ 324057 w 6858000"/>
                <a:gd name="connsiteY269" fmla="*/ 11661 h 835479"/>
                <a:gd name="connsiteX270" fmla="*/ 281567 w 6858000"/>
                <a:gd name="connsiteY270" fmla="*/ 36346 h 835479"/>
                <a:gd name="connsiteX271" fmla="*/ 295414 w 6858000"/>
                <a:gd name="connsiteY271" fmla="*/ 31451 h 835479"/>
                <a:gd name="connsiteX272" fmla="*/ 295414 w 6858000"/>
                <a:gd name="connsiteY272" fmla="*/ 31452 h 835479"/>
                <a:gd name="connsiteX273" fmla="*/ 24485 w 6858000"/>
                <a:gd name="connsiteY273" fmla="*/ 23026 h 835479"/>
                <a:gd name="connsiteX274" fmla="*/ 74128 w 6858000"/>
                <a:gd name="connsiteY274" fmla="*/ 20763 h 835479"/>
                <a:gd name="connsiteX275" fmla="*/ 125860 w 6858000"/>
                <a:gd name="connsiteY275" fmla="*/ 26687 h 835479"/>
                <a:gd name="connsiteX276" fmla="*/ 153386 w 6858000"/>
                <a:gd name="connsiteY276" fmla="*/ 31082 h 835479"/>
                <a:gd name="connsiteX277" fmla="*/ 228943 w 6858000"/>
                <a:gd name="connsiteY277" fmla="*/ 39355 h 835479"/>
                <a:gd name="connsiteX278" fmla="*/ 177270 w 6858000"/>
                <a:gd name="connsiteY278" fmla="*/ 34896 h 835479"/>
                <a:gd name="connsiteX279" fmla="*/ 153386 w 6858000"/>
                <a:gd name="connsiteY279" fmla="*/ 31082 h 835479"/>
                <a:gd name="connsiteX280" fmla="*/ 151568 w 6858000"/>
                <a:gd name="connsiteY280" fmla="*/ 30883 h 835479"/>
                <a:gd name="connsiteX281" fmla="*/ 74128 w 6858000"/>
                <a:gd name="connsiteY281" fmla="*/ 20764 h 835479"/>
                <a:gd name="connsiteX282" fmla="*/ 0 w 6858000"/>
                <a:gd name="connsiteY282" fmla="*/ 29969 h 835479"/>
                <a:gd name="connsiteX283" fmla="*/ 0 w 6858000"/>
                <a:gd name="connsiteY283" fmla="*/ 494077 h 835479"/>
                <a:gd name="connsiteX284" fmla="*/ 2816 w 6858000"/>
                <a:gd name="connsiteY284" fmla="*/ 492950 h 835479"/>
                <a:gd name="connsiteX285" fmla="*/ 63586 w 6858000"/>
                <a:gd name="connsiteY285" fmla="*/ 478851 h 835479"/>
                <a:gd name="connsiteX286" fmla="*/ 176938 w 6858000"/>
                <a:gd name="connsiteY286" fmla="*/ 464945 h 835479"/>
                <a:gd name="connsiteX287" fmla="*/ 200181 w 6858000"/>
                <a:gd name="connsiteY287" fmla="*/ 456943 h 835479"/>
                <a:gd name="connsiteX288" fmla="*/ 340773 w 6858000"/>
                <a:gd name="connsiteY288" fmla="*/ 419031 h 835479"/>
                <a:gd name="connsiteX289" fmla="*/ 453363 w 6858000"/>
                <a:gd name="connsiteY289" fmla="*/ 419796 h 835479"/>
                <a:gd name="connsiteX290" fmla="*/ 462125 w 6858000"/>
                <a:gd name="connsiteY290" fmla="*/ 421510 h 835479"/>
                <a:gd name="connsiteX291" fmla="*/ 505181 w 6858000"/>
                <a:gd name="connsiteY291" fmla="*/ 434082 h 835479"/>
                <a:gd name="connsiteX292" fmla="*/ 571859 w 6858000"/>
                <a:gd name="connsiteY292" fmla="*/ 430654 h 835479"/>
                <a:gd name="connsiteX293" fmla="*/ 617771 w 6858000"/>
                <a:gd name="connsiteY293" fmla="*/ 413317 h 835479"/>
                <a:gd name="connsiteX294" fmla="*/ 674922 w 6858000"/>
                <a:gd name="connsiteY294" fmla="*/ 412555 h 835479"/>
                <a:gd name="connsiteX295" fmla="*/ 740267 w 6858000"/>
                <a:gd name="connsiteY295" fmla="*/ 423414 h 835479"/>
                <a:gd name="connsiteX296" fmla="*/ 769604 w 6858000"/>
                <a:gd name="connsiteY296" fmla="*/ 425700 h 835479"/>
                <a:gd name="connsiteX297" fmla="*/ 850188 w 6858000"/>
                <a:gd name="connsiteY297" fmla="*/ 448180 h 835479"/>
                <a:gd name="connsiteX298" fmla="*/ 898197 w 6858000"/>
                <a:gd name="connsiteY298" fmla="*/ 442656 h 835479"/>
                <a:gd name="connsiteX299" fmla="*/ 945443 w 6858000"/>
                <a:gd name="connsiteY299" fmla="*/ 427796 h 835479"/>
                <a:gd name="connsiteX300" fmla="*/ 975732 w 6858000"/>
                <a:gd name="connsiteY300" fmla="*/ 413507 h 835479"/>
                <a:gd name="connsiteX301" fmla="*/ 1036886 w 6858000"/>
                <a:gd name="connsiteY301" fmla="*/ 403411 h 835479"/>
                <a:gd name="connsiteX302" fmla="*/ 1048124 w 6858000"/>
                <a:gd name="connsiteY302" fmla="*/ 404935 h 835479"/>
                <a:gd name="connsiteX303" fmla="*/ 1230632 w 6858000"/>
                <a:gd name="connsiteY303" fmla="*/ 417509 h 835479"/>
                <a:gd name="connsiteX304" fmla="*/ 1303023 w 6858000"/>
                <a:gd name="connsiteY304" fmla="*/ 437702 h 835479"/>
                <a:gd name="connsiteX305" fmla="*/ 1318455 w 6858000"/>
                <a:gd name="connsiteY305" fmla="*/ 440178 h 835479"/>
                <a:gd name="connsiteX306" fmla="*/ 1472574 w 6858000"/>
                <a:gd name="connsiteY306" fmla="*/ 462849 h 835479"/>
                <a:gd name="connsiteX307" fmla="*/ 1489719 w 6858000"/>
                <a:gd name="connsiteY307" fmla="*/ 463801 h 835479"/>
                <a:gd name="connsiteX308" fmla="*/ 1537536 w 6858000"/>
                <a:gd name="connsiteY308" fmla="*/ 459801 h 835479"/>
                <a:gd name="connsiteX309" fmla="*/ 1650316 w 6858000"/>
                <a:gd name="connsiteY309" fmla="*/ 500950 h 835479"/>
                <a:gd name="connsiteX310" fmla="*/ 1763286 w 6858000"/>
                <a:gd name="connsiteY310" fmla="*/ 515049 h 835479"/>
                <a:gd name="connsiteX311" fmla="*/ 1825392 w 6858000"/>
                <a:gd name="connsiteY311" fmla="*/ 514857 h 835479"/>
                <a:gd name="connsiteX312" fmla="*/ 1869779 w 6858000"/>
                <a:gd name="connsiteY312" fmla="*/ 524955 h 835479"/>
                <a:gd name="connsiteX313" fmla="*/ 1978939 w 6858000"/>
                <a:gd name="connsiteY313" fmla="*/ 555626 h 835479"/>
                <a:gd name="connsiteX314" fmla="*/ 2030377 w 6858000"/>
                <a:gd name="connsiteY314" fmla="*/ 560388 h 835479"/>
                <a:gd name="connsiteX315" fmla="*/ 2085053 w 6858000"/>
                <a:gd name="connsiteY315" fmla="*/ 570677 h 835479"/>
                <a:gd name="connsiteX316" fmla="*/ 2220311 w 6858000"/>
                <a:gd name="connsiteY316" fmla="*/ 616778 h 835479"/>
                <a:gd name="connsiteX317" fmla="*/ 2330805 w 6858000"/>
                <a:gd name="connsiteY317" fmla="*/ 614112 h 835479"/>
                <a:gd name="connsiteX318" fmla="*/ 2401291 w 6858000"/>
                <a:gd name="connsiteY318" fmla="*/ 614682 h 835479"/>
                <a:gd name="connsiteX319" fmla="*/ 2485306 w 6858000"/>
                <a:gd name="connsiteY319" fmla="*/ 629923 h 835479"/>
                <a:gd name="connsiteX320" fmla="*/ 2554078 w 6858000"/>
                <a:gd name="connsiteY320" fmla="*/ 652213 h 835479"/>
                <a:gd name="connsiteX321" fmla="*/ 2649142 w 6858000"/>
                <a:gd name="connsiteY321" fmla="*/ 669930 h 835479"/>
                <a:gd name="connsiteX322" fmla="*/ 2743825 w 6858000"/>
                <a:gd name="connsiteY322" fmla="*/ 704031 h 835479"/>
                <a:gd name="connsiteX323" fmla="*/ 2809929 w 6858000"/>
                <a:gd name="connsiteY323" fmla="*/ 730130 h 835479"/>
                <a:gd name="connsiteX324" fmla="*/ 2901942 w 6858000"/>
                <a:gd name="connsiteY324" fmla="*/ 753181 h 835479"/>
                <a:gd name="connsiteX325" fmla="*/ 3042727 w 6858000"/>
                <a:gd name="connsiteY325" fmla="*/ 769373 h 835479"/>
                <a:gd name="connsiteX326" fmla="*/ 3107499 w 6858000"/>
                <a:gd name="connsiteY326" fmla="*/ 771089 h 835479"/>
                <a:gd name="connsiteX327" fmla="*/ 3209992 w 6858000"/>
                <a:gd name="connsiteY327" fmla="*/ 808998 h 835479"/>
                <a:gd name="connsiteX328" fmla="*/ 3253808 w 6858000"/>
                <a:gd name="connsiteY328" fmla="*/ 827287 h 835479"/>
                <a:gd name="connsiteX329" fmla="*/ 3293243 w 6858000"/>
                <a:gd name="connsiteY329" fmla="*/ 812047 h 835479"/>
                <a:gd name="connsiteX330" fmla="*/ 3318770 w 6858000"/>
                <a:gd name="connsiteY330" fmla="*/ 794520 h 835479"/>
                <a:gd name="connsiteX331" fmla="*/ 3399545 w 6858000"/>
                <a:gd name="connsiteY331" fmla="*/ 809381 h 835479"/>
                <a:gd name="connsiteX332" fmla="*/ 3485274 w 6858000"/>
                <a:gd name="connsiteY332" fmla="*/ 825001 h 835479"/>
                <a:gd name="connsiteX333" fmla="*/ 3546616 w 6858000"/>
                <a:gd name="connsiteY333" fmla="*/ 835479 h 835479"/>
                <a:gd name="connsiteX334" fmla="*/ 3623200 w 6858000"/>
                <a:gd name="connsiteY334" fmla="*/ 827097 h 835479"/>
                <a:gd name="connsiteX335" fmla="*/ 3683590 w 6858000"/>
                <a:gd name="connsiteY335" fmla="*/ 823669 h 835479"/>
                <a:gd name="connsiteX336" fmla="*/ 3732360 w 6858000"/>
                <a:gd name="connsiteY336" fmla="*/ 813953 h 835479"/>
                <a:gd name="connsiteX337" fmla="*/ 3749505 w 6858000"/>
                <a:gd name="connsiteY337" fmla="*/ 808236 h 835479"/>
                <a:gd name="connsiteX338" fmla="*/ 3885337 w 6858000"/>
                <a:gd name="connsiteY338" fmla="*/ 763659 h 835479"/>
                <a:gd name="connsiteX339" fmla="*/ 4030502 w 6858000"/>
                <a:gd name="connsiteY339" fmla="*/ 728034 h 835479"/>
                <a:gd name="connsiteX340" fmla="*/ 4124613 w 6858000"/>
                <a:gd name="connsiteY340" fmla="*/ 750515 h 835479"/>
                <a:gd name="connsiteX341" fmla="*/ 4159666 w 6858000"/>
                <a:gd name="connsiteY341" fmla="*/ 750133 h 835479"/>
                <a:gd name="connsiteX342" fmla="*/ 4320836 w 6858000"/>
                <a:gd name="connsiteY342" fmla="*/ 755277 h 835479"/>
                <a:gd name="connsiteX343" fmla="*/ 4349221 w 6858000"/>
                <a:gd name="connsiteY343" fmla="*/ 760801 h 835479"/>
                <a:gd name="connsiteX344" fmla="*/ 4502578 w 6858000"/>
                <a:gd name="connsiteY344" fmla="*/ 738130 h 835479"/>
                <a:gd name="connsiteX345" fmla="*/ 4558206 w 6858000"/>
                <a:gd name="connsiteY345" fmla="*/ 734320 h 835479"/>
                <a:gd name="connsiteX346" fmla="*/ 4609451 w 6858000"/>
                <a:gd name="connsiteY346" fmla="*/ 728034 h 835479"/>
                <a:gd name="connsiteX347" fmla="*/ 4681082 w 6858000"/>
                <a:gd name="connsiteY347" fmla="*/ 726510 h 835479"/>
                <a:gd name="connsiteX348" fmla="*/ 4755380 w 6858000"/>
                <a:gd name="connsiteY348" fmla="*/ 729368 h 835479"/>
                <a:gd name="connsiteX349" fmla="*/ 4838249 w 6858000"/>
                <a:gd name="connsiteY349" fmla="*/ 728796 h 835479"/>
                <a:gd name="connsiteX350" fmla="*/ 4871018 w 6858000"/>
                <a:gd name="connsiteY350" fmla="*/ 723844 h 835479"/>
                <a:gd name="connsiteX351" fmla="*/ 4959601 w 6858000"/>
                <a:gd name="connsiteY351" fmla="*/ 727272 h 835479"/>
                <a:gd name="connsiteX352" fmla="*/ 5006085 w 6858000"/>
                <a:gd name="connsiteY352" fmla="*/ 721558 h 835479"/>
                <a:gd name="connsiteX353" fmla="*/ 5082669 w 6858000"/>
                <a:gd name="connsiteY353" fmla="*/ 720414 h 835479"/>
                <a:gd name="connsiteX354" fmla="*/ 5107626 w 6858000"/>
                <a:gd name="connsiteY354" fmla="*/ 719079 h 835479"/>
                <a:gd name="connsiteX355" fmla="*/ 5129915 w 6858000"/>
                <a:gd name="connsiteY355" fmla="*/ 718317 h 835479"/>
                <a:gd name="connsiteX356" fmla="*/ 5206307 w 6858000"/>
                <a:gd name="connsiteY356" fmla="*/ 733940 h 835479"/>
                <a:gd name="connsiteX357" fmla="*/ 5274128 w 6858000"/>
                <a:gd name="connsiteY357" fmla="*/ 734892 h 835479"/>
                <a:gd name="connsiteX358" fmla="*/ 5393004 w 6858000"/>
                <a:gd name="connsiteY358" fmla="*/ 747466 h 835479"/>
                <a:gd name="connsiteX359" fmla="*/ 5419294 w 6858000"/>
                <a:gd name="connsiteY359" fmla="*/ 743084 h 835479"/>
                <a:gd name="connsiteX360" fmla="*/ 5501593 w 6858000"/>
                <a:gd name="connsiteY360" fmla="*/ 741370 h 835479"/>
                <a:gd name="connsiteX361" fmla="*/ 5548459 w 6858000"/>
                <a:gd name="connsiteY361" fmla="*/ 740036 h 835479"/>
                <a:gd name="connsiteX362" fmla="*/ 5606371 w 6858000"/>
                <a:gd name="connsiteY362" fmla="*/ 749180 h 835479"/>
                <a:gd name="connsiteX363" fmla="*/ 5706958 w 6858000"/>
                <a:gd name="connsiteY363" fmla="*/ 768611 h 835479"/>
                <a:gd name="connsiteX364" fmla="*/ 5733439 w 6858000"/>
                <a:gd name="connsiteY364" fmla="*/ 771659 h 835479"/>
                <a:gd name="connsiteX365" fmla="*/ 5781829 w 6858000"/>
                <a:gd name="connsiteY365" fmla="*/ 780996 h 835479"/>
                <a:gd name="connsiteX366" fmla="*/ 5790591 w 6858000"/>
                <a:gd name="connsiteY366" fmla="*/ 782710 h 835479"/>
                <a:gd name="connsiteX367" fmla="*/ 5864317 w 6858000"/>
                <a:gd name="connsiteY367" fmla="*/ 806332 h 835479"/>
                <a:gd name="connsiteX368" fmla="*/ 5902609 w 6858000"/>
                <a:gd name="connsiteY368" fmla="*/ 808236 h 835479"/>
                <a:gd name="connsiteX369" fmla="*/ 6012722 w 6858000"/>
                <a:gd name="connsiteY369" fmla="*/ 808428 h 835479"/>
                <a:gd name="connsiteX370" fmla="*/ 6059396 w 6858000"/>
                <a:gd name="connsiteY370" fmla="*/ 804808 h 835479"/>
                <a:gd name="connsiteX371" fmla="*/ 6171604 w 6858000"/>
                <a:gd name="connsiteY371" fmla="*/ 790902 h 835479"/>
                <a:gd name="connsiteX372" fmla="*/ 6242092 w 6858000"/>
                <a:gd name="connsiteY372" fmla="*/ 784044 h 835479"/>
                <a:gd name="connsiteX373" fmla="*/ 6323057 w 6858000"/>
                <a:gd name="connsiteY373" fmla="*/ 773183 h 835479"/>
                <a:gd name="connsiteX374" fmla="*/ 6415832 w 6858000"/>
                <a:gd name="connsiteY374" fmla="*/ 766325 h 835479"/>
                <a:gd name="connsiteX375" fmla="*/ 6584811 w 6858000"/>
                <a:gd name="connsiteY375" fmla="*/ 745560 h 835479"/>
                <a:gd name="connsiteX376" fmla="*/ 6748457 w 6858000"/>
                <a:gd name="connsiteY376" fmla="*/ 724034 h 835479"/>
                <a:gd name="connsiteX377" fmla="*/ 6815515 w 6858000"/>
                <a:gd name="connsiteY377" fmla="*/ 704983 h 835479"/>
                <a:gd name="connsiteX378" fmla="*/ 6858000 w 6858000"/>
                <a:gd name="connsiteY378" fmla="*/ 695283 h 835479"/>
                <a:gd name="connsiteX379" fmla="*/ 6858000 w 6858000"/>
                <a:gd name="connsiteY379" fmla="*/ 456 h 835479"/>
                <a:gd name="connsiteX380" fmla="*/ 1687322 w 6858000"/>
                <a:gd name="connsiteY380" fmla="*/ 456 h 835479"/>
                <a:gd name="connsiteX381" fmla="*/ 1697753 w 6858000"/>
                <a:gd name="connsiteY381" fmla="*/ 10970 h 835479"/>
                <a:gd name="connsiteX382" fmla="*/ 1733188 w 6858000"/>
                <a:gd name="connsiteY382" fmla="*/ 33639 h 835479"/>
                <a:gd name="connsiteX383" fmla="*/ 1833775 w 6858000"/>
                <a:gd name="connsiteY383" fmla="*/ 75360 h 835479"/>
                <a:gd name="connsiteX384" fmla="*/ 1842158 w 6858000"/>
                <a:gd name="connsiteY384" fmla="*/ 82981 h 835479"/>
                <a:gd name="connsiteX385" fmla="*/ 1916454 w 6858000"/>
                <a:gd name="connsiteY385" fmla="*/ 173472 h 835479"/>
                <a:gd name="connsiteX386" fmla="*/ 1933219 w 6858000"/>
                <a:gd name="connsiteY386" fmla="*/ 188902 h 835479"/>
                <a:gd name="connsiteX387" fmla="*/ 1953413 w 6858000"/>
                <a:gd name="connsiteY387" fmla="*/ 212907 h 835479"/>
                <a:gd name="connsiteX388" fmla="*/ 2016469 w 6858000"/>
                <a:gd name="connsiteY388" fmla="*/ 259390 h 835479"/>
                <a:gd name="connsiteX389" fmla="*/ 2094578 w 6858000"/>
                <a:gd name="connsiteY389" fmla="*/ 274249 h 835479"/>
                <a:gd name="connsiteX390" fmla="*/ 2188879 w 6858000"/>
                <a:gd name="connsiteY390" fmla="*/ 296920 h 835479"/>
                <a:gd name="connsiteX391" fmla="*/ 2228314 w 6858000"/>
                <a:gd name="connsiteY391" fmla="*/ 312160 h 835479"/>
                <a:gd name="connsiteX392" fmla="*/ 2334044 w 6858000"/>
                <a:gd name="connsiteY392" fmla="*/ 341117 h 835479"/>
                <a:gd name="connsiteX393" fmla="*/ 2409485 w 6858000"/>
                <a:gd name="connsiteY393" fmla="*/ 365502 h 835479"/>
                <a:gd name="connsiteX394" fmla="*/ 2409487 w 6858000"/>
                <a:gd name="connsiteY394" fmla="*/ 365504 h 835479"/>
                <a:gd name="connsiteX395" fmla="*/ 2463015 w 6858000"/>
                <a:gd name="connsiteY395" fmla="*/ 388434 h 835479"/>
                <a:gd name="connsiteX396" fmla="*/ 2463017 w 6858000"/>
                <a:gd name="connsiteY396" fmla="*/ 388434 h 835479"/>
                <a:gd name="connsiteX397" fmla="*/ 2518262 w 6858000"/>
                <a:gd name="connsiteY397" fmla="*/ 379792 h 835479"/>
                <a:gd name="connsiteX398" fmla="*/ 2518263 w 6858000"/>
                <a:gd name="connsiteY398" fmla="*/ 379791 h 835479"/>
                <a:gd name="connsiteX399" fmla="*/ 2545005 w 6858000"/>
                <a:gd name="connsiteY399" fmla="*/ 376147 h 835479"/>
                <a:gd name="connsiteX400" fmla="*/ 2545006 w 6858000"/>
                <a:gd name="connsiteY400" fmla="*/ 376147 h 835479"/>
                <a:gd name="connsiteX401" fmla="*/ 2571034 w 6858000"/>
                <a:gd name="connsiteY401" fmla="*/ 380361 h 835479"/>
                <a:gd name="connsiteX402" fmla="*/ 2668001 w 6858000"/>
                <a:gd name="connsiteY402" fmla="*/ 453514 h 835479"/>
                <a:gd name="connsiteX403" fmla="*/ 2745348 w 6858000"/>
                <a:gd name="connsiteY403" fmla="*/ 501904 h 835479"/>
                <a:gd name="connsiteX404" fmla="*/ 2745351 w 6858000"/>
                <a:gd name="connsiteY404" fmla="*/ 501906 h 835479"/>
                <a:gd name="connsiteX405" fmla="*/ 2778005 w 6858000"/>
                <a:gd name="connsiteY405" fmla="*/ 507825 h 835479"/>
                <a:gd name="connsiteX406" fmla="*/ 2785439 w 6858000"/>
                <a:gd name="connsiteY406" fmla="*/ 507405 h 835479"/>
                <a:gd name="connsiteX407" fmla="*/ 2811779 w 6858000"/>
                <a:gd name="connsiteY407" fmla="*/ 497326 h 835479"/>
                <a:gd name="connsiteX408" fmla="*/ 2811786 w 6858000"/>
                <a:gd name="connsiteY408" fmla="*/ 497322 h 835479"/>
                <a:gd name="connsiteX409" fmla="*/ 2811786 w 6858000"/>
                <a:gd name="connsiteY409" fmla="*/ 497323 h 835479"/>
                <a:gd name="connsiteX410" fmla="*/ 2811779 w 6858000"/>
                <a:gd name="connsiteY410" fmla="*/ 497326 h 835479"/>
                <a:gd name="connsiteX411" fmla="*/ 2793022 w 6858000"/>
                <a:gd name="connsiteY411" fmla="*/ 506976 h 835479"/>
                <a:gd name="connsiteX412" fmla="*/ 2785439 w 6858000"/>
                <a:gd name="connsiteY412" fmla="*/ 507405 h 835479"/>
                <a:gd name="connsiteX413" fmla="*/ 2782304 w 6858000"/>
                <a:gd name="connsiteY413" fmla="*/ 508605 h 835479"/>
                <a:gd name="connsiteX414" fmla="*/ 2778005 w 6858000"/>
                <a:gd name="connsiteY414" fmla="*/ 507825 h 835479"/>
                <a:gd name="connsiteX415" fmla="*/ 2770757 w 6858000"/>
                <a:gd name="connsiteY415" fmla="*/ 508235 h 835479"/>
                <a:gd name="connsiteX416" fmla="*/ 2745351 w 6858000"/>
                <a:gd name="connsiteY416" fmla="*/ 501906 h 835479"/>
                <a:gd name="connsiteX417" fmla="*/ 2745347 w 6858000"/>
                <a:gd name="connsiteY417" fmla="*/ 501904 h 835479"/>
                <a:gd name="connsiteX418" fmla="*/ 2668000 w 6858000"/>
                <a:gd name="connsiteY418" fmla="*/ 453514 h 835479"/>
                <a:gd name="connsiteX419" fmla="*/ 2571033 w 6858000"/>
                <a:gd name="connsiteY419" fmla="*/ 380361 h 835479"/>
                <a:gd name="connsiteX420" fmla="*/ 2545006 w 6858000"/>
                <a:gd name="connsiteY420" fmla="*/ 376147 h 835479"/>
                <a:gd name="connsiteX421" fmla="*/ 2518264 w 6858000"/>
                <a:gd name="connsiteY421" fmla="*/ 379791 h 835479"/>
                <a:gd name="connsiteX422" fmla="*/ 2518262 w 6858000"/>
                <a:gd name="connsiteY422" fmla="*/ 379792 h 835479"/>
                <a:gd name="connsiteX423" fmla="*/ 2490550 w 6858000"/>
                <a:gd name="connsiteY423" fmla="*/ 386372 h 835479"/>
                <a:gd name="connsiteX424" fmla="*/ 2463017 w 6858000"/>
                <a:gd name="connsiteY424" fmla="*/ 388434 h 835479"/>
                <a:gd name="connsiteX425" fmla="*/ 2463016 w 6858000"/>
                <a:gd name="connsiteY425" fmla="*/ 388434 h 835479"/>
                <a:gd name="connsiteX426" fmla="*/ 2463015 w 6858000"/>
                <a:gd name="connsiteY426" fmla="*/ 388434 h 835479"/>
                <a:gd name="connsiteX427" fmla="*/ 2435912 w 6858000"/>
                <a:gd name="connsiteY427" fmla="*/ 382603 h 835479"/>
                <a:gd name="connsiteX428" fmla="*/ 2409487 w 6858000"/>
                <a:gd name="connsiteY428" fmla="*/ 365504 h 835479"/>
                <a:gd name="connsiteX429" fmla="*/ 2409484 w 6858000"/>
                <a:gd name="connsiteY429" fmla="*/ 365502 h 835479"/>
                <a:gd name="connsiteX430" fmla="*/ 2334043 w 6858000"/>
                <a:gd name="connsiteY430" fmla="*/ 341117 h 835479"/>
                <a:gd name="connsiteX431" fmla="*/ 2228313 w 6858000"/>
                <a:gd name="connsiteY431" fmla="*/ 312160 h 835479"/>
                <a:gd name="connsiteX432" fmla="*/ 2188878 w 6858000"/>
                <a:gd name="connsiteY432" fmla="*/ 296920 h 835479"/>
                <a:gd name="connsiteX433" fmla="*/ 2094577 w 6858000"/>
                <a:gd name="connsiteY433" fmla="*/ 274249 h 835479"/>
                <a:gd name="connsiteX434" fmla="*/ 2016468 w 6858000"/>
                <a:gd name="connsiteY434" fmla="*/ 259390 h 835479"/>
                <a:gd name="connsiteX435" fmla="*/ 1953412 w 6858000"/>
                <a:gd name="connsiteY435" fmla="*/ 212907 h 835479"/>
                <a:gd name="connsiteX436" fmla="*/ 1933218 w 6858000"/>
                <a:gd name="connsiteY436" fmla="*/ 188902 h 835479"/>
                <a:gd name="connsiteX437" fmla="*/ 1916453 w 6858000"/>
                <a:gd name="connsiteY437" fmla="*/ 173472 h 835479"/>
                <a:gd name="connsiteX438" fmla="*/ 1842157 w 6858000"/>
                <a:gd name="connsiteY438" fmla="*/ 82981 h 835479"/>
                <a:gd name="connsiteX439" fmla="*/ 1833774 w 6858000"/>
                <a:gd name="connsiteY439" fmla="*/ 75360 h 835479"/>
                <a:gd name="connsiteX440" fmla="*/ 1733187 w 6858000"/>
                <a:gd name="connsiteY440" fmla="*/ 33639 h 835479"/>
                <a:gd name="connsiteX441" fmla="*/ 1697752 w 6858000"/>
                <a:gd name="connsiteY441" fmla="*/ 10971 h 835479"/>
                <a:gd name="connsiteX442" fmla="*/ 1687320 w 6858000"/>
                <a:gd name="connsiteY442" fmla="*/ 456 h 835479"/>
                <a:gd name="connsiteX443" fmla="*/ 916806 w 6858000"/>
                <a:gd name="connsiteY443" fmla="*/ 456 h 835479"/>
                <a:gd name="connsiteX444" fmla="*/ 927155 w 6858000"/>
                <a:gd name="connsiteY444" fmla="*/ 9636 h 835479"/>
                <a:gd name="connsiteX445" fmla="*/ 1097087 w 6858000"/>
                <a:gd name="connsiteY445" fmla="*/ 6016 h 835479"/>
                <a:gd name="connsiteX446" fmla="*/ 1123185 w 6858000"/>
                <a:gd name="connsiteY446" fmla="*/ 1634 h 835479"/>
                <a:gd name="connsiteX447" fmla="*/ 1184028 w 6858000"/>
                <a:gd name="connsiteY447" fmla="*/ 26353 h 835479"/>
                <a:gd name="connsiteX448" fmla="*/ 1123184 w 6858000"/>
                <a:gd name="connsiteY448" fmla="*/ 1635 h 835479"/>
                <a:gd name="connsiteX449" fmla="*/ 1097086 w 6858000"/>
                <a:gd name="connsiteY449" fmla="*/ 6017 h 835479"/>
                <a:gd name="connsiteX450" fmla="*/ 927154 w 6858000"/>
                <a:gd name="connsiteY450" fmla="*/ 9637 h 835479"/>
                <a:gd name="connsiteX451" fmla="*/ 916804 w 6858000"/>
                <a:gd name="connsiteY451" fmla="*/ 456 h 835479"/>
                <a:gd name="connsiteX452" fmla="*/ 578772 w 6858000"/>
                <a:gd name="connsiteY452" fmla="*/ 456 h 835479"/>
                <a:gd name="connsiteX453" fmla="*/ 556046 w 6858000"/>
                <a:gd name="connsiteY453" fmla="*/ 6589 h 835479"/>
                <a:gd name="connsiteX454" fmla="*/ 517850 w 6858000"/>
                <a:gd name="connsiteY454" fmla="*/ 15506 h 835479"/>
                <a:gd name="connsiteX455" fmla="*/ 556047 w 6858000"/>
                <a:gd name="connsiteY455" fmla="*/ 6588 h 835479"/>
                <a:gd name="connsiteX456" fmla="*/ 578770 w 6858000"/>
                <a:gd name="connsiteY456" fmla="*/ 456 h 835479"/>
                <a:gd name="connsiteX457" fmla="*/ 0 w 6858000"/>
                <a:gd name="connsiteY457" fmla="*/ 456 h 835479"/>
                <a:gd name="connsiteX458" fmla="*/ 0 w 6858000"/>
                <a:gd name="connsiteY458" fmla="*/ 20445 h 835479"/>
                <a:gd name="connsiteX459" fmla="*/ 0 w 6858000"/>
                <a:gd name="connsiteY459" fmla="*/ 29969 h 8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Lst>
              <a:rect l="l" t="t" r="r" b="b"/>
              <a:pathLst>
                <a:path w="6858000" h="835479">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56C93893-18A3-4188-9A31-F2DCE4432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3011716" y="3011261"/>
              <a:ext cx="6858000" cy="835479"/>
            </a:xfrm>
            <a:custGeom>
              <a:avLst/>
              <a:gdLst>
                <a:gd name="connsiteX0" fmla="*/ 6564619 w 6858000"/>
                <a:gd name="connsiteY0" fmla="*/ 468946 h 835479"/>
                <a:gd name="connsiteX1" fmla="*/ 6564620 w 6858000"/>
                <a:gd name="connsiteY1" fmla="*/ 468946 h 835479"/>
                <a:gd name="connsiteX2" fmla="*/ 6588625 w 6858000"/>
                <a:gd name="connsiteY2" fmla="*/ 491425 h 835479"/>
                <a:gd name="connsiteX3" fmla="*/ 6625224 w 6858000"/>
                <a:gd name="connsiteY3" fmla="*/ 508047 h 835479"/>
                <a:gd name="connsiteX4" fmla="*/ 6662539 w 6858000"/>
                <a:gd name="connsiteY4" fmla="*/ 500953 h 835479"/>
                <a:gd name="connsiteX5" fmla="*/ 6662540 w 6858000"/>
                <a:gd name="connsiteY5" fmla="*/ 500952 h 835479"/>
                <a:gd name="connsiteX6" fmla="*/ 6662543 w 6858000"/>
                <a:gd name="connsiteY6" fmla="*/ 500951 h 835479"/>
                <a:gd name="connsiteX7" fmla="*/ 6683026 w 6858000"/>
                <a:gd name="connsiteY7" fmla="*/ 489501 h 835479"/>
                <a:gd name="connsiteX8" fmla="*/ 6702975 w 6858000"/>
                <a:gd name="connsiteY8" fmla="*/ 486354 h 835479"/>
                <a:gd name="connsiteX9" fmla="*/ 6702976 w 6858000"/>
                <a:gd name="connsiteY9" fmla="*/ 486354 h 835479"/>
                <a:gd name="connsiteX10" fmla="*/ 6742552 w 6858000"/>
                <a:gd name="connsiteY10" fmla="*/ 500190 h 835479"/>
                <a:gd name="connsiteX11" fmla="*/ 6742554 w 6858000"/>
                <a:gd name="connsiteY11" fmla="*/ 500191 h 835479"/>
                <a:gd name="connsiteX12" fmla="*/ 6812061 w 6858000"/>
                <a:gd name="connsiteY12" fmla="*/ 519668 h 835479"/>
                <a:gd name="connsiteX13" fmla="*/ 6776799 w 6858000"/>
                <a:gd name="connsiteY13" fmla="*/ 514894 h 835479"/>
                <a:gd name="connsiteX14" fmla="*/ 6742554 w 6858000"/>
                <a:gd name="connsiteY14" fmla="*/ 500191 h 835479"/>
                <a:gd name="connsiteX15" fmla="*/ 6742551 w 6858000"/>
                <a:gd name="connsiteY15" fmla="*/ 500190 h 835479"/>
                <a:gd name="connsiteX16" fmla="*/ 6702975 w 6858000"/>
                <a:gd name="connsiteY16" fmla="*/ 486354 h 835479"/>
                <a:gd name="connsiteX17" fmla="*/ 6662543 w 6858000"/>
                <a:gd name="connsiteY17" fmla="*/ 500951 h 835479"/>
                <a:gd name="connsiteX18" fmla="*/ 6662541 w 6858000"/>
                <a:gd name="connsiteY18" fmla="*/ 500952 h 835479"/>
                <a:gd name="connsiteX19" fmla="*/ 6662539 w 6858000"/>
                <a:gd name="connsiteY19" fmla="*/ 500953 h 835479"/>
                <a:gd name="connsiteX20" fmla="*/ 6645551 w 6858000"/>
                <a:gd name="connsiteY20" fmla="*/ 508036 h 835479"/>
                <a:gd name="connsiteX21" fmla="*/ 6625224 w 6858000"/>
                <a:gd name="connsiteY21" fmla="*/ 508047 h 835479"/>
                <a:gd name="connsiteX22" fmla="*/ 6625223 w 6858000"/>
                <a:gd name="connsiteY22" fmla="*/ 508047 h 835479"/>
                <a:gd name="connsiteX23" fmla="*/ 6588624 w 6858000"/>
                <a:gd name="connsiteY23" fmla="*/ 491425 h 835479"/>
                <a:gd name="connsiteX24" fmla="*/ 6438980 w 6858000"/>
                <a:gd name="connsiteY24" fmla="*/ 549267 h 835479"/>
                <a:gd name="connsiteX25" fmla="*/ 6463839 w 6858000"/>
                <a:gd name="connsiteY25" fmla="*/ 529336 h 835479"/>
                <a:gd name="connsiteX26" fmla="*/ 6463848 w 6858000"/>
                <a:gd name="connsiteY26" fmla="*/ 529334 h 835479"/>
                <a:gd name="connsiteX27" fmla="*/ 6513011 w 6858000"/>
                <a:gd name="connsiteY27" fmla="*/ 515538 h 835479"/>
                <a:gd name="connsiteX28" fmla="*/ 6546193 w 6858000"/>
                <a:gd name="connsiteY28" fmla="*/ 496733 h 835479"/>
                <a:gd name="connsiteX29" fmla="*/ 6546194 w 6858000"/>
                <a:gd name="connsiteY29" fmla="*/ 496733 h 835479"/>
                <a:gd name="connsiteX30" fmla="*/ 6521803 w 6858000"/>
                <a:gd name="connsiteY30" fmla="*/ 513071 h 835479"/>
                <a:gd name="connsiteX31" fmla="*/ 6513011 w 6858000"/>
                <a:gd name="connsiteY31" fmla="*/ 515538 h 835479"/>
                <a:gd name="connsiteX32" fmla="*/ 6508051 w 6858000"/>
                <a:gd name="connsiteY32" fmla="*/ 518349 h 835479"/>
                <a:gd name="connsiteX33" fmla="*/ 6463848 w 6858000"/>
                <a:gd name="connsiteY33" fmla="*/ 529334 h 835479"/>
                <a:gd name="connsiteX34" fmla="*/ 6463840 w 6858000"/>
                <a:gd name="connsiteY34" fmla="*/ 529336 h 835479"/>
                <a:gd name="connsiteX35" fmla="*/ 6438980 w 6858000"/>
                <a:gd name="connsiteY35" fmla="*/ 549267 h 835479"/>
                <a:gd name="connsiteX36" fmla="*/ 6365203 w 6858000"/>
                <a:gd name="connsiteY36" fmla="*/ 635242 h 835479"/>
                <a:gd name="connsiteX37" fmla="*/ 6387909 w 6858000"/>
                <a:gd name="connsiteY37" fmla="*/ 633959 h 835479"/>
                <a:gd name="connsiteX38" fmla="*/ 6391548 w 6858000"/>
                <a:gd name="connsiteY38" fmla="*/ 632195 h 835479"/>
                <a:gd name="connsiteX39" fmla="*/ 6407331 w 6858000"/>
                <a:gd name="connsiteY39" fmla="*/ 624541 h 835479"/>
                <a:gd name="connsiteX40" fmla="*/ 6407332 w 6858000"/>
                <a:gd name="connsiteY40" fmla="*/ 624541 h 835479"/>
                <a:gd name="connsiteX41" fmla="*/ 6391548 w 6858000"/>
                <a:gd name="connsiteY41" fmla="*/ 632195 h 835479"/>
                <a:gd name="connsiteX42" fmla="*/ 6387909 w 6858000"/>
                <a:gd name="connsiteY42" fmla="*/ 633961 h 835479"/>
                <a:gd name="connsiteX43" fmla="*/ 4221390 w 6858000"/>
                <a:gd name="connsiteY43" fmla="*/ 396172 h 835479"/>
                <a:gd name="connsiteX44" fmla="*/ 4221391 w 6858000"/>
                <a:gd name="connsiteY44" fmla="*/ 396172 h 835479"/>
                <a:gd name="connsiteX45" fmla="*/ 4253014 w 6858000"/>
                <a:gd name="connsiteY45" fmla="*/ 401888 h 835479"/>
                <a:gd name="connsiteX46" fmla="*/ 4324645 w 6858000"/>
                <a:gd name="connsiteY46" fmla="*/ 441704 h 835479"/>
                <a:gd name="connsiteX47" fmla="*/ 4363890 w 6858000"/>
                <a:gd name="connsiteY47" fmla="*/ 450658 h 835479"/>
                <a:gd name="connsiteX48" fmla="*/ 4482003 w 6858000"/>
                <a:gd name="connsiteY48" fmla="*/ 449896 h 835479"/>
                <a:gd name="connsiteX49" fmla="*/ 4659173 w 6858000"/>
                <a:gd name="connsiteY49" fmla="*/ 389886 h 835479"/>
                <a:gd name="connsiteX50" fmla="*/ 4677654 w 6858000"/>
                <a:gd name="connsiteY50" fmla="*/ 381884 h 835479"/>
                <a:gd name="connsiteX51" fmla="*/ 4767763 w 6858000"/>
                <a:gd name="connsiteY51" fmla="*/ 371977 h 835479"/>
                <a:gd name="connsiteX52" fmla="*/ 4800482 w 6858000"/>
                <a:gd name="connsiteY52" fmla="*/ 370668 h 835479"/>
                <a:gd name="connsiteX53" fmla="*/ 4800483 w 6858000"/>
                <a:gd name="connsiteY53" fmla="*/ 370668 h 835479"/>
                <a:gd name="connsiteX54" fmla="*/ 4828916 w 6858000"/>
                <a:gd name="connsiteY54" fmla="*/ 385504 h 835479"/>
                <a:gd name="connsiteX55" fmla="*/ 4863342 w 6858000"/>
                <a:gd name="connsiteY55" fmla="*/ 407685 h 835479"/>
                <a:gd name="connsiteX56" fmla="*/ 4889274 w 6858000"/>
                <a:gd name="connsiteY56" fmla="*/ 415214 h 835479"/>
                <a:gd name="connsiteX57" fmla="*/ 4912167 w 6858000"/>
                <a:gd name="connsiteY57" fmla="*/ 413509 h 835479"/>
                <a:gd name="connsiteX58" fmla="*/ 4933803 w 6858000"/>
                <a:gd name="connsiteY58" fmla="*/ 412107 h 835479"/>
                <a:gd name="connsiteX59" fmla="*/ 4933804 w 6858000"/>
                <a:gd name="connsiteY59" fmla="*/ 412107 h 835479"/>
                <a:gd name="connsiteX60" fmla="*/ 4952672 w 6858000"/>
                <a:gd name="connsiteY60" fmla="*/ 416866 h 835479"/>
                <a:gd name="connsiteX61" fmla="*/ 4957452 w 6858000"/>
                <a:gd name="connsiteY61" fmla="*/ 419659 h 835479"/>
                <a:gd name="connsiteX62" fmla="*/ 4961455 w 6858000"/>
                <a:gd name="connsiteY62" fmla="*/ 420937 h 835479"/>
                <a:gd name="connsiteX63" fmla="*/ 4987037 w 6858000"/>
                <a:gd name="connsiteY63" fmla="*/ 436941 h 835479"/>
                <a:gd name="connsiteX64" fmla="*/ 5041521 w 6858000"/>
                <a:gd name="connsiteY64" fmla="*/ 463420 h 835479"/>
                <a:gd name="connsiteX65" fmla="*/ 5041527 w 6858000"/>
                <a:gd name="connsiteY65" fmla="*/ 463422 h 835479"/>
                <a:gd name="connsiteX66" fmla="*/ 5064789 w 6858000"/>
                <a:gd name="connsiteY66" fmla="*/ 468043 h 835479"/>
                <a:gd name="connsiteX67" fmla="*/ 5070584 w 6858000"/>
                <a:gd name="connsiteY67" fmla="*/ 470217 h 835479"/>
                <a:gd name="connsiteX68" fmla="*/ 5072375 w 6858000"/>
                <a:gd name="connsiteY68" fmla="*/ 470636 h 835479"/>
                <a:gd name="connsiteX69" fmla="*/ 5087443 w 6858000"/>
                <a:gd name="connsiteY69" fmla="*/ 476540 h 835479"/>
                <a:gd name="connsiteX70" fmla="*/ 5133219 w 6858000"/>
                <a:gd name="connsiteY70" fmla="*/ 489567 h 835479"/>
                <a:gd name="connsiteX71" fmla="*/ 5133224 w 6858000"/>
                <a:gd name="connsiteY71" fmla="*/ 489569 h 835479"/>
                <a:gd name="connsiteX72" fmla="*/ 5166112 w 6858000"/>
                <a:gd name="connsiteY72" fmla="*/ 482853 h 835479"/>
                <a:gd name="connsiteX73" fmla="*/ 5166113 w 6858000"/>
                <a:gd name="connsiteY73" fmla="*/ 482853 h 835479"/>
                <a:gd name="connsiteX74" fmla="*/ 5172090 w 6858000"/>
                <a:gd name="connsiteY74" fmla="*/ 483545 h 835479"/>
                <a:gd name="connsiteX75" fmla="*/ 5179067 w 6858000"/>
                <a:gd name="connsiteY75" fmla="*/ 486091 h 835479"/>
                <a:gd name="connsiteX76" fmla="*/ 5229432 w 6858000"/>
                <a:gd name="connsiteY76" fmla="*/ 485925 h 835479"/>
                <a:gd name="connsiteX77" fmla="*/ 5243613 w 6858000"/>
                <a:gd name="connsiteY77" fmla="*/ 478254 h 835479"/>
                <a:gd name="connsiteX78" fmla="*/ 5272795 w 6858000"/>
                <a:gd name="connsiteY78" fmla="*/ 462468 h 835479"/>
                <a:gd name="connsiteX79" fmla="*/ 5312287 w 6858000"/>
                <a:gd name="connsiteY79" fmla="*/ 438565 h 835479"/>
                <a:gd name="connsiteX80" fmla="*/ 5321350 w 6858000"/>
                <a:gd name="connsiteY80" fmla="*/ 437509 h 835479"/>
                <a:gd name="connsiteX81" fmla="*/ 5326162 w 6858000"/>
                <a:gd name="connsiteY81" fmla="*/ 435035 h 835479"/>
                <a:gd name="connsiteX82" fmla="*/ 5355013 w 6858000"/>
                <a:gd name="connsiteY82" fmla="*/ 433589 h 835479"/>
                <a:gd name="connsiteX83" fmla="*/ 5355014 w 6858000"/>
                <a:gd name="connsiteY83" fmla="*/ 433589 h 835479"/>
                <a:gd name="connsiteX84" fmla="*/ 5385384 w 6858000"/>
                <a:gd name="connsiteY84" fmla="*/ 438465 h 835479"/>
                <a:gd name="connsiteX85" fmla="*/ 5425582 w 6858000"/>
                <a:gd name="connsiteY85" fmla="*/ 446656 h 835479"/>
                <a:gd name="connsiteX86" fmla="*/ 5480637 w 6858000"/>
                <a:gd name="connsiteY86" fmla="*/ 458278 h 835479"/>
                <a:gd name="connsiteX87" fmla="*/ 5507667 w 6858000"/>
                <a:gd name="connsiteY87" fmla="*/ 462803 h 835479"/>
                <a:gd name="connsiteX88" fmla="*/ 5531691 w 6858000"/>
                <a:gd name="connsiteY88" fmla="*/ 452184 h 835479"/>
                <a:gd name="connsiteX89" fmla="*/ 5531692 w 6858000"/>
                <a:gd name="connsiteY89" fmla="*/ 452183 h 835479"/>
                <a:gd name="connsiteX90" fmla="*/ 5547577 w 6858000"/>
                <a:gd name="connsiteY90" fmla="*/ 442037 h 835479"/>
                <a:gd name="connsiteX91" fmla="*/ 5547578 w 6858000"/>
                <a:gd name="connsiteY91" fmla="*/ 442037 h 835479"/>
                <a:gd name="connsiteX92" fmla="*/ 5562746 w 6858000"/>
                <a:gd name="connsiteY92" fmla="*/ 451610 h 835479"/>
                <a:gd name="connsiteX93" fmla="*/ 5704483 w 6858000"/>
                <a:gd name="connsiteY93" fmla="*/ 522858 h 835479"/>
                <a:gd name="connsiteX94" fmla="*/ 5740488 w 6858000"/>
                <a:gd name="connsiteY94" fmla="*/ 528765 h 835479"/>
                <a:gd name="connsiteX95" fmla="*/ 5760873 w 6858000"/>
                <a:gd name="connsiteY95" fmla="*/ 537529 h 835479"/>
                <a:gd name="connsiteX96" fmla="*/ 5883751 w 6858000"/>
                <a:gd name="connsiteY96" fmla="*/ 625924 h 835479"/>
                <a:gd name="connsiteX97" fmla="*/ 5883755 w 6858000"/>
                <a:gd name="connsiteY97" fmla="*/ 625926 h 835479"/>
                <a:gd name="connsiteX98" fmla="*/ 5935945 w 6858000"/>
                <a:gd name="connsiteY98" fmla="*/ 643829 h 835479"/>
                <a:gd name="connsiteX99" fmla="*/ 5935949 w 6858000"/>
                <a:gd name="connsiteY99" fmla="*/ 643830 h 835479"/>
                <a:gd name="connsiteX100" fmla="*/ 5993289 w 6858000"/>
                <a:gd name="connsiteY100" fmla="*/ 640211 h 835479"/>
                <a:gd name="connsiteX101" fmla="*/ 5993290 w 6858000"/>
                <a:gd name="connsiteY101" fmla="*/ 640210 h 835479"/>
                <a:gd name="connsiteX102" fmla="*/ 6026439 w 6858000"/>
                <a:gd name="connsiteY102" fmla="*/ 633735 h 835479"/>
                <a:gd name="connsiteX103" fmla="*/ 6108737 w 6858000"/>
                <a:gd name="connsiteY103" fmla="*/ 577534 h 835479"/>
                <a:gd name="connsiteX104" fmla="*/ 6133313 w 6858000"/>
                <a:gd name="connsiteY104" fmla="*/ 563843 h 835479"/>
                <a:gd name="connsiteX105" fmla="*/ 6133314 w 6858000"/>
                <a:gd name="connsiteY105" fmla="*/ 563843 h 835479"/>
                <a:gd name="connsiteX106" fmla="*/ 6143189 w 6858000"/>
                <a:gd name="connsiteY106" fmla="*/ 567542 h 835479"/>
                <a:gd name="connsiteX107" fmla="*/ 6155599 w 6858000"/>
                <a:gd name="connsiteY107" fmla="*/ 579438 h 835479"/>
                <a:gd name="connsiteX108" fmla="*/ 6155602 w 6858000"/>
                <a:gd name="connsiteY108" fmla="*/ 579440 h 835479"/>
                <a:gd name="connsiteX109" fmla="*/ 6228756 w 6858000"/>
                <a:gd name="connsiteY109" fmla="*/ 618111 h 835479"/>
                <a:gd name="connsiteX110" fmla="*/ 6361539 w 6858000"/>
                <a:gd name="connsiteY110" fmla="*/ 635448 h 835479"/>
                <a:gd name="connsiteX111" fmla="*/ 6361538 w 6858000"/>
                <a:gd name="connsiteY111" fmla="*/ 635448 h 835479"/>
                <a:gd name="connsiteX112" fmla="*/ 6228755 w 6858000"/>
                <a:gd name="connsiteY112" fmla="*/ 618111 h 835479"/>
                <a:gd name="connsiteX113" fmla="*/ 6155601 w 6858000"/>
                <a:gd name="connsiteY113" fmla="*/ 579440 h 835479"/>
                <a:gd name="connsiteX114" fmla="*/ 6155599 w 6858000"/>
                <a:gd name="connsiteY114" fmla="*/ 579438 h 835479"/>
                <a:gd name="connsiteX115" fmla="*/ 6133314 w 6858000"/>
                <a:gd name="connsiteY115" fmla="*/ 563843 h 835479"/>
                <a:gd name="connsiteX116" fmla="*/ 6108738 w 6858000"/>
                <a:gd name="connsiteY116" fmla="*/ 577534 h 835479"/>
                <a:gd name="connsiteX117" fmla="*/ 6026440 w 6858000"/>
                <a:gd name="connsiteY117" fmla="*/ 633735 h 835479"/>
                <a:gd name="connsiteX118" fmla="*/ 5993291 w 6858000"/>
                <a:gd name="connsiteY118" fmla="*/ 640210 h 835479"/>
                <a:gd name="connsiteX119" fmla="*/ 5993289 w 6858000"/>
                <a:gd name="connsiteY119" fmla="*/ 640211 h 835479"/>
                <a:gd name="connsiteX120" fmla="*/ 5964476 w 6858000"/>
                <a:gd name="connsiteY120" fmla="*/ 643664 h 835479"/>
                <a:gd name="connsiteX121" fmla="*/ 5935949 w 6858000"/>
                <a:gd name="connsiteY121" fmla="*/ 643830 h 835479"/>
                <a:gd name="connsiteX122" fmla="*/ 5935948 w 6858000"/>
                <a:gd name="connsiteY122" fmla="*/ 643830 h 835479"/>
                <a:gd name="connsiteX123" fmla="*/ 5935945 w 6858000"/>
                <a:gd name="connsiteY123" fmla="*/ 643829 h 835479"/>
                <a:gd name="connsiteX124" fmla="*/ 5909350 w 6858000"/>
                <a:gd name="connsiteY124" fmla="*/ 636949 h 835479"/>
                <a:gd name="connsiteX125" fmla="*/ 5883755 w 6858000"/>
                <a:gd name="connsiteY125" fmla="*/ 625926 h 835479"/>
                <a:gd name="connsiteX126" fmla="*/ 5883750 w 6858000"/>
                <a:gd name="connsiteY126" fmla="*/ 625924 h 835479"/>
                <a:gd name="connsiteX127" fmla="*/ 5760872 w 6858000"/>
                <a:gd name="connsiteY127" fmla="*/ 537529 h 835479"/>
                <a:gd name="connsiteX128" fmla="*/ 5740487 w 6858000"/>
                <a:gd name="connsiteY128" fmla="*/ 528765 h 835479"/>
                <a:gd name="connsiteX129" fmla="*/ 5704482 w 6858000"/>
                <a:gd name="connsiteY129" fmla="*/ 522858 h 835479"/>
                <a:gd name="connsiteX130" fmla="*/ 5562745 w 6858000"/>
                <a:gd name="connsiteY130" fmla="*/ 451610 h 835479"/>
                <a:gd name="connsiteX131" fmla="*/ 5547577 w 6858000"/>
                <a:gd name="connsiteY131" fmla="*/ 442037 h 835479"/>
                <a:gd name="connsiteX132" fmla="*/ 5531693 w 6858000"/>
                <a:gd name="connsiteY132" fmla="*/ 452183 h 835479"/>
                <a:gd name="connsiteX133" fmla="*/ 5531691 w 6858000"/>
                <a:gd name="connsiteY133" fmla="*/ 452184 h 835479"/>
                <a:gd name="connsiteX134" fmla="*/ 5520421 w 6858000"/>
                <a:gd name="connsiteY134" fmla="*/ 460582 h 835479"/>
                <a:gd name="connsiteX135" fmla="*/ 5507667 w 6858000"/>
                <a:gd name="connsiteY135" fmla="*/ 462803 h 835479"/>
                <a:gd name="connsiteX136" fmla="*/ 5507666 w 6858000"/>
                <a:gd name="connsiteY136" fmla="*/ 462803 h 835479"/>
                <a:gd name="connsiteX137" fmla="*/ 5480636 w 6858000"/>
                <a:gd name="connsiteY137" fmla="*/ 458278 h 835479"/>
                <a:gd name="connsiteX138" fmla="*/ 5425581 w 6858000"/>
                <a:gd name="connsiteY138" fmla="*/ 446656 h 835479"/>
                <a:gd name="connsiteX139" fmla="*/ 5385383 w 6858000"/>
                <a:gd name="connsiteY139" fmla="*/ 438465 h 835479"/>
                <a:gd name="connsiteX140" fmla="*/ 5355013 w 6858000"/>
                <a:gd name="connsiteY140" fmla="*/ 433589 h 835479"/>
                <a:gd name="connsiteX141" fmla="*/ 5321350 w 6858000"/>
                <a:gd name="connsiteY141" fmla="*/ 437509 h 835479"/>
                <a:gd name="connsiteX142" fmla="*/ 5272796 w 6858000"/>
                <a:gd name="connsiteY142" fmla="*/ 462468 h 835479"/>
                <a:gd name="connsiteX143" fmla="*/ 5243613 w 6858000"/>
                <a:gd name="connsiteY143" fmla="*/ 478254 h 835479"/>
                <a:gd name="connsiteX144" fmla="*/ 5229433 w 6858000"/>
                <a:gd name="connsiteY144" fmla="*/ 485925 h 835479"/>
                <a:gd name="connsiteX145" fmla="*/ 5179067 w 6858000"/>
                <a:gd name="connsiteY145" fmla="*/ 486091 h 835479"/>
                <a:gd name="connsiteX146" fmla="*/ 5179066 w 6858000"/>
                <a:gd name="connsiteY146" fmla="*/ 486091 h 835479"/>
                <a:gd name="connsiteX147" fmla="*/ 5172089 w 6858000"/>
                <a:gd name="connsiteY147" fmla="*/ 483545 h 835479"/>
                <a:gd name="connsiteX148" fmla="*/ 5166113 w 6858000"/>
                <a:gd name="connsiteY148" fmla="*/ 482853 h 835479"/>
                <a:gd name="connsiteX149" fmla="*/ 5133224 w 6858000"/>
                <a:gd name="connsiteY149" fmla="*/ 489569 h 835479"/>
                <a:gd name="connsiteX150" fmla="*/ 5133223 w 6858000"/>
                <a:gd name="connsiteY150" fmla="*/ 489569 h 835479"/>
                <a:gd name="connsiteX151" fmla="*/ 5133219 w 6858000"/>
                <a:gd name="connsiteY151" fmla="*/ 489567 h 835479"/>
                <a:gd name="connsiteX152" fmla="*/ 5102460 w 6858000"/>
                <a:gd name="connsiteY152" fmla="*/ 482424 h 835479"/>
                <a:gd name="connsiteX153" fmla="*/ 5087443 w 6858000"/>
                <a:gd name="connsiteY153" fmla="*/ 476540 h 835479"/>
                <a:gd name="connsiteX154" fmla="*/ 5087422 w 6858000"/>
                <a:gd name="connsiteY154" fmla="*/ 476534 h 835479"/>
                <a:gd name="connsiteX155" fmla="*/ 5070584 w 6858000"/>
                <a:gd name="connsiteY155" fmla="*/ 470217 h 835479"/>
                <a:gd name="connsiteX156" fmla="*/ 5041527 w 6858000"/>
                <a:gd name="connsiteY156" fmla="*/ 463422 h 835479"/>
                <a:gd name="connsiteX157" fmla="*/ 5041520 w 6858000"/>
                <a:gd name="connsiteY157" fmla="*/ 463420 h 835479"/>
                <a:gd name="connsiteX158" fmla="*/ 4987036 w 6858000"/>
                <a:gd name="connsiteY158" fmla="*/ 436941 h 835479"/>
                <a:gd name="connsiteX159" fmla="*/ 4957452 w 6858000"/>
                <a:gd name="connsiteY159" fmla="*/ 419659 h 835479"/>
                <a:gd name="connsiteX160" fmla="*/ 4933804 w 6858000"/>
                <a:gd name="connsiteY160" fmla="*/ 412107 h 835479"/>
                <a:gd name="connsiteX161" fmla="*/ 4912168 w 6858000"/>
                <a:gd name="connsiteY161" fmla="*/ 413509 h 835479"/>
                <a:gd name="connsiteX162" fmla="*/ 4889275 w 6858000"/>
                <a:gd name="connsiteY162" fmla="*/ 415214 h 835479"/>
                <a:gd name="connsiteX163" fmla="*/ 4889274 w 6858000"/>
                <a:gd name="connsiteY163" fmla="*/ 415214 h 835479"/>
                <a:gd name="connsiteX164" fmla="*/ 4867613 w 6858000"/>
                <a:gd name="connsiteY164" fmla="*/ 410436 h 835479"/>
                <a:gd name="connsiteX165" fmla="*/ 4863342 w 6858000"/>
                <a:gd name="connsiteY165" fmla="*/ 407685 h 835479"/>
                <a:gd name="connsiteX166" fmla="*/ 4857316 w 6858000"/>
                <a:gd name="connsiteY166" fmla="*/ 405935 h 835479"/>
                <a:gd name="connsiteX167" fmla="*/ 4828915 w 6858000"/>
                <a:gd name="connsiteY167" fmla="*/ 385504 h 835479"/>
                <a:gd name="connsiteX168" fmla="*/ 4800482 w 6858000"/>
                <a:gd name="connsiteY168" fmla="*/ 370668 h 835479"/>
                <a:gd name="connsiteX169" fmla="*/ 4767764 w 6858000"/>
                <a:gd name="connsiteY169" fmla="*/ 371977 h 835479"/>
                <a:gd name="connsiteX170" fmla="*/ 4677655 w 6858000"/>
                <a:gd name="connsiteY170" fmla="*/ 381884 h 835479"/>
                <a:gd name="connsiteX171" fmla="*/ 4659174 w 6858000"/>
                <a:gd name="connsiteY171" fmla="*/ 389886 h 835479"/>
                <a:gd name="connsiteX172" fmla="*/ 4482004 w 6858000"/>
                <a:gd name="connsiteY172" fmla="*/ 449896 h 835479"/>
                <a:gd name="connsiteX173" fmla="*/ 4363890 w 6858000"/>
                <a:gd name="connsiteY173" fmla="*/ 450658 h 835479"/>
                <a:gd name="connsiteX174" fmla="*/ 4363889 w 6858000"/>
                <a:gd name="connsiteY174" fmla="*/ 450658 h 835479"/>
                <a:gd name="connsiteX175" fmla="*/ 4324644 w 6858000"/>
                <a:gd name="connsiteY175" fmla="*/ 441704 h 835479"/>
                <a:gd name="connsiteX176" fmla="*/ 4253013 w 6858000"/>
                <a:gd name="connsiteY176" fmla="*/ 401888 h 835479"/>
                <a:gd name="connsiteX177" fmla="*/ 4165382 w 6858000"/>
                <a:gd name="connsiteY177" fmla="*/ 392362 h 835479"/>
                <a:gd name="connsiteX178" fmla="*/ 4165383 w 6858000"/>
                <a:gd name="connsiteY178" fmla="*/ 392362 h 835479"/>
                <a:gd name="connsiteX179" fmla="*/ 4192387 w 6858000"/>
                <a:gd name="connsiteY179" fmla="*/ 396267 h 835479"/>
                <a:gd name="connsiteX180" fmla="*/ 4192386 w 6858000"/>
                <a:gd name="connsiteY180" fmla="*/ 396267 h 835479"/>
                <a:gd name="connsiteX181" fmla="*/ 4165382 w 6858000"/>
                <a:gd name="connsiteY181" fmla="*/ 392362 h 835479"/>
                <a:gd name="connsiteX182" fmla="*/ 3885337 w 6858000"/>
                <a:gd name="connsiteY182" fmla="*/ 379980 h 835479"/>
                <a:gd name="connsiteX183" fmla="*/ 3885338 w 6858000"/>
                <a:gd name="connsiteY183" fmla="*/ 379980 h 835479"/>
                <a:gd name="connsiteX184" fmla="*/ 3885341 w 6858000"/>
                <a:gd name="connsiteY184" fmla="*/ 379982 h 835479"/>
                <a:gd name="connsiteX185" fmla="*/ 3962157 w 6858000"/>
                <a:gd name="connsiteY185" fmla="*/ 411865 h 835479"/>
                <a:gd name="connsiteX186" fmla="*/ 3962159 w 6858000"/>
                <a:gd name="connsiteY186" fmla="*/ 411865 h 835479"/>
                <a:gd name="connsiteX187" fmla="*/ 4043837 w 6858000"/>
                <a:gd name="connsiteY187" fmla="*/ 396173 h 835479"/>
                <a:gd name="connsiteX188" fmla="*/ 4043838 w 6858000"/>
                <a:gd name="connsiteY188" fmla="*/ 396172 h 835479"/>
                <a:gd name="connsiteX189" fmla="*/ 4103824 w 6858000"/>
                <a:gd name="connsiteY189" fmla="*/ 381051 h 835479"/>
                <a:gd name="connsiteX190" fmla="*/ 4103825 w 6858000"/>
                <a:gd name="connsiteY190" fmla="*/ 381051 h 835479"/>
                <a:gd name="connsiteX191" fmla="*/ 4134255 w 6858000"/>
                <a:gd name="connsiteY191" fmla="*/ 383018 h 835479"/>
                <a:gd name="connsiteX192" fmla="*/ 4165381 w 6858000"/>
                <a:gd name="connsiteY192" fmla="*/ 392362 h 835479"/>
                <a:gd name="connsiteX193" fmla="*/ 4103825 w 6858000"/>
                <a:gd name="connsiteY193" fmla="*/ 381051 h 835479"/>
                <a:gd name="connsiteX194" fmla="*/ 4043839 w 6858000"/>
                <a:gd name="connsiteY194" fmla="*/ 396172 h 835479"/>
                <a:gd name="connsiteX195" fmla="*/ 4043837 w 6858000"/>
                <a:gd name="connsiteY195" fmla="*/ 396173 h 835479"/>
                <a:gd name="connsiteX196" fmla="*/ 4002409 w 6858000"/>
                <a:gd name="connsiteY196" fmla="*/ 409475 h 835479"/>
                <a:gd name="connsiteX197" fmla="*/ 3962159 w 6858000"/>
                <a:gd name="connsiteY197" fmla="*/ 411865 h 835479"/>
                <a:gd name="connsiteX198" fmla="*/ 3962158 w 6858000"/>
                <a:gd name="connsiteY198" fmla="*/ 411865 h 835479"/>
                <a:gd name="connsiteX199" fmla="*/ 3962157 w 6858000"/>
                <a:gd name="connsiteY199" fmla="*/ 411865 h 835479"/>
                <a:gd name="connsiteX200" fmla="*/ 3923124 w 6858000"/>
                <a:gd name="connsiteY200" fmla="*/ 402361 h 835479"/>
                <a:gd name="connsiteX201" fmla="*/ 3885341 w 6858000"/>
                <a:gd name="connsiteY201" fmla="*/ 379982 h 835479"/>
                <a:gd name="connsiteX202" fmla="*/ 3669899 w 6858000"/>
                <a:gd name="connsiteY202" fmla="*/ 394577 h 835479"/>
                <a:gd name="connsiteX203" fmla="*/ 3680163 w 6858000"/>
                <a:gd name="connsiteY203" fmla="*/ 397173 h 835479"/>
                <a:gd name="connsiteX204" fmla="*/ 3734836 w 6858000"/>
                <a:gd name="connsiteY204" fmla="*/ 393125 h 835479"/>
                <a:gd name="connsiteX205" fmla="*/ 3734837 w 6858000"/>
                <a:gd name="connsiteY205" fmla="*/ 393125 h 835479"/>
                <a:gd name="connsiteX206" fmla="*/ 3754652 w 6858000"/>
                <a:gd name="connsiteY206" fmla="*/ 393507 h 835479"/>
                <a:gd name="connsiteX207" fmla="*/ 3789775 w 6858000"/>
                <a:gd name="connsiteY207" fmla="*/ 399864 h 835479"/>
                <a:gd name="connsiteX208" fmla="*/ 3822471 w 6858000"/>
                <a:gd name="connsiteY208" fmla="*/ 384932 h 835479"/>
                <a:gd name="connsiteX209" fmla="*/ 3852618 w 6858000"/>
                <a:gd name="connsiteY209" fmla="*/ 370597 h 835479"/>
                <a:gd name="connsiteX210" fmla="*/ 3852619 w 6858000"/>
                <a:gd name="connsiteY210" fmla="*/ 370597 h 835479"/>
                <a:gd name="connsiteX211" fmla="*/ 3868763 w 6858000"/>
                <a:gd name="connsiteY211" fmla="*/ 371377 h 835479"/>
                <a:gd name="connsiteX212" fmla="*/ 3885336 w 6858000"/>
                <a:gd name="connsiteY212" fmla="*/ 379980 h 835479"/>
                <a:gd name="connsiteX213" fmla="*/ 3852619 w 6858000"/>
                <a:gd name="connsiteY213" fmla="*/ 370597 h 835479"/>
                <a:gd name="connsiteX214" fmla="*/ 3822472 w 6858000"/>
                <a:gd name="connsiteY214" fmla="*/ 384932 h 835479"/>
                <a:gd name="connsiteX215" fmla="*/ 3789776 w 6858000"/>
                <a:gd name="connsiteY215" fmla="*/ 399864 h 835479"/>
                <a:gd name="connsiteX216" fmla="*/ 3789775 w 6858000"/>
                <a:gd name="connsiteY216" fmla="*/ 399864 h 835479"/>
                <a:gd name="connsiteX217" fmla="*/ 3754651 w 6858000"/>
                <a:gd name="connsiteY217" fmla="*/ 393507 h 835479"/>
                <a:gd name="connsiteX218" fmla="*/ 3734837 w 6858000"/>
                <a:gd name="connsiteY218" fmla="*/ 393125 h 835479"/>
                <a:gd name="connsiteX219" fmla="*/ 3680163 w 6858000"/>
                <a:gd name="connsiteY219" fmla="*/ 397173 h 835479"/>
                <a:gd name="connsiteX220" fmla="*/ 3680162 w 6858000"/>
                <a:gd name="connsiteY220" fmla="*/ 397173 h 835479"/>
                <a:gd name="connsiteX221" fmla="*/ 2836171 w 6858000"/>
                <a:gd name="connsiteY221" fmla="*/ 465063 h 835479"/>
                <a:gd name="connsiteX222" fmla="*/ 2848792 w 6858000"/>
                <a:gd name="connsiteY222" fmla="*/ 456372 h 835479"/>
                <a:gd name="connsiteX223" fmla="*/ 2897784 w 6858000"/>
                <a:gd name="connsiteY223" fmla="*/ 440769 h 835479"/>
                <a:gd name="connsiteX224" fmla="*/ 2903549 w 6858000"/>
                <a:gd name="connsiteY224" fmla="*/ 439740 h 835479"/>
                <a:gd name="connsiteX225" fmla="*/ 2914327 w 6858000"/>
                <a:gd name="connsiteY225" fmla="*/ 436466 h 835479"/>
                <a:gd name="connsiteX226" fmla="*/ 2947858 w 6858000"/>
                <a:gd name="connsiteY226" fmla="*/ 431835 h 835479"/>
                <a:gd name="connsiteX227" fmla="*/ 2947861 w 6858000"/>
                <a:gd name="connsiteY227" fmla="*/ 431834 h 835479"/>
                <a:gd name="connsiteX228" fmla="*/ 2947862 w 6858000"/>
                <a:gd name="connsiteY228" fmla="*/ 431834 h 835479"/>
                <a:gd name="connsiteX229" fmla="*/ 2982148 w 6858000"/>
                <a:gd name="connsiteY229" fmla="*/ 435418 h 835479"/>
                <a:gd name="connsiteX230" fmla="*/ 3077401 w 6858000"/>
                <a:gd name="connsiteY230" fmla="*/ 447111 h 835479"/>
                <a:gd name="connsiteX231" fmla="*/ 3172653 w 6858000"/>
                <a:gd name="connsiteY231" fmla="*/ 434656 h 835479"/>
                <a:gd name="connsiteX232" fmla="*/ 3489466 w 6858000"/>
                <a:gd name="connsiteY232" fmla="*/ 387029 h 835479"/>
                <a:gd name="connsiteX233" fmla="*/ 3544712 w 6858000"/>
                <a:gd name="connsiteY233" fmla="*/ 364930 h 835479"/>
                <a:gd name="connsiteX234" fmla="*/ 3574407 w 6858000"/>
                <a:gd name="connsiteY234" fmla="*/ 347308 h 835479"/>
                <a:gd name="connsiteX235" fmla="*/ 3574408 w 6858000"/>
                <a:gd name="connsiteY235" fmla="*/ 347308 h 835479"/>
                <a:gd name="connsiteX236" fmla="*/ 3606817 w 6858000"/>
                <a:gd name="connsiteY236" fmla="*/ 359406 h 835479"/>
                <a:gd name="connsiteX237" fmla="*/ 3630632 w 6858000"/>
                <a:gd name="connsiteY237" fmla="*/ 372932 h 835479"/>
                <a:gd name="connsiteX238" fmla="*/ 3651953 w 6858000"/>
                <a:gd name="connsiteY238" fmla="*/ 388826 h 835479"/>
                <a:gd name="connsiteX239" fmla="*/ 3630631 w 6858000"/>
                <a:gd name="connsiteY239" fmla="*/ 372932 h 835479"/>
                <a:gd name="connsiteX240" fmla="*/ 3606816 w 6858000"/>
                <a:gd name="connsiteY240" fmla="*/ 359406 h 835479"/>
                <a:gd name="connsiteX241" fmla="*/ 3587173 w 6858000"/>
                <a:gd name="connsiteY241" fmla="*/ 349660 h 835479"/>
                <a:gd name="connsiteX242" fmla="*/ 3574407 w 6858000"/>
                <a:gd name="connsiteY242" fmla="*/ 347308 h 835479"/>
                <a:gd name="connsiteX243" fmla="*/ 3562320 w 6858000"/>
                <a:gd name="connsiteY243" fmla="*/ 352387 h 835479"/>
                <a:gd name="connsiteX244" fmla="*/ 3544713 w 6858000"/>
                <a:gd name="connsiteY244" fmla="*/ 364930 h 835479"/>
                <a:gd name="connsiteX245" fmla="*/ 3489467 w 6858000"/>
                <a:gd name="connsiteY245" fmla="*/ 387029 h 835479"/>
                <a:gd name="connsiteX246" fmla="*/ 3172654 w 6858000"/>
                <a:gd name="connsiteY246" fmla="*/ 434656 h 835479"/>
                <a:gd name="connsiteX247" fmla="*/ 3077401 w 6858000"/>
                <a:gd name="connsiteY247" fmla="*/ 447111 h 835479"/>
                <a:gd name="connsiteX248" fmla="*/ 3077400 w 6858000"/>
                <a:gd name="connsiteY248" fmla="*/ 447111 h 835479"/>
                <a:gd name="connsiteX249" fmla="*/ 2982147 w 6858000"/>
                <a:gd name="connsiteY249" fmla="*/ 435418 h 835479"/>
                <a:gd name="connsiteX250" fmla="*/ 2947862 w 6858000"/>
                <a:gd name="connsiteY250" fmla="*/ 431834 h 835479"/>
                <a:gd name="connsiteX251" fmla="*/ 2947858 w 6858000"/>
                <a:gd name="connsiteY251" fmla="*/ 431835 h 835479"/>
                <a:gd name="connsiteX252" fmla="*/ 2903549 w 6858000"/>
                <a:gd name="connsiteY252" fmla="*/ 439740 h 835479"/>
                <a:gd name="connsiteX253" fmla="*/ 2848793 w 6858000"/>
                <a:gd name="connsiteY253" fmla="*/ 456372 h 835479"/>
                <a:gd name="connsiteX254" fmla="*/ 2836172 w 6858000"/>
                <a:gd name="connsiteY254" fmla="*/ 465063 h 835479"/>
                <a:gd name="connsiteX255" fmla="*/ 1268757 w 6858000"/>
                <a:gd name="connsiteY255" fmla="*/ 18376 h 835479"/>
                <a:gd name="connsiteX256" fmla="*/ 1286069 w 6858000"/>
                <a:gd name="connsiteY256" fmla="*/ 23543 h 835479"/>
                <a:gd name="connsiteX257" fmla="*/ 1350627 w 6858000"/>
                <a:gd name="connsiteY257" fmla="*/ 45880 h 835479"/>
                <a:gd name="connsiteX258" fmla="*/ 1413839 w 6858000"/>
                <a:gd name="connsiteY258" fmla="*/ 40286 h 835479"/>
                <a:gd name="connsiteX259" fmla="*/ 1350626 w 6858000"/>
                <a:gd name="connsiteY259" fmla="*/ 45881 h 835479"/>
                <a:gd name="connsiteX260" fmla="*/ 1286068 w 6858000"/>
                <a:gd name="connsiteY260" fmla="*/ 23543 h 835479"/>
                <a:gd name="connsiteX261" fmla="*/ 313532 w 6858000"/>
                <a:gd name="connsiteY261" fmla="*/ 14019 h 835479"/>
                <a:gd name="connsiteX262" fmla="*/ 313533 w 6858000"/>
                <a:gd name="connsiteY262" fmla="*/ 14018 h 835479"/>
                <a:gd name="connsiteX263" fmla="*/ 338870 w 6858000"/>
                <a:gd name="connsiteY263" fmla="*/ 13446 h 835479"/>
                <a:gd name="connsiteX264" fmla="*/ 338902 w 6858000"/>
                <a:gd name="connsiteY264" fmla="*/ 13453 h 835479"/>
                <a:gd name="connsiteX265" fmla="*/ 395639 w 6858000"/>
                <a:gd name="connsiteY265" fmla="*/ 23353 h 835479"/>
                <a:gd name="connsiteX266" fmla="*/ 367327 w 6858000"/>
                <a:gd name="connsiteY266" fmla="*/ 19543 h 835479"/>
                <a:gd name="connsiteX267" fmla="*/ 338902 w 6858000"/>
                <a:gd name="connsiteY267" fmla="*/ 13453 h 835479"/>
                <a:gd name="connsiteX268" fmla="*/ 338869 w 6858000"/>
                <a:gd name="connsiteY268" fmla="*/ 13447 h 835479"/>
                <a:gd name="connsiteX269" fmla="*/ 324057 w 6858000"/>
                <a:gd name="connsiteY269" fmla="*/ 11661 h 835479"/>
                <a:gd name="connsiteX270" fmla="*/ 281567 w 6858000"/>
                <a:gd name="connsiteY270" fmla="*/ 36346 h 835479"/>
                <a:gd name="connsiteX271" fmla="*/ 295414 w 6858000"/>
                <a:gd name="connsiteY271" fmla="*/ 31451 h 835479"/>
                <a:gd name="connsiteX272" fmla="*/ 295414 w 6858000"/>
                <a:gd name="connsiteY272" fmla="*/ 31452 h 835479"/>
                <a:gd name="connsiteX273" fmla="*/ 24485 w 6858000"/>
                <a:gd name="connsiteY273" fmla="*/ 23026 h 835479"/>
                <a:gd name="connsiteX274" fmla="*/ 74128 w 6858000"/>
                <a:gd name="connsiteY274" fmla="*/ 20763 h 835479"/>
                <a:gd name="connsiteX275" fmla="*/ 125860 w 6858000"/>
                <a:gd name="connsiteY275" fmla="*/ 26687 h 835479"/>
                <a:gd name="connsiteX276" fmla="*/ 153386 w 6858000"/>
                <a:gd name="connsiteY276" fmla="*/ 31082 h 835479"/>
                <a:gd name="connsiteX277" fmla="*/ 228943 w 6858000"/>
                <a:gd name="connsiteY277" fmla="*/ 39355 h 835479"/>
                <a:gd name="connsiteX278" fmla="*/ 177270 w 6858000"/>
                <a:gd name="connsiteY278" fmla="*/ 34896 h 835479"/>
                <a:gd name="connsiteX279" fmla="*/ 153386 w 6858000"/>
                <a:gd name="connsiteY279" fmla="*/ 31082 h 835479"/>
                <a:gd name="connsiteX280" fmla="*/ 151568 w 6858000"/>
                <a:gd name="connsiteY280" fmla="*/ 30883 h 835479"/>
                <a:gd name="connsiteX281" fmla="*/ 74128 w 6858000"/>
                <a:gd name="connsiteY281" fmla="*/ 20764 h 835479"/>
                <a:gd name="connsiteX282" fmla="*/ 0 w 6858000"/>
                <a:gd name="connsiteY282" fmla="*/ 29969 h 835479"/>
                <a:gd name="connsiteX283" fmla="*/ 0 w 6858000"/>
                <a:gd name="connsiteY283" fmla="*/ 494077 h 835479"/>
                <a:gd name="connsiteX284" fmla="*/ 2816 w 6858000"/>
                <a:gd name="connsiteY284" fmla="*/ 492950 h 835479"/>
                <a:gd name="connsiteX285" fmla="*/ 63586 w 6858000"/>
                <a:gd name="connsiteY285" fmla="*/ 478851 h 835479"/>
                <a:gd name="connsiteX286" fmla="*/ 176938 w 6858000"/>
                <a:gd name="connsiteY286" fmla="*/ 464945 h 835479"/>
                <a:gd name="connsiteX287" fmla="*/ 200181 w 6858000"/>
                <a:gd name="connsiteY287" fmla="*/ 456943 h 835479"/>
                <a:gd name="connsiteX288" fmla="*/ 340773 w 6858000"/>
                <a:gd name="connsiteY288" fmla="*/ 419031 h 835479"/>
                <a:gd name="connsiteX289" fmla="*/ 453363 w 6858000"/>
                <a:gd name="connsiteY289" fmla="*/ 419796 h 835479"/>
                <a:gd name="connsiteX290" fmla="*/ 462125 w 6858000"/>
                <a:gd name="connsiteY290" fmla="*/ 421510 h 835479"/>
                <a:gd name="connsiteX291" fmla="*/ 505181 w 6858000"/>
                <a:gd name="connsiteY291" fmla="*/ 434082 h 835479"/>
                <a:gd name="connsiteX292" fmla="*/ 571859 w 6858000"/>
                <a:gd name="connsiteY292" fmla="*/ 430654 h 835479"/>
                <a:gd name="connsiteX293" fmla="*/ 617771 w 6858000"/>
                <a:gd name="connsiteY293" fmla="*/ 413317 h 835479"/>
                <a:gd name="connsiteX294" fmla="*/ 674922 w 6858000"/>
                <a:gd name="connsiteY294" fmla="*/ 412555 h 835479"/>
                <a:gd name="connsiteX295" fmla="*/ 740267 w 6858000"/>
                <a:gd name="connsiteY295" fmla="*/ 423414 h 835479"/>
                <a:gd name="connsiteX296" fmla="*/ 769604 w 6858000"/>
                <a:gd name="connsiteY296" fmla="*/ 425700 h 835479"/>
                <a:gd name="connsiteX297" fmla="*/ 850188 w 6858000"/>
                <a:gd name="connsiteY297" fmla="*/ 448180 h 835479"/>
                <a:gd name="connsiteX298" fmla="*/ 898197 w 6858000"/>
                <a:gd name="connsiteY298" fmla="*/ 442656 h 835479"/>
                <a:gd name="connsiteX299" fmla="*/ 945443 w 6858000"/>
                <a:gd name="connsiteY299" fmla="*/ 427796 h 835479"/>
                <a:gd name="connsiteX300" fmla="*/ 975732 w 6858000"/>
                <a:gd name="connsiteY300" fmla="*/ 413507 h 835479"/>
                <a:gd name="connsiteX301" fmla="*/ 1036886 w 6858000"/>
                <a:gd name="connsiteY301" fmla="*/ 403411 h 835479"/>
                <a:gd name="connsiteX302" fmla="*/ 1048124 w 6858000"/>
                <a:gd name="connsiteY302" fmla="*/ 404935 h 835479"/>
                <a:gd name="connsiteX303" fmla="*/ 1230632 w 6858000"/>
                <a:gd name="connsiteY303" fmla="*/ 417509 h 835479"/>
                <a:gd name="connsiteX304" fmla="*/ 1303023 w 6858000"/>
                <a:gd name="connsiteY304" fmla="*/ 437702 h 835479"/>
                <a:gd name="connsiteX305" fmla="*/ 1318455 w 6858000"/>
                <a:gd name="connsiteY305" fmla="*/ 440178 h 835479"/>
                <a:gd name="connsiteX306" fmla="*/ 1472574 w 6858000"/>
                <a:gd name="connsiteY306" fmla="*/ 462849 h 835479"/>
                <a:gd name="connsiteX307" fmla="*/ 1489719 w 6858000"/>
                <a:gd name="connsiteY307" fmla="*/ 463801 h 835479"/>
                <a:gd name="connsiteX308" fmla="*/ 1537536 w 6858000"/>
                <a:gd name="connsiteY308" fmla="*/ 459801 h 835479"/>
                <a:gd name="connsiteX309" fmla="*/ 1650316 w 6858000"/>
                <a:gd name="connsiteY309" fmla="*/ 500950 h 835479"/>
                <a:gd name="connsiteX310" fmla="*/ 1763286 w 6858000"/>
                <a:gd name="connsiteY310" fmla="*/ 515049 h 835479"/>
                <a:gd name="connsiteX311" fmla="*/ 1825392 w 6858000"/>
                <a:gd name="connsiteY311" fmla="*/ 514857 h 835479"/>
                <a:gd name="connsiteX312" fmla="*/ 1869779 w 6858000"/>
                <a:gd name="connsiteY312" fmla="*/ 524955 h 835479"/>
                <a:gd name="connsiteX313" fmla="*/ 1978939 w 6858000"/>
                <a:gd name="connsiteY313" fmla="*/ 555626 h 835479"/>
                <a:gd name="connsiteX314" fmla="*/ 2030377 w 6858000"/>
                <a:gd name="connsiteY314" fmla="*/ 560388 h 835479"/>
                <a:gd name="connsiteX315" fmla="*/ 2085053 w 6858000"/>
                <a:gd name="connsiteY315" fmla="*/ 570677 h 835479"/>
                <a:gd name="connsiteX316" fmla="*/ 2220311 w 6858000"/>
                <a:gd name="connsiteY316" fmla="*/ 616778 h 835479"/>
                <a:gd name="connsiteX317" fmla="*/ 2330805 w 6858000"/>
                <a:gd name="connsiteY317" fmla="*/ 614112 h 835479"/>
                <a:gd name="connsiteX318" fmla="*/ 2401291 w 6858000"/>
                <a:gd name="connsiteY318" fmla="*/ 614682 h 835479"/>
                <a:gd name="connsiteX319" fmla="*/ 2485306 w 6858000"/>
                <a:gd name="connsiteY319" fmla="*/ 629923 h 835479"/>
                <a:gd name="connsiteX320" fmla="*/ 2554078 w 6858000"/>
                <a:gd name="connsiteY320" fmla="*/ 652213 h 835479"/>
                <a:gd name="connsiteX321" fmla="*/ 2649142 w 6858000"/>
                <a:gd name="connsiteY321" fmla="*/ 669930 h 835479"/>
                <a:gd name="connsiteX322" fmla="*/ 2743825 w 6858000"/>
                <a:gd name="connsiteY322" fmla="*/ 704031 h 835479"/>
                <a:gd name="connsiteX323" fmla="*/ 2809929 w 6858000"/>
                <a:gd name="connsiteY323" fmla="*/ 730130 h 835479"/>
                <a:gd name="connsiteX324" fmla="*/ 2901942 w 6858000"/>
                <a:gd name="connsiteY324" fmla="*/ 753181 h 835479"/>
                <a:gd name="connsiteX325" fmla="*/ 3042727 w 6858000"/>
                <a:gd name="connsiteY325" fmla="*/ 769373 h 835479"/>
                <a:gd name="connsiteX326" fmla="*/ 3107499 w 6858000"/>
                <a:gd name="connsiteY326" fmla="*/ 771089 h 835479"/>
                <a:gd name="connsiteX327" fmla="*/ 3209992 w 6858000"/>
                <a:gd name="connsiteY327" fmla="*/ 808998 h 835479"/>
                <a:gd name="connsiteX328" fmla="*/ 3253808 w 6858000"/>
                <a:gd name="connsiteY328" fmla="*/ 827287 h 835479"/>
                <a:gd name="connsiteX329" fmla="*/ 3293243 w 6858000"/>
                <a:gd name="connsiteY329" fmla="*/ 812047 h 835479"/>
                <a:gd name="connsiteX330" fmla="*/ 3318770 w 6858000"/>
                <a:gd name="connsiteY330" fmla="*/ 794520 h 835479"/>
                <a:gd name="connsiteX331" fmla="*/ 3399545 w 6858000"/>
                <a:gd name="connsiteY331" fmla="*/ 809381 h 835479"/>
                <a:gd name="connsiteX332" fmla="*/ 3485274 w 6858000"/>
                <a:gd name="connsiteY332" fmla="*/ 825001 h 835479"/>
                <a:gd name="connsiteX333" fmla="*/ 3546616 w 6858000"/>
                <a:gd name="connsiteY333" fmla="*/ 835479 h 835479"/>
                <a:gd name="connsiteX334" fmla="*/ 3623200 w 6858000"/>
                <a:gd name="connsiteY334" fmla="*/ 827097 h 835479"/>
                <a:gd name="connsiteX335" fmla="*/ 3683590 w 6858000"/>
                <a:gd name="connsiteY335" fmla="*/ 823669 h 835479"/>
                <a:gd name="connsiteX336" fmla="*/ 3732360 w 6858000"/>
                <a:gd name="connsiteY336" fmla="*/ 813953 h 835479"/>
                <a:gd name="connsiteX337" fmla="*/ 3749505 w 6858000"/>
                <a:gd name="connsiteY337" fmla="*/ 808236 h 835479"/>
                <a:gd name="connsiteX338" fmla="*/ 3885337 w 6858000"/>
                <a:gd name="connsiteY338" fmla="*/ 763659 h 835479"/>
                <a:gd name="connsiteX339" fmla="*/ 4030502 w 6858000"/>
                <a:gd name="connsiteY339" fmla="*/ 728034 h 835479"/>
                <a:gd name="connsiteX340" fmla="*/ 4124613 w 6858000"/>
                <a:gd name="connsiteY340" fmla="*/ 750515 h 835479"/>
                <a:gd name="connsiteX341" fmla="*/ 4159666 w 6858000"/>
                <a:gd name="connsiteY341" fmla="*/ 750133 h 835479"/>
                <a:gd name="connsiteX342" fmla="*/ 4320836 w 6858000"/>
                <a:gd name="connsiteY342" fmla="*/ 755277 h 835479"/>
                <a:gd name="connsiteX343" fmla="*/ 4349221 w 6858000"/>
                <a:gd name="connsiteY343" fmla="*/ 760801 h 835479"/>
                <a:gd name="connsiteX344" fmla="*/ 4502578 w 6858000"/>
                <a:gd name="connsiteY344" fmla="*/ 738130 h 835479"/>
                <a:gd name="connsiteX345" fmla="*/ 4558206 w 6858000"/>
                <a:gd name="connsiteY345" fmla="*/ 734320 h 835479"/>
                <a:gd name="connsiteX346" fmla="*/ 4609451 w 6858000"/>
                <a:gd name="connsiteY346" fmla="*/ 728034 h 835479"/>
                <a:gd name="connsiteX347" fmla="*/ 4681082 w 6858000"/>
                <a:gd name="connsiteY347" fmla="*/ 726510 h 835479"/>
                <a:gd name="connsiteX348" fmla="*/ 4755380 w 6858000"/>
                <a:gd name="connsiteY348" fmla="*/ 729368 h 835479"/>
                <a:gd name="connsiteX349" fmla="*/ 4838249 w 6858000"/>
                <a:gd name="connsiteY349" fmla="*/ 728796 h 835479"/>
                <a:gd name="connsiteX350" fmla="*/ 4871018 w 6858000"/>
                <a:gd name="connsiteY350" fmla="*/ 723844 h 835479"/>
                <a:gd name="connsiteX351" fmla="*/ 4959601 w 6858000"/>
                <a:gd name="connsiteY351" fmla="*/ 727272 h 835479"/>
                <a:gd name="connsiteX352" fmla="*/ 5006085 w 6858000"/>
                <a:gd name="connsiteY352" fmla="*/ 721558 h 835479"/>
                <a:gd name="connsiteX353" fmla="*/ 5082669 w 6858000"/>
                <a:gd name="connsiteY353" fmla="*/ 720414 h 835479"/>
                <a:gd name="connsiteX354" fmla="*/ 5107626 w 6858000"/>
                <a:gd name="connsiteY354" fmla="*/ 719079 h 835479"/>
                <a:gd name="connsiteX355" fmla="*/ 5129915 w 6858000"/>
                <a:gd name="connsiteY355" fmla="*/ 718317 h 835479"/>
                <a:gd name="connsiteX356" fmla="*/ 5206307 w 6858000"/>
                <a:gd name="connsiteY356" fmla="*/ 733940 h 835479"/>
                <a:gd name="connsiteX357" fmla="*/ 5274128 w 6858000"/>
                <a:gd name="connsiteY357" fmla="*/ 734892 h 835479"/>
                <a:gd name="connsiteX358" fmla="*/ 5393004 w 6858000"/>
                <a:gd name="connsiteY358" fmla="*/ 747466 h 835479"/>
                <a:gd name="connsiteX359" fmla="*/ 5419294 w 6858000"/>
                <a:gd name="connsiteY359" fmla="*/ 743084 h 835479"/>
                <a:gd name="connsiteX360" fmla="*/ 5501593 w 6858000"/>
                <a:gd name="connsiteY360" fmla="*/ 741370 h 835479"/>
                <a:gd name="connsiteX361" fmla="*/ 5548459 w 6858000"/>
                <a:gd name="connsiteY361" fmla="*/ 740036 h 835479"/>
                <a:gd name="connsiteX362" fmla="*/ 5606371 w 6858000"/>
                <a:gd name="connsiteY362" fmla="*/ 749180 h 835479"/>
                <a:gd name="connsiteX363" fmla="*/ 5706958 w 6858000"/>
                <a:gd name="connsiteY363" fmla="*/ 768611 h 835479"/>
                <a:gd name="connsiteX364" fmla="*/ 5733439 w 6858000"/>
                <a:gd name="connsiteY364" fmla="*/ 771659 h 835479"/>
                <a:gd name="connsiteX365" fmla="*/ 5781829 w 6858000"/>
                <a:gd name="connsiteY365" fmla="*/ 780996 h 835479"/>
                <a:gd name="connsiteX366" fmla="*/ 5790591 w 6858000"/>
                <a:gd name="connsiteY366" fmla="*/ 782710 h 835479"/>
                <a:gd name="connsiteX367" fmla="*/ 5864317 w 6858000"/>
                <a:gd name="connsiteY367" fmla="*/ 806332 h 835479"/>
                <a:gd name="connsiteX368" fmla="*/ 5902609 w 6858000"/>
                <a:gd name="connsiteY368" fmla="*/ 808236 h 835479"/>
                <a:gd name="connsiteX369" fmla="*/ 6012722 w 6858000"/>
                <a:gd name="connsiteY369" fmla="*/ 808428 h 835479"/>
                <a:gd name="connsiteX370" fmla="*/ 6059396 w 6858000"/>
                <a:gd name="connsiteY370" fmla="*/ 804808 h 835479"/>
                <a:gd name="connsiteX371" fmla="*/ 6171604 w 6858000"/>
                <a:gd name="connsiteY371" fmla="*/ 790902 h 835479"/>
                <a:gd name="connsiteX372" fmla="*/ 6242092 w 6858000"/>
                <a:gd name="connsiteY372" fmla="*/ 784044 h 835479"/>
                <a:gd name="connsiteX373" fmla="*/ 6323057 w 6858000"/>
                <a:gd name="connsiteY373" fmla="*/ 773183 h 835479"/>
                <a:gd name="connsiteX374" fmla="*/ 6415832 w 6858000"/>
                <a:gd name="connsiteY374" fmla="*/ 766325 h 835479"/>
                <a:gd name="connsiteX375" fmla="*/ 6584811 w 6858000"/>
                <a:gd name="connsiteY375" fmla="*/ 745560 h 835479"/>
                <a:gd name="connsiteX376" fmla="*/ 6748457 w 6858000"/>
                <a:gd name="connsiteY376" fmla="*/ 724034 h 835479"/>
                <a:gd name="connsiteX377" fmla="*/ 6815515 w 6858000"/>
                <a:gd name="connsiteY377" fmla="*/ 704983 h 835479"/>
                <a:gd name="connsiteX378" fmla="*/ 6858000 w 6858000"/>
                <a:gd name="connsiteY378" fmla="*/ 695283 h 835479"/>
                <a:gd name="connsiteX379" fmla="*/ 6858000 w 6858000"/>
                <a:gd name="connsiteY379" fmla="*/ 456 h 835479"/>
                <a:gd name="connsiteX380" fmla="*/ 1687322 w 6858000"/>
                <a:gd name="connsiteY380" fmla="*/ 456 h 835479"/>
                <a:gd name="connsiteX381" fmla="*/ 1697753 w 6858000"/>
                <a:gd name="connsiteY381" fmla="*/ 10970 h 835479"/>
                <a:gd name="connsiteX382" fmla="*/ 1733188 w 6858000"/>
                <a:gd name="connsiteY382" fmla="*/ 33639 h 835479"/>
                <a:gd name="connsiteX383" fmla="*/ 1833775 w 6858000"/>
                <a:gd name="connsiteY383" fmla="*/ 75360 h 835479"/>
                <a:gd name="connsiteX384" fmla="*/ 1842158 w 6858000"/>
                <a:gd name="connsiteY384" fmla="*/ 82981 h 835479"/>
                <a:gd name="connsiteX385" fmla="*/ 1916454 w 6858000"/>
                <a:gd name="connsiteY385" fmla="*/ 173472 h 835479"/>
                <a:gd name="connsiteX386" fmla="*/ 1933219 w 6858000"/>
                <a:gd name="connsiteY386" fmla="*/ 188902 h 835479"/>
                <a:gd name="connsiteX387" fmla="*/ 1953413 w 6858000"/>
                <a:gd name="connsiteY387" fmla="*/ 212907 h 835479"/>
                <a:gd name="connsiteX388" fmla="*/ 2016469 w 6858000"/>
                <a:gd name="connsiteY388" fmla="*/ 259390 h 835479"/>
                <a:gd name="connsiteX389" fmla="*/ 2094578 w 6858000"/>
                <a:gd name="connsiteY389" fmla="*/ 274249 h 835479"/>
                <a:gd name="connsiteX390" fmla="*/ 2188879 w 6858000"/>
                <a:gd name="connsiteY390" fmla="*/ 296920 h 835479"/>
                <a:gd name="connsiteX391" fmla="*/ 2228314 w 6858000"/>
                <a:gd name="connsiteY391" fmla="*/ 312160 h 835479"/>
                <a:gd name="connsiteX392" fmla="*/ 2334044 w 6858000"/>
                <a:gd name="connsiteY392" fmla="*/ 341117 h 835479"/>
                <a:gd name="connsiteX393" fmla="*/ 2409485 w 6858000"/>
                <a:gd name="connsiteY393" fmla="*/ 365502 h 835479"/>
                <a:gd name="connsiteX394" fmla="*/ 2409487 w 6858000"/>
                <a:gd name="connsiteY394" fmla="*/ 365504 h 835479"/>
                <a:gd name="connsiteX395" fmla="*/ 2463015 w 6858000"/>
                <a:gd name="connsiteY395" fmla="*/ 388434 h 835479"/>
                <a:gd name="connsiteX396" fmla="*/ 2463017 w 6858000"/>
                <a:gd name="connsiteY396" fmla="*/ 388434 h 835479"/>
                <a:gd name="connsiteX397" fmla="*/ 2518262 w 6858000"/>
                <a:gd name="connsiteY397" fmla="*/ 379792 h 835479"/>
                <a:gd name="connsiteX398" fmla="*/ 2518263 w 6858000"/>
                <a:gd name="connsiteY398" fmla="*/ 379791 h 835479"/>
                <a:gd name="connsiteX399" fmla="*/ 2545005 w 6858000"/>
                <a:gd name="connsiteY399" fmla="*/ 376147 h 835479"/>
                <a:gd name="connsiteX400" fmla="*/ 2545006 w 6858000"/>
                <a:gd name="connsiteY400" fmla="*/ 376147 h 835479"/>
                <a:gd name="connsiteX401" fmla="*/ 2571034 w 6858000"/>
                <a:gd name="connsiteY401" fmla="*/ 380361 h 835479"/>
                <a:gd name="connsiteX402" fmla="*/ 2668001 w 6858000"/>
                <a:gd name="connsiteY402" fmla="*/ 453514 h 835479"/>
                <a:gd name="connsiteX403" fmla="*/ 2745348 w 6858000"/>
                <a:gd name="connsiteY403" fmla="*/ 501904 h 835479"/>
                <a:gd name="connsiteX404" fmla="*/ 2745351 w 6858000"/>
                <a:gd name="connsiteY404" fmla="*/ 501906 h 835479"/>
                <a:gd name="connsiteX405" fmla="*/ 2778005 w 6858000"/>
                <a:gd name="connsiteY405" fmla="*/ 507825 h 835479"/>
                <a:gd name="connsiteX406" fmla="*/ 2785439 w 6858000"/>
                <a:gd name="connsiteY406" fmla="*/ 507405 h 835479"/>
                <a:gd name="connsiteX407" fmla="*/ 2811779 w 6858000"/>
                <a:gd name="connsiteY407" fmla="*/ 497326 h 835479"/>
                <a:gd name="connsiteX408" fmla="*/ 2811786 w 6858000"/>
                <a:gd name="connsiteY408" fmla="*/ 497322 h 835479"/>
                <a:gd name="connsiteX409" fmla="*/ 2811786 w 6858000"/>
                <a:gd name="connsiteY409" fmla="*/ 497323 h 835479"/>
                <a:gd name="connsiteX410" fmla="*/ 2811779 w 6858000"/>
                <a:gd name="connsiteY410" fmla="*/ 497326 h 835479"/>
                <a:gd name="connsiteX411" fmla="*/ 2793022 w 6858000"/>
                <a:gd name="connsiteY411" fmla="*/ 506976 h 835479"/>
                <a:gd name="connsiteX412" fmla="*/ 2785439 w 6858000"/>
                <a:gd name="connsiteY412" fmla="*/ 507405 h 835479"/>
                <a:gd name="connsiteX413" fmla="*/ 2782304 w 6858000"/>
                <a:gd name="connsiteY413" fmla="*/ 508605 h 835479"/>
                <a:gd name="connsiteX414" fmla="*/ 2778005 w 6858000"/>
                <a:gd name="connsiteY414" fmla="*/ 507825 h 835479"/>
                <a:gd name="connsiteX415" fmla="*/ 2770757 w 6858000"/>
                <a:gd name="connsiteY415" fmla="*/ 508235 h 835479"/>
                <a:gd name="connsiteX416" fmla="*/ 2745351 w 6858000"/>
                <a:gd name="connsiteY416" fmla="*/ 501906 h 835479"/>
                <a:gd name="connsiteX417" fmla="*/ 2745347 w 6858000"/>
                <a:gd name="connsiteY417" fmla="*/ 501904 h 835479"/>
                <a:gd name="connsiteX418" fmla="*/ 2668000 w 6858000"/>
                <a:gd name="connsiteY418" fmla="*/ 453514 h 835479"/>
                <a:gd name="connsiteX419" fmla="*/ 2571033 w 6858000"/>
                <a:gd name="connsiteY419" fmla="*/ 380361 h 835479"/>
                <a:gd name="connsiteX420" fmla="*/ 2545006 w 6858000"/>
                <a:gd name="connsiteY420" fmla="*/ 376147 h 835479"/>
                <a:gd name="connsiteX421" fmla="*/ 2518264 w 6858000"/>
                <a:gd name="connsiteY421" fmla="*/ 379791 h 835479"/>
                <a:gd name="connsiteX422" fmla="*/ 2518262 w 6858000"/>
                <a:gd name="connsiteY422" fmla="*/ 379792 h 835479"/>
                <a:gd name="connsiteX423" fmla="*/ 2490550 w 6858000"/>
                <a:gd name="connsiteY423" fmla="*/ 386372 h 835479"/>
                <a:gd name="connsiteX424" fmla="*/ 2463017 w 6858000"/>
                <a:gd name="connsiteY424" fmla="*/ 388434 h 835479"/>
                <a:gd name="connsiteX425" fmla="*/ 2463016 w 6858000"/>
                <a:gd name="connsiteY425" fmla="*/ 388434 h 835479"/>
                <a:gd name="connsiteX426" fmla="*/ 2463015 w 6858000"/>
                <a:gd name="connsiteY426" fmla="*/ 388434 h 835479"/>
                <a:gd name="connsiteX427" fmla="*/ 2435912 w 6858000"/>
                <a:gd name="connsiteY427" fmla="*/ 382603 h 835479"/>
                <a:gd name="connsiteX428" fmla="*/ 2409487 w 6858000"/>
                <a:gd name="connsiteY428" fmla="*/ 365504 h 835479"/>
                <a:gd name="connsiteX429" fmla="*/ 2409484 w 6858000"/>
                <a:gd name="connsiteY429" fmla="*/ 365502 h 835479"/>
                <a:gd name="connsiteX430" fmla="*/ 2334043 w 6858000"/>
                <a:gd name="connsiteY430" fmla="*/ 341117 h 835479"/>
                <a:gd name="connsiteX431" fmla="*/ 2228313 w 6858000"/>
                <a:gd name="connsiteY431" fmla="*/ 312160 h 835479"/>
                <a:gd name="connsiteX432" fmla="*/ 2188878 w 6858000"/>
                <a:gd name="connsiteY432" fmla="*/ 296920 h 835479"/>
                <a:gd name="connsiteX433" fmla="*/ 2094577 w 6858000"/>
                <a:gd name="connsiteY433" fmla="*/ 274249 h 835479"/>
                <a:gd name="connsiteX434" fmla="*/ 2016468 w 6858000"/>
                <a:gd name="connsiteY434" fmla="*/ 259390 h 835479"/>
                <a:gd name="connsiteX435" fmla="*/ 1953412 w 6858000"/>
                <a:gd name="connsiteY435" fmla="*/ 212907 h 835479"/>
                <a:gd name="connsiteX436" fmla="*/ 1933218 w 6858000"/>
                <a:gd name="connsiteY436" fmla="*/ 188902 h 835479"/>
                <a:gd name="connsiteX437" fmla="*/ 1916453 w 6858000"/>
                <a:gd name="connsiteY437" fmla="*/ 173472 h 835479"/>
                <a:gd name="connsiteX438" fmla="*/ 1842157 w 6858000"/>
                <a:gd name="connsiteY438" fmla="*/ 82981 h 835479"/>
                <a:gd name="connsiteX439" fmla="*/ 1833774 w 6858000"/>
                <a:gd name="connsiteY439" fmla="*/ 75360 h 835479"/>
                <a:gd name="connsiteX440" fmla="*/ 1733187 w 6858000"/>
                <a:gd name="connsiteY440" fmla="*/ 33639 h 835479"/>
                <a:gd name="connsiteX441" fmla="*/ 1697752 w 6858000"/>
                <a:gd name="connsiteY441" fmla="*/ 10971 h 835479"/>
                <a:gd name="connsiteX442" fmla="*/ 1687320 w 6858000"/>
                <a:gd name="connsiteY442" fmla="*/ 456 h 835479"/>
                <a:gd name="connsiteX443" fmla="*/ 916806 w 6858000"/>
                <a:gd name="connsiteY443" fmla="*/ 456 h 835479"/>
                <a:gd name="connsiteX444" fmla="*/ 927155 w 6858000"/>
                <a:gd name="connsiteY444" fmla="*/ 9636 h 835479"/>
                <a:gd name="connsiteX445" fmla="*/ 1097087 w 6858000"/>
                <a:gd name="connsiteY445" fmla="*/ 6016 h 835479"/>
                <a:gd name="connsiteX446" fmla="*/ 1123185 w 6858000"/>
                <a:gd name="connsiteY446" fmla="*/ 1634 h 835479"/>
                <a:gd name="connsiteX447" fmla="*/ 1184028 w 6858000"/>
                <a:gd name="connsiteY447" fmla="*/ 26353 h 835479"/>
                <a:gd name="connsiteX448" fmla="*/ 1123184 w 6858000"/>
                <a:gd name="connsiteY448" fmla="*/ 1635 h 835479"/>
                <a:gd name="connsiteX449" fmla="*/ 1097086 w 6858000"/>
                <a:gd name="connsiteY449" fmla="*/ 6017 h 835479"/>
                <a:gd name="connsiteX450" fmla="*/ 927154 w 6858000"/>
                <a:gd name="connsiteY450" fmla="*/ 9637 h 835479"/>
                <a:gd name="connsiteX451" fmla="*/ 916804 w 6858000"/>
                <a:gd name="connsiteY451" fmla="*/ 456 h 835479"/>
                <a:gd name="connsiteX452" fmla="*/ 578772 w 6858000"/>
                <a:gd name="connsiteY452" fmla="*/ 456 h 835479"/>
                <a:gd name="connsiteX453" fmla="*/ 556046 w 6858000"/>
                <a:gd name="connsiteY453" fmla="*/ 6589 h 835479"/>
                <a:gd name="connsiteX454" fmla="*/ 517850 w 6858000"/>
                <a:gd name="connsiteY454" fmla="*/ 15506 h 835479"/>
                <a:gd name="connsiteX455" fmla="*/ 556047 w 6858000"/>
                <a:gd name="connsiteY455" fmla="*/ 6588 h 835479"/>
                <a:gd name="connsiteX456" fmla="*/ 578770 w 6858000"/>
                <a:gd name="connsiteY456" fmla="*/ 456 h 835479"/>
                <a:gd name="connsiteX457" fmla="*/ 0 w 6858000"/>
                <a:gd name="connsiteY457" fmla="*/ 456 h 835479"/>
                <a:gd name="connsiteX458" fmla="*/ 0 w 6858000"/>
                <a:gd name="connsiteY458" fmla="*/ 20445 h 835479"/>
                <a:gd name="connsiteX459" fmla="*/ 0 w 6858000"/>
                <a:gd name="connsiteY459" fmla="*/ 29969 h 8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Lst>
              <a:rect l="l" t="t" r="r" b="b"/>
              <a:pathLst>
                <a:path w="6858000" h="835479">
                  <a:moveTo>
                    <a:pt x="6564619" y="468946"/>
                  </a:moveTo>
                  <a:lnTo>
                    <a:pt x="6564620" y="468946"/>
                  </a:lnTo>
                  <a:cubicBezTo>
                    <a:pt x="6575478" y="479233"/>
                    <a:pt x="6582146" y="485329"/>
                    <a:pt x="6588625" y="491425"/>
                  </a:cubicBezTo>
                  <a:lnTo>
                    <a:pt x="6625224" y="508047"/>
                  </a:lnTo>
                  <a:lnTo>
                    <a:pt x="6662539" y="500953"/>
                  </a:lnTo>
                  <a:lnTo>
                    <a:pt x="6662540" y="500952"/>
                  </a:lnTo>
                  <a:lnTo>
                    <a:pt x="6662543" y="500951"/>
                  </a:lnTo>
                  <a:lnTo>
                    <a:pt x="6683026" y="489501"/>
                  </a:lnTo>
                  <a:lnTo>
                    <a:pt x="6702975" y="486354"/>
                  </a:lnTo>
                  <a:lnTo>
                    <a:pt x="6702976" y="486354"/>
                  </a:lnTo>
                  <a:cubicBezTo>
                    <a:pt x="6716168" y="486759"/>
                    <a:pt x="6729218" y="491903"/>
                    <a:pt x="6742552" y="500190"/>
                  </a:cubicBezTo>
                  <a:lnTo>
                    <a:pt x="6742554" y="500191"/>
                  </a:lnTo>
                  <a:lnTo>
                    <a:pt x="6812061" y="519668"/>
                  </a:lnTo>
                  <a:lnTo>
                    <a:pt x="6776799" y="514894"/>
                  </a:lnTo>
                  <a:lnTo>
                    <a:pt x="6742554" y="500191"/>
                  </a:lnTo>
                  <a:lnTo>
                    <a:pt x="6742551" y="500190"/>
                  </a:lnTo>
                  <a:lnTo>
                    <a:pt x="6702975" y="486354"/>
                  </a:lnTo>
                  <a:lnTo>
                    <a:pt x="6662543" y="500951"/>
                  </a:lnTo>
                  <a:lnTo>
                    <a:pt x="6662541" y="500952"/>
                  </a:lnTo>
                  <a:lnTo>
                    <a:pt x="6662539" y="500953"/>
                  </a:lnTo>
                  <a:lnTo>
                    <a:pt x="6645551" y="508036"/>
                  </a:lnTo>
                  <a:lnTo>
                    <a:pt x="6625224" y="508047"/>
                  </a:lnTo>
                  <a:lnTo>
                    <a:pt x="6625223" y="508047"/>
                  </a:lnTo>
                  <a:cubicBezTo>
                    <a:pt x="6611340" y="505951"/>
                    <a:pt x="6597577" y="499903"/>
                    <a:pt x="6588624" y="491425"/>
                  </a:cubicBezTo>
                  <a:close/>
                  <a:moveTo>
                    <a:pt x="6438980" y="549267"/>
                  </a:moveTo>
                  <a:lnTo>
                    <a:pt x="6463839" y="529336"/>
                  </a:lnTo>
                  <a:lnTo>
                    <a:pt x="6463848" y="529334"/>
                  </a:lnTo>
                  <a:lnTo>
                    <a:pt x="6513011" y="515538"/>
                  </a:lnTo>
                  <a:lnTo>
                    <a:pt x="6546193" y="496733"/>
                  </a:lnTo>
                  <a:lnTo>
                    <a:pt x="6546194" y="496733"/>
                  </a:lnTo>
                  <a:lnTo>
                    <a:pt x="6521803" y="513071"/>
                  </a:lnTo>
                  <a:lnTo>
                    <a:pt x="6513011" y="515538"/>
                  </a:lnTo>
                  <a:lnTo>
                    <a:pt x="6508051" y="518349"/>
                  </a:lnTo>
                  <a:lnTo>
                    <a:pt x="6463848" y="529334"/>
                  </a:lnTo>
                  <a:lnTo>
                    <a:pt x="6463840" y="529336"/>
                  </a:lnTo>
                  <a:cubicBezTo>
                    <a:pt x="6451649" y="532288"/>
                    <a:pt x="6444076" y="539765"/>
                    <a:pt x="6438980" y="549267"/>
                  </a:cubicBezTo>
                  <a:close/>
                  <a:moveTo>
                    <a:pt x="6365203" y="635242"/>
                  </a:moveTo>
                  <a:lnTo>
                    <a:pt x="6387909" y="633959"/>
                  </a:lnTo>
                  <a:lnTo>
                    <a:pt x="6391548" y="632195"/>
                  </a:lnTo>
                  <a:lnTo>
                    <a:pt x="6407331" y="624541"/>
                  </a:lnTo>
                  <a:lnTo>
                    <a:pt x="6407332" y="624541"/>
                  </a:lnTo>
                  <a:lnTo>
                    <a:pt x="6391548" y="632195"/>
                  </a:lnTo>
                  <a:lnTo>
                    <a:pt x="6387909" y="633961"/>
                  </a:lnTo>
                  <a:close/>
                  <a:moveTo>
                    <a:pt x="4221390" y="396172"/>
                  </a:moveTo>
                  <a:lnTo>
                    <a:pt x="4221391" y="396172"/>
                  </a:lnTo>
                  <a:cubicBezTo>
                    <a:pt x="4232060" y="396934"/>
                    <a:pt x="4243872" y="397124"/>
                    <a:pt x="4253014" y="401888"/>
                  </a:cubicBezTo>
                  <a:cubicBezTo>
                    <a:pt x="4277401" y="414081"/>
                    <a:pt x="4300070" y="429701"/>
                    <a:pt x="4324645" y="441704"/>
                  </a:cubicBezTo>
                  <a:lnTo>
                    <a:pt x="4363890" y="450658"/>
                  </a:lnTo>
                  <a:lnTo>
                    <a:pt x="4482003" y="449896"/>
                  </a:lnTo>
                  <a:cubicBezTo>
                    <a:pt x="4546775" y="447228"/>
                    <a:pt x="4612499" y="446656"/>
                    <a:pt x="4659173" y="389886"/>
                  </a:cubicBezTo>
                  <a:cubicBezTo>
                    <a:pt x="4662985" y="385314"/>
                    <a:pt x="4671175" y="382646"/>
                    <a:pt x="4677654" y="381884"/>
                  </a:cubicBezTo>
                  <a:cubicBezTo>
                    <a:pt x="4707563" y="378265"/>
                    <a:pt x="4738234" y="377883"/>
                    <a:pt x="4767763" y="371977"/>
                  </a:cubicBezTo>
                  <a:cubicBezTo>
                    <a:pt x="4779574" y="369596"/>
                    <a:pt x="4790386" y="368787"/>
                    <a:pt x="4800482" y="370668"/>
                  </a:cubicBezTo>
                  <a:lnTo>
                    <a:pt x="4800483" y="370668"/>
                  </a:lnTo>
                  <a:cubicBezTo>
                    <a:pt x="4810580" y="372549"/>
                    <a:pt x="4819963" y="377122"/>
                    <a:pt x="4828916" y="385504"/>
                  </a:cubicBezTo>
                  <a:lnTo>
                    <a:pt x="4863342" y="407685"/>
                  </a:lnTo>
                  <a:lnTo>
                    <a:pt x="4889274" y="415214"/>
                  </a:lnTo>
                  <a:lnTo>
                    <a:pt x="4912167" y="413509"/>
                  </a:lnTo>
                  <a:cubicBezTo>
                    <a:pt x="4919977" y="411794"/>
                    <a:pt x="4927121" y="411437"/>
                    <a:pt x="4933803" y="412107"/>
                  </a:cubicBezTo>
                  <a:lnTo>
                    <a:pt x="4933804" y="412107"/>
                  </a:lnTo>
                  <a:lnTo>
                    <a:pt x="4952672" y="416866"/>
                  </a:lnTo>
                  <a:lnTo>
                    <a:pt x="4957452" y="419659"/>
                  </a:lnTo>
                  <a:lnTo>
                    <a:pt x="4961455" y="420937"/>
                  </a:lnTo>
                  <a:cubicBezTo>
                    <a:pt x="4970096" y="425448"/>
                    <a:pt x="4978393" y="431154"/>
                    <a:pt x="4987037" y="436941"/>
                  </a:cubicBezTo>
                  <a:cubicBezTo>
                    <a:pt x="5003801" y="448180"/>
                    <a:pt x="5022852" y="462278"/>
                    <a:pt x="5041521" y="463420"/>
                  </a:cubicBezTo>
                  <a:lnTo>
                    <a:pt x="5041527" y="463422"/>
                  </a:lnTo>
                  <a:lnTo>
                    <a:pt x="5064789" y="468043"/>
                  </a:lnTo>
                  <a:lnTo>
                    <a:pt x="5070584" y="470217"/>
                  </a:lnTo>
                  <a:lnTo>
                    <a:pt x="5072375" y="470636"/>
                  </a:lnTo>
                  <a:lnTo>
                    <a:pt x="5087443" y="476540"/>
                  </a:lnTo>
                  <a:lnTo>
                    <a:pt x="5133219" y="489567"/>
                  </a:lnTo>
                  <a:lnTo>
                    <a:pt x="5133224" y="489569"/>
                  </a:lnTo>
                  <a:lnTo>
                    <a:pt x="5166112" y="482853"/>
                  </a:lnTo>
                  <a:lnTo>
                    <a:pt x="5166113" y="482853"/>
                  </a:lnTo>
                  <a:cubicBezTo>
                    <a:pt x="5167637" y="482091"/>
                    <a:pt x="5169780" y="482663"/>
                    <a:pt x="5172090" y="483545"/>
                  </a:cubicBezTo>
                  <a:lnTo>
                    <a:pt x="5179067" y="486091"/>
                  </a:lnTo>
                  <a:lnTo>
                    <a:pt x="5229432" y="485925"/>
                  </a:lnTo>
                  <a:lnTo>
                    <a:pt x="5243613" y="478254"/>
                  </a:lnTo>
                  <a:lnTo>
                    <a:pt x="5272795" y="462468"/>
                  </a:lnTo>
                  <a:cubicBezTo>
                    <a:pt x="5285440" y="450823"/>
                    <a:pt x="5298594" y="443117"/>
                    <a:pt x="5312287" y="438565"/>
                  </a:cubicBezTo>
                  <a:lnTo>
                    <a:pt x="5321350" y="437509"/>
                  </a:lnTo>
                  <a:lnTo>
                    <a:pt x="5326162" y="435035"/>
                  </a:lnTo>
                  <a:lnTo>
                    <a:pt x="5355013" y="433589"/>
                  </a:lnTo>
                  <a:lnTo>
                    <a:pt x="5355014" y="433589"/>
                  </a:lnTo>
                  <a:cubicBezTo>
                    <a:pt x="5364882" y="434238"/>
                    <a:pt x="5375002" y="435941"/>
                    <a:pt x="5385384" y="438465"/>
                  </a:cubicBezTo>
                  <a:cubicBezTo>
                    <a:pt x="5398721" y="441704"/>
                    <a:pt x="5412057" y="443990"/>
                    <a:pt x="5425582" y="446656"/>
                  </a:cubicBezTo>
                  <a:cubicBezTo>
                    <a:pt x="5443870" y="450466"/>
                    <a:pt x="5462351" y="454468"/>
                    <a:pt x="5480637" y="458278"/>
                  </a:cubicBezTo>
                  <a:lnTo>
                    <a:pt x="5507667" y="462803"/>
                  </a:lnTo>
                  <a:lnTo>
                    <a:pt x="5531691" y="452184"/>
                  </a:lnTo>
                  <a:lnTo>
                    <a:pt x="5531692" y="452183"/>
                  </a:lnTo>
                  <a:cubicBezTo>
                    <a:pt x="5537599" y="445133"/>
                    <a:pt x="5542648" y="441941"/>
                    <a:pt x="5547577" y="442037"/>
                  </a:cubicBezTo>
                  <a:lnTo>
                    <a:pt x="5547578" y="442037"/>
                  </a:lnTo>
                  <a:cubicBezTo>
                    <a:pt x="5552507" y="442132"/>
                    <a:pt x="5557317" y="445514"/>
                    <a:pt x="5562746" y="451610"/>
                  </a:cubicBezTo>
                  <a:cubicBezTo>
                    <a:pt x="5600467" y="494284"/>
                    <a:pt x="5646189" y="520954"/>
                    <a:pt x="5704483" y="522858"/>
                  </a:cubicBezTo>
                  <a:cubicBezTo>
                    <a:pt x="5716485" y="523241"/>
                    <a:pt x="5728678" y="525906"/>
                    <a:pt x="5740488" y="528765"/>
                  </a:cubicBezTo>
                  <a:cubicBezTo>
                    <a:pt x="5747728" y="530479"/>
                    <a:pt x="5756493" y="532385"/>
                    <a:pt x="5760873" y="537529"/>
                  </a:cubicBezTo>
                  <a:cubicBezTo>
                    <a:pt x="5794974" y="576772"/>
                    <a:pt x="5837457" y="604015"/>
                    <a:pt x="5883751" y="625924"/>
                  </a:cubicBezTo>
                  <a:lnTo>
                    <a:pt x="5883755" y="625926"/>
                  </a:lnTo>
                  <a:lnTo>
                    <a:pt x="5935945" y="643829"/>
                  </a:lnTo>
                  <a:lnTo>
                    <a:pt x="5935949" y="643830"/>
                  </a:lnTo>
                  <a:lnTo>
                    <a:pt x="5993289" y="640211"/>
                  </a:lnTo>
                  <a:lnTo>
                    <a:pt x="5993290" y="640210"/>
                  </a:lnTo>
                  <a:cubicBezTo>
                    <a:pt x="6004530" y="639068"/>
                    <a:pt x="6017484" y="639259"/>
                    <a:pt x="6026439" y="633735"/>
                  </a:cubicBezTo>
                  <a:cubicBezTo>
                    <a:pt x="6054824" y="616397"/>
                    <a:pt x="6082257" y="597729"/>
                    <a:pt x="6108737" y="577534"/>
                  </a:cubicBezTo>
                  <a:cubicBezTo>
                    <a:pt x="6120073" y="568866"/>
                    <a:pt x="6126883" y="563913"/>
                    <a:pt x="6133313" y="563843"/>
                  </a:cubicBezTo>
                  <a:lnTo>
                    <a:pt x="6133314" y="563843"/>
                  </a:lnTo>
                  <a:lnTo>
                    <a:pt x="6143189" y="567542"/>
                  </a:lnTo>
                  <a:lnTo>
                    <a:pt x="6155599" y="579438"/>
                  </a:lnTo>
                  <a:lnTo>
                    <a:pt x="6155602" y="579440"/>
                  </a:lnTo>
                  <a:cubicBezTo>
                    <a:pt x="6175797" y="601729"/>
                    <a:pt x="6200944" y="613349"/>
                    <a:pt x="6228756" y="618111"/>
                  </a:cubicBezTo>
                  <a:lnTo>
                    <a:pt x="6361539" y="635448"/>
                  </a:lnTo>
                  <a:lnTo>
                    <a:pt x="6361538" y="635448"/>
                  </a:lnTo>
                  <a:cubicBezTo>
                    <a:pt x="6317150" y="631828"/>
                    <a:pt x="6272763" y="625542"/>
                    <a:pt x="6228755" y="618111"/>
                  </a:cubicBezTo>
                  <a:cubicBezTo>
                    <a:pt x="6200943" y="613349"/>
                    <a:pt x="6175796" y="601729"/>
                    <a:pt x="6155601" y="579440"/>
                  </a:cubicBezTo>
                  <a:lnTo>
                    <a:pt x="6155599" y="579438"/>
                  </a:lnTo>
                  <a:lnTo>
                    <a:pt x="6133314" y="563843"/>
                  </a:lnTo>
                  <a:lnTo>
                    <a:pt x="6108738" y="577534"/>
                  </a:lnTo>
                  <a:cubicBezTo>
                    <a:pt x="6082258" y="597729"/>
                    <a:pt x="6054825" y="616397"/>
                    <a:pt x="6026440" y="633735"/>
                  </a:cubicBezTo>
                  <a:cubicBezTo>
                    <a:pt x="6017485" y="639259"/>
                    <a:pt x="6004531" y="639068"/>
                    <a:pt x="5993291" y="640210"/>
                  </a:cubicBezTo>
                  <a:lnTo>
                    <a:pt x="5993289" y="640211"/>
                  </a:lnTo>
                  <a:lnTo>
                    <a:pt x="5964476" y="643664"/>
                  </a:lnTo>
                  <a:lnTo>
                    <a:pt x="5935949" y="643830"/>
                  </a:lnTo>
                  <a:lnTo>
                    <a:pt x="5935948" y="643830"/>
                  </a:lnTo>
                  <a:lnTo>
                    <a:pt x="5935945" y="643829"/>
                  </a:lnTo>
                  <a:lnTo>
                    <a:pt x="5909350" y="636949"/>
                  </a:lnTo>
                  <a:lnTo>
                    <a:pt x="5883755" y="625926"/>
                  </a:lnTo>
                  <a:lnTo>
                    <a:pt x="5883750" y="625924"/>
                  </a:lnTo>
                  <a:cubicBezTo>
                    <a:pt x="5837456" y="604015"/>
                    <a:pt x="5794973" y="576772"/>
                    <a:pt x="5760872" y="537529"/>
                  </a:cubicBezTo>
                  <a:cubicBezTo>
                    <a:pt x="5756492" y="532385"/>
                    <a:pt x="5747727" y="530479"/>
                    <a:pt x="5740487" y="528765"/>
                  </a:cubicBezTo>
                  <a:cubicBezTo>
                    <a:pt x="5728677" y="525906"/>
                    <a:pt x="5716484" y="523241"/>
                    <a:pt x="5704482" y="522858"/>
                  </a:cubicBezTo>
                  <a:cubicBezTo>
                    <a:pt x="5646188" y="520954"/>
                    <a:pt x="5600466" y="494284"/>
                    <a:pt x="5562745" y="451610"/>
                  </a:cubicBezTo>
                  <a:lnTo>
                    <a:pt x="5547577" y="442037"/>
                  </a:lnTo>
                  <a:lnTo>
                    <a:pt x="5531693" y="452183"/>
                  </a:lnTo>
                  <a:lnTo>
                    <a:pt x="5531691" y="452184"/>
                  </a:lnTo>
                  <a:lnTo>
                    <a:pt x="5520421" y="460582"/>
                  </a:lnTo>
                  <a:lnTo>
                    <a:pt x="5507667" y="462803"/>
                  </a:lnTo>
                  <a:lnTo>
                    <a:pt x="5507666" y="462803"/>
                  </a:lnTo>
                  <a:cubicBezTo>
                    <a:pt x="5498831" y="462755"/>
                    <a:pt x="5489496" y="460183"/>
                    <a:pt x="5480636" y="458278"/>
                  </a:cubicBezTo>
                  <a:cubicBezTo>
                    <a:pt x="5462350" y="454468"/>
                    <a:pt x="5443869" y="450466"/>
                    <a:pt x="5425581" y="446656"/>
                  </a:cubicBezTo>
                  <a:cubicBezTo>
                    <a:pt x="5412056" y="443990"/>
                    <a:pt x="5398720" y="441704"/>
                    <a:pt x="5385383" y="438465"/>
                  </a:cubicBezTo>
                  <a:lnTo>
                    <a:pt x="5355013" y="433589"/>
                  </a:lnTo>
                  <a:lnTo>
                    <a:pt x="5321350" y="437509"/>
                  </a:lnTo>
                  <a:lnTo>
                    <a:pt x="5272796" y="462468"/>
                  </a:lnTo>
                  <a:lnTo>
                    <a:pt x="5243613" y="478254"/>
                  </a:lnTo>
                  <a:lnTo>
                    <a:pt x="5229433" y="485925"/>
                  </a:lnTo>
                  <a:cubicBezTo>
                    <a:pt x="5213597" y="489759"/>
                    <a:pt x="5196594" y="489711"/>
                    <a:pt x="5179067" y="486091"/>
                  </a:cubicBezTo>
                  <a:lnTo>
                    <a:pt x="5179066" y="486091"/>
                  </a:lnTo>
                  <a:cubicBezTo>
                    <a:pt x="5176875" y="485615"/>
                    <a:pt x="5174399" y="484425"/>
                    <a:pt x="5172089" y="483545"/>
                  </a:cubicBezTo>
                  <a:lnTo>
                    <a:pt x="5166113" y="482853"/>
                  </a:lnTo>
                  <a:lnTo>
                    <a:pt x="5133224" y="489569"/>
                  </a:lnTo>
                  <a:lnTo>
                    <a:pt x="5133223" y="489569"/>
                  </a:lnTo>
                  <a:lnTo>
                    <a:pt x="5133219" y="489567"/>
                  </a:lnTo>
                  <a:lnTo>
                    <a:pt x="5102460" y="482424"/>
                  </a:lnTo>
                  <a:lnTo>
                    <a:pt x="5087443" y="476540"/>
                  </a:lnTo>
                  <a:lnTo>
                    <a:pt x="5087422" y="476534"/>
                  </a:lnTo>
                  <a:lnTo>
                    <a:pt x="5070584" y="470217"/>
                  </a:lnTo>
                  <a:lnTo>
                    <a:pt x="5041527" y="463422"/>
                  </a:lnTo>
                  <a:lnTo>
                    <a:pt x="5041520" y="463420"/>
                  </a:lnTo>
                  <a:cubicBezTo>
                    <a:pt x="5022851" y="462278"/>
                    <a:pt x="5003800" y="448180"/>
                    <a:pt x="4987036" y="436941"/>
                  </a:cubicBezTo>
                  <a:lnTo>
                    <a:pt x="4957452" y="419659"/>
                  </a:lnTo>
                  <a:lnTo>
                    <a:pt x="4933804" y="412107"/>
                  </a:lnTo>
                  <a:lnTo>
                    <a:pt x="4912168" y="413509"/>
                  </a:lnTo>
                  <a:cubicBezTo>
                    <a:pt x="4904357" y="415271"/>
                    <a:pt x="4896713" y="415783"/>
                    <a:pt x="4889275" y="415214"/>
                  </a:cubicBezTo>
                  <a:lnTo>
                    <a:pt x="4889274" y="415214"/>
                  </a:lnTo>
                  <a:lnTo>
                    <a:pt x="4867613" y="410436"/>
                  </a:lnTo>
                  <a:lnTo>
                    <a:pt x="4863342" y="407685"/>
                  </a:lnTo>
                  <a:lnTo>
                    <a:pt x="4857316" y="405935"/>
                  </a:lnTo>
                  <a:cubicBezTo>
                    <a:pt x="4847213" y="400792"/>
                    <a:pt x="4837702" y="393791"/>
                    <a:pt x="4828915" y="385504"/>
                  </a:cubicBezTo>
                  <a:lnTo>
                    <a:pt x="4800482" y="370668"/>
                  </a:lnTo>
                  <a:lnTo>
                    <a:pt x="4767764" y="371977"/>
                  </a:lnTo>
                  <a:cubicBezTo>
                    <a:pt x="4738235" y="377883"/>
                    <a:pt x="4707564" y="378265"/>
                    <a:pt x="4677655" y="381884"/>
                  </a:cubicBezTo>
                  <a:cubicBezTo>
                    <a:pt x="4671176" y="382646"/>
                    <a:pt x="4662986" y="385314"/>
                    <a:pt x="4659174" y="389886"/>
                  </a:cubicBezTo>
                  <a:cubicBezTo>
                    <a:pt x="4612500" y="446656"/>
                    <a:pt x="4546776" y="447228"/>
                    <a:pt x="4482004" y="449896"/>
                  </a:cubicBezTo>
                  <a:cubicBezTo>
                    <a:pt x="4442761" y="451610"/>
                    <a:pt x="4403325" y="451610"/>
                    <a:pt x="4363890" y="450658"/>
                  </a:cubicBezTo>
                  <a:lnTo>
                    <a:pt x="4363889" y="450658"/>
                  </a:lnTo>
                  <a:cubicBezTo>
                    <a:pt x="4350553" y="450466"/>
                    <a:pt x="4336456" y="447418"/>
                    <a:pt x="4324644" y="441704"/>
                  </a:cubicBezTo>
                  <a:cubicBezTo>
                    <a:pt x="4300069" y="429701"/>
                    <a:pt x="4277400" y="414081"/>
                    <a:pt x="4253013" y="401888"/>
                  </a:cubicBezTo>
                  <a:close/>
                  <a:moveTo>
                    <a:pt x="4165382" y="392362"/>
                  </a:moveTo>
                  <a:lnTo>
                    <a:pt x="4165383" y="392362"/>
                  </a:lnTo>
                  <a:lnTo>
                    <a:pt x="4192387" y="396267"/>
                  </a:lnTo>
                  <a:lnTo>
                    <a:pt x="4192386" y="396267"/>
                  </a:lnTo>
                  <a:cubicBezTo>
                    <a:pt x="4182766" y="396363"/>
                    <a:pt x="4173479" y="395791"/>
                    <a:pt x="4165382" y="392362"/>
                  </a:cubicBezTo>
                  <a:close/>
                  <a:moveTo>
                    <a:pt x="3885337" y="379980"/>
                  </a:moveTo>
                  <a:lnTo>
                    <a:pt x="3885338" y="379980"/>
                  </a:lnTo>
                  <a:lnTo>
                    <a:pt x="3885341" y="379982"/>
                  </a:lnTo>
                  <a:lnTo>
                    <a:pt x="3962157" y="411865"/>
                  </a:lnTo>
                  <a:lnTo>
                    <a:pt x="3962159" y="411865"/>
                  </a:lnTo>
                  <a:lnTo>
                    <a:pt x="4043837" y="396173"/>
                  </a:lnTo>
                  <a:lnTo>
                    <a:pt x="4043838" y="396172"/>
                  </a:lnTo>
                  <a:cubicBezTo>
                    <a:pt x="4063841" y="387409"/>
                    <a:pt x="4083701" y="382027"/>
                    <a:pt x="4103824" y="381051"/>
                  </a:cubicBezTo>
                  <a:lnTo>
                    <a:pt x="4103825" y="381051"/>
                  </a:lnTo>
                  <a:lnTo>
                    <a:pt x="4134255" y="383018"/>
                  </a:lnTo>
                  <a:lnTo>
                    <a:pt x="4165381" y="392362"/>
                  </a:lnTo>
                  <a:lnTo>
                    <a:pt x="4103825" y="381051"/>
                  </a:lnTo>
                  <a:lnTo>
                    <a:pt x="4043839" y="396172"/>
                  </a:lnTo>
                  <a:lnTo>
                    <a:pt x="4043837" y="396173"/>
                  </a:lnTo>
                  <a:lnTo>
                    <a:pt x="4002409" y="409475"/>
                  </a:lnTo>
                  <a:lnTo>
                    <a:pt x="3962159" y="411865"/>
                  </a:lnTo>
                  <a:lnTo>
                    <a:pt x="3962158" y="411865"/>
                  </a:lnTo>
                  <a:lnTo>
                    <a:pt x="3962157" y="411865"/>
                  </a:lnTo>
                  <a:lnTo>
                    <a:pt x="3923124" y="402361"/>
                  </a:lnTo>
                  <a:lnTo>
                    <a:pt x="3885341" y="379982"/>
                  </a:lnTo>
                  <a:close/>
                  <a:moveTo>
                    <a:pt x="3669899" y="394577"/>
                  </a:moveTo>
                  <a:lnTo>
                    <a:pt x="3680163" y="397173"/>
                  </a:lnTo>
                  <a:lnTo>
                    <a:pt x="3734836" y="393125"/>
                  </a:lnTo>
                  <a:lnTo>
                    <a:pt x="3734837" y="393125"/>
                  </a:lnTo>
                  <a:cubicBezTo>
                    <a:pt x="3741315" y="392173"/>
                    <a:pt x="3749125" y="390839"/>
                    <a:pt x="3754652" y="393507"/>
                  </a:cubicBezTo>
                  <a:lnTo>
                    <a:pt x="3789775" y="399864"/>
                  </a:lnTo>
                  <a:lnTo>
                    <a:pt x="3822471" y="384932"/>
                  </a:lnTo>
                  <a:cubicBezTo>
                    <a:pt x="3831901" y="377884"/>
                    <a:pt x="3842045" y="372264"/>
                    <a:pt x="3852618" y="370597"/>
                  </a:cubicBezTo>
                  <a:lnTo>
                    <a:pt x="3852619" y="370597"/>
                  </a:lnTo>
                  <a:lnTo>
                    <a:pt x="3868763" y="371377"/>
                  </a:lnTo>
                  <a:lnTo>
                    <a:pt x="3885336" y="379980"/>
                  </a:lnTo>
                  <a:lnTo>
                    <a:pt x="3852619" y="370597"/>
                  </a:lnTo>
                  <a:lnTo>
                    <a:pt x="3822472" y="384932"/>
                  </a:lnTo>
                  <a:cubicBezTo>
                    <a:pt x="3811613" y="393124"/>
                    <a:pt x="3800896" y="398269"/>
                    <a:pt x="3789776" y="399864"/>
                  </a:cubicBezTo>
                  <a:lnTo>
                    <a:pt x="3789775" y="399864"/>
                  </a:lnTo>
                  <a:cubicBezTo>
                    <a:pt x="3778654" y="401460"/>
                    <a:pt x="3767129" y="399507"/>
                    <a:pt x="3754651" y="393507"/>
                  </a:cubicBezTo>
                  <a:lnTo>
                    <a:pt x="3734837" y="393125"/>
                  </a:lnTo>
                  <a:lnTo>
                    <a:pt x="3680163" y="397173"/>
                  </a:lnTo>
                  <a:lnTo>
                    <a:pt x="3680162" y="397173"/>
                  </a:lnTo>
                  <a:close/>
                  <a:moveTo>
                    <a:pt x="2836171" y="465063"/>
                  </a:moveTo>
                  <a:lnTo>
                    <a:pt x="2848792" y="456372"/>
                  </a:lnTo>
                  <a:cubicBezTo>
                    <a:pt x="2865009" y="451372"/>
                    <a:pt x="2881306" y="445515"/>
                    <a:pt x="2897784" y="440769"/>
                  </a:cubicBezTo>
                  <a:lnTo>
                    <a:pt x="2903549" y="439740"/>
                  </a:lnTo>
                  <a:lnTo>
                    <a:pt x="2914327" y="436466"/>
                  </a:lnTo>
                  <a:lnTo>
                    <a:pt x="2947858" y="431835"/>
                  </a:lnTo>
                  <a:lnTo>
                    <a:pt x="2947861" y="431834"/>
                  </a:lnTo>
                  <a:lnTo>
                    <a:pt x="2947862" y="431834"/>
                  </a:lnTo>
                  <a:cubicBezTo>
                    <a:pt x="2959156" y="431465"/>
                    <a:pt x="2970575" y="432465"/>
                    <a:pt x="2982148" y="435418"/>
                  </a:cubicBezTo>
                  <a:lnTo>
                    <a:pt x="3077401" y="447111"/>
                  </a:lnTo>
                  <a:lnTo>
                    <a:pt x="3172653" y="434656"/>
                  </a:lnTo>
                  <a:cubicBezTo>
                    <a:pt x="3276479" y="408747"/>
                    <a:pt x="3380304" y="381315"/>
                    <a:pt x="3489466" y="387029"/>
                  </a:cubicBezTo>
                  <a:cubicBezTo>
                    <a:pt x="3507562" y="387981"/>
                    <a:pt x="3529089" y="376360"/>
                    <a:pt x="3544712" y="364930"/>
                  </a:cubicBezTo>
                  <a:cubicBezTo>
                    <a:pt x="3559667" y="354072"/>
                    <a:pt x="3566811" y="348213"/>
                    <a:pt x="3574407" y="347308"/>
                  </a:cubicBezTo>
                  <a:lnTo>
                    <a:pt x="3574408" y="347308"/>
                  </a:lnTo>
                  <a:cubicBezTo>
                    <a:pt x="3582004" y="346403"/>
                    <a:pt x="3590053" y="350452"/>
                    <a:pt x="3606817" y="359406"/>
                  </a:cubicBezTo>
                  <a:cubicBezTo>
                    <a:pt x="3614819" y="363788"/>
                    <a:pt x="3624725" y="366454"/>
                    <a:pt x="3630632" y="372932"/>
                  </a:cubicBezTo>
                  <a:lnTo>
                    <a:pt x="3651953" y="388826"/>
                  </a:lnTo>
                  <a:lnTo>
                    <a:pt x="3630631" y="372932"/>
                  </a:lnTo>
                  <a:cubicBezTo>
                    <a:pt x="3624724" y="366454"/>
                    <a:pt x="3614818" y="363788"/>
                    <a:pt x="3606816" y="359406"/>
                  </a:cubicBezTo>
                  <a:cubicBezTo>
                    <a:pt x="3598434" y="354929"/>
                    <a:pt x="3592231" y="351678"/>
                    <a:pt x="3587173" y="349660"/>
                  </a:cubicBezTo>
                  <a:lnTo>
                    <a:pt x="3574407" y="347308"/>
                  </a:lnTo>
                  <a:lnTo>
                    <a:pt x="3562320" y="352387"/>
                  </a:lnTo>
                  <a:cubicBezTo>
                    <a:pt x="3557715" y="355322"/>
                    <a:pt x="3552190" y="359501"/>
                    <a:pt x="3544713" y="364930"/>
                  </a:cubicBezTo>
                  <a:cubicBezTo>
                    <a:pt x="3529090" y="376360"/>
                    <a:pt x="3507563" y="387981"/>
                    <a:pt x="3489467" y="387029"/>
                  </a:cubicBezTo>
                  <a:cubicBezTo>
                    <a:pt x="3380305" y="381315"/>
                    <a:pt x="3276480" y="408747"/>
                    <a:pt x="3172654" y="434656"/>
                  </a:cubicBezTo>
                  <a:cubicBezTo>
                    <a:pt x="3140649" y="442658"/>
                    <a:pt x="3109025" y="446896"/>
                    <a:pt x="3077401" y="447111"/>
                  </a:cubicBezTo>
                  <a:lnTo>
                    <a:pt x="3077400" y="447111"/>
                  </a:lnTo>
                  <a:cubicBezTo>
                    <a:pt x="3045776" y="447325"/>
                    <a:pt x="3014152" y="443515"/>
                    <a:pt x="2982147" y="435418"/>
                  </a:cubicBezTo>
                  <a:lnTo>
                    <a:pt x="2947862" y="431834"/>
                  </a:lnTo>
                  <a:lnTo>
                    <a:pt x="2947858" y="431835"/>
                  </a:lnTo>
                  <a:lnTo>
                    <a:pt x="2903549" y="439740"/>
                  </a:lnTo>
                  <a:lnTo>
                    <a:pt x="2848793" y="456372"/>
                  </a:lnTo>
                  <a:cubicBezTo>
                    <a:pt x="2844316" y="457705"/>
                    <a:pt x="2839982" y="460991"/>
                    <a:pt x="2836172" y="465063"/>
                  </a:cubicBezTo>
                  <a:close/>
                  <a:moveTo>
                    <a:pt x="1268757" y="18376"/>
                  </a:moveTo>
                  <a:cubicBezTo>
                    <a:pt x="1275401" y="18828"/>
                    <a:pt x="1281688" y="20400"/>
                    <a:pt x="1286069" y="23543"/>
                  </a:cubicBezTo>
                  <a:cubicBezTo>
                    <a:pt x="1306929" y="38116"/>
                    <a:pt x="1328552" y="44356"/>
                    <a:pt x="1350627" y="45880"/>
                  </a:cubicBezTo>
                  <a:lnTo>
                    <a:pt x="1413839" y="40286"/>
                  </a:lnTo>
                  <a:lnTo>
                    <a:pt x="1350626" y="45881"/>
                  </a:lnTo>
                  <a:cubicBezTo>
                    <a:pt x="1328551" y="44356"/>
                    <a:pt x="1306929" y="38117"/>
                    <a:pt x="1286068" y="23543"/>
                  </a:cubicBezTo>
                  <a:close/>
                  <a:moveTo>
                    <a:pt x="313532" y="14019"/>
                  </a:moveTo>
                  <a:lnTo>
                    <a:pt x="313533" y="14018"/>
                  </a:lnTo>
                  <a:cubicBezTo>
                    <a:pt x="316389" y="9826"/>
                    <a:pt x="330298" y="12112"/>
                    <a:pt x="338870" y="13446"/>
                  </a:cubicBezTo>
                  <a:lnTo>
                    <a:pt x="338902" y="13453"/>
                  </a:lnTo>
                  <a:lnTo>
                    <a:pt x="395639" y="23353"/>
                  </a:lnTo>
                  <a:lnTo>
                    <a:pt x="367327" y="19543"/>
                  </a:lnTo>
                  <a:lnTo>
                    <a:pt x="338902" y="13453"/>
                  </a:lnTo>
                  <a:lnTo>
                    <a:pt x="338869" y="13447"/>
                  </a:lnTo>
                  <a:cubicBezTo>
                    <a:pt x="334583" y="12780"/>
                    <a:pt x="328963" y="11875"/>
                    <a:pt x="324057" y="11661"/>
                  </a:cubicBezTo>
                  <a:close/>
                  <a:moveTo>
                    <a:pt x="281567" y="36346"/>
                  </a:moveTo>
                  <a:lnTo>
                    <a:pt x="295414" y="31451"/>
                  </a:lnTo>
                  <a:lnTo>
                    <a:pt x="295414" y="31452"/>
                  </a:lnTo>
                  <a:close/>
                  <a:moveTo>
                    <a:pt x="24485" y="23026"/>
                  </a:moveTo>
                  <a:lnTo>
                    <a:pt x="74128" y="20763"/>
                  </a:lnTo>
                  <a:cubicBezTo>
                    <a:pt x="91491" y="21686"/>
                    <a:pt x="108702" y="23996"/>
                    <a:pt x="125860" y="26687"/>
                  </a:cubicBezTo>
                  <a:lnTo>
                    <a:pt x="153386" y="31082"/>
                  </a:lnTo>
                  <a:lnTo>
                    <a:pt x="228943" y="39355"/>
                  </a:lnTo>
                  <a:lnTo>
                    <a:pt x="177270" y="34896"/>
                  </a:lnTo>
                  <a:lnTo>
                    <a:pt x="153386" y="31082"/>
                  </a:lnTo>
                  <a:lnTo>
                    <a:pt x="151568" y="30883"/>
                  </a:lnTo>
                  <a:cubicBezTo>
                    <a:pt x="125875" y="26653"/>
                    <a:pt x="100173" y="22148"/>
                    <a:pt x="74128" y="20764"/>
                  </a:cubicBezTo>
                  <a:close/>
                  <a:moveTo>
                    <a:pt x="0" y="29969"/>
                  </a:moveTo>
                  <a:lnTo>
                    <a:pt x="0" y="494077"/>
                  </a:lnTo>
                  <a:lnTo>
                    <a:pt x="2816" y="492950"/>
                  </a:lnTo>
                  <a:cubicBezTo>
                    <a:pt x="21485" y="484568"/>
                    <a:pt x="43011" y="481900"/>
                    <a:pt x="63586" y="478851"/>
                  </a:cubicBezTo>
                  <a:cubicBezTo>
                    <a:pt x="101307" y="473327"/>
                    <a:pt x="139218" y="469897"/>
                    <a:pt x="176938" y="464945"/>
                  </a:cubicBezTo>
                  <a:cubicBezTo>
                    <a:pt x="184940" y="463801"/>
                    <a:pt x="194084" y="461707"/>
                    <a:pt x="200181" y="456943"/>
                  </a:cubicBezTo>
                  <a:cubicBezTo>
                    <a:pt x="241900" y="424938"/>
                    <a:pt x="292578" y="415985"/>
                    <a:pt x="340773" y="419031"/>
                  </a:cubicBezTo>
                  <a:cubicBezTo>
                    <a:pt x="378685" y="421320"/>
                    <a:pt x="415834" y="423034"/>
                    <a:pt x="453363" y="419796"/>
                  </a:cubicBezTo>
                  <a:cubicBezTo>
                    <a:pt x="456221" y="419604"/>
                    <a:pt x="460031" y="419986"/>
                    <a:pt x="462125" y="421510"/>
                  </a:cubicBezTo>
                  <a:cubicBezTo>
                    <a:pt x="475080" y="431606"/>
                    <a:pt x="488606" y="432368"/>
                    <a:pt x="505181" y="434082"/>
                  </a:cubicBezTo>
                  <a:cubicBezTo>
                    <a:pt x="528614" y="436560"/>
                    <a:pt x="550140" y="434844"/>
                    <a:pt x="571859" y="430654"/>
                  </a:cubicBezTo>
                  <a:cubicBezTo>
                    <a:pt x="587671" y="427606"/>
                    <a:pt x="603672" y="421320"/>
                    <a:pt x="617771" y="413317"/>
                  </a:cubicBezTo>
                  <a:cubicBezTo>
                    <a:pt x="637391" y="402077"/>
                    <a:pt x="656254" y="397697"/>
                    <a:pt x="674922" y="412555"/>
                  </a:cubicBezTo>
                  <a:cubicBezTo>
                    <a:pt x="695115" y="428368"/>
                    <a:pt x="717976" y="422844"/>
                    <a:pt x="740267" y="423414"/>
                  </a:cubicBezTo>
                  <a:cubicBezTo>
                    <a:pt x="749981" y="423606"/>
                    <a:pt x="760269" y="423224"/>
                    <a:pt x="769604" y="425700"/>
                  </a:cubicBezTo>
                  <a:cubicBezTo>
                    <a:pt x="796654" y="432750"/>
                    <a:pt x="822755" y="443418"/>
                    <a:pt x="850188" y="448180"/>
                  </a:cubicBezTo>
                  <a:cubicBezTo>
                    <a:pt x="865429" y="450847"/>
                    <a:pt x="882383" y="446084"/>
                    <a:pt x="898197" y="442656"/>
                  </a:cubicBezTo>
                  <a:cubicBezTo>
                    <a:pt x="914199" y="439036"/>
                    <a:pt x="930010" y="433512"/>
                    <a:pt x="945443" y="427796"/>
                  </a:cubicBezTo>
                  <a:cubicBezTo>
                    <a:pt x="955919" y="423986"/>
                    <a:pt x="967349" y="420366"/>
                    <a:pt x="975732" y="413507"/>
                  </a:cubicBezTo>
                  <a:cubicBezTo>
                    <a:pt x="994784" y="397887"/>
                    <a:pt x="1014405" y="395219"/>
                    <a:pt x="1036886" y="403411"/>
                  </a:cubicBezTo>
                  <a:cubicBezTo>
                    <a:pt x="1040314" y="404745"/>
                    <a:pt x="1044314" y="404745"/>
                    <a:pt x="1048124" y="404935"/>
                  </a:cubicBezTo>
                  <a:cubicBezTo>
                    <a:pt x="1109090" y="408935"/>
                    <a:pt x="1170050" y="411413"/>
                    <a:pt x="1230632" y="417509"/>
                  </a:cubicBezTo>
                  <a:cubicBezTo>
                    <a:pt x="1255205" y="419986"/>
                    <a:pt x="1278828" y="430844"/>
                    <a:pt x="1303023" y="437702"/>
                  </a:cubicBezTo>
                  <a:cubicBezTo>
                    <a:pt x="1307977" y="439036"/>
                    <a:pt x="1313503" y="441132"/>
                    <a:pt x="1318455" y="440178"/>
                  </a:cubicBezTo>
                  <a:cubicBezTo>
                    <a:pt x="1372367" y="430654"/>
                    <a:pt x="1422853" y="444560"/>
                    <a:pt x="1472574" y="462849"/>
                  </a:cubicBezTo>
                  <a:cubicBezTo>
                    <a:pt x="1477716" y="464755"/>
                    <a:pt x="1484003" y="464183"/>
                    <a:pt x="1489719" y="463801"/>
                  </a:cubicBezTo>
                  <a:cubicBezTo>
                    <a:pt x="1505723" y="462469"/>
                    <a:pt x="1523058" y="455801"/>
                    <a:pt x="1537536" y="459801"/>
                  </a:cubicBezTo>
                  <a:cubicBezTo>
                    <a:pt x="1576018" y="470851"/>
                    <a:pt x="1614119" y="484186"/>
                    <a:pt x="1650316" y="500950"/>
                  </a:cubicBezTo>
                  <a:cubicBezTo>
                    <a:pt x="1687085" y="517905"/>
                    <a:pt x="1721184" y="532193"/>
                    <a:pt x="1763286" y="515049"/>
                  </a:cubicBezTo>
                  <a:cubicBezTo>
                    <a:pt x="1781193" y="507808"/>
                    <a:pt x="1804815" y="512953"/>
                    <a:pt x="1825392" y="514857"/>
                  </a:cubicBezTo>
                  <a:cubicBezTo>
                    <a:pt x="1840440" y="516381"/>
                    <a:pt x="1854919" y="524955"/>
                    <a:pt x="1869779" y="524955"/>
                  </a:cubicBezTo>
                  <a:cubicBezTo>
                    <a:pt x="1909407" y="524955"/>
                    <a:pt x="1944648" y="535051"/>
                    <a:pt x="1978939" y="555626"/>
                  </a:cubicBezTo>
                  <a:cubicBezTo>
                    <a:pt x="1992278" y="563626"/>
                    <a:pt x="2013042" y="558292"/>
                    <a:pt x="2030377" y="560388"/>
                  </a:cubicBezTo>
                  <a:cubicBezTo>
                    <a:pt x="2048667" y="562864"/>
                    <a:pt x="2067524" y="565150"/>
                    <a:pt x="2085053" y="570677"/>
                  </a:cubicBezTo>
                  <a:cubicBezTo>
                    <a:pt x="2130392" y="585155"/>
                    <a:pt x="2175162" y="601538"/>
                    <a:pt x="2220311" y="616778"/>
                  </a:cubicBezTo>
                  <a:cubicBezTo>
                    <a:pt x="2257458" y="629353"/>
                    <a:pt x="2294038" y="619446"/>
                    <a:pt x="2330805" y="614112"/>
                  </a:cubicBezTo>
                  <a:cubicBezTo>
                    <a:pt x="2353858" y="610682"/>
                    <a:pt x="2375382" y="602490"/>
                    <a:pt x="2401291" y="614682"/>
                  </a:cubicBezTo>
                  <a:cubicBezTo>
                    <a:pt x="2426058" y="626304"/>
                    <a:pt x="2457491" y="623636"/>
                    <a:pt x="2485306" y="629923"/>
                  </a:cubicBezTo>
                  <a:cubicBezTo>
                    <a:pt x="2508741" y="635257"/>
                    <a:pt x="2531408" y="643831"/>
                    <a:pt x="2554078" y="652213"/>
                  </a:cubicBezTo>
                  <a:cubicBezTo>
                    <a:pt x="2584941" y="663644"/>
                    <a:pt x="2615420" y="675644"/>
                    <a:pt x="2649142" y="669930"/>
                  </a:cubicBezTo>
                  <a:cubicBezTo>
                    <a:pt x="2687435" y="663452"/>
                    <a:pt x="2713722" y="687836"/>
                    <a:pt x="2743825" y="704031"/>
                  </a:cubicBezTo>
                  <a:cubicBezTo>
                    <a:pt x="2764589" y="715079"/>
                    <a:pt x="2787258" y="723272"/>
                    <a:pt x="2809929" y="730130"/>
                  </a:cubicBezTo>
                  <a:cubicBezTo>
                    <a:pt x="2840218" y="739084"/>
                    <a:pt x="2871461" y="744418"/>
                    <a:pt x="2901942" y="753181"/>
                  </a:cubicBezTo>
                  <a:cubicBezTo>
                    <a:pt x="2948046" y="766325"/>
                    <a:pt x="2994721" y="776613"/>
                    <a:pt x="3042727" y="769373"/>
                  </a:cubicBezTo>
                  <a:cubicBezTo>
                    <a:pt x="3064826" y="766135"/>
                    <a:pt x="3085402" y="766325"/>
                    <a:pt x="3107499" y="771089"/>
                  </a:cubicBezTo>
                  <a:cubicBezTo>
                    <a:pt x="3143694" y="778899"/>
                    <a:pt x="3180843" y="779852"/>
                    <a:pt x="3209992" y="808998"/>
                  </a:cubicBezTo>
                  <a:cubicBezTo>
                    <a:pt x="3220279" y="819287"/>
                    <a:pt x="3238757" y="821953"/>
                    <a:pt x="3253808" y="827287"/>
                  </a:cubicBezTo>
                  <a:cubicBezTo>
                    <a:pt x="3271144" y="833575"/>
                    <a:pt x="3283907" y="830335"/>
                    <a:pt x="3293243" y="812047"/>
                  </a:cubicBezTo>
                  <a:cubicBezTo>
                    <a:pt x="3297433" y="803856"/>
                    <a:pt x="3309436" y="795854"/>
                    <a:pt x="3318770" y="794520"/>
                  </a:cubicBezTo>
                  <a:cubicBezTo>
                    <a:pt x="3346775" y="790520"/>
                    <a:pt x="3372494" y="796426"/>
                    <a:pt x="3399545" y="809381"/>
                  </a:cubicBezTo>
                  <a:cubicBezTo>
                    <a:pt x="3424882" y="821573"/>
                    <a:pt x="3456507" y="820239"/>
                    <a:pt x="3485274" y="825001"/>
                  </a:cubicBezTo>
                  <a:cubicBezTo>
                    <a:pt x="3505656" y="828431"/>
                    <a:pt x="3526041" y="835479"/>
                    <a:pt x="3546616" y="835479"/>
                  </a:cubicBezTo>
                  <a:cubicBezTo>
                    <a:pt x="3572145" y="835479"/>
                    <a:pt x="3597481" y="829383"/>
                    <a:pt x="3623200" y="827097"/>
                  </a:cubicBezTo>
                  <a:cubicBezTo>
                    <a:pt x="3643203" y="825193"/>
                    <a:pt x="3663588" y="825955"/>
                    <a:pt x="3683590" y="823669"/>
                  </a:cubicBezTo>
                  <a:cubicBezTo>
                    <a:pt x="3699975" y="821953"/>
                    <a:pt x="3716167" y="817573"/>
                    <a:pt x="3732360" y="813953"/>
                  </a:cubicBezTo>
                  <a:cubicBezTo>
                    <a:pt x="3738266" y="812619"/>
                    <a:pt x="3744172" y="807474"/>
                    <a:pt x="3749505" y="808236"/>
                  </a:cubicBezTo>
                  <a:cubicBezTo>
                    <a:pt x="3802466" y="816429"/>
                    <a:pt x="3840568" y="779852"/>
                    <a:pt x="3885337" y="763659"/>
                  </a:cubicBezTo>
                  <a:cubicBezTo>
                    <a:pt x="3932393" y="746512"/>
                    <a:pt x="3977924" y="720224"/>
                    <a:pt x="4030502" y="728034"/>
                  </a:cubicBezTo>
                  <a:cubicBezTo>
                    <a:pt x="4062317" y="732796"/>
                    <a:pt x="4092988" y="743846"/>
                    <a:pt x="4124613" y="750515"/>
                  </a:cubicBezTo>
                  <a:cubicBezTo>
                    <a:pt x="4135853" y="752801"/>
                    <a:pt x="4148426" y="752419"/>
                    <a:pt x="4159666" y="750133"/>
                  </a:cubicBezTo>
                  <a:cubicBezTo>
                    <a:pt x="4213960" y="739654"/>
                    <a:pt x="4267492" y="738130"/>
                    <a:pt x="4320836" y="755277"/>
                  </a:cubicBezTo>
                  <a:cubicBezTo>
                    <a:pt x="4329978" y="758135"/>
                    <a:pt x="4339694" y="760801"/>
                    <a:pt x="4349221" y="760801"/>
                  </a:cubicBezTo>
                  <a:cubicBezTo>
                    <a:pt x="4401418" y="760801"/>
                    <a:pt x="4452664" y="756801"/>
                    <a:pt x="4502578" y="738130"/>
                  </a:cubicBezTo>
                  <a:cubicBezTo>
                    <a:pt x="4519342" y="731844"/>
                    <a:pt x="4539727" y="735844"/>
                    <a:pt x="4558206" y="734320"/>
                  </a:cubicBezTo>
                  <a:cubicBezTo>
                    <a:pt x="4575350" y="732988"/>
                    <a:pt x="4592877" y="732416"/>
                    <a:pt x="4609451" y="728034"/>
                  </a:cubicBezTo>
                  <a:cubicBezTo>
                    <a:pt x="4633646" y="721558"/>
                    <a:pt x="4656125" y="720796"/>
                    <a:pt x="4681082" y="726510"/>
                  </a:cubicBezTo>
                  <a:cubicBezTo>
                    <a:pt x="4704894" y="731844"/>
                    <a:pt x="4730613" y="729178"/>
                    <a:pt x="4755380" y="729368"/>
                  </a:cubicBezTo>
                  <a:cubicBezTo>
                    <a:pt x="4783003" y="729558"/>
                    <a:pt x="4810626" y="729748"/>
                    <a:pt x="4838249" y="728796"/>
                  </a:cubicBezTo>
                  <a:cubicBezTo>
                    <a:pt x="4849299" y="728416"/>
                    <a:pt x="4861872" y="720796"/>
                    <a:pt x="4871018" y="723844"/>
                  </a:cubicBezTo>
                  <a:cubicBezTo>
                    <a:pt x="4900545" y="734130"/>
                    <a:pt x="4930074" y="721748"/>
                    <a:pt x="4959601" y="727272"/>
                  </a:cubicBezTo>
                  <a:cubicBezTo>
                    <a:pt x="4974081" y="730130"/>
                    <a:pt x="4990464" y="722320"/>
                    <a:pt x="5006085" y="721558"/>
                  </a:cubicBezTo>
                  <a:cubicBezTo>
                    <a:pt x="5031613" y="720224"/>
                    <a:pt x="5057140" y="720796"/>
                    <a:pt x="5082669" y="720414"/>
                  </a:cubicBezTo>
                  <a:cubicBezTo>
                    <a:pt x="5091051" y="720224"/>
                    <a:pt x="5099244" y="719462"/>
                    <a:pt x="5107626" y="719079"/>
                  </a:cubicBezTo>
                  <a:cubicBezTo>
                    <a:pt x="5115056" y="718699"/>
                    <a:pt x="5122866" y="716985"/>
                    <a:pt x="5129915" y="718317"/>
                  </a:cubicBezTo>
                  <a:cubicBezTo>
                    <a:pt x="5155444" y="723082"/>
                    <a:pt x="5180590" y="730892"/>
                    <a:pt x="5206307" y="733940"/>
                  </a:cubicBezTo>
                  <a:cubicBezTo>
                    <a:pt x="5228596" y="736606"/>
                    <a:pt x="5251649" y="732988"/>
                    <a:pt x="5274128" y="734892"/>
                  </a:cubicBezTo>
                  <a:cubicBezTo>
                    <a:pt x="5313753" y="738130"/>
                    <a:pt x="5353378" y="743846"/>
                    <a:pt x="5393004" y="747466"/>
                  </a:cubicBezTo>
                  <a:cubicBezTo>
                    <a:pt x="5401578" y="748228"/>
                    <a:pt x="5410530" y="743464"/>
                    <a:pt x="5419294" y="743084"/>
                  </a:cubicBezTo>
                  <a:cubicBezTo>
                    <a:pt x="5446727" y="742132"/>
                    <a:pt x="5474160" y="741940"/>
                    <a:pt x="5501593" y="741370"/>
                  </a:cubicBezTo>
                  <a:cubicBezTo>
                    <a:pt x="5517214" y="741178"/>
                    <a:pt x="5533026" y="741750"/>
                    <a:pt x="5548459" y="740036"/>
                  </a:cubicBezTo>
                  <a:cubicBezTo>
                    <a:pt x="5568841" y="737750"/>
                    <a:pt x="5587320" y="734320"/>
                    <a:pt x="5606371" y="749180"/>
                  </a:cubicBezTo>
                  <a:cubicBezTo>
                    <a:pt x="5635710" y="772231"/>
                    <a:pt x="5673049" y="763277"/>
                    <a:pt x="5706958" y="768611"/>
                  </a:cubicBezTo>
                  <a:cubicBezTo>
                    <a:pt x="5715722" y="769945"/>
                    <a:pt x="5724677" y="770135"/>
                    <a:pt x="5733439" y="771659"/>
                  </a:cubicBezTo>
                  <a:cubicBezTo>
                    <a:pt x="5749633" y="774517"/>
                    <a:pt x="5765634" y="777755"/>
                    <a:pt x="5781829" y="780996"/>
                  </a:cubicBezTo>
                  <a:cubicBezTo>
                    <a:pt x="5784685" y="781566"/>
                    <a:pt x="5787923" y="781758"/>
                    <a:pt x="5790591" y="782710"/>
                  </a:cubicBezTo>
                  <a:cubicBezTo>
                    <a:pt x="5815168" y="790710"/>
                    <a:pt x="5839360" y="799854"/>
                    <a:pt x="5864317" y="806332"/>
                  </a:cubicBezTo>
                  <a:cubicBezTo>
                    <a:pt x="5876510" y="809571"/>
                    <a:pt x="5890036" y="809953"/>
                    <a:pt x="5902609" y="808236"/>
                  </a:cubicBezTo>
                  <a:cubicBezTo>
                    <a:pt x="5939376" y="803284"/>
                    <a:pt x="5975763" y="801188"/>
                    <a:pt x="6012722" y="808428"/>
                  </a:cubicBezTo>
                  <a:cubicBezTo>
                    <a:pt x="6027391" y="811285"/>
                    <a:pt x="6043775" y="806522"/>
                    <a:pt x="6059396" y="804808"/>
                  </a:cubicBezTo>
                  <a:cubicBezTo>
                    <a:pt x="6096735" y="800236"/>
                    <a:pt x="6134074" y="795282"/>
                    <a:pt x="6171604" y="790902"/>
                  </a:cubicBezTo>
                  <a:cubicBezTo>
                    <a:pt x="6195036" y="788234"/>
                    <a:pt x="6218659" y="786710"/>
                    <a:pt x="6242092" y="784044"/>
                  </a:cubicBezTo>
                  <a:cubicBezTo>
                    <a:pt x="6269143" y="780804"/>
                    <a:pt x="6296004" y="775851"/>
                    <a:pt x="6323057" y="773183"/>
                  </a:cubicBezTo>
                  <a:cubicBezTo>
                    <a:pt x="6353918" y="770135"/>
                    <a:pt x="6384971" y="769565"/>
                    <a:pt x="6415832" y="766325"/>
                  </a:cubicBezTo>
                  <a:cubicBezTo>
                    <a:pt x="6472224" y="760039"/>
                    <a:pt x="6528423" y="752609"/>
                    <a:pt x="6584811" y="745560"/>
                  </a:cubicBezTo>
                  <a:cubicBezTo>
                    <a:pt x="6639487" y="738702"/>
                    <a:pt x="6694163" y="732606"/>
                    <a:pt x="6748457" y="724034"/>
                  </a:cubicBezTo>
                  <a:cubicBezTo>
                    <a:pt x="6771318" y="720414"/>
                    <a:pt x="6793034" y="710507"/>
                    <a:pt x="6815515" y="704983"/>
                  </a:cubicBezTo>
                  <a:lnTo>
                    <a:pt x="6858000" y="695283"/>
                  </a:lnTo>
                  <a:lnTo>
                    <a:pt x="6858000" y="456"/>
                  </a:lnTo>
                  <a:lnTo>
                    <a:pt x="1687322" y="456"/>
                  </a:lnTo>
                  <a:lnTo>
                    <a:pt x="1697753" y="10970"/>
                  </a:lnTo>
                  <a:cubicBezTo>
                    <a:pt x="1707279" y="20877"/>
                    <a:pt x="1720423" y="27925"/>
                    <a:pt x="1733188" y="33639"/>
                  </a:cubicBezTo>
                  <a:cubicBezTo>
                    <a:pt x="1766335" y="48310"/>
                    <a:pt x="1800246" y="61454"/>
                    <a:pt x="1833775" y="75360"/>
                  </a:cubicBezTo>
                  <a:cubicBezTo>
                    <a:pt x="1837013" y="76694"/>
                    <a:pt x="1839679" y="80123"/>
                    <a:pt x="1842158" y="82981"/>
                  </a:cubicBezTo>
                  <a:cubicBezTo>
                    <a:pt x="1866922" y="113082"/>
                    <a:pt x="1891497" y="143371"/>
                    <a:pt x="1916454" y="173472"/>
                  </a:cubicBezTo>
                  <a:cubicBezTo>
                    <a:pt x="1921216" y="179186"/>
                    <a:pt x="1928076" y="183378"/>
                    <a:pt x="1933219" y="188902"/>
                  </a:cubicBezTo>
                  <a:cubicBezTo>
                    <a:pt x="1940459" y="196522"/>
                    <a:pt x="1949603" y="203763"/>
                    <a:pt x="1953413" y="212907"/>
                  </a:cubicBezTo>
                  <a:cubicBezTo>
                    <a:pt x="1965224" y="241672"/>
                    <a:pt x="1987894" y="254056"/>
                    <a:pt x="2016469" y="259390"/>
                  </a:cubicBezTo>
                  <a:cubicBezTo>
                    <a:pt x="2042570" y="264343"/>
                    <a:pt x="2068669" y="268535"/>
                    <a:pt x="2094578" y="274249"/>
                  </a:cubicBezTo>
                  <a:cubicBezTo>
                    <a:pt x="2126201" y="281107"/>
                    <a:pt x="2157636" y="288537"/>
                    <a:pt x="2188879" y="296920"/>
                  </a:cubicBezTo>
                  <a:cubicBezTo>
                    <a:pt x="2202404" y="300540"/>
                    <a:pt x="2216692" y="304730"/>
                    <a:pt x="2228314" y="312160"/>
                  </a:cubicBezTo>
                  <a:cubicBezTo>
                    <a:pt x="2260890" y="332735"/>
                    <a:pt x="2295753" y="346641"/>
                    <a:pt x="2334044" y="341117"/>
                  </a:cubicBezTo>
                  <a:cubicBezTo>
                    <a:pt x="2364715" y="336735"/>
                    <a:pt x="2390434" y="347975"/>
                    <a:pt x="2409485" y="365502"/>
                  </a:cubicBezTo>
                  <a:lnTo>
                    <a:pt x="2409487" y="365504"/>
                  </a:lnTo>
                  <a:lnTo>
                    <a:pt x="2463015" y="388434"/>
                  </a:lnTo>
                  <a:lnTo>
                    <a:pt x="2463017" y="388434"/>
                  </a:lnTo>
                  <a:lnTo>
                    <a:pt x="2518262" y="379792"/>
                  </a:lnTo>
                  <a:lnTo>
                    <a:pt x="2518263" y="379791"/>
                  </a:lnTo>
                  <a:cubicBezTo>
                    <a:pt x="2527789" y="377124"/>
                    <a:pt x="2536456" y="375980"/>
                    <a:pt x="2545005" y="376147"/>
                  </a:cubicBezTo>
                  <a:lnTo>
                    <a:pt x="2545006" y="376147"/>
                  </a:lnTo>
                  <a:cubicBezTo>
                    <a:pt x="2553555" y="376313"/>
                    <a:pt x="2561985" y="377790"/>
                    <a:pt x="2571034" y="380361"/>
                  </a:cubicBezTo>
                  <a:cubicBezTo>
                    <a:pt x="2612945" y="392363"/>
                    <a:pt x="2640950" y="424940"/>
                    <a:pt x="2668001" y="453514"/>
                  </a:cubicBezTo>
                  <a:cubicBezTo>
                    <a:pt x="2691054" y="477900"/>
                    <a:pt x="2716963" y="491615"/>
                    <a:pt x="2745348" y="501904"/>
                  </a:cubicBezTo>
                  <a:lnTo>
                    <a:pt x="2745351" y="501906"/>
                  </a:lnTo>
                  <a:lnTo>
                    <a:pt x="2778005" y="507825"/>
                  </a:lnTo>
                  <a:lnTo>
                    <a:pt x="2785439" y="507405"/>
                  </a:lnTo>
                  <a:lnTo>
                    <a:pt x="2811779" y="497326"/>
                  </a:lnTo>
                  <a:lnTo>
                    <a:pt x="2811786" y="497322"/>
                  </a:lnTo>
                  <a:lnTo>
                    <a:pt x="2811786" y="497323"/>
                  </a:lnTo>
                  <a:lnTo>
                    <a:pt x="2811779" y="497326"/>
                  </a:lnTo>
                  <a:lnTo>
                    <a:pt x="2793022" y="506976"/>
                  </a:lnTo>
                  <a:lnTo>
                    <a:pt x="2785439" y="507405"/>
                  </a:lnTo>
                  <a:lnTo>
                    <a:pt x="2782304" y="508605"/>
                  </a:lnTo>
                  <a:lnTo>
                    <a:pt x="2778005" y="507825"/>
                  </a:lnTo>
                  <a:lnTo>
                    <a:pt x="2770757" y="508235"/>
                  </a:lnTo>
                  <a:lnTo>
                    <a:pt x="2745351" y="501906"/>
                  </a:lnTo>
                  <a:lnTo>
                    <a:pt x="2745347" y="501904"/>
                  </a:lnTo>
                  <a:cubicBezTo>
                    <a:pt x="2716962" y="491615"/>
                    <a:pt x="2691053" y="477900"/>
                    <a:pt x="2668000" y="453514"/>
                  </a:cubicBezTo>
                  <a:cubicBezTo>
                    <a:pt x="2640949" y="424940"/>
                    <a:pt x="2612944" y="392363"/>
                    <a:pt x="2571033" y="380361"/>
                  </a:cubicBezTo>
                  <a:lnTo>
                    <a:pt x="2545006" y="376147"/>
                  </a:lnTo>
                  <a:lnTo>
                    <a:pt x="2518264" y="379791"/>
                  </a:lnTo>
                  <a:lnTo>
                    <a:pt x="2518262" y="379792"/>
                  </a:lnTo>
                  <a:lnTo>
                    <a:pt x="2490550" y="386372"/>
                  </a:lnTo>
                  <a:lnTo>
                    <a:pt x="2463017" y="388434"/>
                  </a:lnTo>
                  <a:lnTo>
                    <a:pt x="2463016" y="388434"/>
                  </a:lnTo>
                  <a:lnTo>
                    <a:pt x="2463015" y="388434"/>
                  </a:lnTo>
                  <a:lnTo>
                    <a:pt x="2435912" y="382603"/>
                  </a:lnTo>
                  <a:lnTo>
                    <a:pt x="2409487" y="365504"/>
                  </a:lnTo>
                  <a:lnTo>
                    <a:pt x="2409484" y="365502"/>
                  </a:lnTo>
                  <a:cubicBezTo>
                    <a:pt x="2390433" y="347975"/>
                    <a:pt x="2364714" y="336735"/>
                    <a:pt x="2334043" y="341117"/>
                  </a:cubicBezTo>
                  <a:cubicBezTo>
                    <a:pt x="2295752" y="346641"/>
                    <a:pt x="2260889" y="332735"/>
                    <a:pt x="2228313" y="312160"/>
                  </a:cubicBezTo>
                  <a:cubicBezTo>
                    <a:pt x="2216691" y="304730"/>
                    <a:pt x="2202403" y="300540"/>
                    <a:pt x="2188878" y="296920"/>
                  </a:cubicBezTo>
                  <a:cubicBezTo>
                    <a:pt x="2157635" y="288537"/>
                    <a:pt x="2126200" y="281107"/>
                    <a:pt x="2094577" y="274249"/>
                  </a:cubicBezTo>
                  <a:cubicBezTo>
                    <a:pt x="2068668" y="268535"/>
                    <a:pt x="2042569" y="264343"/>
                    <a:pt x="2016468" y="259390"/>
                  </a:cubicBezTo>
                  <a:cubicBezTo>
                    <a:pt x="1987893" y="254056"/>
                    <a:pt x="1965223" y="241672"/>
                    <a:pt x="1953412" y="212907"/>
                  </a:cubicBezTo>
                  <a:cubicBezTo>
                    <a:pt x="1949602" y="203763"/>
                    <a:pt x="1940458" y="196522"/>
                    <a:pt x="1933218" y="188902"/>
                  </a:cubicBezTo>
                  <a:cubicBezTo>
                    <a:pt x="1928075" y="183378"/>
                    <a:pt x="1921215" y="179186"/>
                    <a:pt x="1916453" y="173472"/>
                  </a:cubicBezTo>
                  <a:cubicBezTo>
                    <a:pt x="1891496" y="143371"/>
                    <a:pt x="1866921" y="113082"/>
                    <a:pt x="1842157" y="82981"/>
                  </a:cubicBezTo>
                  <a:cubicBezTo>
                    <a:pt x="1839678" y="80123"/>
                    <a:pt x="1837012" y="76694"/>
                    <a:pt x="1833774" y="75360"/>
                  </a:cubicBezTo>
                  <a:cubicBezTo>
                    <a:pt x="1800245" y="61454"/>
                    <a:pt x="1766334" y="48311"/>
                    <a:pt x="1733187" y="33639"/>
                  </a:cubicBezTo>
                  <a:cubicBezTo>
                    <a:pt x="1720422" y="27925"/>
                    <a:pt x="1707278" y="20877"/>
                    <a:pt x="1697752" y="10971"/>
                  </a:cubicBezTo>
                  <a:lnTo>
                    <a:pt x="1687320" y="456"/>
                  </a:lnTo>
                  <a:lnTo>
                    <a:pt x="916806" y="456"/>
                  </a:lnTo>
                  <a:lnTo>
                    <a:pt x="927155" y="9636"/>
                  </a:lnTo>
                  <a:cubicBezTo>
                    <a:pt x="994785" y="53644"/>
                    <a:pt x="1030980" y="52500"/>
                    <a:pt x="1097087" y="6016"/>
                  </a:cubicBezTo>
                  <a:cubicBezTo>
                    <a:pt x="1103945" y="1254"/>
                    <a:pt x="1118613" y="-2176"/>
                    <a:pt x="1123185" y="1634"/>
                  </a:cubicBezTo>
                  <a:cubicBezTo>
                    <a:pt x="1142617" y="17446"/>
                    <a:pt x="1162953" y="24495"/>
                    <a:pt x="1184028" y="26353"/>
                  </a:cubicBezTo>
                  <a:cubicBezTo>
                    <a:pt x="1162953" y="24495"/>
                    <a:pt x="1142616" y="17447"/>
                    <a:pt x="1123184" y="1635"/>
                  </a:cubicBezTo>
                  <a:cubicBezTo>
                    <a:pt x="1118612" y="-2175"/>
                    <a:pt x="1103944" y="1255"/>
                    <a:pt x="1097086" y="6017"/>
                  </a:cubicBezTo>
                  <a:cubicBezTo>
                    <a:pt x="1030979" y="52501"/>
                    <a:pt x="994784" y="53645"/>
                    <a:pt x="927154" y="9637"/>
                  </a:cubicBezTo>
                  <a:lnTo>
                    <a:pt x="916804" y="456"/>
                  </a:lnTo>
                  <a:lnTo>
                    <a:pt x="578772" y="456"/>
                  </a:lnTo>
                  <a:lnTo>
                    <a:pt x="556046" y="6589"/>
                  </a:lnTo>
                  <a:lnTo>
                    <a:pt x="517850" y="15506"/>
                  </a:lnTo>
                  <a:lnTo>
                    <a:pt x="556047" y="6588"/>
                  </a:lnTo>
                  <a:lnTo>
                    <a:pt x="578770" y="456"/>
                  </a:lnTo>
                  <a:lnTo>
                    <a:pt x="0" y="456"/>
                  </a:lnTo>
                  <a:lnTo>
                    <a:pt x="0" y="20445"/>
                  </a:lnTo>
                  <a:lnTo>
                    <a:pt x="0" y="29969"/>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64770DB6-6E9E-CA51-529C-BC7A72F6D03C}"/>
              </a:ext>
            </a:extLst>
          </p:cNvPr>
          <p:cNvSpPr>
            <a:spLocks noGrp="1"/>
          </p:cNvSpPr>
          <p:nvPr>
            <p:ph idx="1"/>
          </p:nvPr>
        </p:nvSpPr>
        <p:spPr>
          <a:xfrm>
            <a:off x="5222081" y="1641752"/>
            <a:ext cx="6134894" cy="3960000"/>
          </a:xfrm>
        </p:spPr>
        <p:txBody>
          <a:bodyPr>
            <a:normAutofit/>
          </a:bodyPr>
          <a:lstStyle/>
          <a:p>
            <a:r>
              <a:rPr lang="en-US" sz="3200" dirty="0">
                <a:solidFill>
                  <a:schemeClr val="tx1">
                    <a:alpha val="80000"/>
                  </a:schemeClr>
                </a:solidFill>
              </a:rPr>
              <a:t>What kind of a problem is climate change?</a:t>
            </a:r>
          </a:p>
          <a:p>
            <a:r>
              <a:rPr lang="en-US" sz="3200" dirty="0">
                <a:solidFill>
                  <a:schemeClr val="tx1">
                    <a:alpha val="80000"/>
                  </a:schemeClr>
                </a:solidFill>
              </a:rPr>
              <a:t>Who must solve it?</a:t>
            </a:r>
          </a:p>
          <a:p>
            <a:r>
              <a:rPr lang="en-US" sz="3200" dirty="0">
                <a:solidFill>
                  <a:schemeClr val="tx1">
                    <a:alpha val="80000"/>
                  </a:schemeClr>
                </a:solidFill>
              </a:rPr>
              <a:t>Which academic discipline or professional field is most useful?</a:t>
            </a:r>
          </a:p>
          <a:p>
            <a:r>
              <a:rPr lang="en-US" sz="3200" dirty="0">
                <a:solidFill>
                  <a:schemeClr val="tx1">
                    <a:alpha val="80000"/>
                  </a:schemeClr>
                </a:solidFill>
              </a:rPr>
              <a:t>What the ideal solution or result look like?</a:t>
            </a:r>
          </a:p>
        </p:txBody>
      </p:sp>
    </p:spTree>
    <p:extLst>
      <p:ext uri="{BB962C8B-B14F-4D97-AF65-F5344CB8AC3E}">
        <p14:creationId xmlns:p14="http://schemas.microsoft.com/office/powerpoint/2010/main" val="18382181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77BBD8A-688D-2A8A-C7D0-3E8B2FDC1DE5}"/>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Content</a:t>
            </a:r>
          </a:p>
        </p:txBody>
      </p:sp>
      <p:graphicFrame>
        <p:nvGraphicFramePr>
          <p:cNvPr id="5" name="Content Placeholder 2">
            <a:extLst>
              <a:ext uri="{FF2B5EF4-FFF2-40B4-BE49-F238E27FC236}">
                <a16:creationId xmlns:a16="http://schemas.microsoft.com/office/drawing/2014/main" id="{0A6869DC-67E7-C32F-0B55-2784E5ED79FD}"/>
              </a:ext>
            </a:extLst>
          </p:cNvPr>
          <p:cNvGraphicFramePr>
            <a:graphicFrameLocks noGrp="1"/>
          </p:cNvGraphicFramePr>
          <p:nvPr>
            <p:ph idx="1"/>
            <p:extLst>
              <p:ext uri="{D42A27DB-BD31-4B8C-83A1-F6EECF244321}">
                <p14:modId xmlns:p14="http://schemas.microsoft.com/office/powerpoint/2010/main" val="255739371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33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E6E1-E214-D0D2-9866-230AFE28189C}"/>
              </a:ext>
            </a:extLst>
          </p:cNvPr>
          <p:cNvSpPr>
            <a:spLocks noGrp="1"/>
          </p:cNvSpPr>
          <p:nvPr>
            <p:ph type="title"/>
          </p:nvPr>
        </p:nvSpPr>
        <p:spPr/>
        <p:txBody>
          <a:bodyPr/>
          <a:lstStyle/>
          <a:p>
            <a:r>
              <a:rPr lang="en-US" b="1" dirty="0"/>
              <a:t>“SUPER WICKED PROBLEM”</a:t>
            </a:r>
          </a:p>
        </p:txBody>
      </p:sp>
      <p:pic>
        <p:nvPicPr>
          <p:cNvPr id="5" name="Content Placeholder 4">
            <a:extLst>
              <a:ext uri="{FF2B5EF4-FFF2-40B4-BE49-F238E27FC236}">
                <a16:creationId xmlns:a16="http://schemas.microsoft.com/office/drawing/2014/main" id="{B0EE03D5-93B7-6D2F-ACE7-E9C9787C7FAD}"/>
              </a:ext>
            </a:extLst>
          </p:cNvPr>
          <p:cNvPicPr>
            <a:picLocks noGrp="1" noChangeAspect="1"/>
          </p:cNvPicPr>
          <p:nvPr>
            <p:ph idx="1"/>
          </p:nvPr>
        </p:nvPicPr>
        <p:blipFill>
          <a:blip r:embed="rId2"/>
          <a:stretch>
            <a:fillRect/>
          </a:stretch>
        </p:blipFill>
        <p:spPr>
          <a:xfrm>
            <a:off x="685800" y="1690688"/>
            <a:ext cx="10667999" cy="4934139"/>
          </a:xfrm>
        </p:spPr>
      </p:pic>
    </p:spTree>
    <p:extLst>
      <p:ext uri="{BB962C8B-B14F-4D97-AF65-F5344CB8AC3E}">
        <p14:creationId xmlns:p14="http://schemas.microsoft.com/office/powerpoint/2010/main" val="86133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0C50B-D89D-DC1E-9D41-2BAB6A83B9C9}"/>
              </a:ext>
            </a:extLst>
          </p:cNvPr>
          <p:cNvSpPr>
            <a:spLocks noGrp="1"/>
          </p:cNvSpPr>
          <p:nvPr>
            <p:ph type="title"/>
          </p:nvPr>
        </p:nvSpPr>
        <p:spPr>
          <a:xfrm>
            <a:off x="686834" y="1153572"/>
            <a:ext cx="3200400" cy="4461163"/>
          </a:xfrm>
        </p:spPr>
        <p:txBody>
          <a:bodyPr>
            <a:normAutofit/>
          </a:bodyPr>
          <a:lstStyle/>
          <a:p>
            <a:r>
              <a:rPr lang="en-US">
                <a:solidFill>
                  <a:srgbClr val="FFFFFF"/>
                </a:solidFill>
              </a:rPr>
              <a:t>Wickedness of Climate Change Problem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E2F885-82A3-1600-B20E-8E7C94582696}"/>
              </a:ext>
            </a:extLst>
          </p:cNvPr>
          <p:cNvSpPr>
            <a:spLocks noGrp="1"/>
          </p:cNvSpPr>
          <p:nvPr>
            <p:ph idx="1"/>
          </p:nvPr>
        </p:nvSpPr>
        <p:spPr>
          <a:xfrm>
            <a:off x="4447308" y="591344"/>
            <a:ext cx="6906491" cy="5585619"/>
          </a:xfrm>
        </p:spPr>
        <p:txBody>
          <a:bodyPr anchor="ctr">
            <a:normAutofit/>
          </a:bodyPr>
          <a:lstStyle/>
          <a:p>
            <a:r>
              <a:rPr lang="en-US" b="0" i="1" u="none" strike="noStrike" baseline="0">
                <a:latin typeface="NewBaskerville-Italic"/>
              </a:rPr>
              <a:t>Spatial Dimension of Climate Change: Global Cause vs. Global Effect</a:t>
            </a:r>
          </a:p>
          <a:p>
            <a:r>
              <a:rPr lang="en-US" dirty="0">
                <a:latin typeface="NewBaskerville-Italic"/>
              </a:rPr>
              <a:t>Largest emitters vs the most vulnerable</a:t>
            </a:r>
            <a:endParaRPr lang="en-US">
              <a:latin typeface="NewBaskerville-Italic"/>
            </a:endParaRPr>
          </a:p>
          <a:p>
            <a:r>
              <a:rPr lang="en-US" b="0" u="none" strike="noStrike" baseline="0">
                <a:latin typeface="NewBaskerville-Italic"/>
              </a:rPr>
              <a:t>Most politically and economicall</a:t>
            </a:r>
            <a:r>
              <a:rPr lang="en-US" dirty="0">
                <a:latin typeface="NewBaskerville-Italic"/>
              </a:rPr>
              <a:t>y vulnerable countries vs Developing countries</a:t>
            </a:r>
            <a:endParaRPr lang="en-US">
              <a:latin typeface="NewBaskerville-Italic"/>
            </a:endParaRPr>
          </a:p>
          <a:p>
            <a:r>
              <a:rPr lang="en-US" dirty="0">
                <a:latin typeface="NewBaskerville-Italic"/>
              </a:rPr>
              <a:t>Fossil fuel based economic growth </a:t>
            </a:r>
            <a:endParaRPr lang="en-US">
              <a:latin typeface="NewBaskerville-Italic"/>
            </a:endParaRPr>
          </a:p>
          <a:p>
            <a:r>
              <a:rPr lang="en-US" dirty="0">
                <a:latin typeface="NewBaskerville-Italic"/>
              </a:rPr>
              <a:t>Multiple stakeholders vs Few leaders</a:t>
            </a:r>
            <a:endParaRPr lang="en-US">
              <a:latin typeface="NewBaskerville-Italic"/>
            </a:endParaRPr>
          </a:p>
          <a:p>
            <a:r>
              <a:rPr lang="en-US" dirty="0"/>
              <a:t>Long-term vs. short-term</a:t>
            </a:r>
            <a:endParaRPr lang="en-US"/>
          </a:p>
        </p:txBody>
      </p:sp>
    </p:spTree>
    <p:extLst>
      <p:ext uri="{BB962C8B-B14F-4D97-AF65-F5344CB8AC3E}">
        <p14:creationId xmlns:p14="http://schemas.microsoft.com/office/powerpoint/2010/main" val="180350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CEC4-F0F6-96D9-341D-6A6917D5F7E3}"/>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marL="514350" marR="0" lvl="0" indent="-514350" fontAlgn="auto">
              <a:spcAft>
                <a:spcPts val="0"/>
              </a:spcAft>
              <a:tabLst/>
              <a:defRPr/>
            </a:pPr>
            <a:r>
              <a:rPr kumimoji="0" lang="en-US" sz="3700" b="0" i="0" u="none" strike="noStrike" cap="none" spc="0" normalizeH="0" baseline="0" noProof="0">
                <a:ln>
                  <a:noFill/>
                </a:ln>
                <a:effectLst/>
                <a:uLnTx/>
                <a:uFillTx/>
              </a:rPr>
              <a:t>Assessing the benefits and costs of climate change mitigation</a:t>
            </a:r>
            <a:endParaRPr lang="en-US" sz="3700"/>
          </a:p>
        </p:txBody>
      </p:sp>
      <p:sp>
        <p:nvSpPr>
          <p:cNvPr id="3" name="Content Placeholder 2">
            <a:extLst>
              <a:ext uri="{FF2B5EF4-FFF2-40B4-BE49-F238E27FC236}">
                <a16:creationId xmlns:a16="http://schemas.microsoft.com/office/drawing/2014/main" id="{8264BBC5-00E9-B6E1-A914-212412264ED4}"/>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b="0" i="1" u="none" strike="noStrike" baseline="0"/>
              <a:t>Market damages  -&gt; </a:t>
            </a:r>
            <a:r>
              <a:rPr lang="en-US" sz="2000" b="0" u="none" strike="noStrike" baseline="0"/>
              <a:t>Production function approach (e.g. wheat production)</a:t>
            </a:r>
          </a:p>
          <a:p>
            <a:endParaRPr lang="en-US" sz="2000"/>
          </a:p>
          <a:p>
            <a:endParaRPr lang="en-US" sz="2000" b="0" u="none" strike="noStrike" baseline="0"/>
          </a:p>
          <a:p>
            <a:r>
              <a:rPr lang="en-US" sz="2000" i="1"/>
              <a:t>Non-market damages</a:t>
            </a:r>
            <a:r>
              <a:rPr lang="en-US" sz="2000"/>
              <a:t>.  -&gt;  direct vs indirect utility (e.g. biodiversity)</a:t>
            </a:r>
          </a:p>
          <a:p>
            <a:endParaRPr lang="en-US" sz="2000"/>
          </a:p>
        </p:txBody>
      </p:sp>
      <p:pic>
        <p:nvPicPr>
          <p:cNvPr id="6" name="Content Placeholder 5" descr="Architects working on a blueprint">
            <a:extLst>
              <a:ext uri="{FF2B5EF4-FFF2-40B4-BE49-F238E27FC236}">
                <a16:creationId xmlns:a16="http://schemas.microsoft.com/office/drawing/2014/main" id="{368FC756-3D79-4303-5A7B-0D4CD8A6DE6F}"/>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3846" r="31035"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C2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65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04BB3-8991-7B7E-E8F9-E4553F8C02E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i="0" u="none" strike="noStrike" baseline="0"/>
              <a:t>Cost Assessment </a:t>
            </a:r>
            <a:endParaRPr lang="en-US" sz="540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7A1036-9206-F6EA-D246-01D76C02F3A9}"/>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b="0" i="0" u="none" strike="noStrike" baseline="0"/>
              <a:t>“bottom-up” models (for example, Barretto and Kypreos 2004) </a:t>
            </a:r>
          </a:p>
          <a:p>
            <a:r>
              <a:rPr lang="en-US" sz="2200" b="0" i="0" u="none" strike="noStrike" baseline="0"/>
              <a:t>“top down,” economy-wide models </a:t>
            </a:r>
            <a:r>
              <a:rPr lang="en-US" sz="2200"/>
              <a:t>(see, for example, Jorgenson and Wilcoxen 1996; Conrad 2002) -&gt; computable general equilibrium models </a:t>
            </a:r>
          </a:p>
        </p:txBody>
      </p:sp>
      <p:pic>
        <p:nvPicPr>
          <p:cNvPr id="6" name="Content Placeholder 5" descr="Rows of covid-19 vaccine in vials">
            <a:extLst>
              <a:ext uri="{FF2B5EF4-FFF2-40B4-BE49-F238E27FC236}">
                <a16:creationId xmlns:a16="http://schemas.microsoft.com/office/drawing/2014/main" id="{AF54CBE4-AE19-119F-6D1C-CAB9966CE7D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2271" r="-1" b="211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6188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94B3-AC59-D301-1958-D3450C7090DD}"/>
              </a:ext>
            </a:extLst>
          </p:cNvPr>
          <p:cNvSpPr>
            <a:spLocks noGrp="1"/>
          </p:cNvSpPr>
          <p:nvPr>
            <p:ph type="title"/>
          </p:nvPr>
        </p:nvSpPr>
        <p:spPr/>
        <p:txBody>
          <a:bodyPr/>
          <a:lstStyle/>
          <a:p>
            <a:r>
              <a:rPr lang="en-US" sz="4400" b="1" i="1" u="none" strike="noStrike" baseline="0" dirty="0">
                <a:solidFill>
                  <a:srgbClr val="000000"/>
                </a:solidFill>
                <a:latin typeface="Arial" panose="020B0604020202020204" pitchFamily="34" charset="0"/>
              </a:rPr>
              <a:t>Integrated Assessment </a:t>
            </a:r>
            <a:endParaRPr lang="en-US" dirty="0"/>
          </a:p>
        </p:txBody>
      </p:sp>
      <p:sp>
        <p:nvSpPr>
          <p:cNvPr id="3" name="Content Placeholder 2">
            <a:extLst>
              <a:ext uri="{FF2B5EF4-FFF2-40B4-BE49-F238E27FC236}">
                <a16:creationId xmlns:a16="http://schemas.microsoft.com/office/drawing/2014/main" id="{EB36F7B7-F09B-76A6-07C9-B3ADB16A15A2}"/>
              </a:ext>
            </a:extLst>
          </p:cNvPr>
          <p:cNvSpPr>
            <a:spLocks noGrp="1"/>
          </p:cNvSpPr>
          <p:nvPr>
            <p:ph sz="half" idx="1"/>
          </p:nvPr>
        </p:nvSpPr>
        <p:spPr>
          <a:xfrm>
            <a:off x="167089" y="1854200"/>
            <a:ext cx="5181600" cy="4351338"/>
          </a:xfrm>
        </p:spPr>
        <p:txBody>
          <a:bodyPr/>
          <a:lstStyle/>
          <a:p>
            <a:r>
              <a:rPr lang="en-US" dirty="0">
                <a:solidFill>
                  <a:srgbClr val="000000"/>
                </a:solidFill>
                <a:latin typeface="Times New Roman" panose="02020603050405020304" pitchFamily="18" charset="0"/>
              </a:rPr>
              <a:t>to relate costs to mitigation benefits (avoided damages) has spawned the development of integrated assessment models (IAM).</a:t>
            </a:r>
          </a:p>
          <a:p>
            <a:r>
              <a:rPr lang="en-US"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hlinkClick r:id="rId3"/>
              </a:rPr>
              <a:t>https://www.youtube.com/watch?v=o9tnpwSovJA</a:t>
            </a:r>
            <a:r>
              <a:rPr lang="en-US" dirty="0">
                <a:solidFill>
                  <a:srgbClr val="000000"/>
                </a:solidFill>
                <a:latin typeface="Times New Roman" panose="02020603050405020304" pitchFamily="18" charset="0"/>
              </a:rPr>
              <a:t> </a:t>
            </a:r>
          </a:p>
        </p:txBody>
      </p:sp>
      <p:pic>
        <p:nvPicPr>
          <p:cNvPr id="1026" name="Picture 2">
            <a:extLst>
              <a:ext uri="{FF2B5EF4-FFF2-40B4-BE49-F238E27FC236}">
                <a16:creationId xmlns:a16="http://schemas.microsoft.com/office/drawing/2014/main" id="{326DF584-F83A-771A-7864-E9AE9A62DAA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331214" y="1854200"/>
            <a:ext cx="669369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401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1388</Words>
  <Application>Microsoft Office PowerPoint</Application>
  <PresentationFormat>Widescreen</PresentationFormat>
  <Paragraphs>91</Paragraphs>
  <Slides>20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Myriad Pro</vt:lpstr>
      <vt:lpstr>NewBaskerville-Italic</vt:lpstr>
      <vt:lpstr>NewBaskerville-Roman</vt:lpstr>
      <vt:lpstr>Times New Roman</vt:lpstr>
      <vt:lpstr>Office Theme</vt:lpstr>
      <vt:lpstr>Economics of Climate Change</vt:lpstr>
      <vt:lpstr>Goal </vt:lpstr>
      <vt:lpstr>PowerPoint Presentation</vt:lpstr>
      <vt:lpstr>Content</vt:lpstr>
      <vt:lpstr>“SUPER WICKED PROBLEM”</vt:lpstr>
      <vt:lpstr>Wickedness of Climate Change Problem</vt:lpstr>
      <vt:lpstr>Assessing the benefits and costs of climate change mitigation</vt:lpstr>
      <vt:lpstr>Cost Assessment </vt:lpstr>
      <vt:lpstr>Integrated Assessment </vt:lpstr>
      <vt:lpstr>Dealing with Uncertainty</vt:lpstr>
      <vt:lpstr>Dealing with Uncertainty</vt:lpstr>
      <vt:lpstr>The Choice of Instrument for Climate Change Policy </vt:lpstr>
      <vt:lpstr>Instrument for Climate Change Policy</vt:lpstr>
      <vt:lpstr>PowerPoint Presentation</vt:lpstr>
      <vt:lpstr>PowerPoint Presentation</vt:lpstr>
      <vt:lpstr>International Policy Initiatives and Coordination</vt:lpstr>
      <vt:lpstr>The goals of the Paris Agreement</vt:lpstr>
      <vt:lpstr>Conclusion</vt:lpstr>
      <vt:lpstr>Questions </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Climate Change</dc:title>
  <dc:creator>Rahat Sabyrbekov</dc:creator>
  <cp:lastModifiedBy>Rahat Sabyrbekov</cp:lastModifiedBy>
  <cp:revision>33</cp:revision>
  <dcterms:created xsi:type="dcterms:W3CDTF">2022-09-15T13:16:36Z</dcterms:created>
  <dcterms:modified xsi:type="dcterms:W3CDTF">2022-09-15T16:03:28Z</dcterms:modified>
</cp:coreProperties>
</file>