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889f723db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889f723db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define the type and depth of learning students are expected to achieve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provide an objective benchmark for formative and summative assessment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clearly communicate expectations to learners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guide and organise teacher and learner behaviours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Learning outcomes begin with an action verb and describe something observable or measurable. Use only one action verb per outcome. Vague verbs such as ‘know’ or ‘understand’ are not easily measurable. Substitute with ‘identify’, ‘define’, ‘describe’ or ‘demonstrate’.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Avoid vague verbs such as ‘know’, ‘appreciate’ and ‘understand’. (Phrases like ‘Demonstrate understanding of...’ are just as vague as ‘Understand’!)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Check that the verbs used reflect the level of learning required.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Ensure that outcomes are observable and measurable.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Write the outcomes in terms of what the learner does, not what the teacher does.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Check that the outcomes reflect knowledge, skills or attitudes (or a combination of these).</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 Include outcomes that are woven into the entire course (such as ‘Work effectively in teams’).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Check that there are the appropriate number of outcomes (ideally no more than three per major topic).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889f723db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889f723db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889f723db1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889f723db1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889f723db1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889f723db1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Individual break out rooms 10”</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Groups of three after 10 minutes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Learning outcomes</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6" name="Google Shape;56;p13"/>
          <p:cNvPicPr preferRelativeResize="0"/>
          <p:nvPr/>
        </p:nvPicPr>
        <p:blipFill>
          <a:blip r:embed="rId3">
            <a:alphaModFix/>
          </a:blip>
          <a:stretch>
            <a:fillRect/>
          </a:stretch>
        </p:blipFill>
        <p:spPr>
          <a:xfrm>
            <a:off x="0" y="1152463"/>
            <a:ext cx="9144000" cy="51073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63" name="Google Shape;63;p14"/>
          <p:cNvPicPr preferRelativeResize="0"/>
          <p:nvPr/>
        </p:nvPicPr>
        <p:blipFill>
          <a:blip r:embed="rId3">
            <a:alphaModFix/>
          </a:blip>
          <a:stretch>
            <a:fillRect/>
          </a:stretch>
        </p:blipFill>
        <p:spPr>
          <a:xfrm>
            <a:off x="9525" y="99325"/>
            <a:ext cx="9124950" cy="4834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693150" y="-45900"/>
            <a:ext cx="7292025" cy="5235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pic>
        <p:nvPicPr>
          <p:cNvPr id="73" name="Google Shape;73;p16"/>
          <p:cNvPicPr preferRelativeResize="0"/>
          <p:nvPr/>
        </p:nvPicPr>
        <p:blipFill rotWithShape="1">
          <a:blip r:embed="rId3">
            <a:alphaModFix/>
          </a:blip>
          <a:srcRect b="0" l="0" r="0" t="6872"/>
          <a:stretch/>
        </p:blipFill>
        <p:spPr>
          <a:xfrm>
            <a:off x="2760575" y="152400"/>
            <a:ext cx="2706036" cy="48386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a:t>
            </a:r>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dk1"/>
                </a:solidFill>
              </a:rPr>
              <a:t>Purpose</a:t>
            </a:r>
            <a:r>
              <a:rPr lang="en"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Create an assessment plan for your course.</a:t>
            </a:r>
            <a:endParaRPr sz="11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Task</a:t>
            </a:r>
            <a:r>
              <a:rPr lang="en" sz="1100">
                <a:solidFill>
                  <a:schemeClr val="dk1"/>
                </a:solidFill>
              </a:rPr>
              <a:t>: </a:t>
            </a:r>
            <a:endParaRPr sz="1100">
              <a:solidFill>
                <a:schemeClr val="dk1"/>
              </a:solidFill>
            </a:endParaRPr>
          </a:p>
          <a:p>
            <a:pPr indent="0" lvl="0" marL="0" rtl="0" algn="l">
              <a:spcBef>
                <a:spcPts val="0"/>
              </a:spcBef>
              <a:spcAft>
                <a:spcPts val="0"/>
              </a:spcAft>
              <a:buClr>
                <a:schemeClr val="dk1"/>
              </a:buClr>
              <a:buSzPts val="1100"/>
              <a:buFont typeface="Arial"/>
              <a:buNone/>
            </a:pPr>
            <a:r>
              <a:rPr lang="en" sz="1100">
                <a:solidFill>
                  <a:schemeClr val="dk1"/>
                </a:solidFill>
              </a:rPr>
              <a:t>With the learning outcomes of your course in mind, define your assessment plan, completing the following:</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What must be assessed?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I would like to assess in these ways (e.g., through an exam or an assignment):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I would rather not assess in these ways: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I will exploit technology for formative and summative assessment by (e.g., by using a discussion forum to provide formative feedback or by setting up a multiple-choice exam):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The work done during the course will contribute to formative and summative assessment in these ways: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Formative feedback will be offered by teachers and peers in these ways and using these technologies:    </a:t>
            </a:r>
            <a:endParaRPr sz="1100">
              <a:solidFill>
                <a:schemeClr val="dk1"/>
              </a:solidFill>
            </a:endParaRPr>
          </a:p>
          <a:p>
            <a:pPr indent="-304800" lvl="0" marL="457200" rtl="0" algn="l">
              <a:spcBef>
                <a:spcPts val="0"/>
              </a:spcBef>
              <a:spcAft>
                <a:spcPts val="0"/>
              </a:spcAft>
              <a:buClr>
                <a:schemeClr val="dk1"/>
              </a:buClr>
              <a:buSzPts val="1200"/>
              <a:buAutoNum type="arabicPeriod"/>
            </a:pPr>
            <a:r>
              <a:rPr lang="en" sz="1100">
                <a:solidFill>
                  <a:schemeClr val="dk1"/>
                </a:solidFill>
              </a:rPr>
              <a:t>Peer assessment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