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60" r:id="rId4"/>
    <p:sldId id="261" r:id="rId5"/>
    <p:sldId id="269" r:id="rId6"/>
    <p:sldId id="262" r:id="rId7"/>
    <p:sldId id="270" r:id="rId8"/>
    <p:sldId id="267" r:id="rId9"/>
    <p:sldId id="268" r:id="rId10"/>
    <p:sldId id="263"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Мамытова Айнура Кемелидиновна" initials="МАК" lastIdx="1" clrIdx="0">
    <p:extLst>
      <p:ext uri="{19B8F6BF-5375-455C-9EA6-DF929625EA0E}">
        <p15:presenceInfo xmlns:p15="http://schemas.microsoft.com/office/powerpoint/2012/main" userId="Мамытова Айнура Кемелидиновна"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78"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3-30T14:09:05.763" idx="1">
    <p:pos x="4109" y="3101"/>
    <p:text>This paper was published in 2003 by Economic and Human Biology</p:text>
    <p:extLst>
      <p:ext uri="{C676402C-5697-4E1C-873F-D02D1690AC5C}">
        <p15:threadingInfo xmlns:p15="http://schemas.microsoft.com/office/powerpoint/2012/main" timeZoneBias="-3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4/2/2020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A993561-D945-46C8-8C62-5A7B7D0C238F}"/>
              </a:ext>
            </a:extLst>
          </p:cNvPr>
          <p:cNvSpPr>
            <a:spLocks noGrp="1"/>
          </p:cNvSpPr>
          <p:nvPr>
            <p:ph type="ctrTitle"/>
          </p:nvPr>
        </p:nvSpPr>
        <p:spPr/>
        <p:txBody>
          <a:bodyPr>
            <a:normAutofit/>
          </a:bodyPr>
          <a:lstStyle/>
          <a:p>
            <a:r>
              <a:rPr lang="en-US" dirty="0"/>
              <a:t>The hidden penalties of gender inequality: fetal origins of ill-health </a:t>
            </a:r>
            <a:endParaRPr lang="ru-RU" dirty="0"/>
          </a:p>
        </p:txBody>
      </p:sp>
      <p:sp>
        <p:nvSpPr>
          <p:cNvPr id="3" name="Подзаголовок 2">
            <a:extLst>
              <a:ext uri="{FF2B5EF4-FFF2-40B4-BE49-F238E27FC236}">
                <a16:creationId xmlns:a16="http://schemas.microsoft.com/office/drawing/2014/main" xmlns="" id="{FE654377-48E7-43A3-85BB-A39DEF9BD609}"/>
              </a:ext>
            </a:extLst>
          </p:cNvPr>
          <p:cNvSpPr>
            <a:spLocks noGrp="1"/>
          </p:cNvSpPr>
          <p:nvPr>
            <p:ph type="subTitle" idx="1"/>
          </p:nvPr>
        </p:nvSpPr>
        <p:spPr/>
        <p:txBody>
          <a:bodyPr>
            <a:normAutofit fontScale="92500" lnSpcReduction="20000"/>
          </a:bodyPr>
          <a:lstStyle/>
          <a:p>
            <a:r>
              <a:rPr lang="en-US" dirty="0"/>
              <a:t>Siddiq Osmani,    Amartya Sen </a:t>
            </a:r>
          </a:p>
          <a:p>
            <a:r>
              <a:rPr lang="en-US" dirty="0"/>
              <a:t>University of Ulster, Jordanstown, Newtownabbey, Antrim BT37 0QB, UK b Trinity College, Cambridge, UK</a:t>
            </a:r>
            <a:endParaRPr lang="ru-RU" dirty="0"/>
          </a:p>
        </p:txBody>
      </p:sp>
    </p:spTree>
    <p:extLst>
      <p:ext uri="{BB962C8B-B14F-4D97-AF65-F5344CB8AC3E}">
        <p14:creationId xmlns:p14="http://schemas.microsoft.com/office/powerpoint/2010/main" val="3277554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415D85B-FA2E-43E1-BAA3-ED0D143F2BD4}"/>
              </a:ext>
            </a:extLst>
          </p:cNvPr>
          <p:cNvSpPr>
            <a:spLocks noGrp="1"/>
          </p:cNvSpPr>
          <p:nvPr>
            <p:ph type="title"/>
          </p:nvPr>
        </p:nvSpPr>
        <p:spPr/>
        <p:txBody>
          <a:bodyPr>
            <a:normAutofit/>
          </a:bodyPr>
          <a:lstStyle/>
          <a:p>
            <a:r>
              <a:rPr lang="en-US" dirty="0"/>
              <a:t>Interconnections </a:t>
            </a:r>
            <a:r>
              <a:rPr lang="en-US" dirty="0"/>
              <a:t>and causal links</a:t>
            </a:r>
            <a:endParaRPr lang="ru-RU" dirty="0"/>
          </a:p>
        </p:txBody>
      </p:sp>
      <p:sp>
        <p:nvSpPr>
          <p:cNvPr id="3" name="Объект 2">
            <a:extLst>
              <a:ext uri="{FF2B5EF4-FFF2-40B4-BE49-F238E27FC236}">
                <a16:creationId xmlns:a16="http://schemas.microsoft.com/office/drawing/2014/main" xmlns="" id="{22D46C4C-767F-47BB-BE7C-EAB334E9C9C3}"/>
              </a:ext>
            </a:extLst>
          </p:cNvPr>
          <p:cNvSpPr>
            <a:spLocks noGrp="1"/>
          </p:cNvSpPr>
          <p:nvPr>
            <p:ph idx="1"/>
          </p:nvPr>
        </p:nvSpPr>
        <p:spPr>
          <a:xfrm>
            <a:off x="3667125" y="495300"/>
            <a:ext cx="7517342" cy="6019800"/>
          </a:xfrm>
        </p:spPr>
        <p:txBody>
          <a:bodyPr>
            <a:normAutofit fontScale="77500" lnSpcReduction="20000"/>
          </a:bodyPr>
          <a:lstStyle/>
          <a:p>
            <a:r>
              <a:rPr lang="en-US" sz="3600" dirty="0" smtClean="0"/>
              <a:t>So there are the five phenomena are integrally connected through a causal chain that involves both social behavior and biological processes</a:t>
            </a:r>
            <a:r>
              <a:rPr lang="ru-RU" sz="3600" dirty="0" smtClean="0"/>
              <a:t>: </a:t>
            </a:r>
            <a:r>
              <a:rPr lang="en-US" sz="3600" dirty="0" smtClean="0"/>
              <a:t>the starting point of this chain is gender bias, which leads to ill-health. </a:t>
            </a:r>
          </a:p>
          <a:p>
            <a:r>
              <a:rPr lang="en-US" sz="3600" dirty="0"/>
              <a:t>The links in this chain are as follows: (1) gender bias leads to insufficient maternal malnutrition; (2) insufficient nutrition of the mother leads to a delay in fetal development, that affect low birth weight; (3) low birth weight, in turn, leads to both a high incidence of malnutrition in children and (4) a higher than expected prevalence of disease in adults, directly or indirectly due to malnutrition in children. Taken together, four references suggest that excessive gender inequality in South Asia accounts for the overwhelming prevalence of ill-health in the region.</a:t>
            </a:r>
            <a:endParaRPr lang="ru-RU" dirty="0"/>
          </a:p>
        </p:txBody>
      </p:sp>
    </p:spTree>
    <p:extLst>
      <p:ext uri="{BB962C8B-B14F-4D97-AF65-F5344CB8AC3E}">
        <p14:creationId xmlns:p14="http://schemas.microsoft.com/office/powerpoint/2010/main" val="2099831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04AEA33-1609-4D42-8A86-7E3E0672B35C}"/>
              </a:ext>
            </a:extLst>
          </p:cNvPr>
          <p:cNvSpPr>
            <a:spLocks noGrp="1"/>
          </p:cNvSpPr>
          <p:nvPr>
            <p:ph type="title"/>
          </p:nvPr>
        </p:nvSpPr>
        <p:spPr>
          <a:xfrm>
            <a:off x="252919" y="1190512"/>
            <a:ext cx="3088158" cy="4601183"/>
          </a:xfrm>
        </p:spPr>
        <p:txBody>
          <a:bodyPr/>
          <a:lstStyle/>
          <a:p>
            <a:r>
              <a:rPr lang="en-US" dirty="0"/>
              <a:t>The neglect of women and its many p</a:t>
            </a:r>
            <a:r>
              <a:rPr lang="en-US" dirty="0" smtClean="0"/>
              <a:t>enalties</a:t>
            </a:r>
            <a:endParaRPr lang="ru-RU" dirty="0"/>
          </a:p>
        </p:txBody>
      </p:sp>
      <p:sp>
        <p:nvSpPr>
          <p:cNvPr id="3" name="Объект 2">
            <a:extLst>
              <a:ext uri="{FF2B5EF4-FFF2-40B4-BE49-F238E27FC236}">
                <a16:creationId xmlns:a16="http://schemas.microsoft.com/office/drawing/2014/main" xmlns="" id="{97455EA8-03AE-4F12-A554-6129590284A3}"/>
              </a:ext>
            </a:extLst>
          </p:cNvPr>
          <p:cNvSpPr>
            <a:spLocks noGrp="1"/>
          </p:cNvSpPr>
          <p:nvPr>
            <p:ph idx="1"/>
          </p:nvPr>
        </p:nvSpPr>
        <p:spPr>
          <a:xfrm>
            <a:off x="3476625" y="266700"/>
            <a:ext cx="7707843" cy="6448425"/>
          </a:xfrm>
        </p:spPr>
        <p:txBody>
          <a:bodyPr>
            <a:normAutofit fontScale="85000" lnSpcReduction="20000"/>
          </a:bodyPr>
          <a:lstStyle/>
          <a:p>
            <a:pPr marL="0" indent="0">
              <a:lnSpc>
                <a:spcPct val="107000"/>
              </a:lnSpc>
              <a:spcAft>
                <a:spcPts val="800"/>
              </a:spcAft>
              <a:buNone/>
            </a:pPr>
            <a:r>
              <a:rPr lang="ru-RU" sz="2600" dirty="0" err="1" smtClean="0"/>
              <a:t>The</a:t>
            </a:r>
            <a:r>
              <a:rPr lang="ru-RU" sz="2600" dirty="0" smtClean="0"/>
              <a:t> </a:t>
            </a:r>
            <a:r>
              <a:rPr lang="ru-RU" sz="2600" dirty="0" err="1" smtClean="0"/>
              <a:t>connections</a:t>
            </a:r>
            <a:r>
              <a:rPr lang="en-US" sz="2600" dirty="0" smtClean="0"/>
              <a:t> </a:t>
            </a:r>
            <a:r>
              <a:rPr lang="en-US" sz="2600" dirty="0" smtClean="0"/>
              <a:t>between the</a:t>
            </a:r>
            <a:r>
              <a:rPr lang="en-US" sz="2400" dirty="0" smtClean="0"/>
              <a:t> </a:t>
            </a:r>
            <a:r>
              <a:rPr lang="en-US" sz="2400" dirty="0"/>
              <a:t>neglect of women and its many penalties</a:t>
            </a:r>
            <a:r>
              <a:rPr lang="ru-RU" sz="2600" dirty="0" smtClean="0"/>
              <a:t> </a:t>
            </a:r>
            <a:r>
              <a:rPr lang="ru-RU" sz="2600" dirty="0" err="1"/>
              <a:t>are</a:t>
            </a:r>
            <a:r>
              <a:rPr lang="ru-RU" sz="2600" dirty="0"/>
              <a:t> </a:t>
            </a:r>
            <a:r>
              <a:rPr lang="ru-RU" sz="2600" dirty="0" err="1"/>
              <a:t>based</a:t>
            </a:r>
            <a:r>
              <a:rPr lang="ru-RU" sz="2600" dirty="0"/>
              <a:t> </a:t>
            </a:r>
            <a:r>
              <a:rPr lang="ru-RU" sz="2600" dirty="0" err="1"/>
              <a:t>on</a:t>
            </a:r>
            <a:r>
              <a:rPr lang="ru-RU" sz="2600" dirty="0"/>
              <a:t> </a:t>
            </a:r>
            <a:r>
              <a:rPr lang="ru-RU" sz="2600" dirty="0" err="1"/>
              <a:t>the</a:t>
            </a:r>
            <a:r>
              <a:rPr lang="ru-RU" sz="2600" dirty="0"/>
              <a:t> </a:t>
            </a:r>
            <a:r>
              <a:rPr lang="ru-RU" sz="2600" dirty="0" err="1"/>
              <a:t>following</a:t>
            </a:r>
            <a:r>
              <a:rPr lang="ru-RU" sz="2600" dirty="0"/>
              <a:t> </a:t>
            </a:r>
            <a:r>
              <a:rPr lang="ru-RU" sz="2600" dirty="0" err="1"/>
              <a:t>empirical</a:t>
            </a:r>
            <a:r>
              <a:rPr lang="ru-RU" sz="2600" dirty="0"/>
              <a:t> </a:t>
            </a:r>
            <a:r>
              <a:rPr lang="ru-RU" sz="2600" dirty="0" err="1"/>
              <a:t>foundations</a:t>
            </a:r>
            <a:endParaRPr lang="ru-RU" sz="2600" dirty="0"/>
          </a:p>
          <a:p>
            <a:pPr>
              <a:lnSpc>
                <a:spcPct val="107000"/>
              </a:lnSpc>
              <a:spcAft>
                <a:spcPts val="800"/>
              </a:spcAft>
            </a:pPr>
            <a:r>
              <a:rPr lang="en-US" dirty="0" smtClean="0">
                <a:ea typeface="Calibri" panose="020F0502020204030204" pitchFamily="34" charset="0"/>
                <a:cs typeface="Times New Roman" panose="02020603050405020304" pitchFamily="18" charset="0"/>
              </a:rPr>
              <a:t> </a:t>
            </a:r>
            <a:r>
              <a:rPr lang="en-US" sz="2600" dirty="0">
                <a:ea typeface="Calibri" panose="020F0502020204030204" pitchFamily="34" charset="0"/>
                <a:cs typeface="Times New Roman" panose="02020603050405020304" pitchFamily="18" charset="0"/>
              </a:rPr>
              <a:t>increasing the mortality rates, of women in particular, but also of others (child mortality relates directly to women’s education and literacy); </a:t>
            </a:r>
            <a:endParaRPr lang="ru-RU" sz="2600" dirty="0">
              <a:ea typeface="Calibri" panose="020F0502020204030204" pitchFamily="34" charset="0"/>
              <a:cs typeface="Times New Roman" panose="02020603050405020304" pitchFamily="18" charset="0"/>
            </a:endParaRPr>
          </a:p>
          <a:p>
            <a:pPr>
              <a:lnSpc>
                <a:spcPct val="107000"/>
              </a:lnSpc>
              <a:spcAft>
                <a:spcPts val="800"/>
              </a:spcAft>
            </a:pPr>
            <a:r>
              <a:rPr lang="en-US" sz="2600" dirty="0">
                <a:ea typeface="Calibri" panose="020F0502020204030204" pitchFamily="34" charset="0"/>
                <a:cs typeface="Times New Roman" panose="02020603050405020304" pitchFamily="18" charset="0"/>
              </a:rPr>
              <a:t>contributing to high fertility rates (indeed women’s empowerment is one of the strongest influences in cutting birth rates); </a:t>
            </a:r>
          </a:p>
          <a:p>
            <a:pPr>
              <a:lnSpc>
                <a:spcPct val="107000"/>
              </a:lnSpc>
              <a:spcAft>
                <a:spcPts val="800"/>
              </a:spcAft>
            </a:pPr>
            <a:r>
              <a:rPr lang="en-US" sz="2600" dirty="0">
                <a:ea typeface="Calibri" panose="020F0502020204030204" pitchFamily="34" charset="0"/>
                <a:cs typeface="Times New Roman" panose="02020603050405020304" pitchFamily="18" charset="0"/>
              </a:rPr>
              <a:t> limiting the strength and coverage of economic progress (many of the successful experiences of rapid economic activities have crucially depended on women’s initiative, particularly in East and South-east Asia, but increasingly also in other countries, including Bangladesh); </a:t>
            </a:r>
          </a:p>
          <a:p>
            <a:pPr>
              <a:lnSpc>
                <a:spcPct val="107000"/>
              </a:lnSpc>
              <a:spcAft>
                <a:spcPts val="800"/>
              </a:spcAft>
            </a:pPr>
            <a:r>
              <a:rPr lang="en-US" sz="2600" dirty="0">
                <a:ea typeface="Calibri" panose="020F0502020204030204" pitchFamily="34" charset="0"/>
                <a:cs typeface="Times New Roman" panose="02020603050405020304" pitchFamily="18" charset="0"/>
              </a:rPr>
              <a:t> impairing political participation and the practice of democracy (there is much evidence, not least from South Asia, that a greater role of women in grass-root politics can help to change the agenda of social discourse).</a:t>
            </a:r>
            <a:endParaRPr lang="ru-RU" sz="2600" dirty="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0922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D0E1255-93CA-4159-A7B2-7C9DE5A4A477}"/>
              </a:ext>
            </a:extLst>
          </p:cNvPr>
          <p:cNvSpPr>
            <a:spLocks noGrp="1"/>
          </p:cNvSpPr>
          <p:nvPr>
            <p:ph type="title"/>
          </p:nvPr>
        </p:nvSpPr>
        <p:spPr>
          <a:xfrm>
            <a:off x="323256" y="1185558"/>
            <a:ext cx="2572343" cy="4601183"/>
          </a:xfrm>
        </p:spPr>
        <p:txBody>
          <a:bodyPr/>
          <a:lstStyle/>
          <a:p>
            <a:endParaRPr lang="ru-RU" dirty="0"/>
          </a:p>
        </p:txBody>
      </p:sp>
      <p:sp>
        <p:nvSpPr>
          <p:cNvPr id="3" name="Объект 2">
            <a:extLst>
              <a:ext uri="{FF2B5EF4-FFF2-40B4-BE49-F238E27FC236}">
                <a16:creationId xmlns:a16="http://schemas.microsoft.com/office/drawing/2014/main" xmlns="" id="{7E93D37A-FCF4-4AB7-90AD-1BD70D1AEB1B}"/>
              </a:ext>
            </a:extLst>
          </p:cNvPr>
          <p:cNvSpPr>
            <a:spLocks noGrp="1"/>
          </p:cNvSpPr>
          <p:nvPr>
            <p:ph idx="1"/>
          </p:nvPr>
        </p:nvSpPr>
        <p:spPr>
          <a:xfrm>
            <a:off x="3552825" y="447675"/>
            <a:ext cx="8267699" cy="6076950"/>
          </a:xfrm>
        </p:spPr>
        <p:txBody>
          <a:bodyPr>
            <a:normAutofit lnSpcReduction="10000"/>
          </a:bodyPr>
          <a:lstStyle/>
          <a:p>
            <a:pPr marL="0" lvl="0" indent="0" defTabSz="457200">
              <a:lnSpc>
                <a:spcPct val="100000"/>
              </a:lnSpc>
              <a:spcBef>
                <a:spcPts val="0"/>
              </a:spcBef>
              <a:buClrTx/>
              <a:buNone/>
            </a:pPr>
            <a:r>
              <a:rPr lang="en-US" dirty="0">
                <a:solidFill>
                  <a:prstClr val="black"/>
                </a:solidFill>
              </a:rPr>
              <a:t>In other words, what begins as a neglect of the interests of women ends up causing adversities in the health and survival of all in the developing world.</a:t>
            </a:r>
            <a:endParaRPr lang="ru-RU" dirty="0">
              <a:solidFill>
                <a:prstClr val="black"/>
              </a:solidFill>
            </a:endParaRPr>
          </a:p>
          <a:p>
            <a:pPr marL="0" lvl="0" indent="0" defTabSz="457200">
              <a:lnSpc>
                <a:spcPct val="100000"/>
              </a:lnSpc>
              <a:spcBef>
                <a:spcPts val="0"/>
              </a:spcBef>
              <a:buClrTx/>
              <a:buNone/>
            </a:pPr>
            <a:r>
              <a:rPr lang="en-US" dirty="0">
                <a:solidFill>
                  <a:prstClr val="black"/>
                </a:solidFill>
              </a:rPr>
              <a:t> </a:t>
            </a:r>
            <a:endParaRPr lang="ru-RU" dirty="0">
              <a:solidFill>
                <a:prstClr val="black"/>
              </a:solidFill>
            </a:endParaRPr>
          </a:p>
          <a:p>
            <a:pPr marL="0" lvl="0" indent="0" defTabSz="457200">
              <a:lnSpc>
                <a:spcPct val="100000"/>
              </a:lnSpc>
              <a:spcBef>
                <a:spcPts val="0"/>
              </a:spcBef>
              <a:buClrTx/>
              <a:buNone/>
            </a:pPr>
            <a:r>
              <a:rPr lang="en-US" dirty="0">
                <a:solidFill>
                  <a:prstClr val="black"/>
                </a:solidFill>
              </a:rPr>
              <a:t>Important as it is, this is not only a matter of justice, however. The analysis </a:t>
            </a:r>
            <a:r>
              <a:rPr lang="en-US" dirty="0" smtClean="0">
                <a:solidFill>
                  <a:prstClr val="black"/>
                </a:solidFill>
              </a:rPr>
              <a:t>presented in the paper </a:t>
            </a:r>
            <a:r>
              <a:rPr lang="en-US" dirty="0">
                <a:solidFill>
                  <a:prstClr val="black"/>
                </a:solidFill>
              </a:rPr>
              <a:t>has serious implications for hard-nosed economic calculus. </a:t>
            </a:r>
            <a:endParaRPr lang="en-US" dirty="0" smtClean="0">
              <a:solidFill>
                <a:prstClr val="black"/>
              </a:solidFill>
            </a:endParaRPr>
          </a:p>
          <a:p>
            <a:pPr marL="0" lvl="0" indent="0" defTabSz="457200">
              <a:lnSpc>
                <a:spcPct val="100000"/>
              </a:lnSpc>
              <a:spcBef>
                <a:spcPts val="0"/>
              </a:spcBef>
              <a:buClrTx/>
              <a:buNone/>
            </a:pPr>
            <a:r>
              <a:rPr lang="en-US" dirty="0" smtClean="0">
                <a:solidFill>
                  <a:prstClr val="black"/>
                </a:solidFill>
              </a:rPr>
              <a:t>So </a:t>
            </a:r>
            <a:r>
              <a:rPr lang="en-US" dirty="0">
                <a:solidFill>
                  <a:prstClr val="black"/>
                </a:solidFill>
              </a:rPr>
              <a:t>long as the overlapping transition remains, the developing countries will be faced with a serious resource constraint in dealing with their health problems. Our analysis suggests that the problem will be the more severe for those among the developing countries where gender inequality is more prevalent. We have shown that gender inequality exacerbates the old regime of diseases among the less affluent through the pathway of childhood undernutrition. Simultaneously it also aggravates the new regime of diseases among the relatively more affluent (but whose mothers belonged to a less affluent generation) through the pathway of the ‘Barker hypothesis’. Gender inequality thus leads to a double jeopardy—simultaneously aggravating both regimes of diseases and thus raising the economic cost of overlapping health transition. Undertaking social reforms aimed at eliminating gender inequality may turn out to be the most cost-effective method of preventing this double jeopardy</a:t>
            </a:r>
            <a:endParaRPr lang="ru-RU" dirty="0">
              <a:solidFill>
                <a:prstClr val="black"/>
              </a:solidFill>
            </a:endParaRPr>
          </a:p>
          <a:p>
            <a:endParaRPr lang="ru-RU" dirty="0"/>
          </a:p>
        </p:txBody>
      </p:sp>
    </p:spTree>
    <p:extLst>
      <p:ext uri="{BB962C8B-B14F-4D97-AF65-F5344CB8AC3E}">
        <p14:creationId xmlns:p14="http://schemas.microsoft.com/office/powerpoint/2010/main" val="489131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EA33E2F-5ADE-43EA-A91B-CBA1F5F28784}"/>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xmlns="" id="{DA63936E-8105-4E34-8494-E663DEA46E4D}"/>
              </a:ext>
            </a:extLst>
          </p:cNvPr>
          <p:cNvSpPr>
            <a:spLocks noGrp="1"/>
          </p:cNvSpPr>
          <p:nvPr>
            <p:ph idx="1"/>
          </p:nvPr>
        </p:nvSpPr>
        <p:spPr>
          <a:xfrm>
            <a:off x="3991188" y="960120"/>
            <a:ext cx="7697892" cy="5486400"/>
          </a:xfrm>
        </p:spPr>
        <p:txBody>
          <a:bodyPr>
            <a:normAutofit fontScale="85000" lnSpcReduction="10000"/>
          </a:bodyPr>
          <a:lstStyle/>
          <a:p>
            <a:pPr marL="0" indent="0">
              <a:buNone/>
            </a:pPr>
            <a:endParaRPr lang="en-US" sz="4000" dirty="0" smtClean="0"/>
          </a:p>
          <a:p>
            <a:pPr marL="0" indent="0">
              <a:buNone/>
            </a:pPr>
            <a:r>
              <a:rPr lang="en-US" sz="4000" dirty="0" smtClean="0"/>
              <a:t>This </a:t>
            </a:r>
            <a:r>
              <a:rPr lang="en-US" sz="4000" dirty="0"/>
              <a:t>paper is concerned with the interconnections between gender inequality and maternal deprivation, on the one hand, and the health of children </a:t>
            </a:r>
            <a:r>
              <a:rPr lang="en-US" sz="4000" dirty="0" smtClean="0"/>
              <a:t>and </a:t>
            </a:r>
            <a:r>
              <a:rPr lang="en-US" sz="4000" dirty="0"/>
              <a:t>of adults that the children</a:t>
            </a:r>
            <a:r>
              <a:rPr lang="ru-RU" sz="4000" dirty="0"/>
              <a:t>  </a:t>
            </a:r>
            <a:r>
              <a:rPr lang="en-US" sz="4000" dirty="0"/>
              <a:t>grow into. </a:t>
            </a:r>
            <a:endParaRPr lang="en-US" sz="4000" dirty="0" smtClean="0"/>
          </a:p>
          <a:p>
            <a:pPr marL="0" indent="0">
              <a:buNone/>
            </a:pPr>
            <a:r>
              <a:rPr lang="en-US" sz="4000" dirty="0" smtClean="0"/>
              <a:t>The </a:t>
            </a:r>
            <a:r>
              <a:rPr lang="en-US" sz="4000" dirty="0"/>
              <a:t>basic message of the paper is that women’s deprivation in terms of nutrition and healthcare rebounds on the society as a whole in the form of ill-health of their </a:t>
            </a:r>
            <a:r>
              <a:rPr lang="en-US" sz="4000" dirty="0" smtClean="0"/>
              <a:t>offspring both </a:t>
            </a:r>
            <a:r>
              <a:rPr lang="en-US" sz="4000" dirty="0"/>
              <a:t>as children and as adults</a:t>
            </a:r>
            <a:endParaRPr lang="ru-RU" sz="4000" dirty="0"/>
          </a:p>
          <a:p>
            <a:endParaRPr lang="ru-RU" sz="4000" dirty="0"/>
          </a:p>
          <a:p>
            <a:endParaRPr lang="ru-RU" dirty="0"/>
          </a:p>
        </p:txBody>
      </p:sp>
    </p:spTree>
    <p:extLst>
      <p:ext uri="{BB962C8B-B14F-4D97-AF65-F5344CB8AC3E}">
        <p14:creationId xmlns:p14="http://schemas.microsoft.com/office/powerpoint/2010/main" val="4268460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2608F33-2827-42F8-A309-8310EDDCDEF0}"/>
              </a:ext>
            </a:extLst>
          </p:cNvPr>
          <p:cNvSpPr>
            <a:spLocks noGrp="1"/>
          </p:cNvSpPr>
          <p:nvPr>
            <p:ph type="title"/>
          </p:nvPr>
        </p:nvSpPr>
        <p:spPr/>
        <p:txBody>
          <a:bodyPr/>
          <a:lstStyle/>
          <a:p>
            <a:r>
              <a:rPr lang="en-US" dirty="0" smtClean="0"/>
              <a:t>Introduction</a:t>
            </a:r>
            <a:endParaRPr lang="ru-RU" dirty="0"/>
          </a:p>
        </p:txBody>
      </p:sp>
      <p:sp>
        <p:nvSpPr>
          <p:cNvPr id="3" name="Объект 2">
            <a:extLst>
              <a:ext uri="{FF2B5EF4-FFF2-40B4-BE49-F238E27FC236}">
                <a16:creationId xmlns:a16="http://schemas.microsoft.com/office/drawing/2014/main" xmlns="" id="{E5CF9322-C4CB-4E44-8298-28BA5A05BA8E}"/>
              </a:ext>
            </a:extLst>
          </p:cNvPr>
          <p:cNvSpPr>
            <a:spLocks noGrp="1"/>
          </p:cNvSpPr>
          <p:nvPr>
            <p:ph idx="1"/>
          </p:nvPr>
        </p:nvSpPr>
        <p:spPr/>
        <p:txBody>
          <a:bodyPr>
            <a:normAutofit fontScale="92500" lnSpcReduction="10000"/>
          </a:bodyPr>
          <a:lstStyle/>
          <a:p>
            <a:pPr marL="0" indent="0">
              <a:buNone/>
            </a:pPr>
            <a:r>
              <a:rPr lang="en-US" sz="3200" dirty="0"/>
              <a:t>This  paper focuses on the pathways that operate through undernourishment of the mother.</a:t>
            </a:r>
            <a:endParaRPr lang="ru-RU" sz="3200" dirty="0"/>
          </a:p>
          <a:p>
            <a:r>
              <a:rPr lang="en-US" sz="3200" dirty="0" smtClean="0"/>
              <a:t>Maternal </a:t>
            </a:r>
            <a:r>
              <a:rPr lang="en-US" sz="3200" dirty="0"/>
              <a:t>deprivation adversely affects the health of the fetus, which in turn leads to long-term health risks  that extend not just into childhood but into adulthood as </a:t>
            </a:r>
            <a:r>
              <a:rPr lang="en-US" sz="3200" dirty="0" smtClean="0"/>
              <a:t>well.</a:t>
            </a:r>
            <a:endParaRPr lang="en-US" sz="3200" dirty="0"/>
          </a:p>
          <a:p>
            <a:r>
              <a:rPr lang="en-US" sz="3200" dirty="0" smtClean="0"/>
              <a:t>Gender </a:t>
            </a:r>
            <a:r>
              <a:rPr lang="en-US" sz="3200" dirty="0"/>
              <a:t>inequality </a:t>
            </a:r>
            <a:r>
              <a:rPr lang="en-US" sz="3200" dirty="0" smtClean="0"/>
              <a:t>leads </a:t>
            </a:r>
            <a:r>
              <a:rPr lang="en-US" sz="3200" dirty="0"/>
              <a:t>to a double </a:t>
            </a:r>
            <a:r>
              <a:rPr lang="en-US" sz="3200" dirty="0" smtClean="0"/>
              <a:t>negative consequences—simultaneously </a:t>
            </a:r>
            <a:r>
              <a:rPr lang="en-US" sz="3200" dirty="0"/>
              <a:t>aggravating both regimes of diseases and thus raising the economic cost of overlapping health transition</a:t>
            </a:r>
            <a:endParaRPr lang="ru-RU" sz="3200" dirty="0"/>
          </a:p>
          <a:p>
            <a:endParaRPr lang="ru-RU" dirty="0"/>
          </a:p>
        </p:txBody>
      </p:sp>
    </p:spTree>
    <p:extLst>
      <p:ext uri="{BB962C8B-B14F-4D97-AF65-F5344CB8AC3E}">
        <p14:creationId xmlns:p14="http://schemas.microsoft.com/office/powerpoint/2010/main" val="3795633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6B385F4-C039-4153-BFA8-DF393360100A}"/>
              </a:ext>
            </a:extLst>
          </p:cNvPr>
          <p:cNvSpPr>
            <a:spLocks noGrp="1"/>
          </p:cNvSpPr>
          <p:nvPr>
            <p:ph type="title"/>
          </p:nvPr>
        </p:nvSpPr>
        <p:spPr/>
        <p:txBody>
          <a:bodyPr/>
          <a:lstStyle/>
          <a:p>
            <a:r>
              <a:rPr lang="ru-RU" dirty="0" err="1"/>
              <a:t>Mortality</a:t>
            </a:r>
            <a:r>
              <a:rPr lang="ru-RU" dirty="0"/>
              <a:t> </a:t>
            </a:r>
            <a:r>
              <a:rPr lang="ru-RU" dirty="0" err="1"/>
              <a:t>differentials</a:t>
            </a:r>
            <a:r>
              <a:rPr lang="ru-RU" dirty="0"/>
              <a:t> </a:t>
            </a:r>
            <a:r>
              <a:rPr lang="ru-RU" dirty="0" err="1"/>
              <a:t>and</a:t>
            </a:r>
            <a:r>
              <a:rPr lang="ru-RU" dirty="0"/>
              <a:t> </a:t>
            </a:r>
            <a:r>
              <a:rPr lang="en-US" dirty="0" smtClean="0"/>
              <a:t>”</a:t>
            </a:r>
            <a:r>
              <a:rPr lang="ru-RU" dirty="0" err="1" smtClean="0"/>
              <a:t>missing</a:t>
            </a:r>
            <a:r>
              <a:rPr lang="ru-RU" dirty="0" smtClean="0"/>
              <a:t> </a:t>
            </a:r>
            <a:r>
              <a:rPr lang="ru-RU" dirty="0" err="1" smtClean="0"/>
              <a:t>women</a:t>
            </a:r>
            <a:r>
              <a:rPr lang="en-US" dirty="0" smtClean="0"/>
              <a:t>“ </a:t>
            </a:r>
            <a:r>
              <a:rPr lang="ru-RU" dirty="0"/>
              <a:t/>
            </a:r>
            <a:br>
              <a:rPr lang="ru-RU" dirty="0"/>
            </a:br>
            <a:endParaRPr lang="ru-RU" dirty="0"/>
          </a:p>
        </p:txBody>
      </p:sp>
      <p:sp>
        <p:nvSpPr>
          <p:cNvPr id="3" name="Объект 2">
            <a:extLst>
              <a:ext uri="{FF2B5EF4-FFF2-40B4-BE49-F238E27FC236}">
                <a16:creationId xmlns:a16="http://schemas.microsoft.com/office/drawing/2014/main" xmlns="" id="{1F81F13A-7035-4E8A-9570-40E2BAC8E971}"/>
              </a:ext>
            </a:extLst>
          </p:cNvPr>
          <p:cNvSpPr>
            <a:spLocks noGrp="1"/>
          </p:cNvSpPr>
          <p:nvPr>
            <p:ph idx="1"/>
          </p:nvPr>
        </p:nvSpPr>
        <p:spPr>
          <a:xfrm>
            <a:off x="3609975" y="247649"/>
            <a:ext cx="7574493" cy="6391275"/>
          </a:xfrm>
        </p:spPr>
        <p:txBody>
          <a:bodyPr>
            <a:normAutofit/>
          </a:bodyPr>
          <a:lstStyle/>
          <a:p>
            <a:r>
              <a:rPr lang="en-US" dirty="0"/>
              <a:t>It is sometimes presumed that there are more women than men in the world, since that is the case in Europe and North America, which have a female to male ratio of about 1.05. Yet, women do not outnumber men in the world; indeed there are only about 98 women per 100 men on the </a:t>
            </a:r>
            <a:r>
              <a:rPr lang="en-US" dirty="0" smtClean="0"/>
              <a:t>globe. </a:t>
            </a:r>
            <a:r>
              <a:rPr lang="en-US" dirty="0"/>
              <a:t>This “shortfall” of women is most acute in Asia and North Africa: the number of females per 100 males in the population is 97 in Egypt and Iran, 95 in Turkey, 94 in China and Bangladesh, 93 in India, 92 in Pakistan.</a:t>
            </a:r>
            <a:endParaRPr lang="ru-RU" dirty="0"/>
          </a:p>
          <a:p>
            <a:pPr marL="0" indent="0">
              <a:buNone/>
            </a:pPr>
            <a:r>
              <a:rPr lang="en-US" dirty="0"/>
              <a:t> </a:t>
            </a:r>
            <a:endParaRPr lang="ru-RU" dirty="0"/>
          </a:p>
          <a:p>
            <a:r>
              <a:rPr lang="en-US" dirty="0"/>
              <a:t>in many parts of the world, females receive fewer resources, and less attention and health care than males do. As a result of this bias, the mortality rates of females often exceed those of males in many countries. The concept of “missing women” conveys some idea of the enormity of the phenomenon of women’s adversity in mortality and enables us to understand the quantitative difference between (1) the actual number of women in these countries, and (2) the expect number of women if the gender pattern of mortality were similar in these countries as in other regions of the world, where there </a:t>
            </a:r>
            <a:r>
              <a:rPr lang="en-US" dirty="0" smtClean="0"/>
              <a:t>wasn't a </a:t>
            </a:r>
            <a:r>
              <a:rPr lang="en-US" dirty="0"/>
              <a:t>significant bias against women in terms of health care and other attentions relevant for survival</a:t>
            </a:r>
            <a:endParaRPr lang="ru-RU" dirty="0"/>
          </a:p>
        </p:txBody>
      </p:sp>
    </p:spTree>
    <p:extLst>
      <p:ext uri="{BB962C8B-B14F-4D97-AF65-F5344CB8AC3E}">
        <p14:creationId xmlns:p14="http://schemas.microsoft.com/office/powerpoint/2010/main" val="871884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Mortality</a:t>
            </a:r>
            <a:r>
              <a:rPr lang="ru-RU" dirty="0"/>
              <a:t> </a:t>
            </a:r>
            <a:r>
              <a:rPr lang="ru-RU" dirty="0" err="1"/>
              <a:t>differentials</a:t>
            </a:r>
            <a:r>
              <a:rPr lang="ru-RU" dirty="0"/>
              <a:t> </a:t>
            </a:r>
            <a:r>
              <a:rPr lang="ru-RU" dirty="0" err="1"/>
              <a:t>and</a:t>
            </a:r>
            <a:r>
              <a:rPr lang="ru-RU" dirty="0"/>
              <a:t> </a:t>
            </a:r>
            <a:r>
              <a:rPr lang="en-US" dirty="0"/>
              <a:t>”</a:t>
            </a:r>
            <a:r>
              <a:rPr lang="ru-RU" dirty="0" err="1"/>
              <a:t>missing</a:t>
            </a:r>
            <a:r>
              <a:rPr lang="ru-RU" dirty="0"/>
              <a:t> </a:t>
            </a:r>
            <a:r>
              <a:rPr lang="ru-RU" dirty="0" err="1"/>
              <a:t>women</a:t>
            </a:r>
            <a:r>
              <a:rPr lang="en-US" dirty="0"/>
              <a:t>“</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en-US" dirty="0"/>
              <a:t>For example, </a:t>
            </a:r>
            <a:r>
              <a:rPr lang="en-US" dirty="0" smtClean="0"/>
              <a:t>the </a:t>
            </a:r>
            <a:r>
              <a:rPr lang="en-US" dirty="0"/>
              <a:t>ratio of women to men in Sub-Saharan Africa as the </a:t>
            </a:r>
            <a:r>
              <a:rPr lang="en-US" dirty="0" smtClean="0"/>
              <a:t>standard (</a:t>
            </a:r>
            <a:r>
              <a:rPr lang="en-US" dirty="0"/>
              <a:t>there is relatively little bias </a:t>
            </a:r>
            <a:r>
              <a:rPr lang="en-US" dirty="0" smtClean="0"/>
              <a:t>against women </a:t>
            </a:r>
            <a:r>
              <a:rPr lang="en-US" dirty="0"/>
              <a:t>in terms of health care, social status and </a:t>
            </a:r>
            <a:r>
              <a:rPr lang="en-US" dirty="0" smtClean="0"/>
              <a:t>mortality rates </a:t>
            </a:r>
            <a:r>
              <a:rPr lang="en-US" dirty="0"/>
              <a:t>in Sub-Saharan Africa), then its female–male ratio of 1.022 can be used to </a:t>
            </a:r>
            <a:r>
              <a:rPr lang="en-US" dirty="0" smtClean="0"/>
              <a:t>calculate the </a:t>
            </a:r>
            <a:r>
              <a:rPr lang="en-US" dirty="0"/>
              <a:t>number of </a:t>
            </a:r>
            <a:r>
              <a:rPr lang="en-US" dirty="0" smtClean="0"/>
              <a:t>missing women </a:t>
            </a:r>
            <a:r>
              <a:rPr lang="en-US" dirty="0"/>
              <a:t>elsewhere (</a:t>
            </a:r>
            <a:r>
              <a:rPr lang="en-US" dirty="0" err="1"/>
              <a:t>Sen</a:t>
            </a:r>
            <a:r>
              <a:rPr lang="en-US" dirty="0"/>
              <a:t>, 1988; </a:t>
            </a:r>
            <a:r>
              <a:rPr lang="en-US" dirty="0" err="1"/>
              <a:t>Drèze</a:t>
            </a:r>
            <a:r>
              <a:rPr lang="en-US" dirty="0"/>
              <a:t> and </a:t>
            </a:r>
            <a:r>
              <a:rPr lang="en-US" dirty="0" err="1"/>
              <a:t>Sen</a:t>
            </a:r>
            <a:r>
              <a:rPr lang="en-US" dirty="0"/>
              <a:t>, 1989). </a:t>
            </a:r>
            <a:endParaRPr lang="en-US" dirty="0" smtClean="0"/>
          </a:p>
          <a:p>
            <a:pPr marL="0" indent="0">
              <a:buNone/>
            </a:pPr>
            <a:r>
              <a:rPr lang="en-US" dirty="0" smtClean="0"/>
              <a:t>Moreover</a:t>
            </a:r>
            <a:r>
              <a:rPr lang="en-US" dirty="0"/>
              <a:t>, historical techniques have recently </a:t>
            </a:r>
            <a:r>
              <a:rPr lang="en-US" dirty="0" smtClean="0"/>
              <a:t>been used </a:t>
            </a:r>
            <a:r>
              <a:rPr lang="en-US" dirty="0"/>
              <a:t>to calculate the “gap” of missing women in contemporary third world by </a:t>
            </a:r>
            <a:r>
              <a:rPr lang="en-US" dirty="0" smtClean="0"/>
              <a:t>comparing the </a:t>
            </a:r>
            <a:r>
              <a:rPr lang="en-US" dirty="0"/>
              <a:t>actual number of women with the expected number estimated on the basis of </a:t>
            </a:r>
            <a:r>
              <a:rPr lang="en-US" dirty="0" smtClean="0"/>
              <a:t>European demographic </a:t>
            </a:r>
            <a:r>
              <a:rPr lang="en-US" dirty="0"/>
              <a:t>history (</a:t>
            </a:r>
            <a:r>
              <a:rPr lang="en-US" dirty="0" err="1"/>
              <a:t>Klasen</a:t>
            </a:r>
            <a:r>
              <a:rPr lang="en-US" dirty="0"/>
              <a:t>, 1994).</a:t>
            </a:r>
          </a:p>
          <a:p>
            <a:pPr marL="0" indent="0">
              <a:buNone/>
            </a:pPr>
            <a:r>
              <a:rPr lang="en-US" dirty="0"/>
              <a:t>With India’s female-male ratio of 0.93, there is a difference </a:t>
            </a:r>
            <a:r>
              <a:rPr lang="en-US" dirty="0" smtClean="0"/>
              <a:t>of 9</a:t>
            </a:r>
            <a:r>
              <a:rPr lang="en-US" dirty="0"/>
              <a:t>%(of the male population</a:t>
            </a:r>
            <a:r>
              <a:rPr lang="en-US" dirty="0" smtClean="0"/>
              <a:t>) between </a:t>
            </a:r>
            <a:r>
              <a:rPr lang="en-US" dirty="0"/>
              <a:t>that ratio and the Sub-Saharan African ratio of 1.02. This method of estimation </a:t>
            </a:r>
            <a:r>
              <a:rPr lang="en-US" dirty="0" smtClean="0"/>
              <a:t>in 1986 </a:t>
            </a:r>
            <a:r>
              <a:rPr lang="en-US" dirty="0"/>
              <a:t>yielded a figure of 37 million missing women in India. Using the same </a:t>
            </a:r>
            <a:r>
              <a:rPr lang="en-US" dirty="0" smtClean="0"/>
              <a:t>Sub-Saharan standard</a:t>
            </a:r>
            <a:r>
              <a:rPr lang="en-US" dirty="0"/>
              <a:t>, the number of “missing women” in the world appeared to be more than </a:t>
            </a:r>
            <a:r>
              <a:rPr lang="en-US" dirty="0" smtClean="0"/>
              <a:t>100 million15 </a:t>
            </a:r>
            <a:r>
              <a:rPr lang="en-US" dirty="0"/>
              <a:t>(</a:t>
            </a:r>
            <a:r>
              <a:rPr lang="en-US" dirty="0" err="1"/>
              <a:t>Sen</a:t>
            </a:r>
            <a:r>
              <a:rPr lang="en-US" dirty="0"/>
              <a:t>, 1989; </a:t>
            </a:r>
            <a:r>
              <a:rPr lang="en-US" dirty="0" err="1"/>
              <a:t>Drèze</a:t>
            </a:r>
            <a:r>
              <a:rPr lang="en-US" dirty="0"/>
              <a:t> and </a:t>
            </a:r>
            <a:r>
              <a:rPr lang="en-US" dirty="0" err="1"/>
              <a:t>Sen</a:t>
            </a:r>
            <a:r>
              <a:rPr lang="en-US" dirty="0"/>
              <a:t>, 1989). </a:t>
            </a:r>
            <a:endParaRPr lang="en-US" dirty="0" smtClean="0"/>
          </a:p>
          <a:p>
            <a:pPr marL="0" indent="0">
              <a:buNone/>
            </a:pPr>
            <a:r>
              <a:rPr lang="en-US" dirty="0" smtClean="0"/>
              <a:t>The </a:t>
            </a:r>
            <a:r>
              <a:rPr lang="en-US" dirty="0"/>
              <a:t>number of </a:t>
            </a:r>
            <a:r>
              <a:rPr lang="en-US" dirty="0" smtClean="0"/>
              <a:t>“missing women” </a:t>
            </a:r>
            <a:r>
              <a:rPr lang="en-US" dirty="0"/>
              <a:t>can vary from country to country, from year to </a:t>
            </a:r>
            <a:r>
              <a:rPr lang="en-US" dirty="0" smtClean="0"/>
              <a:t>year, it </a:t>
            </a:r>
            <a:r>
              <a:rPr lang="en-US" dirty="0"/>
              <a:t>is quite important to </a:t>
            </a:r>
            <a:r>
              <a:rPr lang="en-US" dirty="0" smtClean="0"/>
              <a:t>understand </a:t>
            </a:r>
            <a:r>
              <a:rPr lang="en-US" dirty="0"/>
              <a:t>the fact that these values ​​are extremely </a:t>
            </a:r>
            <a:r>
              <a:rPr lang="en-US" dirty="0" smtClean="0"/>
              <a:t>large. </a:t>
            </a:r>
            <a:r>
              <a:rPr lang="en-US" dirty="0"/>
              <a:t>Gender bias does take an astonishingly heavy toll in matters of </a:t>
            </a:r>
            <a:r>
              <a:rPr lang="en-US" dirty="0" smtClean="0"/>
              <a:t>life and </a:t>
            </a:r>
            <a:r>
              <a:rPr lang="en-US" dirty="0"/>
              <a:t>death.</a:t>
            </a:r>
            <a:endParaRPr lang="ru-RU" dirty="0"/>
          </a:p>
        </p:txBody>
      </p:sp>
    </p:spTree>
    <p:extLst>
      <p:ext uri="{BB962C8B-B14F-4D97-AF65-F5344CB8AC3E}">
        <p14:creationId xmlns:p14="http://schemas.microsoft.com/office/powerpoint/2010/main" val="2455450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4657FF4-FEC4-48DC-BD8A-C71E5F75CE87}"/>
              </a:ext>
            </a:extLst>
          </p:cNvPr>
          <p:cNvSpPr>
            <a:spLocks noGrp="1"/>
          </p:cNvSpPr>
          <p:nvPr>
            <p:ph type="title"/>
          </p:nvPr>
        </p:nvSpPr>
        <p:spPr/>
        <p:txBody>
          <a:bodyPr/>
          <a:lstStyle/>
          <a:p>
            <a:r>
              <a:rPr lang="en-US" dirty="0"/>
              <a:t>Five </a:t>
            </a:r>
            <a:r>
              <a:rPr lang="en-US" dirty="0" smtClean="0"/>
              <a:t>facts </a:t>
            </a:r>
            <a:r>
              <a:rPr lang="en-US" dirty="0"/>
              <a:t>of relative deprivation</a:t>
            </a:r>
            <a:endParaRPr lang="ru-RU" dirty="0"/>
          </a:p>
        </p:txBody>
      </p:sp>
      <p:sp>
        <p:nvSpPr>
          <p:cNvPr id="3" name="Объект 2">
            <a:extLst>
              <a:ext uri="{FF2B5EF4-FFF2-40B4-BE49-F238E27FC236}">
                <a16:creationId xmlns:a16="http://schemas.microsoft.com/office/drawing/2014/main" xmlns="" id="{2B3D744A-154D-49AB-AEE1-BF3687A45941}"/>
              </a:ext>
            </a:extLst>
          </p:cNvPr>
          <p:cNvSpPr>
            <a:spLocks noGrp="1"/>
          </p:cNvSpPr>
          <p:nvPr>
            <p:ph idx="1"/>
          </p:nvPr>
        </p:nvSpPr>
        <p:spPr/>
        <p:txBody>
          <a:bodyPr>
            <a:normAutofit/>
          </a:bodyPr>
          <a:lstStyle/>
          <a:p>
            <a:r>
              <a:rPr lang="en-US" sz="2400" b="1" dirty="0">
                <a:solidFill>
                  <a:schemeClr val="tx1"/>
                </a:solidFill>
              </a:rPr>
              <a:t>3.1. Greater undernourishment of girls than </a:t>
            </a:r>
            <a:r>
              <a:rPr lang="en-US" sz="2400" b="1" dirty="0" smtClean="0">
                <a:solidFill>
                  <a:schemeClr val="tx1"/>
                </a:solidFill>
              </a:rPr>
              <a:t>boys</a:t>
            </a:r>
          </a:p>
          <a:p>
            <a:pPr marL="0" indent="0">
              <a:buNone/>
            </a:pPr>
            <a:r>
              <a:rPr lang="en-US" sz="2400" dirty="0">
                <a:solidFill>
                  <a:schemeClr val="tx1"/>
                </a:solidFill>
              </a:rPr>
              <a:t>At the time of birth, girls experience no more malnutrition than boys, but this situation changes as unequal treatment occurs in society: girls, according to their aggregate statistics, are lagging behind in nutrition in most parts of South Asia. </a:t>
            </a:r>
            <a:endParaRPr lang="en-US" sz="2400" dirty="0" smtClean="0">
              <a:solidFill>
                <a:schemeClr val="tx1"/>
              </a:solidFill>
            </a:endParaRPr>
          </a:p>
          <a:p>
            <a:pPr marL="0" indent="0">
              <a:buNone/>
            </a:pPr>
            <a:r>
              <a:rPr lang="en-US" sz="2400" dirty="0">
                <a:solidFill>
                  <a:schemeClr val="tx1"/>
                </a:solidFill>
              </a:rPr>
              <a:t>To confirm this fact, several detailed micro-studies on this issue were also conducted, which do not contradict the results of aggregated statistics. </a:t>
            </a:r>
          </a:p>
          <a:p>
            <a:endParaRPr lang="ru-RU" dirty="0"/>
          </a:p>
        </p:txBody>
      </p:sp>
    </p:spTree>
    <p:extLst>
      <p:ext uri="{BB962C8B-B14F-4D97-AF65-F5344CB8AC3E}">
        <p14:creationId xmlns:p14="http://schemas.microsoft.com/office/powerpoint/2010/main" val="369620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Five facts of relative deprivation</a:t>
            </a:r>
            <a:endParaRPr lang="ru-RU" dirty="0"/>
          </a:p>
        </p:txBody>
      </p:sp>
      <p:sp>
        <p:nvSpPr>
          <p:cNvPr id="3" name="Объект 2"/>
          <p:cNvSpPr>
            <a:spLocks noGrp="1"/>
          </p:cNvSpPr>
          <p:nvPr>
            <p:ph idx="1"/>
          </p:nvPr>
        </p:nvSpPr>
        <p:spPr/>
        <p:txBody>
          <a:bodyPr>
            <a:normAutofit fontScale="92500" lnSpcReduction="10000"/>
          </a:bodyPr>
          <a:lstStyle/>
          <a:p>
            <a:r>
              <a:rPr lang="en-US" b="1" dirty="0"/>
              <a:t>3.2. Higher maternal undernourishment</a:t>
            </a:r>
          </a:p>
          <a:p>
            <a:r>
              <a:rPr lang="en-US" dirty="0"/>
              <a:t>Women of reproductive age suffer more from undernourishment in South Asia than in other regions of the world as indicated by the Body Mass Index.</a:t>
            </a:r>
          </a:p>
          <a:p>
            <a:r>
              <a:rPr lang="en-US" dirty="0"/>
              <a:t>Even with a number of different cut-off points used to indicate mild, moderate and severe under nutrition, it is remarkable that the prevalence of female under nutrition is consistently far higher in Bangladesh than in any other developing country for which comparable data are available. Over half the women of reproductive age in Bangladesh are undernourished, whereas the highest prevalence of under nutrition in the countries of Sub-Saharan </a:t>
            </a:r>
            <a:r>
              <a:rPr lang="en-US" dirty="0" smtClean="0"/>
              <a:t>African is </a:t>
            </a:r>
            <a:r>
              <a:rPr lang="en-US" dirty="0"/>
              <a:t>around 20%.</a:t>
            </a:r>
          </a:p>
          <a:p>
            <a:r>
              <a:rPr lang="en-US" dirty="0"/>
              <a:t>Another indicator of the especially severe health and nutritional disadvantage suffered by the South Asian women is the incidence of anemia, which can reflect both dietary deficiency and the deleterious effect of infection on iron utilization. The incidence of anemia is much greater in the Subcontinent compared even with other poor countries in the world, including Sub-Saharan Africa.</a:t>
            </a:r>
          </a:p>
          <a:p>
            <a:endParaRPr lang="ru-RU" dirty="0"/>
          </a:p>
        </p:txBody>
      </p:sp>
    </p:spTree>
    <p:extLst>
      <p:ext uri="{BB962C8B-B14F-4D97-AF65-F5344CB8AC3E}">
        <p14:creationId xmlns:p14="http://schemas.microsoft.com/office/powerpoint/2010/main" val="4117325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Five facts of relative deprivation</a:t>
            </a:r>
            <a:endParaRPr lang="ru-RU" dirty="0"/>
          </a:p>
        </p:txBody>
      </p:sp>
      <p:sp>
        <p:nvSpPr>
          <p:cNvPr id="3" name="Прямоугольник 2"/>
          <p:cNvSpPr/>
          <p:nvPr/>
        </p:nvSpPr>
        <p:spPr>
          <a:xfrm>
            <a:off x="3764280" y="879960"/>
            <a:ext cx="7726680" cy="5632311"/>
          </a:xfrm>
          <a:prstGeom prst="rect">
            <a:avLst/>
          </a:prstGeom>
        </p:spPr>
        <p:txBody>
          <a:bodyPr wrap="square">
            <a:spAutoFit/>
          </a:bodyPr>
          <a:lstStyle/>
          <a:p>
            <a:r>
              <a:rPr lang="en-US" b="1" dirty="0"/>
              <a:t>3.3. Greater incidence of low birth weight</a:t>
            </a:r>
          </a:p>
          <a:p>
            <a:r>
              <a:rPr lang="en-US" dirty="0"/>
              <a:t>It is also found that South Asia has the highest incidence of low birth weight (LBW) babies, compared with all other regions in the world. About 21% of the infants born in South Central Asia in the year 2000 had low birth weight, nearly twice the average for all developing countries, and considerably higher than the figures for any other developing region for which data are available.23 In addition, country-specific data in the WHO global database indicate very high prevalence of low birth weight in South Asian countries separately. For instance, in Bangladesh the prevalence is as high as 40% (de </a:t>
            </a:r>
            <a:r>
              <a:rPr lang="en-US" dirty="0" err="1"/>
              <a:t>Onis</a:t>
            </a:r>
            <a:r>
              <a:rPr lang="en-US" dirty="0"/>
              <a:t> et al., 1998</a:t>
            </a:r>
            <a:r>
              <a:rPr lang="en-US" dirty="0" smtClean="0"/>
              <a:t>).</a:t>
            </a:r>
          </a:p>
          <a:p>
            <a:endParaRPr lang="en-US" dirty="0" smtClean="0"/>
          </a:p>
          <a:p>
            <a:r>
              <a:rPr lang="en-US" b="1" dirty="0"/>
              <a:t>3.4. Larger incidence of child under </a:t>
            </a:r>
            <a:r>
              <a:rPr lang="en-US" b="1" dirty="0" smtClean="0"/>
              <a:t>nutrition</a:t>
            </a:r>
          </a:p>
          <a:p>
            <a:r>
              <a:rPr lang="en-US" dirty="0"/>
              <a:t>South Asia suffers from the worst incidence of child </a:t>
            </a:r>
            <a:r>
              <a:rPr lang="en-US" dirty="0" err="1"/>
              <a:t>undernutrition</a:t>
            </a:r>
            <a:r>
              <a:rPr lang="en-US" dirty="0"/>
              <a:t> among all regions </a:t>
            </a:r>
            <a:r>
              <a:rPr lang="en-US" dirty="0" smtClean="0"/>
              <a:t>of the </a:t>
            </a:r>
            <a:r>
              <a:rPr lang="en-US" dirty="0"/>
              <a:t>developing world, including Sub-Saharan Africa. In 1995 nearly half of the </a:t>
            </a:r>
            <a:r>
              <a:rPr lang="en-US" dirty="0" smtClean="0"/>
              <a:t>under-five children </a:t>
            </a:r>
            <a:r>
              <a:rPr lang="en-US" dirty="0"/>
              <a:t>of South Asia were underweight, as compared to less than a third in the </a:t>
            </a:r>
            <a:r>
              <a:rPr lang="en-US" dirty="0" smtClean="0"/>
              <a:t>developing world </a:t>
            </a:r>
            <a:r>
              <a:rPr lang="en-US" dirty="0"/>
              <a:t>as a whole, including Sub-Saharan </a:t>
            </a:r>
            <a:r>
              <a:rPr lang="en-US" dirty="0" smtClean="0"/>
              <a:t>Africa. </a:t>
            </a:r>
            <a:r>
              <a:rPr lang="en-US" dirty="0"/>
              <a:t>Separate estimates of </a:t>
            </a:r>
            <a:r>
              <a:rPr lang="en-US" dirty="0" smtClean="0"/>
              <a:t>chronic </a:t>
            </a:r>
            <a:r>
              <a:rPr lang="en-US" dirty="0" err="1" smtClean="0"/>
              <a:t>undernutrition</a:t>
            </a:r>
            <a:r>
              <a:rPr lang="en-US" dirty="0" smtClean="0"/>
              <a:t> </a:t>
            </a:r>
            <a:r>
              <a:rPr lang="en-US" dirty="0"/>
              <a:t>(measured by stunting or low height-for-age) and acute </a:t>
            </a:r>
            <a:r>
              <a:rPr lang="en-US" dirty="0" err="1"/>
              <a:t>undernutrition</a:t>
            </a:r>
            <a:r>
              <a:rPr lang="en-US" dirty="0"/>
              <a:t> (</a:t>
            </a:r>
            <a:r>
              <a:rPr lang="en-US" dirty="0" smtClean="0"/>
              <a:t>measured by </a:t>
            </a:r>
            <a:r>
              <a:rPr lang="en-US" dirty="0"/>
              <a:t>wasting, or low weight-for-height) also indicate a particularly dismal situation </a:t>
            </a:r>
            <a:r>
              <a:rPr lang="en-US" dirty="0" smtClean="0"/>
              <a:t>in South </a:t>
            </a:r>
            <a:r>
              <a:rPr lang="en-US" dirty="0"/>
              <a:t>Asia (ACC/SCN, 2000a).</a:t>
            </a:r>
            <a:endParaRPr lang="en-US" b="1" dirty="0"/>
          </a:p>
          <a:p>
            <a:endParaRPr lang="en-US" dirty="0"/>
          </a:p>
        </p:txBody>
      </p:sp>
    </p:spTree>
    <p:extLst>
      <p:ext uri="{BB962C8B-B14F-4D97-AF65-F5344CB8AC3E}">
        <p14:creationId xmlns:p14="http://schemas.microsoft.com/office/powerpoint/2010/main" val="27295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919" y="1123837"/>
            <a:ext cx="2806804" cy="4601183"/>
          </a:xfrm>
        </p:spPr>
        <p:txBody>
          <a:bodyPr/>
          <a:lstStyle/>
          <a:p>
            <a:r>
              <a:rPr lang="en-US" dirty="0"/>
              <a:t>Five facts of relative deprivation</a:t>
            </a:r>
            <a:endParaRPr lang="ru-RU" dirty="0"/>
          </a:p>
        </p:txBody>
      </p:sp>
      <p:sp>
        <p:nvSpPr>
          <p:cNvPr id="3" name="Прямоугольник 2"/>
          <p:cNvSpPr/>
          <p:nvPr/>
        </p:nvSpPr>
        <p:spPr>
          <a:xfrm>
            <a:off x="3704492" y="484874"/>
            <a:ext cx="7748953" cy="4524315"/>
          </a:xfrm>
          <a:prstGeom prst="rect">
            <a:avLst/>
          </a:prstGeom>
        </p:spPr>
        <p:txBody>
          <a:bodyPr wrap="square">
            <a:spAutoFit/>
          </a:bodyPr>
          <a:lstStyle/>
          <a:p>
            <a:r>
              <a:rPr lang="en-US" b="1" dirty="0" smtClean="0"/>
              <a:t>3.5</a:t>
            </a:r>
            <a:r>
              <a:rPr lang="en-US" b="1" dirty="0"/>
              <a:t>. Larger incidence of adult </a:t>
            </a:r>
            <a:r>
              <a:rPr lang="en-US" b="1" dirty="0" smtClean="0"/>
              <a:t>ailments </a:t>
            </a:r>
          </a:p>
          <a:p>
            <a:r>
              <a:rPr lang="en-US" dirty="0" smtClean="0"/>
              <a:t>The </a:t>
            </a:r>
            <a:r>
              <a:rPr lang="en-US" dirty="0"/>
              <a:t>South Asians suffer more from new diseases </a:t>
            </a:r>
            <a:r>
              <a:rPr lang="en-US" dirty="0" smtClean="0"/>
              <a:t>such as </a:t>
            </a:r>
            <a:r>
              <a:rPr lang="en-US" dirty="0"/>
              <a:t>diabetes and cardiovascular </a:t>
            </a:r>
            <a:r>
              <a:rPr lang="en-US" dirty="0" smtClean="0"/>
              <a:t>diseases than </a:t>
            </a:r>
            <a:r>
              <a:rPr lang="en-US" dirty="0"/>
              <a:t>many others who have progressed further </a:t>
            </a:r>
            <a:r>
              <a:rPr lang="en-US" dirty="0" smtClean="0"/>
              <a:t>in </a:t>
            </a:r>
            <a:r>
              <a:rPr lang="ru-RU" dirty="0" smtClean="0"/>
              <a:t>«</a:t>
            </a:r>
            <a:r>
              <a:rPr lang="en-US" dirty="0" smtClean="0"/>
              <a:t>health transition</a:t>
            </a:r>
            <a:r>
              <a:rPr lang="ru-RU" dirty="0" smtClean="0"/>
              <a:t>»</a:t>
            </a:r>
            <a:r>
              <a:rPr lang="en-US" dirty="0" smtClean="0"/>
              <a:t> (indicated by the </a:t>
            </a:r>
            <a:r>
              <a:rPr lang="en-US" dirty="0"/>
              <a:t>extent of fertility decline, population ageing and income </a:t>
            </a:r>
            <a:r>
              <a:rPr lang="en-US" dirty="0" smtClean="0"/>
              <a:t>growth</a:t>
            </a:r>
            <a:r>
              <a:rPr lang="ru-RU" dirty="0" smtClean="0"/>
              <a:t>)</a:t>
            </a:r>
            <a:r>
              <a:rPr lang="en-US" dirty="0" smtClean="0"/>
              <a:t>.</a:t>
            </a:r>
            <a:endParaRPr lang="ru-RU" dirty="0" smtClean="0"/>
          </a:p>
          <a:p>
            <a:r>
              <a:rPr lang="en-US" dirty="0" smtClean="0"/>
              <a:t>A </a:t>
            </a:r>
            <a:r>
              <a:rPr lang="en-US" dirty="0"/>
              <a:t>number of studies </a:t>
            </a:r>
            <a:r>
              <a:rPr lang="en-US" dirty="0" smtClean="0"/>
              <a:t>on the </a:t>
            </a:r>
            <a:r>
              <a:rPr lang="en-US" dirty="0"/>
              <a:t>ethnic pattern of mortality in the United Kingdom have demonstrated that people born </a:t>
            </a:r>
            <a:r>
              <a:rPr lang="en-US" dirty="0" smtClean="0"/>
              <a:t>in South </a:t>
            </a:r>
            <a:r>
              <a:rPr lang="en-US" dirty="0"/>
              <a:t>Asia have a much higher incidence of mortality from </a:t>
            </a:r>
            <a:r>
              <a:rPr lang="en-US" dirty="0" smtClean="0"/>
              <a:t>cardiovascular </a:t>
            </a:r>
            <a:r>
              <a:rPr lang="en-US" dirty="0"/>
              <a:t>diseases than </a:t>
            </a:r>
            <a:r>
              <a:rPr lang="en-US" dirty="0" smtClean="0"/>
              <a:t>for any </a:t>
            </a:r>
            <a:r>
              <a:rPr lang="en-US" dirty="0"/>
              <a:t>other ethnic group, and that this difference cannot be explained by the traditional </a:t>
            </a:r>
            <a:r>
              <a:rPr lang="en-US" dirty="0" smtClean="0"/>
              <a:t>risk factors </a:t>
            </a:r>
            <a:r>
              <a:rPr lang="en-US" dirty="0"/>
              <a:t>associated with such </a:t>
            </a:r>
            <a:r>
              <a:rPr lang="en-US" dirty="0" smtClean="0"/>
              <a:t>diseases.</a:t>
            </a:r>
            <a:endParaRPr lang="ru-RU" dirty="0" smtClean="0"/>
          </a:p>
          <a:p>
            <a:endParaRPr lang="ru-RU" dirty="0" smtClean="0"/>
          </a:p>
          <a:p>
            <a:endParaRPr lang="ru-RU" dirty="0"/>
          </a:p>
          <a:p>
            <a:endParaRPr lang="ru-RU" dirty="0" smtClean="0"/>
          </a:p>
          <a:p>
            <a:endParaRPr lang="ru-RU" dirty="0"/>
          </a:p>
          <a:p>
            <a:endParaRPr lang="ru-RU" dirty="0" smtClean="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963245727"/>
              </p:ext>
            </p:extLst>
          </p:nvPr>
        </p:nvGraphicFramePr>
        <p:xfrm>
          <a:off x="3849077" y="3327059"/>
          <a:ext cx="7604369" cy="2510150"/>
        </p:xfrm>
        <a:graphic>
          <a:graphicData uri="http://schemas.openxmlformats.org/drawingml/2006/table">
            <a:tbl>
              <a:tblPr firstRow="1" firstCol="1" bandRow="1">
                <a:tableStyleId>{5C22544A-7EE6-4342-B048-85BDC9FD1C3A}</a:tableStyleId>
              </a:tblPr>
              <a:tblGrid>
                <a:gridCol w="3575369"/>
                <a:gridCol w="1343000"/>
                <a:gridCol w="1343000"/>
                <a:gridCol w="1343000"/>
              </a:tblGrid>
              <a:tr h="546476">
                <a:tc>
                  <a:txBody>
                    <a:bodyPr/>
                    <a:lstStyle/>
                    <a:p>
                      <a:pPr>
                        <a:lnSpc>
                          <a:spcPct val="107000"/>
                        </a:lnSpc>
                        <a:spcAft>
                          <a:spcPts val="0"/>
                        </a:spcAft>
                      </a:pPr>
                      <a:r>
                        <a:rPr lang="en-US" sz="1400" dirty="0">
                          <a:effectLst/>
                        </a:rPr>
                        <a:t>Country/region</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rPr>
                        <a:t>Male</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rPr>
                        <a:t>Female</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All</a:t>
                      </a:r>
                      <a:endParaRPr lang="ru-RU" sz="1400">
                        <a:effectLst/>
                      </a:endParaRPr>
                    </a:p>
                    <a:p>
                      <a:pPr>
                        <a:lnSpc>
                          <a:spcPct val="107000"/>
                        </a:lnSpc>
                        <a:spcAft>
                          <a:spcPts val="0"/>
                        </a:spcAft>
                      </a:pPr>
                      <a:r>
                        <a:rPr lang="en-US" sz="1400">
                          <a:effectLst/>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7698">
                <a:tc>
                  <a:txBody>
                    <a:bodyPr/>
                    <a:lstStyle/>
                    <a:p>
                      <a:pPr>
                        <a:lnSpc>
                          <a:spcPct val="107000"/>
                        </a:lnSpc>
                        <a:spcAft>
                          <a:spcPts val="0"/>
                        </a:spcAft>
                      </a:pPr>
                      <a:r>
                        <a:rPr lang="en-US" sz="1400" dirty="0">
                          <a:effectLst/>
                        </a:rPr>
                        <a:t>India</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7.1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7.1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7.1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7698">
                <a:tc>
                  <a:txBody>
                    <a:bodyPr/>
                    <a:lstStyle/>
                    <a:p>
                      <a:pPr>
                        <a:lnSpc>
                          <a:spcPct val="107000"/>
                        </a:lnSpc>
                        <a:spcAft>
                          <a:spcPts val="0"/>
                        </a:spcAft>
                      </a:pPr>
                      <a:r>
                        <a:rPr lang="en-US" sz="1400" dirty="0">
                          <a:effectLst/>
                        </a:rPr>
                        <a:t>China</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5.2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5.3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5.3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7698">
                <a:tc>
                  <a:txBody>
                    <a:bodyPr/>
                    <a:lstStyle/>
                    <a:p>
                      <a:pPr>
                        <a:lnSpc>
                          <a:spcPct val="107000"/>
                        </a:lnSpc>
                        <a:spcAft>
                          <a:spcPts val="0"/>
                        </a:spcAft>
                      </a:pPr>
                      <a:r>
                        <a:rPr lang="en-US" sz="1400" dirty="0">
                          <a:effectLst/>
                        </a:rPr>
                        <a:t>Other Asia</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4.8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4.9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7698">
                <a:tc>
                  <a:txBody>
                    <a:bodyPr/>
                    <a:lstStyle/>
                    <a:p>
                      <a:pPr>
                        <a:lnSpc>
                          <a:spcPct val="107000"/>
                        </a:lnSpc>
                        <a:spcAft>
                          <a:spcPts val="0"/>
                        </a:spcAft>
                      </a:pPr>
                      <a:r>
                        <a:rPr lang="en-US" sz="1400" dirty="0">
                          <a:effectLst/>
                        </a:rPr>
                        <a:t>Sub-Saharan Africa</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4.4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5.6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7698">
                <a:tc>
                  <a:txBody>
                    <a:bodyPr/>
                    <a:lstStyle/>
                    <a:p>
                      <a:pPr>
                        <a:lnSpc>
                          <a:spcPct val="107000"/>
                        </a:lnSpc>
                        <a:spcAft>
                          <a:spcPts val="0"/>
                        </a:spcAft>
                      </a:pPr>
                      <a:r>
                        <a:rPr lang="en-US" sz="1400" dirty="0">
                          <a:effectLst/>
                        </a:rPr>
                        <a:t>Latin America/Caribbean</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rPr>
                        <a:t>5.0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4.7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4.9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7698">
                <a:tc>
                  <a:txBody>
                    <a:bodyPr/>
                    <a:lstStyle/>
                    <a:p>
                      <a:pPr>
                        <a:lnSpc>
                          <a:spcPct val="107000"/>
                        </a:lnSpc>
                        <a:spcAft>
                          <a:spcPts val="0"/>
                        </a:spcAft>
                      </a:pPr>
                      <a:r>
                        <a:rPr lang="en-US" sz="1400">
                          <a:effectLst/>
                        </a:rPr>
                        <a:t>Middle Eastern Crescent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rPr>
                        <a:t>7.1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6.9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6.9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7698">
                <a:tc>
                  <a:txBody>
                    <a:bodyPr/>
                    <a:lstStyle/>
                    <a:p>
                      <a:pPr>
                        <a:lnSpc>
                          <a:spcPct val="107000"/>
                        </a:lnSpc>
                        <a:spcAft>
                          <a:spcPts val="0"/>
                        </a:spcAft>
                      </a:pPr>
                      <a:r>
                        <a:rPr lang="en-US" sz="1400">
                          <a:effectLst/>
                        </a:rPr>
                        <a:t>Transition economies</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rPr>
                        <a:t>10.0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10.2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10.1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7698">
                <a:tc>
                  <a:txBody>
                    <a:bodyPr/>
                    <a:lstStyle/>
                    <a:p>
                      <a:pPr>
                        <a:lnSpc>
                          <a:spcPct val="107000"/>
                        </a:lnSpc>
                        <a:spcAft>
                          <a:spcPts val="0"/>
                        </a:spcAft>
                      </a:pPr>
                      <a:r>
                        <a:rPr lang="en-US" sz="1400">
                          <a:effectLst/>
                        </a:rPr>
                        <a:t>Developed economies</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rPr>
                        <a:t>6.9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rPr>
                        <a:t>6.9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rPr>
                        <a:t>6.9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7698">
                <a:tc>
                  <a:txBody>
                    <a:bodyPr/>
                    <a:lstStyle/>
                    <a:p>
                      <a:pPr>
                        <a:lnSpc>
                          <a:spcPct val="107000"/>
                        </a:lnSpc>
                        <a:spcAft>
                          <a:spcPts val="0"/>
                        </a:spcAft>
                      </a:pPr>
                      <a:r>
                        <a:rPr lang="en-US" sz="1400" dirty="0">
                          <a:effectLst/>
                        </a:rPr>
                        <a:t>World</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a:effectLst/>
                        </a:rPr>
                        <a:t>6.3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rPr>
                        <a:t>6.5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rPr>
                        <a:t>6.4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3704494" y="5832818"/>
            <a:ext cx="745587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Death from cardiovascular </a:t>
            </a:r>
            <a:r>
              <a:rPr kumimoji="0" lang="en-US" sz="1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deases</a:t>
            </a:r>
            <a:r>
              <a:rPr kumimoji="0" lang="en-US"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(per 1000 population)</a:t>
            </a:r>
            <a:endParaRPr kumimoji="0" lang="ru-RU"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Note: Middle </a:t>
            </a:r>
            <a:r>
              <a:rPr kumimoji="0" lang="en-US" sz="1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Eastrn</a:t>
            </a:r>
            <a:r>
              <a:rPr kumimoji="0" lang="en-US"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Crescent includes Pakistan, Afghanistan, Middle East, North Africa and the former socialist countries of Central Asia. </a:t>
            </a:r>
            <a:endParaRPr kumimoji="0" lang="ru-RU"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Transition economies includes the formerly socialist countries of East and Central Europe. Source:  </a:t>
            </a:r>
            <a:r>
              <a:rPr kumimoji="0" lang="en-US" sz="1000" b="0" i="0" u="none" strike="noStrike" cap="none" normalizeH="0" baseline="0" dirty="0" smtClean="0">
                <a:ln>
                  <a:noFill/>
                </a:ln>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Murray and Lopez (1996)</a:t>
            </a:r>
            <a:r>
              <a:rPr kumimoji="0" lang="en-US"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24758533"/>
      </p:ext>
    </p:extLst>
  </p:cSld>
  <p:clrMapOvr>
    <a:masterClrMapping/>
  </p:clrMapOvr>
</p:sld>
</file>

<file path=ppt/theme/theme1.xml><?xml version="1.0" encoding="utf-8"?>
<a:theme xmlns:a="http://schemas.openxmlformats.org/drawingml/2006/main" name="Рамка">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TM03457475[[fn=Рамка]]</Template>
  <TotalTime>446</TotalTime>
  <Words>1477</Words>
  <Application>Microsoft Office PowerPoint</Application>
  <PresentationFormat>Широкоэкранный</PresentationFormat>
  <Paragraphs>99</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Corbel</vt:lpstr>
      <vt:lpstr>Times New Roman</vt:lpstr>
      <vt:lpstr>Wingdings 2</vt:lpstr>
      <vt:lpstr>Рамка</vt:lpstr>
      <vt:lpstr>The hidden penalties of gender inequality: fetal origins of ill-health </vt:lpstr>
      <vt:lpstr>Презентация PowerPoint</vt:lpstr>
      <vt:lpstr>Introduction</vt:lpstr>
      <vt:lpstr>Mortality differentials and ”missing women“  </vt:lpstr>
      <vt:lpstr>Mortality differentials and ”missing women“</vt:lpstr>
      <vt:lpstr>Five facts of relative deprivation</vt:lpstr>
      <vt:lpstr>Five facts of relative deprivation</vt:lpstr>
      <vt:lpstr>Five facts of relative deprivation</vt:lpstr>
      <vt:lpstr>Five facts of relative deprivation</vt:lpstr>
      <vt:lpstr>Interconnections and causal links</vt:lpstr>
      <vt:lpstr>The neglect of women and its many penalties</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hidden penalties of gender inequality: fetal origins of ill-health</dc:title>
  <dc:creator>Raushan</dc:creator>
  <cp:lastModifiedBy>Мамытова Айнура Кемелидиновна</cp:lastModifiedBy>
  <cp:revision>28</cp:revision>
  <dcterms:created xsi:type="dcterms:W3CDTF">2020-03-22T13:00:56Z</dcterms:created>
  <dcterms:modified xsi:type="dcterms:W3CDTF">2020-04-02T05:27:18Z</dcterms:modified>
</cp:coreProperties>
</file>