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sldIdLst>
    <p:sldId id="256" r:id="rId2"/>
    <p:sldId id="263" r:id="rId3"/>
    <p:sldId id="257"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4" d="100"/>
          <a:sy n="74" d="100"/>
        </p:scale>
        <p:origin x="3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1753F561-381E-4161-BF94-9A323DBACB4F}" type="datetimeFigureOut">
              <a:rPr lang="en-GB" smtClean="0"/>
              <a:t>25/02/2020</a:t>
            </a:fld>
            <a:endParaRPr lang="en-GB"/>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GB"/>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accent1"/>
                </a:solidFill>
              </a:defRPr>
            </a:lvl1pPr>
          </a:lstStyle>
          <a:p>
            <a:fld id="{60439F0F-1D6F-4E1B-B3DA-9A489DC13C33}" type="slidenum">
              <a:rPr lang="en-GB" smtClean="0"/>
              <a:t>‹#›</a:t>
            </a:fld>
            <a:endParaRPr lang="en-GB"/>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67451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53F561-381E-4161-BF94-9A323DBACB4F}" type="datetimeFigureOut">
              <a:rPr lang="en-GB" smtClean="0"/>
              <a:t>25/02/2020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66464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1753F561-381E-4161-BF94-9A323DBACB4F}" type="datetimeFigureOut">
              <a:rPr lang="en-GB" smtClean="0"/>
              <a:t>25/02/2020</a:t>
            </a:fld>
            <a:endParaRPr lang="en-GB"/>
          </a:p>
        </p:txBody>
      </p:sp>
      <p:sp>
        <p:nvSpPr>
          <p:cNvPr id="5" name="Footer Placeholder 4"/>
          <p:cNvSpPr>
            <a:spLocks noGrp="1"/>
          </p:cNvSpPr>
          <p:nvPr>
            <p:ph type="ftr" sz="quarter" idx="11"/>
          </p:nvPr>
        </p:nvSpPr>
        <p:spPr>
          <a:xfrm>
            <a:off x="6536187" y="6315949"/>
            <a:ext cx="3814856" cy="365125"/>
          </a:xfrm>
        </p:spPr>
        <p:txBody>
          <a:bodyPr/>
          <a:lstStyle/>
          <a:p>
            <a:endParaRPr lang="en-GB"/>
          </a:p>
        </p:txBody>
      </p:sp>
      <p:sp>
        <p:nvSpPr>
          <p:cNvPr id="6" name="Slide Number Placeholder 5"/>
          <p:cNvSpPr>
            <a:spLocks noGrp="1"/>
          </p:cNvSpPr>
          <p:nvPr>
            <p:ph type="sldNum" sz="quarter" idx="12"/>
          </p:nvPr>
        </p:nvSpPr>
        <p:spPr>
          <a:xfrm>
            <a:off x="11784011" y="5607592"/>
            <a:ext cx="407988" cy="365125"/>
          </a:xfrm>
        </p:spPr>
        <p:txBody>
          <a:bodyPr/>
          <a:lstStyle/>
          <a:p>
            <a:fld id="{60439F0F-1D6F-4E1B-B3DA-9A489DC13C33}" type="slidenum">
              <a:rPr lang="en-GB" smtClean="0"/>
              <a:t>‹#›</a:t>
            </a:fld>
            <a:endParaRPr lang="en-GB"/>
          </a:p>
        </p:txBody>
      </p:sp>
      <p:cxnSp>
        <p:nvCxnSpPr>
          <p:cNvPr id="13" name="Straight Connector 12" title="Horizontal Rule Line"/>
          <p:cNvCxnSpPr/>
          <p:nvPr/>
        </p:nvCxnSpPr>
        <p:spPr>
          <a:xfrm>
            <a:off x="0" y="6199730"/>
            <a:ext cx="102600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9186646"/>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53F561-381E-4161-BF94-9A323DBACB4F}" type="datetimeFigureOut">
              <a:rPr lang="en-GB" smtClean="0"/>
              <a:t>25/02/2020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2132490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accent1"/>
                </a:solidFill>
              </a:defRPr>
            </a:lvl1pPr>
          </a:lstStyle>
          <a:p>
            <a:fld id="{1753F561-381E-4161-BF94-9A323DBACB4F}" type="datetimeFigureOut">
              <a:rPr lang="en-GB" smtClean="0"/>
              <a:t>25/02/2020</a:t>
            </a:fld>
            <a:endParaRPr lang="en-GB"/>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accent1"/>
                </a:solidFill>
              </a:defRPr>
            </a:lvl1pPr>
          </a:lstStyle>
          <a:p>
            <a:endParaRPr lang="en-GB"/>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60439F0F-1D6F-4E1B-B3DA-9A489DC13C33}" type="slidenum">
              <a:rPr lang="en-GB" smtClean="0"/>
              <a:t>‹#›</a:t>
            </a:fld>
            <a:endParaRPr lang="en-GB"/>
          </a:p>
        </p:txBody>
      </p:sp>
      <p:cxnSp>
        <p:nvCxnSpPr>
          <p:cNvPr id="10" name="Straight Connector 9" title="Horizontal Rule Line"/>
          <p:cNvCxnSpPr/>
          <p:nvPr/>
        </p:nvCxnSpPr>
        <p:spPr>
          <a:xfrm flipH="1">
            <a:off x="1" y="6178167"/>
            <a:ext cx="1024432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5945605"/>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53F561-381E-4161-BF94-9A323DBACB4F}" type="datetimeFigureOut">
              <a:rPr lang="en-GB" smtClean="0"/>
              <a:t>25/02/2020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284426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753F561-381E-4161-BF94-9A323DBACB4F}" type="datetimeFigureOut">
              <a:rPr lang="en-GB" smtClean="0"/>
              <a:t>25/02/2020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230417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753F561-381E-4161-BF94-9A323DBACB4F}" type="datetimeFigureOut">
              <a:rPr lang="en-GB" smtClean="0"/>
              <a:t>25/02/2020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272571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3F561-381E-4161-BF94-9A323DBACB4F}" type="datetimeFigureOut">
              <a:rPr lang="en-GB" smtClean="0"/>
              <a:t>25/02/2020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237218089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3F561-381E-4161-BF94-9A323DBACB4F}" type="datetimeFigureOut">
              <a:rPr lang="en-GB" smtClean="0"/>
              <a:t>25/02/2020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8386057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3F561-381E-4161-BF94-9A323DBACB4F}" type="datetimeFigureOut">
              <a:rPr lang="en-GB" smtClean="0"/>
              <a:t>25/02/2020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439F0F-1D6F-4E1B-B3DA-9A489DC13C33}" type="slidenum">
              <a:rPr lang="en-GB" smtClean="0"/>
              <a:t>‹#›</a:t>
            </a:fld>
            <a:endParaRPr lang="en-GB"/>
          </a:p>
        </p:txBody>
      </p:sp>
    </p:spTree>
    <p:extLst>
      <p:ext uri="{BB962C8B-B14F-4D97-AF65-F5344CB8AC3E}">
        <p14:creationId xmlns:p14="http://schemas.microsoft.com/office/powerpoint/2010/main" val="635036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accent1"/>
                </a:solidFill>
                <a:latin typeface="+mj-lt"/>
              </a:defRPr>
            </a:lvl1pPr>
          </a:lstStyle>
          <a:p>
            <a:fld id="{1753F561-381E-4161-BF94-9A323DBACB4F}" type="datetimeFigureOut">
              <a:rPr lang="en-GB" smtClean="0"/>
              <a:t>25/02/2020</a:t>
            </a:fld>
            <a:endParaRPr lang="en-GB"/>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accent1"/>
                </a:solidFill>
                <a:latin typeface="+mj-lt"/>
              </a:defRPr>
            </a:lvl1pPr>
          </a:lstStyle>
          <a:p>
            <a:endParaRPr lang="en-GB"/>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60439F0F-1D6F-4E1B-B3DA-9A489DC13C33}" type="slidenum">
              <a:rPr lang="en-GB" smtClean="0"/>
              <a:t>‹#›</a:t>
            </a:fld>
            <a:endParaRPr lang="en-GB"/>
          </a:p>
        </p:txBody>
      </p:sp>
      <p:cxnSp>
        <p:nvCxnSpPr>
          <p:cNvPr id="10" name="Straight Connector 9" title="Horizontal Rule Line"/>
          <p:cNvCxnSpPr/>
          <p:nvPr/>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582065"/>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r" defTabSz="914400" rtl="0" eaLnBrk="1" latinLnBrk="0" hangingPunct="1">
        <a:lnSpc>
          <a:spcPct val="90000"/>
        </a:lnSpc>
        <a:spcBef>
          <a:spcPct val="0"/>
        </a:spcBef>
        <a:buNone/>
        <a:defRPr sz="5000" b="0" i="1" kern="1200" baseline="0">
          <a:solidFill>
            <a:schemeClr val="accent1"/>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Giving credit where it is due</a:t>
            </a:r>
            <a:endParaRPr lang="en-GB" dirty="0"/>
          </a:p>
        </p:txBody>
      </p:sp>
      <p:sp>
        <p:nvSpPr>
          <p:cNvPr id="3" name="Subtitle 2"/>
          <p:cNvSpPr>
            <a:spLocks noGrp="1"/>
          </p:cNvSpPr>
          <p:nvPr>
            <p:ph type="subTitle" idx="1"/>
          </p:nvPr>
        </p:nvSpPr>
        <p:spPr>
          <a:xfrm>
            <a:off x="4606094" y="5512167"/>
            <a:ext cx="7034362" cy="706355"/>
          </a:xfrm>
        </p:spPr>
        <p:txBody>
          <a:bodyPr>
            <a:normAutofit fontScale="92500" lnSpcReduction="10000"/>
          </a:bodyPr>
          <a:lstStyle/>
          <a:p>
            <a:pPr algn="r"/>
            <a:r>
              <a:rPr lang="en-US" dirty="0" smtClean="0"/>
              <a:t>Journal of economic perspectives, 2010 </a:t>
            </a:r>
          </a:p>
          <a:p>
            <a:pPr algn="r"/>
            <a:r>
              <a:rPr lang="en-US" dirty="0" err="1" smtClean="0"/>
              <a:t>Kachkinbaeva</a:t>
            </a:r>
            <a:r>
              <a:rPr lang="en-US" dirty="0" smtClean="0"/>
              <a:t> </a:t>
            </a:r>
            <a:r>
              <a:rPr lang="en-US" dirty="0" err="1" smtClean="0"/>
              <a:t>Liliia</a:t>
            </a:r>
            <a:endParaRPr lang="en-GB" dirty="0"/>
          </a:p>
        </p:txBody>
      </p:sp>
    </p:spTree>
    <p:extLst>
      <p:ext uri="{BB962C8B-B14F-4D97-AF65-F5344CB8AC3E}">
        <p14:creationId xmlns:p14="http://schemas.microsoft.com/office/powerpoint/2010/main" val="3058623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4299397" cy="4952492"/>
          </a:xfrm>
        </p:spPr>
        <p:txBody>
          <a:bodyPr/>
          <a:lstStyle/>
          <a:p>
            <a:pPr algn="ctr"/>
            <a:r>
              <a:rPr lang="en-US" dirty="0" smtClean="0"/>
              <a:t/>
            </a:r>
            <a:br>
              <a:rPr lang="en-US" dirty="0" smtClean="0"/>
            </a:br>
            <a:r>
              <a:rPr lang="en-US" dirty="0" smtClean="0"/>
              <a:t>Presentation at glance</a:t>
            </a:r>
            <a:endParaRPr lang="en-GB"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sz="4000" dirty="0"/>
              <a:t>Informal credit markets and their </a:t>
            </a:r>
            <a:r>
              <a:rPr lang="en-US" sz="4000" dirty="0" smtClean="0"/>
              <a:t>characteristics (for 13 developing economies)</a:t>
            </a:r>
          </a:p>
          <a:p>
            <a:pPr algn="just">
              <a:buFont typeface="Wingdings" panose="05000000000000000000" pitchFamily="2" charset="2"/>
              <a:buChar char="Ø"/>
            </a:pPr>
            <a:r>
              <a:rPr lang="en-US" sz="4000" dirty="0"/>
              <a:t>India: repayment frequency </a:t>
            </a:r>
            <a:r>
              <a:rPr lang="en-US" sz="4000" dirty="0" smtClean="0"/>
              <a:t>matters</a:t>
            </a:r>
          </a:p>
          <a:p>
            <a:pPr algn="just">
              <a:buFont typeface="Wingdings" panose="05000000000000000000" pitchFamily="2" charset="2"/>
              <a:buChar char="Ø"/>
            </a:pPr>
            <a:r>
              <a:rPr lang="en-US" sz="4000" dirty="0"/>
              <a:t>Sri-Lanka: joint </a:t>
            </a:r>
            <a:r>
              <a:rPr lang="en-US" sz="4000" dirty="0" smtClean="0"/>
              <a:t>liability</a:t>
            </a:r>
          </a:p>
          <a:p>
            <a:pPr algn="just">
              <a:buFont typeface="Wingdings" panose="05000000000000000000" pitchFamily="2" charset="2"/>
              <a:buChar char="Ø"/>
            </a:pPr>
            <a:r>
              <a:rPr lang="en-US" sz="4000" dirty="0" smtClean="0"/>
              <a:t>Conclusions</a:t>
            </a:r>
            <a:endParaRPr lang="en-GB" sz="4000" dirty="0"/>
          </a:p>
        </p:txBody>
      </p:sp>
    </p:spTree>
    <p:extLst>
      <p:ext uri="{BB962C8B-B14F-4D97-AF65-F5344CB8AC3E}">
        <p14:creationId xmlns:p14="http://schemas.microsoft.com/office/powerpoint/2010/main" val="146990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5" y="559678"/>
            <a:ext cx="4559120" cy="4952492"/>
          </a:xfrm>
        </p:spPr>
        <p:txBody>
          <a:bodyPr/>
          <a:lstStyle/>
          <a:p>
            <a:pPr algn="ctr"/>
            <a:r>
              <a:rPr lang="en-US" dirty="0" smtClean="0"/>
              <a:t/>
            </a:r>
            <a:br>
              <a:rPr lang="en-US" dirty="0" smtClean="0"/>
            </a:br>
            <a:r>
              <a:rPr lang="en-US" dirty="0" smtClean="0"/>
              <a:t>Informal credit markets and their characteristics</a:t>
            </a:r>
            <a:endParaRPr lang="en-GB" dirty="0"/>
          </a:p>
        </p:txBody>
      </p:sp>
      <p:sp>
        <p:nvSpPr>
          <p:cNvPr id="3" name="Content Placeholder 2"/>
          <p:cNvSpPr>
            <a:spLocks noGrp="1"/>
          </p:cNvSpPr>
          <p:nvPr>
            <p:ph idx="1"/>
          </p:nvPr>
        </p:nvSpPr>
        <p:spPr/>
        <p:txBody>
          <a:bodyPr>
            <a:normAutofit fontScale="92500"/>
          </a:bodyPr>
          <a:lstStyle/>
          <a:p>
            <a:pPr algn="just"/>
            <a:r>
              <a:rPr lang="en-US" dirty="0" smtClean="0"/>
              <a:t>The analysis was conducted on the basis of data available for 13 developing economies (India, Sri Lanka, Mexico, Myanmar, Nepal, Bangladesh, etc.); </a:t>
            </a:r>
          </a:p>
          <a:p>
            <a:pPr algn="just"/>
            <a:r>
              <a:rPr lang="en-US" dirty="0" smtClean="0"/>
              <a:t>Most people in the developing world have no access to formal credits and rely essentially on informal credits (moneylenders, friends, merchants). Only 6% of the funds in developing countries borrowed by the poor from a formal source; </a:t>
            </a:r>
          </a:p>
          <a:p>
            <a:pPr algn="just"/>
            <a:r>
              <a:rPr lang="en-US" dirty="0" smtClean="0"/>
              <a:t>Lending </a:t>
            </a:r>
            <a:r>
              <a:rPr lang="en-US" dirty="0"/>
              <a:t>rates are very high within the same local </a:t>
            </a:r>
            <a:r>
              <a:rPr lang="en-US" dirty="0" smtClean="0"/>
              <a:t>area;</a:t>
            </a:r>
            <a:endParaRPr lang="en-US" dirty="0"/>
          </a:p>
          <a:p>
            <a:pPr algn="just"/>
            <a:r>
              <a:rPr lang="en-US" dirty="0"/>
              <a:t>Lending rates vary widely within the same credit </a:t>
            </a:r>
            <a:r>
              <a:rPr lang="en-US" dirty="0" smtClean="0"/>
              <a:t>markets; </a:t>
            </a:r>
            <a:endParaRPr lang="en-US" dirty="0"/>
          </a:p>
          <a:p>
            <a:pPr algn="just"/>
            <a:r>
              <a:rPr lang="en-US" dirty="0"/>
              <a:t>Richer people borrow more and pay lower interest rates. People with few assets do not borrow;</a:t>
            </a:r>
          </a:p>
          <a:p>
            <a:pPr algn="just"/>
            <a:r>
              <a:rPr lang="en-US" dirty="0"/>
              <a:t>Rare </a:t>
            </a:r>
            <a:r>
              <a:rPr lang="en-US" dirty="0" smtClean="0"/>
              <a:t>or no defaults (moral </a:t>
            </a:r>
            <a:r>
              <a:rPr lang="en-US" dirty="0"/>
              <a:t>hazard, adverse selection, “enough skin in the game</a:t>
            </a:r>
            <a:r>
              <a:rPr lang="en-US" dirty="0" smtClean="0"/>
              <a:t>”);</a:t>
            </a:r>
            <a:endParaRPr lang="en-US" dirty="0"/>
          </a:p>
          <a:p>
            <a:pPr algn="just"/>
            <a:r>
              <a:rPr lang="en-US" dirty="0"/>
              <a:t>No supernormal profits amongst informal lenders. </a:t>
            </a:r>
          </a:p>
          <a:p>
            <a:endParaRPr lang="en-GB" dirty="0"/>
          </a:p>
        </p:txBody>
      </p:sp>
    </p:spTree>
    <p:extLst>
      <p:ext uri="{BB962C8B-B14F-4D97-AF65-F5344CB8AC3E}">
        <p14:creationId xmlns:p14="http://schemas.microsoft.com/office/powerpoint/2010/main" val="3457770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India: repayment frequency matters</a:t>
            </a:r>
            <a:endParaRPr lang="en-GB" dirty="0"/>
          </a:p>
        </p:txBody>
      </p:sp>
      <p:sp>
        <p:nvSpPr>
          <p:cNvPr id="3" name="Content Placeholder 2"/>
          <p:cNvSpPr>
            <a:spLocks noGrp="1"/>
          </p:cNvSpPr>
          <p:nvPr>
            <p:ph idx="1"/>
          </p:nvPr>
        </p:nvSpPr>
        <p:spPr/>
        <p:txBody>
          <a:bodyPr>
            <a:normAutofit lnSpcReduction="10000"/>
          </a:bodyPr>
          <a:lstStyle/>
          <a:p>
            <a:pPr algn="just"/>
            <a:r>
              <a:rPr lang="en-US" dirty="0"/>
              <a:t>In India, </a:t>
            </a:r>
            <a:r>
              <a:rPr lang="en-US" dirty="0" smtClean="0"/>
              <a:t>loans were provided at </a:t>
            </a:r>
            <a:r>
              <a:rPr lang="en-US" dirty="0"/>
              <a:t>57% </a:t>
            </a:r>
            <a:r>
              <a:rPr lang="en-US" dirty="0" smtClean="0"/>
              <a:t>of annual interest rate, 150 households, </a:t>
            </a:r>
            <a:r>
              <a:rPr lang="en-US" dirty="0"/>
              <a:t>the amount was 1000 USD; </a:t>
            </a:r>
            <a:r>
              <a:rPr lang="en-US" dirty="0" smtClean="0"/>
              <a:t>period of lending - max </a:t>
            </a:r>
            <a:r>
              <a:rPr lang="en-US" dirty="0"/>
              <a:t>1.5 </a:t>
            </a:r>
            <a:r>
              <a:rPr lang="en-US" dirty="0" smtClean="0"/>
              <a:t>years;</a:t>
            </a:r>
            <a:endParaRPr lang="en-US" dirty="0"/>
          </a:p>
          <a:p>
            <a:pPr algn="just"/>
            <a:r>
              <a:rPr lang="en-US" dirty="0" smtClean="0"/>
              <a:t>Village </a:t>
            </a:r>
            <a:r>
              <a:rPr lang="en-US" dirty="0"/>
              <a:t>Welfare society, microfinance institution in India: 1) usual weekly reimbursement starting immediately after loan disbursement, 2) monthly reimbursement; 3) weekly reimbursement starting a few weeks after the loan started.</a:t>
            </a:r>
          </a:p>
          <a:p>
            <a:pPr algn="just"/>
            <a:r>
              <a:rPr lang="en-US" dirty="0"/>
              <a:t>Analysis results showed that monthly reimbursement clients were much happier. </a:t>
            </a:r>
            <a:endParaRPr lang="en-US" dirty="0" smtClean="0"/>
          </a:p>
          <a:p>
            <a:pPr algn="just"/>
            <a:r>
              <a:rPr lang="en-US" dirty="0" smtClean="0"/>
              <a:t>Clients </a:t>
            </a:r>
            <a:r>
              <a:rPr lang="en-US" dirty="0"/>
              <a:t>with weekly repayments were concerned about their ability </a:t>
            </a:r>
            <a:r>
              <a:rPr lang="en-US" dirty="0" smtClean="0"/>
              <a:t>to repay only </a:t>
            </a:r>
            <a:r>
              <a:rPr lang="en-US" dirty="0"/>
              <a:t>and were conservative in their investment strategy. </a:t>
            </a:r>
            <a:endParaRPr lang="en-US" dirty="0" smtClean="0"/>
          </a:p>
          <a:p>
            <a:pPr algn="just"/>
            <a:r>
              <a:rPr lang="en-US" dirty="0" smtClean="0"/>
              <a:t>The added value from the micro-crediting: self-control </a:t>
            </a:r>
            <a:r>
              <a:rPr lang="en-US" dirty="0"/>
              <a:t>of </a:t>
            </a:r>
            <a:r>
              <a:rPr lang="en-US" dirty="0" smtClean="0"/>
              <a:t>expenditures, development of </a:t>
            </a:r>
            <a:r>
              <a:rPr lang="en-US" dirty="0"/>
              <a:t>saving </a:t>
            </a:r>
            <a:r>
              <a:rPr lang="en-US" dirty="0" smtClean="0"/>
              <a:t>plan, “temptation goods” versus </a:t>
            </a:r>
            <a:r>
              <a:rPr lang="en-US" dirty="0"/>
              <a:t>durable goods. </a:t>
            </a:r>
            <a:endParaRPr lang="en-GB" dirty="0"/>
          </a:p>
        </p:txBody>
      </p:sp>
    </p:spTree>
    <p:extLst>
      <p:ext uri="{BB962C8B-B14F-4D97-AF65-F5344CB8AC3E}">
        <p14:creationId xmlns:p14="http://schemas.microsoft.com/office/powerpoint/2010/main" val="129082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dirty="0" smtClean="0"/>
              <a:t>Sri-Lanka: joint liability </a:t>
            </a:r>
            <a:endParaRPr lang="en-GB" dirty="0"/>
          </a:p>
        </p:txBody>
      </p:sp>
      <p:sp>
        <p:nvSpPr>
          <p:cNvPr id="3" name="Content Placeholder 2"/>
          <p:cNvSpPr>
            <a:spLocks noGrp="1"/>
          </p:cNvSpPr>
          <p:nvPr>
            <p:ph idx="1"/>
          </p:nvPr>
        </p:nvSpPr>
        <p:spPr/>
        <p:txBody>
          <a:bodyPr>
            <a:normAutofit fontScale="92500" lnSpcReduction="20000"/>
          </a:bodyPr>
          <a:lstStyle/>
          <a:p>
            <a:pPr algn="just"/>
            <a:r>
              <a:rPr lang="en-US" dirty="0"/>
              <a:t>In Sri Lanka, 408 small households were provided with 100USD grants, 38.50-53 USD </a:t>
            </a:r>
            <a:r>
              <a:rPr lang="en-US" dirty="0" smtClean="0"/>
              <a:t>average </a:t>
            </a:r>
            <a:r>
              <a:rPr lang="en-US" dirty="0"/>
              <a:t>monthly profit. </a:t>
            </a:r>
            <a:r>
              <a:rPr lang="en-US" dirty="0" smtClean="0"/>
              <a:t>Only </a:t>
            </a:r>
            <a:r>
              <a:rPr lang="en-US" dirty="0"/>
              <a:t>3% of firms had a bank account and 11 % of firms got any money from any formal financial source. </a:t>
            </a:r>
          </a:p>
          <a:p>
            <a:pPr algn="just"/>
            <a:r>
              <a:rPr lang="en-US" dirty="0" smtClean="0"/>
              <a:t>Microcredit contracts offer dynamic incentives: the starting loans are small but increase with each cycle so that a borrower who defaults on the current loan gives up the possibility of a larger loan in the future; Such a credit ramp should encourage repayment</a:t>
            </a:r>
            <a:r>
              <a:rPr lang="en-US" dirty="0"/>
              <a:t>;</a:t>
            </a:r>
            <a:endParaRPr lang="en-US" dirty="0" smtClean="0"/>
          </a:p>
          <a:p>
            <a:pPr algn="just"/>
            <a:r>
              <a:rPr lang="en-US" dirty="0"/>
              <a:t>Joint liability a group of borrowers liable or the loans of the others (screening of each other); </a:t>
            </a:r>
          </a:p>
          <a:p>
            <a:pPr algn="just"/>
            <a:r>
              <a:rPr lang="en-US" dirty="0" smtClean="0"/>
              <a:t>To maintain incentives, loans need to grow at least as fast as the interest rate and if they do grow at that rate they would soon become so large that everyone would default not wanting a bigger loan; </a:t>
            </a:r>
          </a:p>
          <a:p>
            <a:pPr algn="just"/>
            <a:r>
              <a:rPr lang="en-US" dirty="0" smtClean="0"/>
              <a:t>Randomly selected 56 groups who had a joint liability contract informed them that they were no longer jointly liable for their loans. Defaults increased. </a:t>
            </a:r>
          </a:p>
          <a:p>
            <a:pPr algn="just"/>
            <a:endParaRPr lang="en-US" dirty="0"/>
          </a:p>
          <a:p>
            <a:endParaRPr lang="en-GB" dirty="0"/>
          </a:p>
        </p:txBody>
      </p:sp>
    </p:spTree>
    <p:extLst>
      <p:ext uri="{BB962C8B-B14F-4D97-AF65-F5344CB8AC3E}">
        <p14:creationId xmlns:p14="http://schemas.microsoft.com/office/powerpoint/2010/main" val="2282380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dirty="0" smtClean="0"/>
              <a:t>Conclusions</a:t>
            </a:r>
            <a:endParaRPr lang="en-GB" dirty="0"/>
          </a:p>
        </p:txBody>
      </p:sp>
      <p:sp>
        <p:nvSpPr>
          <p:cNvPr id="3" name="Content Placeholder 2"/>
          <p:cNvSpPr>
            <a:spLocks noGrp="1"/>
          </p:cNvSpPr>
          <p:nvPr>
            <p:ph idx="1"/>
          </p:nvPr>
        </p:nvSpPr>
        <p:spPr/>
        <p:txBody>
          <a:bodyPr>
            <a:normAutofit lnSpcReduction="10000"/>
          </a:bodyPr>
          <a:lstStyle/>
          <a:p>
            <a:pPr algn="just"/>
            <a:r>
              <a:rPr lang="en-US" dirty="0" smtClean="0"/>
              <a:t>The idea that microcredit may be used as a commitment product may offer a possible way out; </a:t>
            </a:r>
          </a:p>
          <a:p>
            <a:pPr algn="just"/>
            <a:r>
              <a:rPr lang="en-US" dirty="0"/>
              <a:t>High interest rates in developing countries are not the only reason why firms do not borrow. Small Sri Lankan and Mexican firms and larger Indian firms would be happy to borrow much more if they were offered credit at those rates or even substantially higher rates (credit delivery models shall be improved).</a:t>
            </a:r>
            <a:endParaRPr lang="en-GB" dirty="0"/>
          </a:p>
          <a:p>
            <a:pPr algn="just"/>
            <a:r>
              <a:rPr lang="en-US" dirty="0" smtClean="0"/>
              <a:t>Micro-crediting changes the attitude of people to money/ gives some responsibility not to waste money for temptation goods but for durable goods. </a:t>
            </a:r>
          </a:p>
          <a:p>
            <a:pPr algn="just"/>
            <a:r>
              <a:rPr lang="en-US" dirty="0"/>
              <a:t>Standard microfinance product is a yearly loan and interest and capital are repaid in monthly installments but schedule shall be tailored based on the cash flows generated by the investment (for example, procurement of a </a:t>
            </a:r>
            <a:r>
              <a:rPr lang="en-US" dirty="0" smtClean="0"/>
              <a:t>cow, renting  an </a:t>
            </a:r>
            <a:r>
              <a:rPr lang="en-US" smtClean="0"/>
              <a:t>land plot, etc.)</a:t>
            </a:r>
            <a:endParaRPr lang="en-US" dirty="0"/>
          </a:p>
          <a:p>
            <a:endParaRPr lang="en-GB" dirty="0"/>
          </a:p>
        </p:txBody>
      </p:sp>
    </p:spTree>
    <p:extLst>
      <p:ext uri="{BB962C8B-B14F-4D97-AF65-F5344CB8AC3E}">
        <p14:creationId xmlns:p14="http://schemas.microsoft.com/office/powerpoint/2010/main" val="2172095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B2135"/>
      </a:dk2>
      <a:lt2>
        <a:srgbClr val="F4EFDF"/>
      </a:lt2>
      <a:accent1>
        <a:srgbClr val="33A485"/>
      </a:accent1>
      <a:accent2>
        <a:srgbClr val="EC6E39"/>
      </a:accent2>
      <a:accent3>
        <a:srgbClr val="D5A52C"/>
      </a:accent3>
      <a:accent4>
        <a:srgbClr val="909081"/>
      </a:accent4>
      <a:accent5>
        <a:srgbClr val="3BA1C1"/>
      </a:accent5>
      <a:accent6>
        <a:srgbClr val="916A8C"/>
      </a:accent6>
      <a:hlink>
        <a:srgbClr val="3BA1C1"/>
      </a:hlink>
      <a:folHlink>
        <a:srgbClr val="916A8C"/>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0A845BBA-79DB-48B1-B20E-7DB1D9224837}"/>
    </a:ext>
  </a:extLst>
</a:theme>
</file>

<file path=docProps/app.xml><?xml version="1.0" encoding="utf-8"?>
<Properties xmlns="http://schemas.openxmlformats.org/officeDocument/2006/extended-properties" xmlns:vt="http://schemas.openxmlformats.org/officeDocument/2006/docPropsVTypes">
  <Template>TM10001103[[fn=Headlines]]</Template>
  <TotalTime>125</TotalTime>
  <Words>613</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Schoolbook</vt:lpstr>
      <vt:lpstr>Corbel</vt:lpstr>
      <vt:lpstr>Wingdings</vt:lpstr>
      <vt:lpstr>Headlines</vt:lpstr>
      <vt:lpstr>Giving credit where it is due</vt:lpstr>
      <vt:lpstr> Presentation at glance</vt:lpstr>
      <vt:lpstr> Informal credit markets and their characteristics</vt:lpstr>
      <vt:lpstr> India: repayment frequency matters</vt:lpstr>
      <vt:lpstr> Sri-Lanka: joint liability </vt:lpstr>
      <vt:lpstr>  Conclusions</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credit where it is due</dc:title>
  <dc:creator>LocUser</dc:creator>
  <cp:lastModifiedBy>LocUser</cp:lastModifiedBy>
  <cp:revision>14</cp:revision>
  <dcterms:created xsi:type="dcterms:W3CDTF">2020-02-25T09:50:04Z</dcterms:created>
  <dcterms:modified xsi:type="dcterms:W3CDTF">2020-02-25T15:25:50Z</dcterms:modified>
</cp:coreProperties>
</file>