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9237" autoAdjust="0"/>
  </p:normalViewPr>
  <p:slideViewPr>
    <p:cSldViewPr snapToGrid="0">
      <p:cViewPr varScale="1">
        <p:scale>
          <a:sx n="38" d="100"/>
          <a:sy n="38" d="100"/>
        </p:scale>
        <p:origin x="169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A3292-5250-4199-B63B-880A5D691D8B}"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72360-31FD-4968-A5B6-0C2D8F87BF05}" type="slidenum">
              <a:rPr lang="en-US" smtClean="0"/>
              <a:t>‹#›</a:t>
            </a:fld>
            <a:endParaRPr lang="en-US"/>
          </a:p>
        </p:txBody>
      </p:sp>
    </p:spTree>
    <p:extLst>
      <p:ext uri="{BB962C8B-B14F-4D97-AF65-F5344CB8AC3E}">
        <p14:creationId xmlns:p14="http://schemas.microsoft.com/office/powerpoint/2010/main" val="398403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10"/>
              </a:rPr>
              <a:t>Benet{cost analysis seeks to </a:t>
            </a:r>
            <a:r>
              <a:rPr lang="en-US" sz="1800" b="0" i="0" u="none" strike="noStrike" baseline="0" dirty="0" err="1">
                <a:latin typeface="CMR10"/>
              </a:rPr>
              <a:t>nd</a:t>
            </a:r>
            <a:r>
              <a:rPr lang="en-US" sz="1800" b="0" i="0" u="none" strike="noStrike" baseline="0" dirty="0">
                <a:latin typeface="CMR10"/>
              </a:rPr>
              <a:t> the best course of action. If there are a </a:t>
            </a:r>
            <a:r>
              <a:rPr lang="en-US" sz="1800" b="0" i="0" u="none" strike="noStrike" baseline="0" dirty="0" err="1">
                <a:latin typeface="CMR10"/>
              </a:rPr>
              <a:t>nite</a:t>
            </a:r>
            <a:r>
              <a:rPr lang="en-US" sz="1800" b="0" i="0" u="none" strike="noStrike" baseline="0" dirty="0">
                <a:latin typeface="CMR10"/>
              </a:rPr>
              <a:t> number of options, then you should estimate the costs and </a:t>
            </a:r>
            <a:r>
              <a:rPr lang="en-US" sz="1800" b="0" i="0" u="none" strike="noStrike" baseline="0" dirty="0" err="1">
                <a:latin typeface="CMR10"/>
              </a:rPr>
              <a:t>benets</a:t>
            </a:r>
            <a:r>
              <a:rPr lang="en-US" sz="1800" b="0" i="0" u="none" strike="noStrike" baseline="0" dirty="0">
                <a:latin typeface="CMR10"/>
              </a:rPr>
              <a:t> of each option. You should discard</a:t>
            </a:r>
          </a:p>
          <a:p>
            <a:pPr algn="l"/>
            <a:r>
              <a:rPr lang="en-US" sz="1800" b="0" i="0" u="none" strike="noStrike" baseline="0" dirty="0">
                <a:latin typeface="CMR10"/>
              </a:rPr>
              <a:t>the options that have greater costs than </a:t>
            </a:r>
            <a:r>
              <a:rPr lang="en-US" sz="1800" b="0" i="0" u="none" strike="noStrike" baseline="0" dirty="0" err="1">
                <a:latin typeface="CMR10"/>
              </a:rPr>
              <a:t>benets</a:t>
            </a:r>
            <a:r>
              <a:rPr lang="en-US" sz="1800" b="0" i="0" u="none" strike="noStrike" baseline="0" dirty="0">
                <a:latin typeface="CMR10"/>
              </a:rPr>
              <a:t>. The remaining options should be ranked on the basis of the </a:t>
            </a:r>
            <a:r>
              <a:rPr lang="en-US" sz="1800" b="0" i="0" u="none" strike="noStrike" baseline="0" dirty="0" err="1">
                <a:latin typeface="CMR10"/>
              </a:rPr>
              <a:t>benet</a:t>
            </a:r>
            <a:r>
              <a:rPr lang="en-US" sz="1800" b="0" i="0" u="none" strike="noStrike" baseline="0" dirty="0">
                <a:latin typeface="CMR10"/>
              </a:rPr>
              <a:t>{cost ratio. You should fund the projects with the highest </a:t>
            </a:r>
            <a:r>
              <a:rPr lang="en-US" sz="1800" b="0" i="0" u="none" strike="noStrike" baseline="0" dirty="0" err="1">
                <a:latin typeface="CMR10"/>
              </a:rPr>
              <a:t>benet</a:t>
            </a:r>
            <a:r>
              <a:rPr lang="en-US" sz="1800" b="0" i="0" u="none" strike="noStrike" baseline="0" dirty="0">
                <a:latin typeface="CMR10"/>
              </a:rPr>
              <a:t>{cost</a:t>
            </a:r>
          </a:p>
          <a:p>
            <a:pPr algn="l"/>
            <a:r>
              <a:rPr lang="en-US" sz="1800" b="0" i="0" u="none" strike="noStrike" baseline="0" dirty="0">
                <a:latin typeface="CMR10"/>
              </a:rPr>
              <a:t>ratio until you run out of budget. You may consider borrowing money to fund (some of) the remaining projects if the rate of return exceeds the interest rate.</a:t>
            </a:r>
          </a:p>
          <a:p>
            <a:pPr algn="l"/>
            <a:r>
              <a:rPr lang="en-US" sz="1800" b="0" i="0" u="none" strike="noStrike" baseline="0" dirty="0">
                <a:latin typeface="CMR10"/>
              </a:rPr>
              <a:t>Benet{cost analysis works </a:t>
            </a:r>
            <a:r>
              <a:rPr lang="en-US" sz="1800" b="0" i="0" u="none" strike="noStrike" baseline="0" dirty="0" err="1">
                <a:latin typeface="CMR10"/>
              </a:rPr>
              <a:t>dierently</a:t>
            </a:r>
            <a:r>
              <a:rPr lang="en-US" sz="1800" b="0" i="0" u="none" strike="noStrike" baseline="0" dirty="0">
                <a:latin typeface="CMR10"/>
              </a:rPr>
              <a:t> if there is a continuum of actions. A carbon tax, for example, can take any value (even if politicians tend to think in rounded numbers). In this</a:t>
            </a:r>
          </a:p>
          <a:p>
            <a:pPr algn="l"/>
            <a:r>
              <a:rPr lang="en-US" sz="1800" b="0" i="0" u="none" strike="noStrike" baseline="0" dirty="0">
                <a:latin typeface="CMR10"/>
              </a:rPr>
              <a:t>case, </a:t>
            </a:r>
            <a:r>
              <a:rPr lang="en-US" sz="1800" b="0" i="0" u="none" strike="noStrike" baseline="0" dirty="0" err="1">
                <a:latin typeface="CMR10"/>
              </a:rPr>
              <a:t>benet</a:t>
            </a:r>
            <a:r>
              <a:rPr lang="en-US" sz="1800" b="0" i="0" u="none" strike="noStrike" baseline="0" dirty="0">
                <a:latin typeface="CMR10"/>
              </a:rPr>
              <a:t>{cost analysis seeks to maximize the objective </a:t>
            </a:r>
            <a:r>
              <a:rPr lang="en-US" sz="1800" b="0" i="0" u="none" strike="noStrike" baseline="0" dirty="0" err="1">
                <a:latin typeface="CMR10"/>
              </a:rPr>
              <a:t>function|net</a:t>
            </a:r>
            <a:r>
              <a:rPr lang="en-US" sz="1800" b="0" i="0" u="none" strike="noStrike" baseline="0" dirty="0">
                <a:latin typeface="CMR10"/>
              </a:rPr>
              <a:t> </a:t>
            </a:r>
            <a:r>
              <a:rPr lang="en-US" sz="1800" b="0" i="0" u="none" strike="noStrike" baseline="0" dirty="0" err="1">
                <a:latin typeface="CMR10"/>
              </a:rPr>
              <a:t>benets</a:t>
            </a:r>
            <a:r>
              <a:rPr lang="en-US" sz="1800" b="0" i="0" u="none" strike="noStrike" baseline="0" dirty="0">
                <a:latin typeface="CMR10"/>
              </a:rPr>
              <a:t>, or </a:t>
            </a:r>
            <a:r>
              <a:rPr lang="en-US" sz="1800" b="0" i="0" u="none" strike="noStrike" baseline="0" dirty="0" err="1">
                <a:latin typeface="CMR10"/>
              </a:rPr>
              <a:t>benets</a:t>
            </a:r>
            <a:r>
              <a:rPr lang="en-US" sz="1800" b="0" i="0" u="none" strike="noStrike" baseline="0" dirty="0">
                <a:latin typeface="CMR10"/>
              </a:rPr>
              <a:t> minus costs. The maximum is found by </a:t>
            </a:r>
            <a:r>
              <a:rPr lang="en-US" sz="1800" b="0" i="0" u="none" strike="noStrike" baseline="0" dirty="0" err="1">
                <a:latin typeface="CMR10"/>
              </a:rPr>
              <a:t>dierentiation</a:t>
            </a:r>
            <a:r>
              <a:rPr lang="en-US" sz="1800" b="0" i="0" u="none" strike="noStrike" baseline="0" dirty="0">
                <a:latin typeface="CMR10"/>
              </a:rPr>
              <a:t>. The </a:t>
            </a:r>
            <a:r>
              <a:rPr lang="en-US" sz="1800" b="0" i="0" u="none" strike="noStrike" baseline="0" dirty="0" err="1">
                <a:latin typeface="CMR10"/>
              </a:rPr>
              <a:t>rst</a:t>
            </a:r>
            <a:r>
              <a:rPr lang="en-US" sz="1800" b="0" i="0" u="none" strike="noStrike" baseline="0" dirty="0">
                <a:latin typeface="CMR10"/>
              </a:rPr>
              <a:t> order condition is that the</a:t>
            </a:r>
          </a:p>
          <a:p>
            <a:pPr algn="l"/>
            <a:r>
              <a:rPr lang="en-US" sz="1800" b="0" i="0" u="none" strike="noStrike" baseline="0" dirty="0" err="1">
                <a:latin typeface="CMR10"/>
              </a:rPr>
              <a:t>rst</a:t>
            </a:r>
            <a:r>
              <a:rPr lang="en-US" sz="1800" b="0" i="0" u="none" strike="noStrike" baseline="0" dirty="0">
                <a:latin typeface="CMR10"/>
              </a:rPr>
              <a:t> partial derivative of net </a:t>
            </a:r>
            <a:r>
              <a:rPr lang="en-US" sz="1800" b="0" i="0" u="none" strike="noStrike" baseline="0" dirty="0" err="1">
                <a:latin typeface="CMR10"/>
              </a:rPr>
              <a:t>benets</a:t>
            </a:r>
            <a:r>
              <a:rPr lang="en-US" sz="1800" b="0" i="0" u="none" strike="noStrike" baseline="0" dirty="0">
                <a:latin typeface="CMR10"/>
              </a:rPr>
              <a:t> to the control variable be equal to zero. Rearranging, marginal </a:t>
            </a:r>
            <a:r>
              <a:rPr lang="en-US" sz="1800" b="0" i="0" u="none" strike="noStrike" baseline="0" dirty="0" err="1">
                <a:latin typeface="CMR10"/>
              </a:rPr>
              <a:t>benets</a:t>
            </a:r>
            <a:r>
              <a:rPr lang="en-US" sz="1800" b="0" i="0" u="none" strike="noStrike" baseline="0" dirty="0">
                <a:latin typeface="CMR10"/>
              </a:rPr>
              <a:t> should equal marginal costs.</a:t>
            </a:r>
          </a:p>
          <a:p>
            <a:pPr algn="l"/>
            <a:endParaRPr lang="en-US" sz="1800" b="0" i="0" u="none" strike="noStrike" baseline="0" dirty="0">
              <a:latin typeface="CMR10"/>
            </a:endParaRPr>
          </a:p>
          <a:p>
            <a:pPr algn="l"/>
            <a:endParaRPr lang="en-US" sz="1800" b="0" i="0" u="none" strike="noStrike" baseline="0" dirty="0">
              <a:latin typeface="CMR10"/>
            </a:endParaRPr>
          </a:p>
          <a:p>
            <a:pPr algn="l"/>
            <a:r>
              <a:rPr lang="en-US" sz="1800" b="0" i="0" u="none" strike="noStrike" baseline="0" dirty="0">
                <a:latin typeface="CMR10"/>
              </a:rPr>
              <a:t>That is, we maximize the net present value of the gains rather than the net gains. For simplicity, we assume that the </a:t>
            </a:r>
            <a:r>
              <a:rPr lang="en-US" sz="1800" b="0" i="0" u="none" strike="noStrike" baseline="0" dirty="0" err="1">
                <a:latin typeface="CMR10"/>
              </a:rPr>
              <a:t>benets</a:t>
            </a:r>
            <a:r>
              <a:rPr lang="en-US" sz="1800" b="0" i="0" u="none" strike="noStrike" baseline="0" dirty="0">
                <a:latin typeface="CMR10"/>
              </a:rPr>
              <a:t> of emissions are instantaneous: The </a:t>
            </a:r>
            <a:r>
              <a:rPr lang="en-US" sz="1800" b="0" i="0" u="none" strike="noStrike" baseline="0" dirty="0" err="1">
                <a:latin typeface="CMR10"/>
              </a:rPr>
              <a:t>benets</a:t>
            </a:r>
            <a:r>
              <a:rPr lang="en-US" sz="1800" b="0" i="0" u="none" strike="noStrike" baseline="0" dirty="0">
                <a:latin typeface="CMR10"/>
              </a:rPr>
              <a:t> at time </a:t>
            </a:r>
            <a:r>
              <a:rPr lang="en-US" sz="1800" b="0" i="0" u="none" strike="noStrike" baseline="0" dirty="0">
                <a:latin typeface="CMMI10"/>
              </a:rPr>
              <a:t>t </a:t>
            </a:r>
            <a:r>
              <a:rPr lang="en-US" sz="1800" b="0" i="0" u="none" strike="noStrike" baseline="0" dirty="0">
                <a:latin typeface="CMR10"/>
              </a:rPr>
              <a:t>only depend on the emissions at time </a:t>
            </a:r>
            <a:r>
              <a:rPr lang="en-US" sz="1800" b="0" i="0" u="none" strike="noStrike" baseline="0" dirty="0">
                <a:latin typeface="CMMI10"/>
              </a:rPr>
              <a:t>t</a:t>
            </a:r>
            <a:r>
              <a:rPr lang="en-US" sz="1800" b="0" i="0" u="none" strike="noStrike" baseline="0" dirty="0">
                <a:latin typeface="CMR10"/>
              </a:rPr>
              <a:t>. By contrast, the damages of emissions depend on emissions in all previous periods. The maximization problem is structurally </a:t>
            </a:r>
            <a:r>
              <a:rPr lang="en-US" sz="1800" b="0" i="0" u="none" strike="noStrike" baseline="0" dirty="0" err="1">
                <a:latin typeface="CMR10"/>
              </a:rPr>
              <a:t>dierent</a:t>
            </a:r>
            <a:r>
              <a:rPr lang="en-US" sz="1800" b="0" i="0" u="none" strike="noStrike" baseline="0" dirty="0">
                <a:latin typeface="CMR10"/>
              </a:rPr>
              <a:t>: Instead of choosing the level of emissions as in Equation (9.6), the level of emissions needs to be chosen simultaneously at every point in time. There are therefore many </a:t>
            </a:r>
            <a:r>
              <a:rPr lang="en-US" sz="1800" b="0" i="0" u="none" strike="noStrike" baseline="0" dirty="0" err="1">
                <a:latin typeface="CMR10"/>
              </a:rPr>
              <a:t>rst</a:t>
            </a:r>
            <a:r>
              <a:rPr lang="en-US" sz="1800" b="0" i="0" u="none" strike="noStrike" baseline="0" dirty="0">
                <a:latin typeface="CMR10"/>
              </a:rPr>
              <a:t> order conditions:</a:t>
            </a:r>
            <a:endParaRPr lang="en-US" dirty="0"/>
          </a:p>
        </p:txBody>
      </p:sp>
      <p:sp>
        <p:nvSpPr>
          <p:cNvPr id="4" name="Slide Number Placeholder 3"/>
          <p:cNvSpPr>
            <a:spLocks noGrp="1"/>
          </p:cNvSpPr>
          <p:nvPr>
            <p:ph type="sldNum" sz="quarter" idx="5"/>
          </p:nvPr>
        </p:nvSpPr>
        <p:spPr/>
        <p:txBody>
          <a:bodyPr/>
          <a:lstStyle/>
          <a:p>
            <a:fld id="{26D72360-31FD-4968-A5B6-0C2D8F87BF05}" type="slidenum">
              <a:rPr lang="en-US" smtClean="0"/>
              <a:t>3</a:t>
            </a:fld>
            <a:endParaRPr lang="en-US"/>
          </a:p>
        </p:txBody>
      </p:sp>
    </p:spTree>
    <p:extLst>
      <p:ext uri="{BB962C8B-B14F-4D97-AF65-F5344CB8AC3E}">
        <p14:creationId xmlns:p14="http://schemas.microsoft.com/office/powerpoint/2010/main" val="142787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10"/>
              </a:rPr>
              <a:t>Essentially, the DICE model answers the question \if the world were ruled by a benevolent dictator, a philosopher-queen, what would she do about greenhouse gas emissions?" The answer is a little bit of emission reduction at </a:t>
            </a:r>
            <a:r>
              <a:rPr lang="en-US" sz="1800" b="0" i="0" u="none" strike="noStrike" baseline="0" dirty="0" err="1">
                <a:latin typeface="CMR10"/>
              </a:rPr>
              <a:t>rst</a:t>
            </a:r>
            <a:r>
              <a:rPr lang="en-US" sz="1800" b="0" i="0" u="none" strike="noStrike" baseline="0" dirty="0">
                <a:latin typeface="CMR10"/>
              </a:rPr>
              <a:t>, more later, but not enough to stabilize the carbon dioxide concentration.</a:t>
            </a:r>
            <a:endParaRPr lang="en-US" dirty="0"/>
          </a:p>
        </p:txBody>
      </p:sp>
      <p:sp>
        <p:nvSpPr>
          <p:cNvPr id="4" name="Slide Number Placeholder 3"/>
          <p:cNvSpPr>
            <a:spLocks noGrp="1"/>
          </p:cNvSpPr>
          <p:nvPr>
            <p:ph type="sldNum" sz="quarter" idx="5"/>
          </p:nvPr>
        </p:nvSpPr>
        <p:spPr/>
        <p:txBody>
          <a:bodyPr/>
          <a:lstStyle/>
          <a:p>
            <a:fld id="{26D72360-31FD-4968-A5B6-0C2D8F87BF05}" type="slidenum">
              <a:rPr lang="en-US" smtClean="0"/>
              <a:t>4</a:t>
            </a:fld>
            <a:endParaRPr lang="en-US"/>
          </a:p>
        </p:txBody>
      </p:sp>
    </p:spTree>
    <p:extLst>
      <p:ext uri="{BB962C8B-B14F-4D97-AF65-F5344CB8AC3E}">
        <p14:creationId xmlns:p14="http://schemas.microsoft.com/office/powerpoint/2010/main" val="309584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The Union of Concerned Scientists calls the plan a “historic opportunity” and an “affordable solution with substantial benefits for our economy, our health, and our children’s future</a:t>
            </a:r>
          </a:p>
          <a:p>
            <a:pPr algn="l"/>
            <a:endParaRPr lang="en-US" sz="1800" b="0" i="0" u="none" strike="noStrike" baseline="0" dirty="0">
              <a:latin typeface="WdfwgbPmqyjfBembo"/>
            </a:endParaRPr>
          </a:p>
          <a:p>
            <a:pPr algn="l"/>
            <a:r>
              <a:rPr lang="en-US" sz="1800" b="0" i="0" u="none" strike="noStrike" baseline="0" dirty="0">
                <a:latin typeface="WdfwgbPmqyjfBembo"/>
              </a:rPr>
              <a:t>Such debates are common in the environmental realm (and indeed in other areas of policy, such as health care). In a sense, there is a good reason for that: Environmental regulation can impose costs and can also generate very substantial benefits. Of course, advocates on both sides may make exaggerated claims about the impacts of regulation for political effect. Rigorous economic analysis can help cut through those debates. EPA’s regulatory impact analysis of the Clean Power Plan, for example, suggests that the benefits of reducing emissions (using the social cost of carbon we discussed in Chapter 3, as well as the co-benefits from reductions in other air pollutants such as particulate matter) outweigh</a:t>
            </a:r>
            <a:endParaRPr lang="en-US" dirty="0"/>
          </a:p>
        </p:txBody>
      </p:sp>
      <p:sp>
        <p:nvSpPr>
          <p:cNvPr id="4" name="Slide Number Placeholder 3"/>
          <p:cNvSpPr>
            <a:spLocks noGrp="1"/>
          </p:cNvSpPr>
          <p:nvPr>
            <p:ph type="sldNum" sz="quarter" idx="5"/>
          </p:nvPr>
        </p:nvSpPr>
        <p:spPr/>
        <p:txBody>
          <a:bodyPr/>
          <a:lstStyle/>
          <a:p>
            <a:fld id="{26D72360-31FD-4968-A5B6-0C2D8F87BF05}" type="slidenum">
              <a:rPr lang="en-US" smtClean="0"/>
              <a:t>5</a:t>
            </a:fld>
            <a:endParaRPr lang="en-US"/>
          </a:p>
        </p:txBody>
      </p:sp>
    </p:spTree>
    <p:extLst>
      <p:ext uri="{BB962C8B-B14F-4D97-AF65-F5344CB8AC3E}">
        <p14:creationId xmlns:p14="http://schemas.microsoft.com/office/powerpoint/2010/main" val="27469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In other cases, of course, economic analysis arrives at conclusions that an environmental advocate might object to. For example, benefit–cost analyses of the U.S. Clean Water Act suggest that the act’s original goal of zero emissions to all U.S. water bodies, its focus on regulating point-source pollution, and its primary reliance on technology standards have resulted in a federal regulation with substantial net costs.6 Many economists would argue that suburban sprawl, despite its aesthetic shortcomings, may in fact be the socially desirable reflection of individuals’ willingness to pay for certain amenities (such as quiet streets and large yards).7</a:t>
            </a:r>
            <a:endParaRPr lang="en-US" dirty="0"/>
          </a:p>
        </p:txBody>
      </p:sp>
      <p:sp>
        <p:nvSpPr>
          <p:cNvPr id="4" name="Slide Number Placeholder 3"/>
          <p:cNvSpPr>
            <a:spLocks noGrp="1"/>
          </p:cNvSpPr>
          <p:nvPr>
            <p:ph type="sldNum" sz="quarter" idx="5"/>
          </p:nvPr>
        </p:nvSpPr>
        <p:spPr/>
        <p:txBody>
          <a:bodyPr/>
          <a:lstStyle/>
          <a:p>
            <a:fld id="{26D72360-31FD-4968-A5B6-0C2D8F87BF05}" type="slidenum">
              <a:rPr lang="en-US" smtClean="0"/>
              <a:t>6</a:t>
            </a:fld>
            <a:endParaRPr lang="en-US"/>
          </a:p>
        </p:txBody>
      </p:sp>
    </p:spTree>
    <p:extLst>
      <p:ext uri="{BB962C8B-B14F-4D97-AF65-F5344CB8AC3E}">
        <p14:creationId xmlns:p14="http://schemas.microsoft.com/office/powerpoint/2010/main" val="4258394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We read a lot these days about the power of consumers to affect the practices of firms whose activities may result in pollution or other natural resource damages, and about “corporate social responsibility” and its implied voluntary measures to reduce the environmental impacts of economic activity. There are certainly instances in which firms improve their environmental performance beyond what is required by law, and there are cases in which consumer pressure has resulted in substantial improvements in environmental and natural resource outcomes. Nonprofit environmental advocacy organizations also play an important role in this</a:t>
            </a:r>
          </a:p>
          <a:p>
            <a:pPr algn="l"/>
            <a:r>
              <a:rPr lang="en-US" sz="1800" b="0" i="0" u="none" strike="noStrike" baseline="0" dirty="0">
                <a:latin typeface="WdfwgbPmqyjfBembo"/>
              </a:rPr>
              <a:t>process.</a:t>
            </a:r>
          </a:p>
          <a:p>
            <a:pPr algn="l"/>
            <a:r>
              <a:rPr lang="en-US" sz="1800" b="0" i="0" u="none" strike="noStrike" baseline="0" dirty="0">
                <a:latin typeface="WdfwgbPmqyjfBembo"/>
              </a:rPr>
              <a:t>However, an important message of this book is that as long as the markets for environmental amenities are incomplete, consumer pressure and voluntary efforts by companies to reduce their impacts on the environment will not be sufficient to achieve the efficient level of pollution control or efficient natural resource management practices. The incentive structure created by the “wrong prices”—prices that do not reflect the full social cost of engaging in an environmentally damaging activity—is simply too powerful.</a:t>
            </a:r>
            <a:endParaRPr lang="en-US" dirty="0"/>
          </a:p>
        </p:txBody>
      </p:sp>
      <p:sp>
        <p:nvSpPr>
          <p:cNvPr id="4" name="Slide Number Placeholder 3"/>
          <p:cNvSpPr>
            <a:spLocks noGrp="1"/>
          </p:cNvSpPr>
          <p:nvPr>
            <p:ph type="sldNum" sz="quarter" idx="5"/>
          </p:nvPr>
        </p:nvSpPr>
        <p:spPr/>
        <p:txBody>
          <a:bodyPr/>
          <a:lstStyle/>
          <a:p>
            <a:fld id="{26D72360-31FD-4968-A5B6-0C2D8F87BF05}" type="slidenum">
              <a:rPr lang="en-US" smtClean="0"/>
              <a:t>7</a:t>
            </a:fld>
            <a:endParaRPr lang="en-US"/>
          </a:p>
        </p:txBody>
      </p:sp>
    </p:spTree>
    <p:extLst>
      <p:ext uri="{BB962C8B-B14F-4D97-AF65-F5344CB8AC3E}">
        <p14:creationId xmlns:p14="http://schemas.microsoft.com/office/powerpoint/2010/main" val="22530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8F1E-E629-41DA-7804-60D41972B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9FA43-8029-E2D1-2E29-0D5EA2263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18CF9E-9CF9-2A2C-1D6A-DD74823FFB9C}"/>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5" name="Footer Placeholder 4">
            <a:extLst>
              <a:ext uri="{FF2B5EF4-FFF2-40B4-BE49-F238E27FC236}">
                <a16:creationId xmlns:a16="http://schemas.microsoft.com/office/drawing/2014/main" id="{A209829A-F2EC-9993-9803-AD0FBE177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832D7-B848-2359-8169-0CFF275D49B7}"/>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290717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7EA0-C064-222A-F7B8-4627AD9196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682F15-F276-7F94-A3CC-967295470D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6B762-236A-8A87-A8B3-FAF23F66188A}"/>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5" name="Footer Placeholder 4">
            <a:extLst>
              <a:ext uri="{FF2B5EF4-FFF2-40B4-BE49-F238E27FC236}">
                <a16:creationId xmlns:a16="http://schemas.microsoft.com/office/drawing/2014/main" id="{EBCE73A6-ED2C-1009-67E4-B35DB35CB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C2AF2-4B9B-95BC-1343-53A02D647583}"/>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259933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AF1578-B148-0C67-F6A8-49025B213F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CFA3E-61AB-8B9C-4E5B-E62A13B47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3C36C-ECFA-7C59-9DBD-4ECA0807B658}"/>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5" name="Footer Placeholder 4">
            <a:extLst>
              <a:ext uri="{FF2B5EF4-FFF2-40B4-BE49-F238E27FC236}">
                <a16:creationId xmlns:a16="http://schemas.microsoft.com/office/drawing/2014/main" id="{EA5EA3DE-6F4A-5A87-328E-01AEB7906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A7579-88C0-FD09-7C7F-BBF477F357AC}"/>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88499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A29A-9321-ACDB-F08A-C7F962D0E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7FFFD-256E-E46E-01A9-0B447791E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39A79-CD12-461E-53DE-83278A7F4E23}"/>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5" name="Footer Placeholder 4">
            <a:extLst>
              <a:ext uri="{FF2B5EF4-FFF2-40B4-BE49-F238E27FC236}">
                <a16:creationId xmlns:a16="http://schemas.microsoft.com/office/drawing/2014/main" id="{19678FBE-A24A-7576-8F41-55D369E78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B8436-6BBC-B440-D4E1-B3827CF6BBF5}"/>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15482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3A248-5964-BC59-9181-E10E46E9BD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7C79D1-6CB9-F795-7F3F-87F92D571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4A9F1E-908A-1CAA-1526-D275C7160AA5}"/>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5" name="Footer Placeholder 4">
            <a:extLst>
              <a:ext uri="{FF2B5EF4-FFF2-40B4-BE49-F238E27FC236}">
                <a16:creationId xmlns:a16="http://schemas.microsoft.com/office/drawing/2014/main" id="{12922289-254C-603F-CE45-619D9A773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09936-1B27-2BF1-2982-A4ED205E2734}"/>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345682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DC0A-75AF-1EDD-0F13-371C4C1CA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47C14A-2B5A-BF46-C0B7-8630AA2F2E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E1E15C-093D-C75C-8CB3-AAA45063C6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FD2242-4D99-2E69-30E7-EC71326847B0}"/>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6" name="Footer Placeholder 5">
            <a:extLst>
              <a:ext uri="{FF2B5EF4-FFF2-40B4-BE49-F238E27FC236}">
                <a16:creationId xmlns:a16="http://schemas.microsoft.com/office/drawing/2014/main" id="{6DA2A369-0F2C-E43E-0D33-07AF1AEE2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7AF0F-5C10-30DE-A760-C5B283965A22}"/>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151032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FEF5-F7D0-FC89-8EA2-BE2487B126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117CE1-0D11-5EFA-A143-A313D4FBF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960DDB-1C9E-3ACE-E6BD-424346EF1D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2A248-8D2D-F648-16F7-4B82B78DB6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41E92B-B69A-8103-7A8B-2F1950F94F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F4A05C-E264-9AAC-99BD-D5349687D2E1}"/>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8" name="Footer Placeholder 7">
            <a:extLst>
              <a:ext uri="{FF2B5EF4-FFF2-40B4-BE49-F238E27FC236}">
                <a16:creationId xmlns:a16="http://schemas.microsoft.com/office/drawing/2014/main" id="{47AD22A2-4E5F-2E3D-E58E-E3AE9B416F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5C9F97-6241-6F42-A390-B1C9D5D36575}"/>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189724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5AAE-521A-9201-B319-632BC447CC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5401DD-324C-792D-7EF9-6F2A56B3F999}"/>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4" name="Footer Placeholder 3">
            <a:extLst>
              <a:ext uri="{FF2B5EF4-FFF2-40B4-BE49-F238E27FC236}">
                <a16:creationId xmlns:a16="http://schemas.microsoft.com/office/drawing/2014/main" id="{8FEE770E-0B9D-7B4F-137A-C8C888ECFE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450CC-D07A-D02D-0C2A-95DD600E1E9E}"/>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238565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D2045-09A6-D9DF-DFDB-EC99118C6F3E}"/>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3" name="Footer Placeholder 2">
            <a:extLst>
              <a:ext uri="{FF2B5EF4-FFF2-40B4-BE49-F238E27FC236}">
                <a16:creationId xmlns:a16="http://schemas.microsoft.com/office/drawing/2014/main" id="{05E1F60E-9680-4955-73AB-AB76D7FC72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0CF0FA-197E-AFC9-971D-63F7F4C7489D}"/>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65942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E9147-D96F-E3CB-05B8-8DB519E12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9932E-3D91-8BD8-BEB8-DB377EBCA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5E5C69-D185-8B78-050E-65EC0A98E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A7853C-1416-6DF7-86E2-F488C4C212A5}"/>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6" name="Footer Placeholder 5">
            <a:extLst>
              <a:ext uri="{FF2B5EF4-FFF2-40B4-BE49-F238E27FC236}">
                <a16:creationId xmlns:a16="http://schemas.microsoft.com/office/drawing/2014/main" id="{1D382C42-F064-A052-4D52-EA60AF9B6B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DDC2F7-8760-1B8D-092B-31C61917B2B1}"/>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58189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EAF9-60A4-AE0C-811F-2957E0127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BF792E-2B9C-89DB-1F39-0C32C3BE54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C6FC3-2BB0-839E-CD39-07C7D12BB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2EBAF-5111-1A02-FC45-F435342096B8}"/>
              </a:ext>
            </a:extLst>
          </p:cNvPr>
          <p:cNvSpPr>
            <a:spLocks noGrp="1"/>
          </p:cNvSpPr>
          <p:nvPr>
            <p:ph type="dt" sz="half" idx="10"/>
          </p:nvPr>
        </p:nvSpPr>
        <p:spPr/>
        <p:txBody>
          <a:bodyPr/>
          <a:lstStyle/>
          <a:p>
            <a:fld id="{DD1C9DFA-A17A-493D-BF15-5A970EC0F9DF}" type="datetimeFigureOut">
              <a:rPr lang="en-US" smtClean="0"/>
              <a:t>11/24/2022</a:t>
            </a:fld>
            <a:endParaRPr lang="en-US"/>
          </a:p>
        </p:txBody>
      </p:sp>
      <p:sp>
        <p:nvSpPr>
          <p:cNvPr id="6" name="Footer Placeholder 5">
            <a:extLst>
              <a:ext uri="{FF2B5EF4-FFF2-40B4-BE49-F238E27FC236}">
                <a16:creationId xmlns:a16="http://schemas.microsoft.com/office/drawing/2014/main" id="{CCEAED31-1E9C-2CB8-1D5B-701225C0E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F57B6-E6EB-410F-A9B6-C8F6ECC15A83}"/>
              </a:ext>
            </a:extLst>
          </p:cNvPr>
          <p:cNvSpPr>
            <a:spLocks noGrp="1"/>
          </p:cNvSpPr>
          <p:nvPr>
            <p:ph type="sldNum" sz="quarter" idx="12"/>
          </p:nvPr>
        </p:nvSpPr>
        <p:spPr/>
        <p:txBody>
          <a:bodyPr/>
          <a:lstStyle/>
          <a:p>
            <a:fld id="{BFA13403-A529-4F69-9DF4-D7588855AAE8}" type="slidenum">
              <a:rPr lang="en-US" smtClean="0"/>
              <a:t>‹#›</a:t>
            </a:fld>
            <a:endParaRPr lang="en-US"/>
          </a:p>
        </p:txBody>
      </p:sp>
    </p:spTree>
    <p:extLst>
      <p:ext uri="{BB962C8B-B14F-4D97-AF65-F5344CB8AC3E}">
        <p14:creationId xmlns:p14="http://schemas.microsoft.com/office/powerpoint/2010/main" val="480037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8551E-631E-99BF-014F-D7AF78371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095C96-FB10-14DF-4378-D70CDD73CA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26BB9-4596-646A-2C9E-52C2E31E6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C9DFA-A17A-493D-BF15-5A970EC0F9DF}" type="datetimeFigureOut">
              <a:rPr lang="en-US" smtClean="0"/>
              <a:t>11/24/2022</a:t>
            </a:fld>
            <a:endParaRPr lang="en-US"/>
          </a:p>
        </p:txBody>
      </p:sp>
      <p:sp>
        <p:nvSpPr>
          <p:cNvPr id="5" name="Footer Placeholder 4">
            <a:extLst>
              <a:ext uri="{FF2B5EF4-FFF2-40B4-BE49-F238E27FC236}">
                <a16:creationId xmlns:a16="http://schemas.microsoft.com/office/drawing/2014/main" id="{1D8E2720-5792-4934-DD00-D392170F9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423013-049B-2547-5A77-93E78336C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13403-A529-4F69-9DF4-D7588855AAE8}" type="slidenum">
              <a:rPr lang="en-US" smtClean="0"/>
              <a:t>‹#›</a:t>
            </a:fld>
            <a:endParaRPr lang="en-US"/>
          </a:p>
        </p:txBody>
      </p:sp>
    </p:spTree>
    <p:extLst>
      <p:ext uri="{BB962C8B-B14F-4D97-AF65-F5344CB8AC3E}">
        <p14:creationId xmlns:p14="http://schemas.microsoft.com/office/powerpoint/2010/main" val="2509649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78DCEEF1-09D2-C34F-01B7-F741F510EDC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C7EFB-A08E-9355-89CC-54E9FC7B307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effectLst/>
                <a:latin typeface="Calibri Light" panose="020F0302020204030204" pitchFamily="34" charset="0"/>
                <a:ea typeface="Calibri" panose="020F0502020204030204" pitchFamily="34" charset="0"/>
              </a:rPr>
              <a:t>Optimal climate policy</a:t>
            </a:r>
            <a:endParaRPr lang="en-US" sz="5200">
              <a:solidFill>
                <a:srgbClr val="FFFFFF"/>
              </a:solidFill>
            </a:endParaRPr>
          </a:p>
        </p:txBody>
      </p:sp>
      <p:sp>
        <p:nvSpPr>
          <p:cNvPr id="3" name="Subtitle 2">
            <a:extLst>
              <a:ext uri="{FF2B5EF4-FFF2-40B4-BE49-F238E27FC236}">
                <a16:creationId xmlns:a16="http://schemas.microsoft.com/office/drawing/2014/main" id="{677BF097-407C-6E9A-A235-003D3437170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523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133442-D8D5-00EF-98A0-FD776CD0739E}"/>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The goal is two degrees</a:t>
            </a:r>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78252D-FD30-8402-5475-5F51580F1225}"/>
              </a:ext>
            </a:extLst>
          </p:cNvPr>
          <p:cNvSpPr>
            <a:spLocks noGrp="1"/>
          </p:cNvSpPr>
          <p:nvPr>
            <p:ph sz="half" idx="1"/>
          </p:nvPr>
        </p:nvSpPr>
        <p:spPr>
          <a:xfrm>
            <a:off x="645066" y="2031101"/>
            <a:ext cx="4282984" cy="3511943"/>
          </a:xfrm>
        </p:spPr>
        <p:txBody>
          <a:bodyPr vert="horz" lIns="91440" tIns="45720" rIns="91440" bIns="45720" rtlCol="0" anchor="ctr">
            <a:normAutofit/>
          </a:bodyPr>
          <a:lstStyle/>
          <a:p>
            <a:r>
              <a:rPr lang="en-US" sz="1800" b="0" i="0" u="none" strike="noStrike" baseline="0"/>
              <a:t>The two degrees target was adopted in 1995 by the Scientic Advisory Council Global Environmental Change of the (German) Federal Government (WBGU), a committee of 11 German professors.</a:t>
            </a:r>
          </a:p>
          <a:p>
            <a:endParaRPr lang="en-US" sz="1800"/>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37E1B57-5BCA-14CE-E459-B0F796F0047C}"/>
              </a:ext>
            </a:extLst>
          </p:cNvPr>
          <p:cNvPicPr>
            <a:picLocks noGrp="1" noChangeAspect="1"/>
          </p:cNvPicPr>
          <p:nvPr>
            <p:ph sz="half" idx="2"/>
          </p:nvPr>
        </p:nvPicPr>
        <p:blipFill>
          <a:blip r:embed="rId2"/>
          <a:stretch>
            <a:fillRect/>
          </a:stretch>
        </p:blipFill>
        <p:spPr>
          <a:xfrm>
            <a:off x="5987738" y="1423321"/>
            <a:ext cx="5628018" cy="3778487"/>
          </a:xfrm>
          <a:prstGeom prst="rect">
            <a:avLst/>
          </a:prstGeom>
        </p:spPr>
      </p:pic>
    </p:spTree>
    <p:extLst>
      <p:ext uri="{BB962C8B-B14F-4D97-AF65-F5344CB8AC3E}">
        <p14:creationId xmlns:p14="http://schemas.microsoft.com/office/powerpoint/2010/main" val="2674916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1619E-000B-4656-3B2C-C67D9BD1CE84}"/>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b="0" i="0" u="none" strike="noStrike" kern="1200" baseline="0">
                <a:solidFill>
                  <a:schemeClr val="tx1"/>
                </a:solidFill>
                <a:latin typeface="+mj-lt"/>
                <a:ea typeface="+mj-ea"/>
                <a:cs typeface="+mj-cs"/>
              </a:rPr>
              <a:t>Benet-cost analysis</a:t>
            </a:r>
            <a:endParaRPr lang="en-US" sz="5400" kern="120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1830DD-748C-C5B5-3AFA-62FE9559B936}"/>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sz="2200" b="0" i="0" u="none" strike="noStrike" baseline="0" dirty="0"/>
              <a:t>In the social optimum, the marginal net present costs of a policy equal its marginal net present benefits.</a:t>
            </a:r>
            <a:endParaRPr lang="en-US" sz="2200" dirty="0"/>
          </a:p>
        </p:txBody>
      </p:sp>
      <p:pic>
        <p:nvPicPr>
          <p:cNvPr id="6" name="Content Placeholder 5">
            <a:extLst>
              <a:ext uri="{FF2B5EF4-FFF2-40B4-BE49-F238E27FC236}">
                <a16:creationId xmlns:a16="http://schemas.microsoft.com/office/drawing/2014/main" id="{2D639172-7EB2-8FE3-3892-DAD36BBC0CD4}"/>
              </a:ext>
            </a:extLst>
          </p:cNvPr>
          <p:cNvPicPr>
            <a:picLocks noGrp="1" noChangeAspect="1"/>
          </p:cNvPicPr>
          <p:nvPr>
            <p:ph sz="half" idx="2"/>
          </p:nvPr>
        </p:nvPicPr>
        <p:blipFill>
          <a:blip r:embed="rId3"/>
          <a:stretch>
            <a:fillRect/>
          </a:stretch>
        </p:blipFill>
        <p:spPr>
          <a:xfrm>
            <a:off x="4654296" y="1166265"/>
            <a:ext cx="6903720" cy="4525469"/>
          </a:xfrm>
          <a:prstGeom prst="rect">
            <a:avLst/>
          </a:prstGeom>
        </p:spPr>
      </p:pic>
    </p:spTree>
    <p:extLst>
      <p:ext uri="{BB962C8B-B14F-4D97-AF65-F5344CB8AC3E}">
        <p14:creationId xmlns:p14="http://schemas.microsoft.com/office/powerpoint/2010/main" val="2386256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C041D-D217-AC49-86AE-EDEB31551617}"/>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b="0" i="0" u="none" strike="noStrike" kern="1200" baseline="0">
                <a:solidFill>
                  <a:schemeClr val="tx1"/>
                </a:solidFill>
                <a:latin typeface="+mj-lt"/>
                <a:ea typeface="+mj-ea"/>
                <a:cs typeface="+mj-cs"/>
              </a:rPr>
              <a:t>Estimates of optimal emission reduction</a:t>
            </a:r>
            <a:endParaRPr lang="en-US" sz="4200" kern="120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C44E89-4315-AE1F-3748-932FDB5C10E7}"/>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b="0" i="0" u="none" strike="noStrike" baseline="0"/>
              <a:t>Figure 9.6 shows the carbon tax that maximizes global welfare, and the corresponding emission control rate. Figure 9.7 shows the corresponding atmospheric concentrations of carbon dioxide.</a:t>
            </a:r>
          </a:p>
          <a:p>
            <a:r>
              <a:rPr lang="en-US" sz="2200" b="0" i="0" u="none" strike="noStrike" baseline="0"/>
              <a:t>100% emission reduction is justified if there is a perfect and permanent substitute for fossil fuels at a reasonable price.</a:t>
            </a:r>
            <a:endParaRPr lang="en-US" sz="2200"/>
          </a:p>
        </p:txBody>
      </p:sp>
      <p:pic>
        <p:nvPicPr>
          <p:cNvPr id="6" name="Content Placeholder 5">
            <a:extLst>
              <a:ext uri="{FF2B5EF4-FFF2-40B4-BE49-F238E27FC236}">
                <a16:creationId xmlns:a16="http://schemas.microsoft.com/office/drawing/2014/main" id="{C65145A4-76AE-F1C0-A30B-97D847CA21B9}"/>
              </a:ext>
            </a:extLst>
          </p:cNvPr>
          <p:cNvPicPr>
            <a:picLocks noGrp="1" noChangeAspect="1"/>
          </p:cNvPicPr>
          <p:nvPr>
            <p:ph sz="half" idx="2"/>
          </p:nvPr>
        </p:nvPicPr>
        <p:blipFill>
          <a:blip r:embed="rId3"/>
          <a:stretch>
            <a:fillRect/>
          </a:stretch>
        </p:blipFill>
        <p:spPr>
          <a:xfrm>
            <a:off x="6099048" y="1639791"/>
            <a:ext cx="5458968" cy="3578417"/>
          </a:xfrm>
          <a:prstGeom prst="rect">
            <a:avLst/>
          </a:prstGeom>
        </p:spPr>
      </p:pic>
    </p:spTree>
    <p:extLst>
      <p:ext uri="{BB962C8B-B14F-4D97-AF65-F5344CB8AC3E}">
        <p14:creationId xmlns:p14="http://schemas.microsoft.com/office/powerpoint/2010/main" val="138695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45D9FE-00BF-0440-CAA6-EAF22210643D}"/>
              </a:ext>
            </a:extLst>
          </p:cNvPr>
          <p:cNvSpPr>
            <a:spLocks noGrp="1"/>
          </p:cNvSpPr>
          <p:nvPr>
            <p:ph type="title"/>
          </p:nvPr>
        </p:nvSpPr>
        <p:spPr>
          <a:xfrm>
            <a:off x="841248" y="548640"/>
            <a:ext cx="3600860" cy="5431536"/>
          </a:xfrm>
        </p:spPr>
        <p:txBody>
          <a:bodyPr>
            <a:normAutofit/>
          </a:bodyPr>
          <a:lstStyle/>
          <a:p>
            <a:r>
              <a:rPr lang="en-US" sz="4200" b="1">
                <a:latin typeface="NcrgmrNrnkxcBembo-Bold"/>
              </a:rPr>
              <a:t>What Does Economics Imply for</a:t>
            </a:r>
            <a:br>
              <a:rPr lang="en-US" sz="4200" b="1">
                <a:latin typeface="NcrgmrNrnkxcBembo-Bold"/>
              </a:rPr>
            </a:br>
            <a:r>
              <a:rPr lang="en-US" sz="4200" b="1">
                <a:latin typeface="NcrgmrNrnkxcBembo-Bold"/>
              </a:rPr>
              <a:t>Environmental Policy?</a:t>
            </a:r>
            <a:endParaRPr lang="en-US" sz="4200"/>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89D1FB0-8CF9-4B24-F5D9-2FCA8794EEBC}"/>
              </a:ext>
            </a:extLst>
          </p:cNvPr>
          <p:cNvSpPr>
            <a:spLocks noGrp="1"/>
          </p:cNvSpPr>
          <p:nvPr>
            <p:ph idx="1"/>
          </p:nvPr>
        </p:nvSpPr>
        <p:spPr>
          <a:xfrm>
            <a:off x="5126418" y="552091"/>
            <a:ext cx="6224335" cy="5431536"/>
          </a:xfrm>
        </p:spPr>
        <p:txBody>
          <a:bodyPr anchor="ctr">
            <a:normAutofit/>
          </a:bodyPr>
          <a:lstStyle/>
          <a:p>
            <a:r>
              <a:rPr lang="en-US" sz="2200" b="0" i="0" u="none" strike="noStrike" baseline="0">
                <a:latin typeface="WdfwgbPmqyjfBembo"/>
              </a:rPr>
              <a:t>In June 2014, the U.S. Environmental Protection Agency (EPA) released the details of its proposed Clean Power Plan, a set of federal regulatory guidelines (that states will need to comply with) aimed at reducing carbon dioxide emissions from power plants by 30 percent, from a 2005 baseline, by 2030.</a:t>
            </a:r>
          </a:p>
          <a:p>
            <a:r>
              <a:rPr lang="en-US" sz="2200" b="0" i="0" u="none" strike="noStrike" baseline="0">
                <a:latin typeface="WdfwgbPmqyjfBembo"/>
              </a:rPr>
              <a:t>In an op-ed in </a:t>
            </a:r>
            <a:r>
              <a:rPr lang="en-US" sz="2200" b="0" i="1" u="none" strike="noStrike" baseline="0">
                <a:latin typeface="JxjxslLqxtvxBembo-Italic"/>
              </a:rPr>
              <a:t>USA Today</a:t>
            </a:r>
            <a:r>
              <a:rPr lang="en-US" sz="2200" b="0" i="0" u="none" strike="noStrike" baseline="0">
                <a:latin typeface="WdfwgbPmqyjfBembo"/>
              </a:rPr>
              <a:t>, the coal industry decried the new set of rules as “overzealous,” harmful to middleclass and lower-income Americans, and a danger to the reliability of U.S. electrical grids.</a:t>
            </a:r>
            <a:endParaRPr lang="en-US" sz="2200"/>
          </a:p>
        </p:txBody>
      </p:sp>
    </p:spTree>
    <p:extLst>
      <p:ext uri="{BB962C8B-B14F-4D97-AF65-F5344CB8AC3E}">
        <p14:creationId xmlns:p14="http://schemas.microsoft.com/office/powerpoint/2010/main" val="16479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2A216-6546-C4C2-9F26-12E04C49DC22}"/>
              </a:ext>
            </a:extLst>
          </p:cNvPr>
          <p:cNvSpPr>
            <a:spLocks noGrp="1"/>
          </p:cNvSpPr>
          <p:nvPr>
            <p:ph type="title"/>
          </p:nvPr>
        </p:nvSpPr>
        <p:spPr>
          <a:xfrm>
            <a:off x="838200" y="365125"/>
            <a:ext cx="10515600" cy="1325563"/>
          </a:xfrm>
        </p:spPr>
        <p:txBody>
          <a:bodyPr>
            <a:normAutofit/>
          </a:bodyPr>
          <a:lstStyle/>
          <a:p>
            <a:r>
              <a:rPr lang="en-US" sz="5400"/>
              <a:t>No so much cost-benefit analysis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B65CEC-43DC-9718-C379-884C9833907F}"/>
              </a:ext>
            </a:extLst>
          </p:cNvPr>
          <p:cNvSpPr>
            <a:spLocks noGrp="1"/>
          </p:cNvSpPr>
          <p:nvPr>
            <p:ph idx="1"/>
          </p:nvPr>
        </p:nvSpPr>
        <p:spPr>
          <a:xfrm>
            <a:off x="838200" y="1929384"/>
            <a:ext cx="10515600" cy="4251960"/>
          </a:xfrm>
        </p:spPr>
        <p:txBody>
          <a:bodyPr>
            <a:normAutofit/>
          </a:bodyPr>
          <a:lstStyle/>
          <a:p>
            <a:r>
              <a:rPr lang="en-US" sz="2200">
                <a:latin typeface="WdfwgbPmqyjfBembo"/>
              </a:rPr>
              <a:t>Indeed, much of the discussion around EPA’s power plant regulations involves how states should meet the proposed federal guidelines: Energy efficiency requirements? Plant-level standards? Emission trading?</a:t>
            </a:r>
          </a:p>
          <a:p>
            <a:r>
              <a:rPr lang="en-US" sz="2200">
                <a:latin typeface="WdfwgbPmqyjfBembo"/>
              </a:rPr>
              <a:t>It is instructive to place this debate over U.S. climate change regulation on the continuum of public discussions about environmental policy.</a:t>
            </a:r>
            <a:endParaRPr lang="en-US" sz="2200"/>
          </a:p>
        </p:txBody>
      </p:sp>
    </p:spTree>
    <p:extLst>
      <p:ext uri="{BB962C8B-B14F-4D97-AF65-F5344CB8AC3E}">
        <p14:creationId xmlns:p14="http://schemas.microsoft.com/office/powerpoint/2010/main" val="134682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People celebrating">
            <a:extLst>
              <a:ext uri="{FF2B5EF4-FFF2-40B4-BE49-F238E27FC236}">
                <a16:creationId xmlns:a16="http://schemas.microsoft.com/office/drawing/2014/main" id="{3344FBFE-F566-1C9D-C4B4-67E66603128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3585" b="9091"/>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4E62C7-7F4C-4631-9DE4-B5373F79725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400" b="1"/>
              <a:t>The Roles of Firms, Consumers, and Governments</a:t>
            </a:r>
            <a:endParaRPr lang="en-US" sz="2400"/>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D718A03-6B54-2DB6-9B3E-C88EED3C6BB3}"/>
              </a:ext>
            </a:extLst>
          </p:cNvPr>
          <p:cNvSpPr>
            <a:spLocks noGrp="1"/>
          </p:cNvSpPr>
          <p:nvPr>
            <p:ph sz="half" idx="1"/>
          </p:nvPr>
        </p:nvSpPr>
        <p:spPr>
          <a:xfrm>
            <a:off x="371094" y="2718054"/>
            <a:ext cx="3438906" cy="3207258"/>
          </a:xfrm>
        </p:spPr>
        <p:txBody>
          <a:bodyPr vert="horz" lIns="91440" tIns="45720" rIns="91440" bIns="45720" rtlCol="0" anchor="t">
            <a:normAutofit/>
          </a:bodyPr>
          <a:lstStyle/>
          <a:p>
            <a:r>
              <a:rPr lang="en-US" sz="1700"/>
              <a:t>corporate social responsibility</a:t>
            </a:r>
          </a:p>
          <a:p>
            <a:r>
              <a:rPr lang="en-US" sz="1700"/>
              <a:t>consumer pressure</a:t>
            </a:r>
          </a:p>
          <a:p>
            <a:r>
              <a:rPr lang="en-US" sz="1700"/>
              <a:t>Nonprofit environmental advocacy organizations</a:t>
            </a:r>
          </a:p>
        </p:txBody>
      </p:sp>
    </p:spTree>
    <p:extLst>
      <p:ext uri="{BB962C8B-B14F-4D97-AF65-F5344CB8AC3E}">
        <p14:creationId xmlns:p14="http://schemas.microsoft.com/office/powerpoint/2010/main" val="16025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372DCA4-A0D8-C57D-66BB-BFF4966F4C7B}"/>
              </a:ext>
            </a:extLst>
          </p:cNvPr>
          <p:cNvSpPr>
            <a:spLocks noGrp="1"/>
          </p:cNvSpPr>
          <p:nvPr>
            <p:ph type="title"/>
          </p:nvPr>
        </p:nvSpPr>
        <p:spPr>
          <a:xfrm>
            <a:off x="643467" y="321734"/>
            <a:ext cx="10905066" cy="1135737"/>
          </a:xfrm>
        </p:spPr>
        <p:txBody>
          <a:bodyPr>
            <a:normAutofit/>
          </a:bodyPr>
          <a:lstStyle/>
          <a:p>
            <a:endParaRPr lang="en-US" sz="3600"/>
          </a:p>
        </p:txBody>
      </p:sp>
      <p:sp>
        <p:nvSpPr>
          <p:cNvPr id="6" name="Content Placeholder 5">
            <a:extLst>
              <a:ext uri="{FF2B5EF4-FFF2-40B4-BE49-F238E27FC236}">
                <a16:creationId xmlns:a16="http://schemas.microsoft.com/office/drawing/2014/main" id="{84027AD8-9B14-05D2-8C6D-71620EF72923}"/>
              </a:ext>
            </a:extLst>
          </p:cNvPr>
          <p:cNvSpPr>
            <a:spLocks noGrp="1"/>
          </p:cNvSpPr>
          <p:nvPr>
            <p:ph idx="1"/>
          </p:nvPr>
        </p:nvSpPr>
        <p:spPr>
          <a:xfrm>
            <a:off x="643467" y="1782981"/>
            <a:ext cx="10905066" cy="4393982"/>
          </a:xfrm>
        </p:spPr>
        <p:txBody>
          <a:bodyPr>
            <a:normAutofit/>
          </a:bodyPr>
          <a:lstStyle/>
          <a:p>
            <a:r>
              <a:rPr lang="en-US" sz="2000" b="0" i="0" u="none" strike="noStrike" baseline="0">
                <a:latin typeface="WdfwgbPmqyjfBembo"/>
              </a:rPr>
              <a:t>Where markets are absent or otherwise incomplete, well-designed public policies, such as market-based instruments for pollution control, are needed to correct these incentives and get the prices right.</a:t>
            </a:r>
          </a:p>
          <a:p>
            <a:endParaRPr lang="en-US" sz="2000">
              <a:latin typeface="WdfwgbPmqyjfBembo"/>
            </a:endParaRPr>
          </a:p>
          <a:p>
            <a:r>
              <a:rPr lang="en-US" sz="2000" b="0" i="0" u="none" strike="noStrike" baseline="0">
                <a:latin typeface="WdfwgbPmqyjfBembo"/>
              </a:rPr>
              <a:t>Good economic analysis formalizes and makes transparent the difficult compromises inherent in decisions about the use and management of natural resources and environmental amenities. Applying economic principles to environmental policy choices comes as naturally to economists as doing so in choices about other aspects of the economy.</a:t>
            </a:r>
            <a:endParaRPr lang="en-US" sz="2000"/>
          </a:p>
        </p:txBody>
      </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464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erial view of a highway near the ocean">
            <a:extLst>
              <a:ext uri="{FF2B5EF4-FFF2-40B4-BE49-F238E27FC236}">
                <a16:creationId xmlns:a16="http://schemas.microsoft.com/office/drawing/2014/main" id="{CE3791AA-DEA3-7B1C-585E-6258510D02A0}"/>
              </a:ext>
            </a:extLst>
          </p:cNvPr>
          <p:cNvPicPr>
            <a:picLocks noChangeAspect="1"/>
          </p:cNvPicPr>
          <p:nvPr/>
        </p:nvPicPr>
        <p:blipFill rotWithShape="1">
          <a:blip r:embed="rId2"/>
          <a:srcRect r="5200"/>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59F1574-CC99-8242-1725-C9BCE6F2F4D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Thank you!</a:t>
            </a:r>
          </a:p>
        </p:txBody>
      </p:sp>
      <p:sp>
        <p:nvSpPr>
          <p:cNvPr id="5" name="Text Placeholder 4">
            <a:extLst>
              <a:ext uri="{FF2B5EF4-FFF2-40B4-BE49-F238E27FC236}">
                <a16:creationId xmlns:a16="http://schemas.microsoft.com/office/drawing/2014/main" id="{54F4CC4B-406E-7528-F4B7-B3559A23CAFC}"/>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111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1225</Words>
  <Application>Microsoft Office PowerPoint</Application>
  <PresentationFormat>Widescreen</PresentationFormat>
  <Paragraphs>44</Paragraphs>
  <Slides>9</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CMMI10</vt:lpstr>
      <vt:lpstr>CMR10</vt:lpstr>
      <vt:lpstr>JxjxslLqxtvxBembo-Italic</vt:lpstr>
      <vt:lpstr>NcrgmrNrnkxcBembo-Bold</vt:lpstr>
      <vt:lpstr>WdfwgbPmqyjfBembo</vt:lpstr>
      <vt:lpstr>Office Theme</vt:lpstr>
      <vt:lpstr>Optimal climate policy</vt:lpstr>
      <vt:lpstr>The goal is two degrees</vt:lpstr>
      <vt:lpstr>Benet-cost analysis</vt:lpstr>
      <vt:lpstr>Estimates of optimal emission reduction</vt:lpstr>
      <vt:lpstr>What Does Economics Imply for Environmental Policy?</vt:lpstr>
      <vt:lpstr>No so much cost-benefit analysis</vt:lpstr>
      <vt:lpstr>The Roles of Firms, Consumers, and Governments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Optimal climate policy</dc:title>
  <dc:creator>Rahat Sabyrbekov</dc:creator>
  <cp:lastModifiedBy>Rahat Sabyrbekov</cp:lastModifiedBy>
  <cp:revision>6</cp:revision>
  <dcterms:created xsi:type="dcterms:W3CDTF">2022-11-25T03:53:15Z</dcterms:created>
  <dcterms:modified xsi:type="dcterms:W3CDTF">2022-11-25T04:36:38Z</dcterms:modified>
</cp:coreProperties>
</file>