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63" r:id="rId3"/>
    <p:sldId id="257" r:id="rId4"/>
    <p:sldId id="259" r:id="rId5"/>
    <p:sldId id="258" r:id="rId6"/>
    <p:sldId id="262" r:id="rId7"/>
    <p:sldId id="261" r:id="rId8"/>
    <p:sldId id="264" r:id="rId9"/>
    <p:sldId id="260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E65B149-8822-8E47-B069-43F0E01544E2}">
          <p14:sldIdLst>
            <p14:sldId id="256"/>
            <p14:sldId id="263"/>
            <p14:sldId id="257"/>
            <p14:sldId id="259"/>
            <p14:sldId id="258"/>
          </p14:sldIdLst>
        </p14:section>
        <p14:section name="BHR and State Responsibility" id="{F3CA69D6-DB2A-8E48-942D-89B62BB3F9F5}">
          <p14:sldIdLst>
            <p14:sldId id="262"/>
            <p14:sldId id="261"/>
            <p14:sldId id="264"/>
            <p14:sldId id="260"/>
          </p14:sldIdLst>
        </p14:section>
        <p14:section name="Central Asia" id="{69DE5DD5-3311-C748-BFC7-997ECFA2CEC2}">
          <p14:sldIdLst>
            <p14:sldId id="265"/>
            <p14:sldId id="266"/>
            <p14:sldId id="267"/>
            <p14:sldId id="268"/>
            <p14:sldId id="269"/>
          </p14:sldIdLst>
        </p14:section>
        <p14:section name="Kumtor" id="{36031797-C740-7243-A7D2-6AE6F025FACF}">
          <p14:sldIdLst>
            <p14:sldId id="271"/>
            <p14:sldId id="270"/>
            <p14:sldId id="272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3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7DB72-A769-574F-A538-51CC05C06AAD}" type="datetimeFigureOut">
              <a:rPr lang="en-US" smtClean="0"/>
              <a:t>11/2/16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9FA32-0221-2846-9E6B-49EE87325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71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more details, see International Law Commission (ILC): “Responsibility of States for Internationally Wrongful Acts” (2001)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9FA32-0221-2846-9E6B-49EE873251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85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 of international law regimes that set out international duties:</a:t>
            </a:r>
          </a:p>
          <a:p>
            <a:r>
              <a:rPr lang="en-US" dirty="0" smtClean="0"/>
              <a:t>International humanitarian law (Law of War): https://</a:t>
            </a:r>
            <a:r>
              <a:rPr lang="en-US" dirty="0" err="1" smtClean="0"/>
              <a:t>www.icrc.org</a:t>
            </a:r>
            <a:r>
              <a:rPr lang="en-US" dirty="0" smtClean="0"/>
              <a:t>/</a:t>
            </a:r>
            <a:r>
              <a:rPr lang="en-US" dirty="0" err="1" smtClean="0"/>
              <a:t>eng</a:t>
            </a:r>
            <a:r>
              <a:rPr lang="en-US" dirty="0" smtClean="0"/>
              <a:t>/assets/files/other/</a:t>
            </a:r>
            <a:r>
              <a:rPr lang="en-US" dirty="0" err="1" smtClean="0"/>
              <a:t>what_is_ihl.pdf</a:t>
            </a:r>
            <a:endParaRPr lang="en-US" dirty="0" smtClean="0"/>
          </a:p>
          <a:p>
            <a:r>
              <a:rPr lang="en-US" dirty="0" smtClean="0"/>
              <a:t>Customary international law: https://</a:t>
            </a:r>
            <a:r>
              <a:rPr lang="en-US" dirty="0" err="1" smtClean="0"/>
              <a:t>ihl-databases.icrc.org</a:t>
            </a:r>
            <a:r>
              <a:rPr lang="en-US" dirty="0" smtClean="0"/>
              <a:t>/customary-</a:t>
            </a:r>
            <a:r>
              <a:rPr lang="en-US" dirty="0" err="1" smtClean="0"/>
              <a:t>ihl</a:t>
            </a:r>
            <a:r>
              <a:rPr lang="en-US" dirty="0" smtClean="0"/>
              <a:t>/</a:t>
            </a:r>
            <a:r>
              <a:rPr lang="en-US" dirty="0" err="1" smtClean="0"/>
              <a:t>eng</a:t>
            </a:r>
            <a:r>
              <a:rPr lang="en-US" dirty="0" smtClean="0"/>
              <a:t>/docs/v1_rul_in_asofcuin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9FA32-0221-2846-9E6B-49EE873251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57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11/2/16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11/2/16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11/2/16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11/2/16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11/2/16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11/2/16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000" dirty="0" smtClean="0"/>
              <a:t>State responsibility</a:t>
            </a:r>
            <a:endParaRPr lang="en-US" sz="7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Business and Human Rights, Class 2</a:t>
            </a:r>
          </a:p>
          <a:p>
            <a:r>
              <a:rPr lang="en-US" dirty="0" smtClean="0"/>
              <a:t>November 2,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64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BHR in Central Asia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BankWatch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927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254790"/>
            <a:ext cx="6781800" cy="917409"/>
          </a:xfrm>
        </p:spPr>
        <p:txBody>
          <a:bodyPr/>
          <a:lstStyle/>
          <a:p>
            <a:r>
              <a:rPr lang="en-US" dirty="0" smtClean="0"/>
              <a:t>Business reporting</a:t>
            </a:r>
            <a:endParaRPr lang="en-US" dirty="0"/>
          </a:p>
        </p:txBody>
      </p:sp>
      <p:pic>
        <p:nvPicPr>
          <p:cNvPr id="4" name="Content Placeholder 3" descr="Screen Shot 2016-11-02 at 12.35.54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915" t="-1" r="-25192" b="-1"/>
          <a:stretch/>
        </p:blipFill>
        <p:spPr>
          <a:xfrm>
            <a:off x="124513" y="460727"/>
            <a:ext cx="8927657" cy="4794063"/>
          </a:xfrm>
        </p:spPr>
      </p:pic>
    </p:spTree>
    <p:extLst>
      <p:ext uri="{BB962C8B-B14F-4D97-AF65-F5344CB8AC3E}">
        <p14:creationId xmlns:p14="http://schemas.microsoft.com/office/powerpoint/2010/main" val="1647163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 challenges in 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Restricted civil society space</a:t>
            </a:r>
          </a:p>
          <a:p>
            <a:pPr lvl="1"/>
            <a:r>
              <a:rPr lang="en-US" dirty="0" smtClean="0"/>
              <a:t>Intimidation of defense lawyers, activists, restricted NGO access and independence (foreign agents law)</a:t>
            </a:r>
          </a:p>
          <a:p>
            <a:r>
              <a:rPr lang="en-US" dirty="0" smtClean="0"/>
              <a:t>Workplace health and safety</a:t>
            </a:r>
          </a:p>
          <a:p>
            <a:r>
              <a:rPr lang="en-US" dirty="0" smtClean="0"/>
              <a:t>Unpaid or discriminatory wages</a:t>
            </a:r>
          </a:p>
          <a:p>
            <a:r>
              <a:rPr lang="en-US" dirty="0" smtClean="0"/>
              <a:t>Environmental pollution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319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Voluntary business initiatives</a:t>
            </a:r>
          </a:p>
          <a:p>
            <a:pPr lvl="1"/>
            <a:r>
              <a:rPr lang="en-US" dirty="0" smtClean="0"/>
              <a:t>Business investments in local communities (post-crisis, education, environmental protection, etc.)</a:t>
            </a:r>
          </a:p>
          <a:p>
            <a:endParaRPr lang="en-US" dirty="0"/>
          </a:p>
          <a:p>
            <a:r>
              <a:rPr lang="en-US" dirty="0" smtClean="0"/>
              <a:t>Judicial process</a:t>
            </a:r>
          </a:p>
          <a:p>
            <a:pPr lvl="1"/>
            <a:r>
              <a:rPr lang="en-US" dirty="0" smtClean="0"/>
              <a:t>Complaints filed against corporations for environmental damage, human smuggling, health and safety violations</a:t>
            </a:r>
          </a:p>
        </p:txBody>
      </p:sp>
    </p:spTree>
    <p:extLst>
      <p:ext uri="{BB962C8B-B14F-4D97-AF65-F5344CB8AC3E}">
        <p14:creationId xmlns:p14="http://schemas.microsoft.com/office/powerpoint/2010/main" val="169812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pic>
        <p:nvPicPr>
          <p:cNvPr id="4" name="Content Placeholder 3" descr="Screen Shot 2016-11-02 at 12.50.0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152" b="-40152"/>
          <a:stretch>
            <a:fillRect/>
          </a:stretch>
        </p:blipFill>
        <p:spPr>
          <a:xfrm>
            <a:off x="210079" y="685799"/>
            <a:ext cx="8792286" cy="4529360"/>
          </a:xfrm>
        </p:spPr>
      </p:pic>
    </p:spTree>
    <p:extLst>
      <p:ext uri="{BB962C8B-B14F-4D97-AF65-F5344CB8AC3E}">
        <p14:creationId xmlns:p14="http://schemas.microsoft.com/office/powerpoint/2010/main" val="3635118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5328569"/>
          </a:xfrm>
        </p:spPr>
        <p:txBody>
          <a:bodyPr>
            <a:normAutofit/>
          </a:bodyPr>
          <a:lstStyle/>
          <a:p>
            <a:r>
              <a:rPr lang="en-US" dirty="0" smtClean="0"/>
              <a:t>“Over 100 laws and bylaws regulate the [Kyrgyzstani] mining sector” (!)</a:t>
            </a:r>
          </a:p>
          <a:p>
            <a:r>
              <a:rPr lang="en-US" dirty="0" smtClean="0"/>
              <a:t>Law on Subsoil</a:t>
            </a:r>
          </a:p>
          <a:p>
            <a:pPr lvl="1"/>
            <a:r>
              <a:rPr lang="en-US" dirty="0" smtClean="0"/>
              <a:t>1997: lays out government control over the ways that mining can be conducted</a:t>
            </a:r>
          </a:p>
          <a:p>
            <a:pPr lvl="1"/>
            <a:r>
              <a:rPr lang="en-US" dirty="0" smtClean="0"/>
              <a:t>2012: Local self-government authorities have a responsibility to “work with local people to discontinue illegal interference in the affairs of mineral rights holders”</a:t>
            </a:r>
          </a:p>
          <a:p>
            <a:pPr lvl="1"/>
            <a:r>
              <a:rPr lang="en-US" dirty="0" smtClean="0"/>
              <a:t>2014: “Broader use of social packages” (i.e. benefits for local communities)</a:t>
            </a:r>
          </a:p>
          <a:p>
            <a:r>
              <a:rPr lang="en-US" dirty="0" smtClean="0"/>
              <a:t>Kyrgyzstani government has a 33% stake in </a:t>
            </a:r>
            <a:r>
              <a:rPr lang="en-US" dirty="0" err="1" smtClean="0"/>
              <a:t>Centerra</a:t>
            </a:r>
            <a:endParaRPr lang="en-US" dirty="0" smtClean="0"/>
          </a:p>
          <a:p>
            <a:pPr lvl="1"/>
            <a:r>
              <a:rPr lang="en-US" dirty="0" smtClean="0"/>
              <a:t>33% ownership negotiated under </a:t>
            </a:r>
            <a:r>
              <a:rPr lang="en-US" dirty="0" err="1" smtClean="0"/>
              <a:t>Bakiev</a:t>
            </a:r>
            <a:r>
              <a:rPr lang="en-US" dirty="0" smtClean="0"/>
              <a:t>; 2013 decree mandating that the agreement be re-negotiated</a:t>
            </a:r>
          </a:p>
        </p:txBody>
      </p:sp>
    </p:spTree>
    <p:extLst>
      <p:ext uri="{BB962C8B-B14F-4D97-AF65-F5344CB8AC3E}">
        <p14:creationId xmlns:p14="http://schemas.microsoft.com/office/powerpoint/2010/main" val="3090713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48182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Kyrgyzstani government sues for $467 million in relation to environmental damage</a:t>
            </a:r>
          </a:p>
          <a:p>
            <a:pPr lvl="1"/>
            <a:r>
              <a:rPr lang="en-US" dirty="0" smtClean="0"/>
              <a:t>Water pollution (confirmed by </a:t>
            </a:r>
            <a:r>
              <a:rPr lang="en-US" dirty="0" err="1" smtClean="0"/>
              <a:t>Centerra</a:t>
            </a:r>
            <a:r>
              <a:rPr lang="en-US" dirty="0" smtClean="0"/>
              <a:t> itself)</a:t>
            </a:r>
          </a:p>
          <a:p>
            <a:pPr lvl="1"/>
            <a:r>
              <a:rPr lang="en-US" dirty="0" smtClean="0"/>
              <a:t>Rock dumps, glacial and land impact</a:t>
            </a:r>
          </a:p>
          <a:p>
            <a:pPr lvl="1"/>
            <a:endParaRPr lang="en-US" i="1" dirty="0" smtClean="0"/>
          </a:p>
          <a:p>
            <a:r>
              <a:rPr lang="en-US" dirty="0" smtClean="0"/>
              <a:t>State security interference with civil society and activism</a:t>
            </a:r>
          </a:p>
          <a:p>
            <a:pPr lvl="1"/>
            <a:r>
              <a:rPr lang="en-US" dirty="0" smtClean="0"/>
              <a:t>“We have a duty to protect investors”</a:t>
            </a:r>
          </a:p>
          <a:p>
            <a:pPr lvl="1"/>
            <a:r>
              <a:rPr lang="en-US" dirty="0" smtClean="0"/>
              <a:t>Arrest of protestors, imprisonment of negotiators/“terrorists”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Kyrgyzstani Ombudsman documents police beatings of protestors and brings case, Supreme Court throws out the case saying that the Ombudsman does not have the authority to represent these clients</a:t>
            </a:r>
          </a:p>
        </p:txBody>
      </p:sp>
    </p:spTree>
    <p:extLst>
      <p:ext uri="{BB962C8B-B14F-4D97-AF65-F5344CB8AC3E}">
        <p14:creationId xmlns:p14="http://schemas.microsoft.com/office/powerpoint/2010/main" val="4172292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2013: setting-up and filming of meeting with two protest organizers, resulting in their imprisonment for extortion ($3 million requested from company)</a:t>
            </a:r>
          </a:p>
          <a:p>
            <a:endParaRPr lang="en-US" dirty="0" smtClean="0"/>
          </a:p>
          <a:p>
            <a:r>
              <a:rPr lang="en-US" dirty="0" smtClean="0"/>
              <a:t>2014: decision to suspend operations in light of legal and political uncertainty; last-minute decision to continue operations unimpeded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624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532856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Is the Kyrgyzstani government acting in-line with its state responsibilities to protect its citizens’ human rights?</a:t>
            </a:r>
          </a:p>
          <a:p>
            <a:pPr lvl="1"/>
            <a:r>
              <a:rPr lang="en-US" dirty="0" smtClean="0"/>
              <a:t>In which human rights areas is the government protecting its citizens? In which human rights areas is it not protecting its citizens?</a:t>
            </a:r>
          </a:p>
          <a:p>
            <a:pPr lvl="1"/>
            <a:r>
              <a:rPr lang="en-US" dirty="0" smtClean="0"/>
              <a:t>How are different parts of the government reacting to the mine? Which government agencies are taking which positions and actions?</a:t>
            </a:r>
          </a:p>
          <a:p>
            <a:pPr lvl="1"/>
            <a:r>
              <a:rPr lang="en-US" dirty="0" smtClean="0"/>
              <a:t>Think in terms of the two elements of state responsibility – obligation, attribution – as applied to this case.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 err="1" smtClean="0"/>
              <a:t>Centerra</a:t>
            </a:r>
            <a:r>
              <a:rPr lang="en-US" dirty="0" smtClean="0"/>
              <a:t>/</a:t>
            </a:r>
            <a:r>
              <a:rPr lang="en-US" dirty="0" err="1" smtClean="0"/>
              <a:t>Kumtor</a:t>
            </a:r>
            <a:r>
              <a:rPr lang="en-US" dirty="0" smtClean="0"/>
              <a:t> meeting is duties under the UN Guiding Principles for Business and Human Rights?</a:t>
            </a:r>
          </a:p>
          <a:p>
            <a:pPr lvl="1"/>
            <a:r>
              <a:rPr lang="en-US" dirty="0" smtClean="0"/>
              <a:t>What factors and additional information may go into your determination?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095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concept of SR under international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93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core elements of state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state is responsible if it commits: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 act or omission that constitutes a breach of an international obligation;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act or omission is attributable to the state.</a:t>
            </a:r>
          </a:p>
        </p:txBody>
      </p:sp>
    </p:spTree>
    <p:extLst>
      <p:ext uri="{BB962C8B-B14F-4D97-AF65-F5344CB8AC3E}">
        <p14:creationId xmlns:p14="http://schemas.microsoft.com/office/powerpoint/2010/main" val="190327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Breach of international duty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may be the breach of an international duty as codified under a specific treaty or convention;</a:t>
            </a:r>
          </a:p>
          <a:p>
            <a:pPr lvl="1"/>
            <a:r>
              <a:rPr lang="en-US" dirty="0" smtClean="0"/>
              <a:t>Bilateral, multilateral agreements among states</a:t>
            </a:r>
          </a:p>
          <a:p>
            <a:pPr lvl="1"/>
            <a:r>
              <a:rPr lang="en-US" dirty="0" smtClean="0"/>
              <a:t>UN conventions, treaties, etc. ratified by states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Or it may be a breach of “customary” international law – non-written norms and practices that states consider legally binding;</a:t>
            </a:r>
          </a:p>
          <a:p>
            <a:pPr lvl="1"/>
            <a:r>
              <a:rPr lang="en-US" dirty="0" smtClean="0"/>
              <a:t>Example: “state of necessity” (state is in grave and imminent peril; does not seriously impair other states’ interests)</a:t>
            </a:r>
          </a:p>
          <a:p>
            <a:pPr lvl="1"/>
            <a:r>
              <a:rPr lang="en-US" dirty="0" smtClean="0"/>
              <a:t>Determined via state practice and statement.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645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Generally, the acts of private individuals are </a:t>
            </a:r>
            <a:r>
              <a:rPr lang="en-US" i="1" dirty="0" smtClean="0"/>
              <a:t>not</a:t>
            </a:r>
            <a:r>
              <a:rPr lang="en-US" dirty="0" smtClean="0"/>
              <a:t> attributable to the state.</a:t>
            </a:r>
          </a:p>
          <a:p>
            <a:endParaRPr lang="en-US" dirty="0"/>
          </a:p>
          <a:p>
            <a:r>
              <a:rPr lang="en-US" dirty="0" smtClean="0"/>
              <a:t>Exceptions: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Organ of the state (regardless of whether the individual exceeds his or her authority under the law);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Individuals who are exercising “elements of governmental authority” at the time that they act;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Individuals who are acting on the instruction of the state;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Individuals act in the absence or default of government authority.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636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BHR and state responsibility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12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9" y="4572000"/>
            <a:ext cx="7418573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State duty to protect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Foundational Principles: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Prevent, investigate, punish and redress human rights abuses committed by business operating on their territories;</a:t>
            </a:r>
          </a:p>
          <a:p>
            <a:r>
              <a:rPr lang="en-US" dirty="0" smtClean="0"/>
              <a:t>States must set “expectations” that companies domiciled in their territories respect human rights in all countries in which they operate.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946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27014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General state regulatory and policy functions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Enacting and enforcing laws;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Creating regulatory environment;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Providing advice to businesses.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State-business nexus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State-owned companies;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State contracts for service provision (e.g. prisons);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Procurement / purchases by the state.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Conflict-affected areas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Policy coherence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Gov’t departments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Investment treaties</a:t>
            </a:r>
          </a:p>
        </p:txBody>
      </p:sp>
    </p:spTree>
    <p:extLst>
      <p:ext uri="{BB962C8B-B14F-4D97-AF65-F5344CB8AC3E}">
        <p14:creationId xmlns:p14="http://schemas.microsoft.com/office/powerpoint/2010/main" val="1184638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the state responsible?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799"/>
            <a:ext cx="7543800" cy="46187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A factory burns down in State A. The factory workers had been locked inside and couldn’t escape. All 50 died. State A is party to all </a:t>
            </a:r>
            <a:r>
              <a:rPr lang="en-US" dirty="0"/>
              <a:t>International Labor Organization (ILO) </a:t>
            </a:r>
            <a:r>
              <a:rPr lang="en-US" dirty="0" smtClean="0"/>
              <a:t>treaties.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Case 1: State A has no laws or regulations regarding fire safety.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Case 2: State A has laws and regulations regarding fire safety but they do not mention fire escapes or leaving exits open.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Case 3: State A has laws and regulations regarding fire safety that require factories to have open fire escapes. The government employee who inspected the factory accepted a bribe for not reporting the lack of fire escapes.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Case 4: State A </a:t>
            </a:r>
            <a:r>
              <a:rPr lang="en-US" dirty="0"/>
              <a:t>has laws and regulations regarding fire safety that require factories to have open fire escapes. </a:t>
            </a:r>
            <a:r>
              <a:rPr lang="en-US" dirty="0" smtClean="0"/>
              <a:t>When the government </a:t>
            </a:r>
            <a:r>
              <a:rPr lang="en-US" dirty="0"/>
              <a:t>employee </a:t>
            </a:r>
            <a:r>
              <a:rPr lang="en-US" dirty="0" smtClean="0"/>
              <a:t>inspected </a:t>
            </a:r>
            <a:r>
              <a:rPr lang="en-US" dirty="0"/>
              <a:t>the </a:t>
            </a:r>
            <a:r>
              <a:rPr lang="en-US" dirty="0" smtClean="0"/>
              <a:t>factory, the factory owners opened the fire escapes. They closed them again after the inspector left.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Case 5: State B had entered into a major procurement contract with the factory’s owners. Is State B possibly responsible for any human rights violations in relation to the fire? What factors might influence State B’s level of responsibility?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25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171</TotalTime>
  <Words>1073</Words>
  <Application>Microsoft Macintosh PowerPoint</Application>
  <PresentationFormat>On-screen Show (4:3)</PresentationFormat>
  <Paragraphs>107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Newsprint</vt:lpstr>
      <vt:lpstr>State responsibility</vt:lpstr>
      <vt:lpstr>General concept of SR under international law</vt:lpstr>
      <vt:lpstr>Two core elements of state responsibility</vt:lpstr>
      <vt:lpstr>Breach of international duty</vt:lpstr>
      <vt:lpstr>Attribution</vt:lpstr>
      <vt:lpstr>BHR and state responsibility</vt:lpstr>
      <vt:lpstr>State duty to protect</vt:lpstr>
      <vt:lpstr>Operational principles</vt:lpstr>
      <vt:lpstr>Is the state responsible?</vt:lpstr>
      <vt:lpstr>BHR in Central Asia</vt:lpstr>
      <vt:lpstr>Business reporting</vt:lpstr>
      <vt:lpstr>HR challenges in CA</vt:lpstr>
      <vt:lpstr>Positive steps</vt:lpstr>
      <vt:lpstr>Recommendations</vt:lpstr>
      <vt:lpstr>PowerPoint Presentation</vt:lpstr>
      <vt:lpstr>Government reactions</vt:lpstr>
      <vt:lpstr>Company reactions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responsibility</dc:title>
  <dc:creator>Meghan McCormack</dc:creator>
  <cp:lastModifiedBy>Meghan McCormack</cp:lastModifiedBy>
  <cp:revision>18</cp:revision>
  <dcterms:created xsi:type="dcterms:W3CDTF">2016-11-02T04:54:52Z</dcterms:created>
  <dcterms:modified xsi:type="dcterms:W3CDTF">2016-11-02T07:46:08Z</dcterms:modified>
</cp:coreProperties>
</file>