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8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8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DDAF0-5954-4076-826F-73769A27619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EB44-6DF0-4BC3-8191-E13A0ADB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495" y="1733908"/>
            <a:ext cx="9144000" cy="268281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Brief Summary of Covered Materials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610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212" y="925842"/>
            <a:ext cx="10515600" cy="4983252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b="1" dirty="0" smtClean="0"/>
              <a:t>Long Run:</a:t>
            </a:r>
            <a:br>
              <a:rPr lang="en-US" altLang="en-US" sz="6000" b="1" dirty="0" smtClean="0"/>
            </a:br>
            <a:r>
              <a:rPr lang="en-US" altLang="en-US" sz="6000" b="1" dirty="0" smtClean="0"/>
              <a:t>The </a:t>
            </a:r>
            <a:r>
              <a:rPr lang="en-US" altLang="en-US" sz="6000" b="1" i="1" dirty="0" smtClean="0">
                <a:latin typeface="+mj-lt"/>
              </a:rPr>
              <a:t>Solow </a:t>
            </a:r>
            <a:r>
              <a:rPr lang="en-US" altLang="en-US" sz="6000" b="1" dirty="0" smtClean="0">
                <a:latin typeface="+mj-lt"/>
              </a:rPr>
              <a:t>Model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65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/>
              <a:t>The </a:t>
            </a:r>
            <a:r>
              <a:rPr lang="en-US" altLang="en-US" sz="6000" b="1" i="1" dirty="0" smtClean="0"/>
              <a:t>Solow growth </a:t>
            </a:r>
            <a:r>
              <a:rPr lang="en-US" altLang="en-US" sz="6000" b="1" dirty="0"/>
              <a:t>Model</a:t>
            </a:r>
            <a:endParaRPr lang="en-US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926" t="33379" r="11936" b="11311"/>
          <a:stretch/>
        </p:blipFill>
        <p:spPr>
          <a:xfrm>
            <a:off x="5218979" y="1690688"/>
            <a:ext cx="6323164" cy="5158370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659516"/>
              </p:ext>
            </p:extLst>
          </p:nvPr>
        </p:nvGraphicFramePr>
        <p:xfrm>
          <a:off x="676814" y="2296065"/>
          <a:ext cx="2400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838200" imgH="190500" progId="Equation.COEE2">
                  <p:embed/>
                </p:oleObj>
              </mc:Choice>
              <mc:Fallback>
                <p:oleObj name="Equation" r:id="rId4" imgW="838200" imgH="190500" progId="Equation.COEE2">
                  <p:embed/>
                  <p:pic>
                    <p:nvPicPr>
                      <p:cNvPr id="527367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14" y="2296065"/>
                        <a:ext cx="2400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679"/>
              </p:ext>
            </p:extLst>
          </p:nvPr>
        </p:nvGraphicFramePr>
        <p:xfrm>
          <a:off x="676814" y="2919293"/>
          <a:ext cx="36639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6" imgW="1714500" imgH="431800" progId="Equation.COEE2">
                  <p:embed/>
                </p:oleObj>
              </mc:Choice>
              <mc:Fallback>
                <p:oleObj name="Equation" r:id="rId6" imgW="1714500" imgH="431800" progId="Equation.COEE2">
                  <p:embed/>
                  <p:pic>
                    <p:nvPicPr>
                      <p:cNvPr id="534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14" y="2919293"/>
                        <a:ext cx="36639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7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41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GDP growth rate dynamics </a:t>
            </a:r>
            <a:endParaRPr lang="en-US" sz="60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26" y="1152765"/>
            <a:ext cx="11603032" cy="56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212" y="925842"/>
            <a:ext cx="10515600" cy="4983252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b="1" dirty="0" smtClean="0"/>
              <a:t>Short Run</a:t>
            </a:r>
            <a:br>
              <a:rPr lang="en-US" altLang="en-US" sz="6000" b="1" dirty="0" smtClean="0"/>
            </a:br>
            <a:r>
              <a:rPr lang="en-US" altLang="en-US" sz="6000" b="1" dirty="0" smtClean="0"/>
              <a:t>Goods and Financial </a:t>
            </a:r>
            <a:r>
              <a:rPr lang="en-US" altLang="en-US" sz="6000" b="1" dirty="0"/>
              <a:t>Markets:</a:t>
            </a:r>
            <a:br>
              <a:rPr lang="en-US" altLang="en-US" sz="6000" b="1" dirty="0"/>
            </a:br>
            <a:r>
              <a:rPr lang="en-US" altLang="en-US" sz="6000" b="1" dirty="0" smtClean="0"/>
              <a:t>The </a:t>
            </a:r>
            <a:r>
              <a:rPr lang="en-US" altLang="en-US" sz="6000" b="1" i="1" dirty="0" smtClean="0"/>
              <a:t>IS-LM</a:t>
            </a:r>
            <a:r>
              <a:rPr lang="en-US" altLang="en-US" sz="6000" b="1" dirty="0" smtClean="0"/>
              <a:t> </a:t>
            </a:r>
            <a:r>
              <a:rPr lang="en-US" altLang="en-US" sz="6000" b="1" dirty="0"/>
              <a:t>Model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56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936" t="29839" r="29460" b="17795"/>
          <a:stretch/>
        </p:blipFill>
        <p:spPr>
          <a:xfrm>
            <a:off x="838200" y="1538951"/>
            <a:ext cx="3539982" cy="5319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0521" t="35000" r="19792" b="33704"/>
          <a:stretch/>
        </p:blipFill>
        <p:spPr>
          <a:xfrm>
            <a:off x="5414873" y="2274138"/>
            <a:ext cx="6173597" cy="3660835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5208" y="845932"/>
            <a:ext cx="4492925" cy="13860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latin typeface="Arial Black" panose="020B0A04020102020204" pitchFamily="34" charset="0"/>
              </a:rPr>
              <a:t>Financial Markets</a:t>
            </a:r>
            <a:br>
              <a:rPr lang="en-US" altLang="en-US" sz="3000" dirty="0" smtClean="0">
                <a:latin typeface="Arial Black" panose="020B0A04020102020204" pitchFamily="34" charset="0"/>
              </a:rPr>
            </a:br>
            <a:r>
              <a:rPr lang="en-US" altLang="en-US" sz="3000" dirty="0" smtClean="0">
                <a:latin typeface="Arial Black" panose="020B0A04020102020204" pitchFamily="34" charset="0"/>
              </a:rPr>
              <a:t>and the </a:t>
            </a:r>
            <a:r>
              <a:rPr lang="en-US" altLang="en-US" sz="3000" i="1" dirty="0" smtClean="0">
                <a:latin typeface="Arial Black" panose="020B0A04020102020204" pitchFamily="34" charset="0"/>
              </a:rPr>
              <a:t>LM</a:t>
            </a:r>
            <a:r>
              <a:rPr lang="en-US" altLang="en-US" sz="3000" dirty="0" smtClean="0">
                <a:latin typeface="Arial Black" panose="020B0A04020102020204" pitchFamily="34" charset="0"/>
              </a:rPr>
              <a:t> Relation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38200" y="495243"/>
            <a:ext cx="4322912" cy="104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smtClean="0">
                <a:latin typeface="Arial Black" panose="020B0A04020102020204" pitchFamily="34" charset="0"/>
              </a:rPr>
              <a:t>The Goods Market</a:t>
            </a:r>
            <a:br>
              <a:rPr lang="en-US" altLang="en-US" sz="3000" smtClean="0">
                <a:latin typeface="Arial Black" panose="020B0A04020102020204" pitchFamily="34" charset="0"/>
              </a:rPr>
            </a:br>
            <a:r>
              <a:rPr lang="en-US" altLang="en-US" sz="3000" smtClean="0">
                <a:latin typeface="Arial Black" panose="020B0A04020102020204" pitchFamily="34" charset="0"/>
              </a:rPr>
              <a:t>and the </a:t>
            </a:r>
            <a:r>
              <a:rPr lang="en-US" altLang="en-US" sz="3000" i="1" smtClean="0">
                <a:latin typeface="Arial Black" panose="020B0A04020102020204" pitchFamily="34" charset="0"/>
              </a:rPr>
              <a:t>IS</a:t>
            </a:r>
            <a:r>
              <a:rPr lang="en-US" altLang="en-US" sz="3000" smtClean="0">
                <a:latin typeface="Arial Black" panose="020B0A04020102020204" pitchFamily="34" charset="0"/>
              </a:rPr>
              <a:t> Relation</a:t>
            </a:r>
            <a:endParaRPr lang="en-US" altLang="en-US" sz="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Putting the </a:t>
            </a:r>
            <a:r>
              <a:rPr lang="en-US" altLang="en-US" i="1" dirty="0" smtClean="0">
                <a:latin typeface="Arial Black" panose="020B0A04020102020204" pitchFamily="34" charset="0"/>
              </a:rPr>
              <a:t>IS</a:t>
            </a:r>
            <a:r>
              <a:rPr lang="en-US" altLang="en-US" dirty="0" smtClean="0">
                <a:latin typeface="Arial Black" panose="020B0A04020102020204" pitchFamily="34" charset="0"/>
              </a:rPr>
              <a:t> and the</a:t>
            </a:r>
            <a:br>
              <a:rPr lang="en-US" altLang="en-US" dirty="0" smtClean="0">
                <a:latin typeface="Arial Black" panose="020B0A04020102020204" pitchFamily="34" charset="0"/>
              </a:rPr>
            </a:br>
            <a:r>
              <a:rPr lang="en-US" altLang="en-US" i="1" dirty="0" smtClean="0">
                <a:latin typeface="Arial Black" panose="020B0A04020102020204" pitchFamily="34" charset="0"/>
              </a:rPr>
              <a:t>LM</a:t>
            </a:r>
            <a:r>
              <a:rPr lang="en-US" altLang="en-US" dirty="0" smtClean="0">
                <a:latin typeface="Arial Black" panose="020B0A04020102020204" pitchFamily="34" charset="0"/>
              </a:rPr>
              <a:t> Relations Together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498" t="47678" r="21527" b="18749"/>
          <a:stretch/>
        </p:blipFill>
        <p:spPr>
          <a:xfrm>
            <a:off x="402566" y="2220804"/>
            <a:ext cx="5661804" cy="445967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54498" t="36551" r="21527" b="52238"/>
          <a:stretch/>
        </p:blipFill>
        <p:spPr>
          <a:xfrm>
            <a:off x="5980982" y="1690688"/>
            <a:ext cx="5608122" cy="14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 Black" panose="020B0A04020102020204" pitchFamily="34" charset="0"/>
              </a:rPr>
              <a:t>How does the IS-LM</a:t>
            </a:r>
            <a:br>
              <a:rPr lang="en-US" altLang="en-US" dirty="0" smtClean="0">
                <a:latin typeface="Arial Black" panose="020B0A04020102020204" pitchFamily="34" charset="0"/>
              </a:rPr>
            </a:br>
            <a:r>
              <a:rPr lang="en-US" altLang="en-US" dirty="0" smtClean="0">
                <a:latin typeface="Arial Black" panose="020B0A04020102020204" pitchFamily="34" charset="0"/>
              </a:rPr>
              <a:t>Model Fit the Facts?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098876"/>
            <a:ext cx="10885098" cy="60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/>
              <a:t>The two dotted lines and the tinted space between them gives us a </a:t>
            </a:r>
            <a:r>
              <a:rPr lang="en-US" altLang="en-US" sz="1800" b="1" i="1" dirty="0"/>
              <a:t>confidence band,</a:t>
            </a:r>
            <a:r>
              <a:rPr lang="en-US" altLang="en-US" sz="1800" dirty="0"/>
              <a:t> a band within which the true value of the effect lies with 60% probability.</a:t>
            </a:r>
          </a:p>
        </p:txBody>
      </p:sp>
      <p:pic>
        <p:nvPicPr>
          <p:cNvPr id="159756" name="Picture 12" descr="fig5_11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44128"/>
            <a:ext cx="5218981" cy="44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38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212" y="925842"/>
            <a:ext cx="10515600" cy="4983252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b="1" dirty="0" smtClean="0"/>
              <a:t>Medium Run:</a:t>
            </a:r>
            <a:br>
              <a:rPr lang="en-US" altLang="en-US" sz="6000" b="1" dirty="0" smtClean="0"/>
            </a:br>
            <a:r>
              <a:rPr lang="en-US" altLang="en-US" sz="6000" b="1" dirty="0" smtClean="0"/>
              <a:t>The </a:t>
            </a:r>
            <a:r>
              <a:rPr lang="en-US" altLang="en-US" sz="6000" b="1" i="1" dirty="0" smtClean="0">
                <a:latin typeface="+mj-lt"/>
              </a:rPr>
              <a:t>AS</a:t>
            </a:r>
            <a:r>
              <a:rPr lang="en-US" altLang="en-US" sz="6000" b="1" dirty="0" smtClean="0">
                <a:latin typeface="+mj-lt"/>
              </a:rPr>
              <a:t>-</a:t>
            </a:r>
            <a:r>
              <a:rPr lang="en-US" altLang="en-US" sz="6000" b="1" i="1" dirty="0" smtClean="0">
                <a:latin typeface="+mj-lt"/>
              </a:rPr>
              <a:t>AD </a:t>
            </a:r>
            <a:r>
              <a:rPr lang="en-US" altLang="en-US" sz="6000" b="1" dirty="0" smtClean="0">
                <a:latin typeface="+mj-lt"/>
              </a:rPr>
              <a:t>Model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11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 smtClean="0"/>
              <a:t>Aggregate Supply Relation</a:t>
            </a:r>
            <a:endParaRPr lang="en-US" sz="6000" b="1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91418"/>
              </p:ext>
            </p:extLst>
          </p:nvPr>
        </p:nvGraphicFramePr>
        <p:xfrm>
          <a:off x="302194" y="2799542"/>
          <a:ext cx="50879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2451100" imgH="431800" progId="Equation.COEE2">
                  <p:embed/>
                </p:oleObj>
              </mc:Choice>
              <mc:Fallback>
                <p:oleObj name="Equation" r:id="rId3" imgW="2451100" imgH="431800" progId="Equation.COEE2">
                  <p:embed/>
                  <p:pic>
                    <p:nvPicPr>
                      <p:cNvPr id="146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94" y="2799542"/>
                        <a:ext cx="508793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08784"/>
              </p:ext>
            </p:extLst>
          </p:nvPr>
        </p:nvGraphicFramePr>
        <p:xfrm>
          <a:off x="2082141" y="2313034"/>
          <a:ext cx="2127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939800" imgH="228600" progId="Equation.COEE2">
                  <p:embed/>
                </p:oleObj>
              </mc:Choice>
              <mc:Fallback>
                <p:oleObj name="Equation" r:id="rId5" imgW="939800" imgH="228600" progId="Equation.COEE2">
                  <p:embed/>
                  <p:pic>
                    <p:nvPicPr>
                      <p:cNvPr id="135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141" y="2313034"/>
                        <a:ext cx="21272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05235"/>
              </p:ext>
            </p:extLst>
          </p:nvPr>
        </p:nvGraphicFramePr>
        <p:xfrm>
          <a:off x="2082141" y="1705779"/>
          <a:ext cx="20970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863225" imgH="190417" progId="Equation.COEE2">
                  <p:embed/>
                </p:oleObj>
              </mc:Choice>
              <mc:Fallback>
                <p:oleObj name="Equation" r:id="rId7" imgW="863225" imgH="190417" progId="Equation.COEE2">
                  <p:embed/>
                  <p:pic>
                    <p:nvPicPr>
                      <p:cNvPr id="135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141" y="1705779"/>
                        <a:ext cx="20970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4" descr="C:\Prentice Hall\Blanchard\ch07\images\optimized\fig7_1sized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53" y="1690688"/>
            <a:ext cx="6313099" cy="50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72097" y="3550091"/>
            <a:ext cx="1008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(-,   +)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4442" y="1690688"/>
            <a:ext cx="3287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↓Y→↑u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↓ W → ↓ P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 smtClean="0"/>
              <a:t>Aggregate Demand</a:t>
            </a:r>
            <a:r>
              <a:rPr lang="en-US" altLang="en-US" sz="6000" b="1" dirty="0"/>
              <a:t> Relation</a:t>
            </a:r>
            <a:endParaRPr lang="en-US" sz="6000" b="1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591057"/>
              </p:ext>
            </p:extLst>
          </p:nvPr>
        </p:nvGraphicFramePr>
        <p:xfrm>
          <a:off x="838200" y="1798788"/>
          <a:ext cx="5074655" cy="84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374900" imgH="393700" progId="Equation.COEE2">
                  <p:embed/>
                </p:oleObj>
              </mc:Choice>
              <mc:Fallback>
                <p:oleObj name="Equation" r:id="rId3" imgW="2374900" imgH="393700" progId="Equation.COEE2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98788"/>
                        <a:ext cx="5074655" cy="840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5" descr="C:\Prentice Hall\Blanchard\ch07\images\optimized\fig7_3siz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79" y="1368425"/>
            <a:ext cx="3545456" cy="53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025493" y="3185816"/>
            <a:ext cx="2934696" cy="1573327"/>
            <a:chOff x="960" y="3024"/>
            <a:chExt cx="1296" cy="730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960" y="3024"/>
            <a:ext cx="1296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6" imgW="1066800" imgH="431800" progId="Equation.COEE2">
                    <p:embed/>
                  </p:oleObj>
                </mc:Choice>
                <mc:Fallback>
                  <p:oleObj name="Equation" r:id="rId6" imgW="1066800" imgH="431800" progId="Equation.COEE2">
                    <p:embed/>
                    <p:pic>
                      <p:nvPicPr>
                        <p:cNvPr id="1639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024"/>
                          <a:ext cx="1296" cy="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440" y="3504"/>
            <a:ext cx="816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8" imgW="622030" imgH="190417" progId="Equation.COEE2">
                    <p:embed/>
                  </p:oleObj>
                </mc:Choice>
                <mc:Fallback>
                  <p:oleObj name="Equation" r:id="rId8" imgW="622030" imgH="190417" progId="Equation.COEE2">
                    <p:embed/>
                    <p:pic>
                      <p:nvPicPr>
                        <p:cNvPr id="1639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504"/>
                          <a:ext cx="816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50886" y="3495426"/>
            <a:ext cx="24067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Relation</a:t>
            </a:r>
            <a:endParaRPr lang="en-US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/>
              <a:t>The </a:t>
            </a:r>
            <a:r>
              <a:rPr lang="en-US" altLang="en-US" sz="6000" b="1" i="1" dirty="0"/>
              <a:t>AS</a:t>
            </a:r>
            <a:r>
              <a:rPr lang="en-US" altLang="en-US" sz="6000" b="1" dirty="0"/>
              <a:t>-</a:t>
            </a:r>
            <a:r>
              <a:rPr lang="en-US" altLang="en-US" sz="6000" b="1" i="1" dirty="0"/>
              <a:t>AD </a:t>
            </a:r>
            <a:r>
              <a:rPr lang="en-US" altLang="en-US" sz="6000" b="1" dirty="0"/>
              <a:t>Model</a:t>
            </a:r>
            <a:endParaRPr lang="en-US" sz="6000" dirty="0"/>
          </a:p>
        </p:txBody>
      </p:sp>
      <p:pic>
        <p:nvPicPr>
          <p:cNvPr id="4" name="Picture 8" descr="C:\Prentice Hall\Blanchard\ch07\images\optimized\fig7_5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25" y="1569917"/>
            <a:ext cx="6244117" cy="509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42383"/>
              </p:ext>
            </p:extLst>
          </p:nvPr>
        </p:nvGraphicFramePr>
        <p:xfrm>
          <a:off x="415685" y="2063151"/>
          <a:ext cx="50879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2451100" imgH="431800" progId="Equation.COEE2">
                  <p:embed/>
                </p:oleObj>
              </mc:Choice>
              <mc:Fallback>
                <p:oleObj name="Equation" r:id="rId4" imgW="2451100" imgH="431800" progId="Equation.COEE2">
                  <p:embed/>
                  <p:pic>
                    <p:nvPicPr>
                      <p:cNvPr id="146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85" y="2063151"/>
                        <a:ext cx="508793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1091"/>
              </p:ext>
            </p:extLst>
          </p:nvPr>
        </p:nvGraphicFramePr>
        <p:xfrm>
          <a:off x="415685" y="2960089"/>
          <a:ext cx="3698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917700" imgH="431800" progId="Equation.COEE2">
                  <p:embed/>
                </p:oleObj>
              </mc:Choice>
              <mc:Fallback>
                <p:oleObj name="Equation" r:id="rId6" imgW="1917700" imgH="431800" progId="Equation.COEE2">
                  <p:embed/>
                  <p:pic>
                    <p:nvPicPr>
                      <p:cNvPr id="146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85" y="2960089"/>
                        <a:ext cx="36988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4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128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CorelEquation! 2.0 Equation</vt:lpstr>
      <vt:lpstr>Equation</vt:lpstr>
      <vt:lpstr>Brief Summary of Covered Materials </vt:lpstr>
      <vt:lpstr>Short Run Goods and Financial Markets: The IS-LM Model</vt:lpstr>
      <vt:lpstr>Financial Markets and the LM Relation</vt:lpstr>
      <vt:lpstr>Putting the IS and the LM Relations Together</vt:lpstr>
      <vt:lpstr>How does the IS-LM Model Fit the Facts?</vt:lpstr>
      <vt:lpstr>Medium Run: The AS-AD Model</vt:lpstr>
      <vt:lpstr>Aggregate Supply Relation</vt:lpstr>
      <vt:lpstr>Aggregate Demand Relation</vt:lpstr>
      <vt:lpstr>The AS-AD Model</vt:lpstr>
      <vt:lpstr>Long Run: The Solow Model</vt:lpstr>
      <vt:lpstr>The Solow growth Model</vt:lpstr>
      <vt:lpstr>GDP growth rate dynamics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Козубеков Азат Айбекович</dc:creator>
  <cp:lastModifiedBy>Козубеков Азат Айбекович</cp:lastModifiedBy>
  <cp:revision>7</cp:revision>
  <dcterms:created xsi:type="dcterms:W3CDTF">2022-01-28T11:14:58Z</dcterms:created>
  <dcterms:modified xsi:type="dcterms:W3CDTF">2022-01-28T12:18:13Z</dcterms:modified>
</cp:coreProperties>
</file>