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0" r:id="rId1"/>
  </p:sldMasterIdLst>
  <p:sldIdLst>
    <p:sldId id="256" r:id="rId2"/>
    <p:sldId id="293" r:id="rId3"/>
    <p:sldId id="260" r:id="rId4"/>
    <p:sldId id="261" r:id="rId5"/>
    <p:sldId id="262" r:id="rId6"/>
    <p:sldId id="264" r:id="rId7"/>
    <p:sldId id="274" r:id="rId8"/>
    <p:sldId id="275" r:id="rId9"/>
    <p:sldId id="283" r:id="rId10"/>
    <p:sldId id="282" r:id="rId11"/>
    <p:sldId id="284" r:id="rId12"/>
    <p:sldId id="285" r:id="rId13"/>
    <p:sldId id="286" r:id="rId14"/>
    <p:sldId id="287" r:id="rId15"/>
    <p:sldId id="288" r:id="rId16"/>
  </p:sldIdLst>
  <p:sldSz cx="10693400" cy="7772400"/>
  <p:notesSz cx="77724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82" d="100"/>
          <a:sy n="82" d="100"/>
        </p:scale>
        <p:origin x="-408" y="762"/>
      </p:cViewPr>
      <p:guideLst>
        <p:guide orient="horz" pos="2093"/>
        <p:guide pos="29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10693400" cy="7772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06934" y="115147"/>
            <a:ext cx="10479532" cy="7553622"/>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403975" y="3334949"/>
            <a:ext cx="8359108" cy="279230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855796" y="3337252"/>
            <a:ext cx="1392046" cy="2787701"/>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019591" y="3554879"/>
            <a:ext cx="1064456" cy="2352447"/>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20968" y="3463038"/>
            <a:ext cx="8125118" cy="2544740"/>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9106260" y="5241971"/>
            <a:ext cx="891117" cy="518160"/>
          </a:xfrm>
        </p:spPr>
        <p:txBody>
          <a:bodyPr/>
          <a:lstStyle>
            <a:lvl1pPr algn="ctr">
              <a:defRPr sz="2800">
                <a:solidFill>
                  <a:schemeClr val="accent1">
                    <a:lumMod val="50000"/>
                  </a:schemeClr>
                </a:solidFill>
              </a:defRPr>
            </a:lvl1pPr>
          </a:lstStyle>
          <a:p>
            <a:fld id="{B6F15528-21DE-4FAA-801E-634DDDAF4B2B}" type="slidenum">
              <a:rPr lang="en-US" smtClean="0"/>
              <a:t>‹#›</a:t>
            </a:fld>
            <a:endParaRPr lang="en-US"/>
          </a:p>
        </p:txBody>
      </p:sp>
      <p:sp>
        <p:nvSpPr>
          <p:cNvPr id="11" name="Rectangle 10"/>
          <p:cNvSpPr/>
          <p:nvPr/>
        </p:nvSpPr>
        <p:spPr>
          <a:xfrm>
            <a:off x="633632" y="5167180"/>
            <a:ext cx="7899791" cy="752949"/>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30296" y="3558032"/>
            <a:ext cx="7906460" cy="2354749"/>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51725" y="5267960"/>
            <a:ext cx="7663603" cy="51816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707169" y="3657305"/>
            <a:ext cx="7752715" cy="138176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8024380" y="259080"/>
            <a:ext cx="2174325" cy="6938985"/>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8133750" y="398265"/>
            <a:ext cx="1955586" cy="6660619"/>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8242921" y="448151"/>
            <a:ext cx="1737245" cy="656084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4670" y="431800"/>
            <a:ext cx="7218045" cy="656336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10693400" cy="7772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06934" y="115147"/>
            <a:ext cx="10479532" cy="7553622"/>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4/17/2020</a:t>
            </a:fld>
            <a:endParaRPr lang="en-US"/>
          </a:p>
        </p:txBody>
      </p:sp>
      <p:sp>
        <p:nvSpPr>
          <p:cNvPr id="13" name="Rectangle 12"/>
          <p:cNvSpPr/>
          <p:nvPr/>
        </p:nvSpPr>
        <p:spPr>
          <a:xfrm>
            <a:off x="528562" y="3339253"/>
            <a:ext cx="9665645" cy="279230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63843" y="3454401"/>
            <a:ext cx="9395083" cy="2544740"/>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2" name="Title 1"/>
          <p:cNvSpPr>
            <a:spLocks noGrp="1"/>
          </p:cNvSpPr>
          <p:nvPr>
            <p:ph type="title"/>
          </p:nvPr>
        </p:nvSpPr>
        <p:spPr>
          <a:xfrm>
            <a:off x="861245" y="3627120"/>
            <a:ext cx="9000278" cy="146812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789956" y="5147057"/>
            <a:ext cx="9142857" cy="752949"/>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861245" y="5221846"/>
            <a:ext cx="9000278" cy="593620"/>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790261" y="3540760"/>
            <a:ext cx="9142248" cy="2354749"/>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98334" y="462823"/>
            <a:ext cx="9660397" cy="117801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98333" y="1948280"/>
            <a:ext cx="4722918" cy="4995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435812" y="1948280"/>
            <a:ext cx="4722918" cy="4995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98334" y="462823"/>
            <a:ext cx="9660397" cy="117801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98333" y="1952096"/>
            <a:ext cx="4724776" cy="725064"/>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98333" y="2763520"/>
            <a:ext cx="4724776" cy="41794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432100" y="1952096"/>
            <a:ext cx="4726632" cy="725064"/>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432100" y="2763520"/>
            <a:ext cx="4726632" cy="41794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10693400" cy="7772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06934" y="115147"/>
            <a:ext cx="10479532" cy="7553622"/>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10693400" cy="7772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106934" y="115147"/>
            <a:ext cx="10479532" cy="7553622"/>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44695" y="777240"/>
            <a:ext cx="5346700" cy="595884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
        <p:nvSpPr>
          <p:cNvPr id="8" name="Rectangle 7"/>
          <p:cNvSpPr/>
          <p:nvPr/>
        </p:nvSpPr>
        <p:spPr>
          <a:xfrm>
            <a:off x="654929" y="1706475"/>
            <a:ext cx="3176873" cy="399328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91351" y="1861468"/>
            <a:ext cx="2904028" cy="3665572"/>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899303" y="3368040"/>
            <a:ext cx="2688125" cy="198628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899303" y="1965554"/>
            <a:ext cx="2688125" cy="1350503"/>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10693400" cy="7772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106934" y="115147"/>
            <a:ext cx="10479532" cy="7553622"/>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802005" y="704296"/>
            <a:ext cx="9089390" cy="4909106"/>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4/17/2020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
        <p:nvSpPr>
          <p:cNvPr id="10" name="Rectangle 9"/>
          <p:cNvSpPr/>
          <p:nvPr/>
        </p:nvSpPr>
        <p:spPr>
          <a:xfrm>
            <a:off x="802005" y="5613400"/>
            <a:ext cx="9089390" cy="15544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91117" y="5699760"/>
            <a:ext cx="8888672" cy="136331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69341" y="6390640"/>
            <a:ext cx="8570290" cy="511922"/>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08202" y="5751576"/>
            <a:ext cx="9292565" cy="1243584"/>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118326" y="6410764"/>
            <a:ext cx="8472317" cy="455277"/>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1069341" y="5786121"/>
            <a:ext cx="8570290" cy="592782"/>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0693400" cy="7772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106934" y="115147"/>
            <a:ext cx="10479532" cy="7553622"/>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534670" y="1986281"/>
            <a:ext cx="9624060" cy="495670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34670" y="7203864"/>
            <a:ext cx="2495127" cy="413809"/>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t>4/17/2020</a:t>
            </a:fld>
            <a:endParaRPr lang="en-US"/>
          </a:p>
        </p:txBody>
      </p:sp>
      <p:sp>
        <p:nvSpPr>
          <p:cNvPr id="5" name="Footer Placeholder 4"/>
          <p:cNvSpPr>
            <a:spLocks noGrp="1"/>
          </p:cNvSpPr>
          <p:nvPr>
            <p:ph type="ftr" sz="quarter" idx="3"/>
          </p:nvPr>
        </p:nvSpPr>
        <p:spPr>
          <a:xfrm>
            <a:off x="3653579" y="7203864"/>
            <a:ext cx="3386243" cy="413809"/>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7663603" y="7203864"/>
            <a:ext cx="2495127" cy="413809"/>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t>‹#›</a:t>
            </a:fld>
            <a:endParaRPr lang="en-US"/>
          </a:p>
        </p:txBody>
      </p:sp>
      <p:sp>
        <p:nvSpPr>
          <p:cNvPr id="9" name="Rectangle 8"/>
          <p:cNvSpPr/>
          <p:nvPr/>
        </p:nvSpPr>
        <p:spPr>
          <a:xfrm>
            <a:off x="320802" y="315255"/>
            <a:ext cx="10051796" cy="150266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36043" y="422578"/>
            <a:ext cx="9800553" cy="1267732"/>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98334" y="462823"/>
            <a:ext cx="9660397" cy="117801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28857" y="1776061"/>
            <a:ext cx="3150360" cy="209672"/>
          </a:xfrm>
          <a:prstGeom prst="rect">
            <a:avLst/>
          </a:prstGeom>
        </p:spPr>
        <p:txBody>
          <a:bodyPr vert="horz" wrap="square" lIns="0" tIns="55244" rIns="0" bIns="0" rtlCol="0">
            <a:spAutoFit/>
          </a:bodyPr>
          <a:lstStyle/>
          <a:p>
            <a:pPr marL="12700">
              <a:lnSpc>
                <a:spcPct val="100000"/>
              </a:lnSpc>
              <a:spcBef>
                <a:spcPts val="335"/>
              </a:spcBef>
            </a:pPr>
            <a:r>
              <a:rPr sz="1000" b="1" spc="40" dirty="0" smtClean="0">
                <a:latin typeface="Arial"/>
                <a:cs typeface="Arial"/>
              </a:rPr>
              <a:t>Tinbergen </a:t>
            </a:r>
            <a:r>
              <a:rPr sz="1000" b="1" spc="50" dirty="0">
                <a:latin typeface="Arial"/>
                <a:cs typeface="Arial"/>
              </a:rPr>
              <a:t>Institute </a:t>
            </a:r>
            <a:r>
              <a:rPr sz="1000" b="1" spc="35" dirty="0">
                <a:latin typeface="Arial"/>
                <a:cs typeface="Arial"/>
              </a:rPr>
              <a:t>Discussion</a:t>
            </a:r>
            <a:r>
              <a:rPr sz="1000" b="1" spc="5" dirty="0">
                <a:latin typeface="Arial"/>
                <a:cs typeface="Arial"/>
              </a:rPr>
              <a:t> </a:t>
            </a:r>
            <a:r>
              <a:rPr sz="1000" b="1" dirty="0">
                <a:latin typeface="Arial"/>
                <a:cs typeface="Arial"/>
              </a:rPr>
              <a:t>Paper</a:t>
            </a:r>
          </a:p>
        </p:txBody>
      </p:sp>
      <p:sp>
        <p:nvSpPr>
          <p:cNvPr id="4" name="object 4"/>
          <p:cNvSpPr txBox="1">
            <a:spLocks noGrp="1"/>
          </p:cNvSpPr>
          <p:nvPr>
            <p:ph type="title"/>
          </p:nvPr>
        </p:nvSpPr>
        <p:spPr>
          <a:xfrm>
            <a:off x="534670" y="413936"/>
            <a:ext cx="9624060" cy="1090042"/>
          </a:xfrm>
          <a:prstGeom prst="rect">
            <a:avLst/>
          </a:prstGeom>
        </p:spPr>
        <p:txBody>
          <a:bodyPr vert="horz" wrap="square" lIns="0" tIns="12700" rIns="0" bIns="0" rtlCol="0">
            <a:spAutoFit/>
          </a:bodyPr>
          <a:lstStyle/>
          <a:p>
            <a:pPr marL="1137285">
              <a:lnSpc>
                <a:spcPct val="100000"/>
              </a:lnSpc>
              <a:spcBef>
                <a:spcPts val="100"/>
              </a:spcBef>
            </a:pPr>
            <a:r>
              <a:rPr spc="-40" dirty="0"/>
              <a:t>Economic </a:t>
            </a:r>
            <a:r>
              <a:rPr spc="5" dirty="0"/>
              <a:t>Growth </a:t>
            </a:r>
            <a:r>
              <a:rPr spc="15" dirty="0"/>
              <a:t>and </a:t>
            </a:r>
            <a:r>
              <a:rPr spc="35" dirty="0"/>
              <a:t>the</a:t>
            </a:r>
            <a:r>
              <a:rPr spc="305" dirty="0"/>
              <a:t> </a:t>
            </a:r>
            <a:r>
              <a:rPr spc="15" dirty="0"/>
              <a:t>Volatility</a:t>
            </a:r>
          </a:p>
        </p:txBody>
      </p:sp>
      <p:sp>
        <p:nvSpPr>
          <p:cNvPr id="5" name="object 5"/>
          <p:cNvSpPr txBox="1"/>
          <p:nvPr/>
        </p:nvSpPr>
        <p:spPr>
          <a:xfrm>
            <a:off x="2828857" y="2392277"/>
            <a:ext cx="2678592" cy="351378"/>
          </a:xfrm>
          <a:prstGeom prst="rect">
            <a:avLst/>
          </a:prstGeom>
        </p:spPr>
        <p:txBody>
          <a:bodyPr vert="horz" wrap="square" lIns="0" tIns="12700" rIns="0" bIns="0" rtlCol="0">
            <a:spAutoFit/>
          </a:bodyPr>
          <a:lstStyle/>
          <a:p>
            <a:pPr marL="12700">
              <a:lnSpc>
                <a:spcPct val="100000"/>
              </a:lnSpc>
              <a:spcBef>
                <a:spcPts val="100"/>
              </a:spcBef>
            </a:pPr>
            <a:r>
              <a:rPr sz="2200" b="1" spc="40" dirty="0">
                <a:latin typeface="Arial"/>
                <a:cs typeface="Arial"/>
              </a:rPr>
              <a:t>of </a:t>
            </a:r>
            <a:r>
              <a:rPr sz="2200" b="1" spc="-10" dirty="0">
                <a:latin typeface="Arial"/>
                <a:cs typeface="Arial"/>
              </a:rPr>
              <a:t>Foreign</a:t>
            </a:r>
            <a:r>
              <a:rPr sz="2200" b="1" spc="50" dirty="0">
                <a:latin typeface="Arial"/>
                <a:cs typeface="Arial"/>
              </a:rPr>
              <a:t> </a:t>
            </a:r>
            <a:r>
              <a:rPr sz="2200" b="1" spc="-5" dirty="0">
                <a:latin typeface="Arial"/>
                <a:cs typeface="Arial"/>
              </a:rPr>
              <a:t>Aid</a:t>
            </a:r>
            <a:endParaRPr sz="2200">
              <a:latin typeface="Arial"/>
              <a:cs typeface="Arial"/>
            </a:endParaRPr>
          </a:p>
        </p:txBody>
      </p:sp>
      <p:sp>
        <p:nvSpPr>
          <p:cNvPr id="6" name="object 6"/>
          <p:cNvSpPr txBox="1"/>
          <p:nvPr/>
        </p:nvSpPr>
        <p:spPr>
          <a:xfrm>
            <a:off x="2793911" y="3612654"/>
            <a:ext cx="3541752" cy="1166986"/>
          </a:xfrm>
          <a:prstGeom prst="rect">
            <a:avLst/>
          </a:prstGeom>
        </p:spPr>
        <p:txBody>
          <a:bodyPr vert="horz" wrap="square" lIns="0" tIns="66040" rIns="0" bIns="0" rtlCol="0">
            <a:spAutoFit/>
          </a:bodyPr>
          <a:lstStyle/>
          <a:p>
            <a:pPr marL="38100">
              <a:lnSpc>
                <a:spcPct val="100000"/>
              </a:lnSpc>
              <a:spcBef>
                <a:spcPts val="520"/>
              </a:spcBef>
            </a:pPr>
            <a:r>
              <a:rPr sz="1700" i="1" spc="10" dirty="0">
                <a:latin typeface="Arial"/>
                <a:cs typeface="Arial"/>
              </a:rPr>
              <a:t>Michal</a:t>
            </a:r>
            <a:r>
              <a:rPr sz="1700" i="1" spc="20" dirty="0">
                <a:latin typeface="Arial"/>
                <a:cs typeface="Arial"/>
              </a:rPr>
              <a:t> </a:t>
            </a:r>
            <a:r>
              <a:rPr sz="1700" i="1" spc="10" dirty="0" err="1" smtClean="0">
                <a:latin typeface="Arial"/>
                <a:cs typeface="Arial"/>
              </a:rPr>
              <a:t>Chervin</a:t>
            </a:r>
            <a:endParaRPr sz="1650" baseline="20202" dirty="0">
              <a:latin typeface="Arial"/>
              <a:cs typeface="Arial"/>
            </a:endParaRPr>
          </a:p>
          <a:p>
            <a:pPr marL="38100">
              <a:lnSpc>
                <a:spcPct val="100000"/>
              </a:lnSpc>
              <a:spcBef>
                <a:spcPts val="420"/>
              </a:spcBef>
            </a:pPr>
            <a:r>
              <a:rPr sz="1700" i="1" spc="-40" dirty="0">
                <a:latin typeface="Arial"/>
                <a:cs typeface="Arial"/>
              </a:rPr>
              <a:t>Sweder </a:t>
            </a:r>
            <a:r>
              <a:rPr sz="1700" i="1" spc="-15" dirty="0">
                <a:latin typeface="Arial"/>
                <a:cs typeface="Arial"/>
              </a:rPr>
              <a:t>van</a:t>
            </a:r>
            <a:r>
              <a:rPr sz="1700" i="1" spc="85" dirty="0">
                <a:latin typeface="Arial"/>
                <a:cs typeface="Arial"/>
              </a:rPr>
              <a:t> </a:t>
            </a:r>
            <a:r>
              <a:rPr sz="1700" i="1" spc="15" dirty="0" err="1" smtClean="0">
                <a:latin typeface="Arial"/>
                <a:cs typeface="Arial"/>
              </a:rPr>
              <a:t>Wijnbergen</a:t>
            </a:r>
            <a:endParaRPr lang="en-US" sz="1650" i="1" spc="22" baseline="20202" dirty="0" smtClean="0">
              <a:latin typeface="Arial"/>
              <a:cs typeface="Arial"/>
            </a:endParaRPr>
          </a:p>
          <a:p>
            <a:pPr marL="38100">
              <a:lnSpc>
                <a:spcPct val="100000"/>
              </a:lnSpc>
              <a:spcBef>
                <a:spcPts val="420"/>
              </a:spcBef>
            </a:pPr>
            <a:endParaRPr lang="en-US" sz="1650" i="1" spc="22" baseline="20202" dirty="0">
              <a:latin typeface="Arial"/>
              <a:cs typeface="Arial"/>
            </a:endParaRPr>
          </a:p>
          <a:p>
            <a:pPr marL="38100">
              <a:lnSpc>
                <a:spcPct val="100000"/>
              </a:lnSpc>
              <a:spcBef>
                <a:spcPts val="420"/>
              </a:spcBef>
            </a:pPr>
            <a:r>
              <a:rPr lang="en-US" sz="1600" i="1" spc="22" baseline="20202" dirty="0" smtClean="0">
                <a:latin typeface="Arial" pitchFamily="34" charset="0"/>
                <a:cs typeface="Arial" pitchFamily="34" charset="0"/>
              </a:rPr>
              <a:t>Presented by</a:t>
            </a:r>
            <a:r>
              <a:rPr lang="en-US" sz="1650" i="1" spc="22" baseline="20202" dirty="0" smtClean="0">
                <a:latin typeface="Arial"/>
                <a:cs typeface="Arial"/>
              </a:rPr>
              <a:t>:</a:t>
            </a:r>
            <a:r>
              <a:rPr lang="en-US" sz="1650" i="1" spc="22" dirty="0" smtClean="0">
                <a:latin typeface="Arial"/>
                <a:cs typeface="Arial"/>
              </a:rPr>
              <a:t> </a:t>
            </a:r>
            <a:r>
              <a:rPr lang="en-US" sz="1650" i="1" spc="22" dirty="0" err="1" smtClean="0">
                <a:latin typeface="Arial"/>
                <a:cs typeface="Arial"/>
              </a:rPr>
              <a:t>Ilyas</a:t>
            </a:r>
            <a:r>
              <a:rPr lang="en-US" sz="1650" i="1" spc="22" dirty="0" smtClean="0">
                <a:latin typeface="Arial"/>
                <a:cs typeface="Arial"/>
              </a:rPr>
              <a:t> </a:t>
            </a:r>
            <a:r>
              <a:rPr lang="en-US" sz="1650" i="1" spc="22" dirty="0" err="1" smtClean="0">
                <a:latin typeface="Arial"/>
                <a:cs typeface="Arial"/>
              </a:rPr>
              <a:t>Okishev</a:t>
            </a:r>
            <a:endParaRPr sz="1650" baseline="20202" dirty="0">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35008" y="291510"/>
            <a:ext cx="7027591" cy="1613903"/>
          </a:xfrm>
          <a:prstGeom prst="rect">
            <a:avLst/>
          </a:prstGeom>
        </p:spPr>
        <p:txBody>
          <a:bodyPr vert="horz" wrap="square" lIns="0" tIns="15875"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45"/>
              </a:spcBef>
            </a:pPr>
            <a:endParaRPr sz="1000" dirty="0">
              <a:latin typeface="Times New Roman"/>
              <a:cs typeface="Times New Roman"/>
            </a:endParaRPr>
          </a:p>
          <a:p>
            <a:pPr marL="12700">
              <a:lnSpc>
                <a:spcPct val="100000"/>
              </a:lnSpc>
              <a:tabLst>
                <a:tab pos="442595" algn="l"/>
              </a:tabLst>
            </a:pPr>
            <a:r>
              <a:rPr sz="1400" spc="10" dirty="0">
                <a:latin typeface="Times New Roman"/>
                <a:cs typeface="Times New Roman"/>
              </a:rPr>
              <a:t>	</a:t>
            </a:r>
            <a:r>
              <a:rPr sz="1400" i="1" spc="10" dirty="0">
                <a:latin typeface="Times New Roman"/>
                <a:cs typeface="Times New Roman"/>
              </a:rPr>
              <a:t>Corruption </a:t>
            </a:r>
            <a:r>
              <a:rPr sz="1400" i="1" spc="15" dirty="0">
                <a:latin typeface="Times New Roman"/>
                <a:cs typeface="Times New Roman"/>
              </a:rPr>
              <a:t>= </a:t>
            </a:r>
            <a:r>
              <a:rPr sz="1400" i="1" spc="10" dirty="0">
                <a:latin typeface="Times New Roman"/>
                <a:cs typeface="Times New Roman"/>
              </a:rPr>
              <a:t>α </a:t>
            </a:r>
            <a:r>
              <a:rPr sz="1400" i="1" spc="15" dirty="0">
                <a:latin typeface="Times New Roman"/>
                <a:cs typeface="Times New Roman"/>
              </a:rPr>
              <a:t>+ </a:t>
            </a:r>
            <a:r>
              <a:rPr sz="1400" i="1" spc="10" dirty="0">
                <a:latin typeface="Times New Roman"/>
                <a:cs typeface="Times New Roman"/>
              </a:rPr>
              <a:t>β1 Aid/GDP </a:t>
            </a:r>
            <a:r>
              <a:rPr sz="1400" i="1" spc="15" dirty="0">
                <a:latin typeface="Times New Roman"/>
                <a:cs typeface="Times New Roman"/>
              </a:rPr>
              <a:t>+ </a:t>
            </a:r>
            <a:r>
              <a:rPr sz="1400" i="1" spc="10" dirty="0">
                <a:latin typeface="Times New Roman"/>
                <a:cs typeface="Times New Roman"/>
              </a:rPr>
              <a:t>β2 </a:t>
            </a:r>
            <a:r>
              <a:rPr sz="1400" i="1" spc="5" dirty="0">
                <a:latin typeface="Times New Roman"/>
                <a:cs typeface="Times New Roman"/>
              </a:rPr>
              <a:t>Aid Volatility </a:t>
            </a:r>
            <a:r>
              <a:rPr sz="1400" i="1" spc="15" dirty="0">
                <a:latin typeface="Times New Roman"/>
                <a:cs typeface="Times New Roman"/>
              </a:rPr>
              <a:t>+ </a:t>
            </a:r>
            <a:r>
              <a:rPr sz="1400" i="1" spc="10" dirty="0">
                <a:latin typeface="Times New Roman"/>
                <a:cs typeface="Times New Roman"/>
              </a:rPr>
              <a:t>β3 </a:t>
            </a:r>
            <a:r>
              <a:rPr sz="1400" i="1" spc="5" dirty="0">
                <a:latin typeface="Times New Roman"/>
                <a:cs typeface="Times New Roman"/>
              </a:rPr>
              <a:t>Ethnic</a:t>
            </a:r>
            <a:r>
              <a:rPr sz="1400" i="1" spc="70" dirty="0">
                <a:latin typeface="Times New Roman"/>
                <a:cs typeface="Times New Roman"/>
              </a:rPr>
              <a:t> </a:t>
            </a:r>
            <a:r>
              <a:rPr sz="1400" i="1" spc="5" dirty="0">
                <a:latin typeface="Times New Roman"/>
                <a:cs typeface="Times New Roman"/>
              </a:rPr>
              <a:t>Fractionalization</a:t>
            </a:r>
            <a:endParaRPr sz="1400" dirty="0">
              <a:latin typeface="Times New Roman"/>
              <a:cs typeface="Times New Roman"/>
            </a:endParaRPr>
          </a:p>
          <a:p>
            <a:pPr marL="1231265">
              <a:lnSpc>
                <a:spcPct val="100000"/>
              </a:lnSpc>
              <a:spcBef>
                <a:spcPts val="635"/>
              </a:spcBef>
            </a:pPr>
            <a:r>
              <a:rPr sz="1600" i="1" spc="15" dirty="0">
                <a:latin typeface="Times New Roman"/>
                <a:cs typeface="Times New Roman"/>
              </a:rPr>
              <a:t>+ </a:t>
            </a:r>
            <a:r>
              <a:rPr sz="1600" i="1" spc="10" dirty="0">
                <a:latin typeface="Times New Roman"/>
                <a:cs typeface="Times New Roman"/>
              </a:rPr>
              <a:t>β4 Schooling </a:t>
            </a:r>
            <a:r>
              <a:rPr sz="1600" i="1" spc="15" dirty="0">
                <a:latin typeface="Times New Roman"/>
                <a:cs typeface="Times New Roman"/>
              </a:rPr>
              <a:t>+ </a:t>
            </a:r>
            <a:r>
              <a:rPr sz="1600" i="1" spc="10" dirty="0">
                <a:latin typeface="Times New Roman"/>
                <a:cs typeface="Times New Roman"/>
              </a:rPr>
              <a:t>β5 Log </a:t>
            </a:r>
            <a:r>
              <a:rPr sz="1600" i="1" spc="5" dirty="0">
                <a:latin typeface="Times New Roman"/>
                <a:cs typeface="Times New Roman"/>
              </a:rPr>
              <a:t>(Population) </a:t>
            </a:r>
            <a:r>
              <a:rPr sz="1600" i="1" spc="15" dirty="0">
                <a:latin typeface="Times New Roman"/>
                <a:cs typeface="Times New Roman"/>
              </a:rPr>
              <a:t>+ </a:t>
            </a:r>
            <a:r>
              <a:rPr sz="1600" i="1" spc="10" dirty="0">
                <a:latin typeface="Times New Roman"/>
                <a:cs typeface="Times New Roman"/>
              </a:rPr>
              <a:t>β6 </a:t>
            </a:r>
            <a:r>
              <a:rPr sz="1600" i="1" spc="5" dirty="0">
                <a:latin typeface="Times New Roman"/>
                <a:cs typeface="Times New Roman"/>
              </a:rPr>
              <a:t>Inflation+</a:t>
            </a:r>
            <a:r>
              <a:rPr sz="1600" i="1" spc="-25" dirty="0">
                <a:latin typeface="Times New Roman"/>
                <a:cs typeface="Times New Roman"/>
              </a:rPr>
              <a:t> </a:t>
            </a:r>
            <a:r>
              <a:rPr sz="1600" i="1" spc="10" dirty="0">
                <a:latin typeface="Times New Roman"/>
                <a:cs typeface="Times New Roman"/>
              </a:rPr>
              <a:t>μ</a:t>
            </a:r>
            <a:endParaRPr sz="1600" dirty="0">
              <a:latin typeface="Times New Roman"/>
              <a:cs typeface="Times New Roman"/>
            </a:endParaRPr>
          </a:p>
          <a:p>
            <a:pPr marL="191770">
              <a:lnSpc>
                <a:spcPct val="100000"/>
              </a:lnSpc>
            </a:pPr>
            <a:endParaRPr lang="en-US" sz="1200" b="1" spc="10" dirty="0" smtClean="0">
              <a:latin typeface="Times New Roman"/>
              <a:cs typeface="Times New Roman"/>
            </a:endParaRPr>
          </a:p>
          <a:p>
            <a:pPr marL="191770">
              <a:lnSpc>
                <a:spcPct val="100000"/>
              </a:lnSpc>
            </a:pPr>
            <a:r>
              <a:rPr sz="1200" b="1" spc="10" dirty="0" smtClean="0">
                <a:latin typeface="Times New Roman"/>
                <a:cs typeface="Times New Roman"/>
              </a:rPr>
              <a:t>Table </a:t>
            </a:r>
            <a:r>
              <a:rPr lang="en-US" sz="1200" b="1" spc="10" dirty="0">
                <a:latin typeface="Times New Roman"/>
                <a:cs typeface="Times New Roman"/>
              </a:rPr>
              <a:t>2</a:t>
            </a:r>
            <a:r>
              <a:rPr sz="1200" b="1" spc="10" dirty="0" smtClean="0">
                <a:latin typeface="Times New Roman"/>
                <a:cs typeface="Times New Roman"/>
              </a:rPr>
              <a:t> </a:t>
            </a:r>
            <a:r>
              <a:rPr sz="1200" b="1" spc="5" dirty="0">
                <a:latin typeface="Times New Roman"/>
                <a:cs typeface="Times New Roman"/>
              </a:rPr>
              <a:t>- </a:t>
            </a:r>
            <a:r>
              <a:rPr sz="1200" b="1" spc="10" dirty="0">
                <a:latin typeface="Times New Roman"/>
                <a:cs typeface="Times New Roman"/>
              </a:rPr>
              <a:t>Corruption</a:t>
            </a:r>
            <a:r>
              <a:rPr sz="1200" b="1" spc="5" dirty="0">
                <a:latin typeface="Times New Roman"/>
                <a:cs typeface="Times New Roman"/>
              </a:rPr>
              <a:t> </a:t>
            </a:r>
            <a:r>
              <a:rPr sz="1200" b="1" spc="10" dirty="0">
                <a:latin typeface="Times New Roman"/>
                <a:cs typeface="Times New Roman"/>
              </a:rPr>
              <a:t>regressions</a:t>
            </a:r>
            <a:endParaRPr sz="1200" dirty="0">
              <a:latin typeface="Times New Roman"/>
              <a:cs typeface="Times New Roman"/>
            </a:endParaRPr>
          </a:p>
          <a:p>
            <a:pPr marL="2995295">
              <a:lnSpc>
                <a:spcPct val="100000"/>
              </a:lnSpc>
              <a:spcBef>
                <a:spcPts val="125"/>
              </a:spcBef>
            </a:pPr>
            <a:r>
              <a:rPr sz="1050" spc="10" dirty="0">
                <a:latin typeface="Times New Roman"/>
                <a:cs typeface="Times New Roman"/>
              </a:rPr>
              <a:t>Dependent variable</a:t>
            </a:r>
            <a:endParaRPr sz="1050" dirty="0">
              <a:latin typeface="Times New Roman"/>
              <a:cs typeface="Times New Roman"/>
            </a:endParaRPr>
          </a:p>
        </p:txBody>
      </p:sp>
      <p:sp>
        <p:nvSpPr>
          <p:cNvPr id="3" name="object 3"/>
          <p:cNvSpPr/>
          <p:nvPr/>
        </p:nvSpPr>
        <p:spPr>
          <a:xfrm>
            <a:off x="2154405" y="1936822"/>
            <a:ext cx="6498163" cy="4615"/>
          </a:xfrm>
          <a:custGeom>
            <a:avLst/>
            <a:gdLst/>
            <a:ahLst/>
            <a:cxnLst/>
            <a:rect l="l" t="t" r="r" b="b"/>
            <a:pathLst>
              <a:path w="4723130" h="6350">
                <a:moveTo>
                  <a:pt x="4722876" y="0"/>
                </a:moveTo>
                <a:lnTo>
                  <a:pt x="0" y="0"/>
                </a:lnTo>
                <a:lnTo>
                  <a:pt x="0" y="6096"/>
                </a:lnTo>
                <a:lnTo>
                  <a:pt x="4722876" y="6096"/>
                </a:lnTo>
                <a:lnTo>
                  <a:pt x="4722876" y="0"/>
                </a:lnTo>
                <a:close/>
              </a:path>
            </a:pathLst>
          </a:custGeom>
          <a:solidFill>
            <a:srgbClr val="000000"/>
          </a:solidFill>
        </p:spPr>
        <p:txBody>
          <a:bodyPr wrap="square" lIns="0" tIns="0" rIns="0" bIns="0" rtlCol="0"/>
          <a:lstStyle/>
          <a:p>
            <a:endParaRPr/>
          </a:p>
        </p:txBody>
      </p:sp>
      <p:graphicFrame>
        <p:nvGraphicFramePr>
          <p:cNvPr id="4" name="object 4"/>
          <p:cNvGraphicFramePr>
            <a:graphicFrameLocks noGrp="1"/>
          </p:cNvGraphicFramePr>
          <p:nvPr>
            <p:extLst>
              <p:ext uri="{D42A27DB-BD31-4B8C-83A1-F6EECF244321}">
                <p14:modId xmlns:p14="http://schemas.microsoft.com/office/powerpoint/2010/main" val="1325452624"/>
              </p:ext>
            </p:extLst>
          </p:nvPr>
        </p:nvGraphicFramePr>
        <p:xfrm>
          <a:off x="2142349" y="2061439"/>
          <a:ext cx="6513013" cy="3193919"/>
        </p:xfrm>
        <a:graphic>
          <a:graphicData uri="http://schemas.openxmlformats.org/drawingml/2006/table">
            <a:tbl>
              <a:tblPr firstRow="1" bandRow="1">
                <a:tableStyleId>{2D5ABB26-0587-4C30-8999-92F81FD0307C}</a:tableStyleId>
              </a:tblPr>
              <a:tblGrid>
                <a:gridCol w="2516968"/>
                <a:gridCol w="2039083"/>
                <a:gridCol w="1956962"/>
              </a:tblGrid>
              <a:tr h="158327">
                <a:tc rowSpan="3">
                  <a:txBody>
                    <a:bodyPr/>
                    <a:lstStyle/>
                    <a:p>
                      <a:pPr>
                        <a:lnSpc>
                          <a:spcPct val="100000"/>
                        </a:lnSpc>
                      </a:pPr>
                      <a:endParaRPr sz="1200" dirty="0">
                        <a:latin typeface="Times New Roman"/>
                        <a:cs typeface="Times New Roman"/>
                      </a:endParaRPr>
                    </a:p>
                  </a:txBody>
                  <a:tcPr marL="0" marR="0" marT="0" marB="0">
                    <a:lnB w="6350">
                      <a:solidFill>
                        <a:srgbClr val="000000"/>
                      </a:solidFill>
                      <a:prstDash val="solid"/>
                    </a:lnB>
                  </a:tcPr>
                </a:tc>
                <a:tc>
                  <a:txBody>
                    <a:bodyPr/>
                    <a:lstStyle/>
                    <a:p>
                      <a:pPr marL="31750" algn="ctr">
                        <a:lnSpc>
                          <a:spcPts val="1130"/>
                        </a:lnSpc>
                      </a:pPr>
                      <a:r>
                        <a:rPr sz="1200" spc="10" dirty="0">
                          <a:latin typeface="Times New Roman"/>
                          <a:cs typeface="Times New Roman"/>
                        </a:rPr>
                        <a:t>Corruption</a:t>
                      </a:r>
                      <a:r>
                        <a:rPr sz="1200" spc="-5" dirty="0">
                          <a:latin typeface="Times New Roman"/>
                          <a:cs typeface="Times New Roman"/>
                        </a:rPr>
                        <a:t> </a:t>
                      </a:r>
                      <a:r>
                        <a:rPr sz="1200" spc="10" dirty="0">
                          <a:latin typeface="Times New Roman"/>
                          <a:cs typeface="Times New Roman"/>
                        </a:rPr>
                        <a:t>index</a:t>
                      </a:r>
                      <a:endParaRPr sz="1200">
                        <a:latin typeface="Times New Roman"/>
                        <a:cs typeface="Times New Roman"/>
                      </a:endParaRPr>
                    </a:p>
                  </a:txBody>
                  <a:tcPr marL="0" marR="0" marT="0" marB="0">
                    <a:lnT w="6350">
                      <a:solidFill>
                        <a:srgbClr val="000000"/>
                      </a:solidFill>
                      <a:prstDash val="solid"/>
                    </a:lnT>
                  </a:tcPr>
                </a:tc>
                <a:tc>
                  <a:txBody>
                    <a:bodyPr/>
                    <a:lstStyle/>
                    <a:p>
                      <a:pPr marL="27305" algn="ctr">
                        <a:lnSpc>
                          <a:spcPts val="1130"/>
                        </a:lnSpc>
                      </a:pPr>
                      <a:r>
                        <a:rPr sz="1200" spc="10" dirty="0">
                          <a:latin typeface="Times New Roman"/>
                          <a:cs typeface="Times New Roman"/>
                        </a:rPr>
                        <a:t>Corruption</a:t>
                      </a:r>
                      <a:r>
                        <a:rPr sz="1200" spc="-5" dirty="0">
                          <a:latin typeface="Times New Roman"/>
                          <a:cs typeface="Times New Roman"/>
                        </a:rPr>
                        <a:t> </a:t>
                      </a:r>
                      <a:r>
                        <a:rPr sz="1200" spc="10" dirty="0">
                          <a:latin typeface="Times New Roman"/>
                          <a:cs typeface="Times New Roman"/>
                        </a:rPr>
                        <a:t>index</a:t>
                      </a:r>
                      <a:endParaRPr sz="1200">
                        <a:latin typeface="Times New Roman"/>
                        <a:cs typeface="Times New Roman"/>
                      </a:endParaRPr>
                    </a:p>
                  </a:txBody>
                  <a:tcPr marL="0" marR="0" marT="0" marB="0">
                    <a:lnT w="6350">
                      <a:solidFill>
                        <a:srgbClr val="000000"/>
                      </a:solidFill>
                      <a:prstDash val="solid"/>
                    </a:lnT>
                  </a:tcPr>
                </a:tc>
              </a:tr>
              <a:tr h="158327">
                <a:tc vMerge="1">
                  <a:txBody>
                    <a:bodyPr/>
                    <a:lstStyle/>
                    <a:p>
                      <a:endParaRPr/>
                    </a:p>
                  </a:txBody>
                  <a:tcPr marL="0" marR="0" marT="0" marB="0">
                    <a:lnB w="6350">
                      <a:solidFill>
                        <a:srgbClr val="000000"/>
                      </a:solidFill>
                      <a:prstDash val="solid"/>
                    </a:lnB>
                  </a:tcPr>
                </a:tc>
                <a:tc>
                  <a:txBody>
                    <a:bodyPr/>
                    <a:lstStyle/>
                    <a:p>
                      <a:pPr marL="30480" algn="ctr">
                        <a:lnSpc>
                          <a:spcPts val="1090"/>
                        </a:lnSpc>
                      </a:pPr>
                      <a:r>
                        <a:rPr sz="1200" spc="15" dirty="0">
                          <a:latin typeface="Times New Roman"/>
                          <a:cs typeface="Times New Roman"/>
                        </a:rPr>
                        <a:t>OLS</a:t>
                      </a:r>
                      <a:endParaRPr sz="1200">
                        <a:latin typeface="Times New Roman"/>
                        <a:cs typeface="Times New Roman"/>
                      </a:endParaRPr>
                    </a:p>
                  </a:txBody>
                  <a:tcPr marL="0" marR="0" marT="0" marB="0"/>
                </a:tc>
                <a:tc>
                  <a:txBody>
                    <a:bodyPr/>
                    <a:lstStyle/>
                    <a:p>
                      <a:pPr marL="26670" algn="ctr">
                        <a:lnSpc>
                          <a:spcPts val="1090"/>
                        </a:lnSpc>
                      </a:pPr>
                      <a:r>
                        <a:rPr sz="1200" spc="15" dirty="0">
                          <a:latin typeface="Times New Roman"/>
                          <a:cs typeface="Times New Roman"/>
                        </a:rPr>
                        <a:t>2SLS</a:t>
                      </a:r>
                      <a:endParaRPr sz="1200">
                        <a:latin typeface="Times New Roman"/>
                        <a:cs typeface="Times New Roman"/>
                      </a:endParaRPr>
                    </a:p>
                  </a:txBody>
                  <a:tcPr marL="0" marR="0" marT="0" marB="0"/>
                </a:tc>
              </a:tr>
              <a:tr h="158327">
                <a:tc vMerge="1">
                  <a:txBody>
                    <a:bodyPr/>
                    <a:lstStyle/>
                    <a:p>
                      <a:endParaRPr/>
                    </a:p>
                  </a:txBody>
                  <a:tcPr marL="0" marR="0" marT="0" marB="0">
                    <a:lnB w="6350">
                      <a:solidFill>
                        <a:srgbClr val="000000"/>
                      </a:solidFill>
                      <a:prstDash val="solid"/>
                    </a:lnB>
                  </a:tcPr>
                </a:tc>
                <a:tc>
                  <a:txBody>
                    <a:bodyPr/>
                    <a:lstStyle/>
                    <a:p>
                      <a:pPr marL="31115" algn="ctr">
                        <a:lnSpc>
                          <a:spcPts val="1100"/>
                        </a:lnSpc>
                      </a:pPr>
                      <a:r>
                        <a:rPr sz="1200" spc="5" dirty="0">
                          <a:latin typeface="Times New Roman"/>
                          <a:cs typeface="Times New Roman"/>
                        </a:rPr>
                        <a:t>(1)</a:t>
                      </a:r>
                      <a:endParaRPr sz="1200">
                        <a:latin typeface="Times New Roman"/>
                        <a:cs typeface="Times New Roman"/>
                      </a:endParaRPr>
                    </a:p>
                  </a:txBody>
                  <a:tcPr marL="0" marR="0" marT="0" marB="0">
                    <a:lnB w="6350">
                      <a:solidFill>
                        <a:srgbClr val="000000"/>
                      </a:solidFill>
                      <a:prstDash val="solid"/>
                    </a:lnB>
                  </a:tcPr>
                </a:tc>
                <a:tc>
                  <a:txBody>
                    <a:bodyPr/>
                    <a:lstStyle/>
                    <a:p>
                      <a:pPr marL="26034" algn="ctr">
                        <a:lnSpc>
                          <a:spcPts val="1100"/>
                        </a:lnSpc>
                      </a:pPr>
                      <a:r>
                        <a:rPr sz="1200" spc="5" dirty="0">
                          <a:latin typeface="Times New Roman"/>
                          <a:cs typeface="Times New Roman"/>
                        </a:rPr>
                        <a:t>(2)</a:t>
                      </a:r>
                      <a:endParaRPr sz="1200">
                        <a:latin typeface="Times New Roman"/>
                        <a:cs typeface="Times New Roman"/>
                      </a:endParaRPr>
                    </a:p>
                  </a:txBody>
                  <a:tcPr marL="0" marR="0" marT="0" marB="0">
                    <a:lnB w="6350">
                      <a:solidFill>
                        <a:srgbClr val="000000"/>
                      </a:solidFill>
                      <a:prstDash val="solid"/>
                    </a:lnB>
                  </a:tcPr>
                </a:tc>
              </a:tr>
              <a:tr h="158327">
                <a:tc>
                  <a:txBody>
                    <a:bodyPr/>
                    <a:lstStyle/>
                    <a:p>
                      <a:pPr marL="67945">
                        <a:lnSpc>
                          <a:spcPts val="1130"/>
                        </a:lnSpc>
                      </a:pPr>
                      <a:r>
                        <a:rPr sz="1200" spc="15" dirty="0">
                          <a:latin typeface="Times New Roman"/>
                          <a:cs typeface="Times New Roman"/>
                        </a:rPr>
                        <a:t>Aid/GDP</a:t>
                      </a:r>
                      <a:endParaRPr sz="1200" dirty="0">
                        <a:latin typeface="Times New Roman"/>
                        <a:cs typeface="Times New Roman"/>
                      </a:endParaRPr>
                    </a:p>
                  </a:txBody>
                  <a:tcPr marL="0" marR="0" marT="0" marB="0">
                    <a:lnT w="6350">
                      <a:solidFill>
                        <a:srgbClr val="000000"/>
                      </a:solidFill>
                      <a:prstDash val="solid"/>
                    </a:lnT>
                  </a:tcPr>
                </a:tc>
                <a:tc>
                  <a:txBody>
                    <a:bodyPr/>
                    <a:lstStyle/>
                    <a:p>
                      <a:pPr marL="30480" algn="ctr">
                        <a:lnSpc>
                          <a:spcPts val="1130"/>
                        </a:lnSpc>
                      </a:pPr>
                      <a:r>
                        <a:rPr sz="1200" spc="15" dirty="0">
                          <a:latin typeface="Times New Roman"/>
                          <a:cs typeface="Times New Roman"/>
                        </a:rPr>
                        <a:t>0.009*</a:t>
                      </a:r>
                      <a:endParaRPr sz="1200">
                        <a:latin typeface="Times New Roman"/>
                        <a:cs typeface="Times New Roman"/>
                      </a:endParaRPr>
                    </a:p>
                  </a:txBody>
                  <a:tcPr marL="0" marR="0" marT="0" marB="0">
                    <a:lnT w="6350">
                      <a:solidFill>
                        <a:srgbClr val="000000"/>
                      </a:solidFill>
                      <a:prstDash val="solid"/>
                    </a:lnT>
                  </a:tcPr>
                </a:tc>
                <a:tc>
                  <a:txBody>
                    <a:bodyPr/>
                    <a:lstStyle/>
                    <a:p>
                      <a:pPr marL="26034" algn="ctr">
                        <a:lnSpc>
                          <a:spcPts val="1130"/>
                        </a:lnSpc>
                      </a:pPr>
                      <a:r>
                        <a:rPr sz="1200" spc="10" dirty="0">
                          <a:latin typeface="Times New Roman"/>
                          <a:cs typeface="Times New Roman"/>
                        </a:rPr>
                        <a:t>0.043**</a:t>
                      </a:r>
                      <a:endParaRPr sz="1200">
                        <a:latin typeface="Times New Roman"/>
                        <a:cs typeface="Times New Roman"/>
                      </a:endParaRPr>
                    </a:p>
                  </a:txBody>
                  <a:tcPr marL="0" marR="0" marT="0" marB="0">
                    <a:lnT w="6350">
                      <a:solidFill>
                        <a:srgbClr val="000000"/>
                      </a:solidFill>
                      <a:prstDash val="solid"/>
                    </a:lnT>
                  </a:tcPr>
                </a:tc>
              </a:tr>
              <a:tr h="158327">
                <a:tc>
                  <a:txBody>
                    <a:bodyPr/>
                    <a:lstStyle/>
                    <a:p>
                      <a:pPr>
                        <a:lnSpc>
                          <a:spcPct val="100000"/>
                        </a:lnSpc>
                      </a:pPr>
                      <a:endParaRPr sz="1100" dirty="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(0.091)</a:t>
                      </a:r>
                      <a:endParaRPr sz="1200">
                        <a:latin typeface="Times New Roman"/>
                        <a:cs typeface="Times New Roman"/>
                      </a:endParaRPr>
                    </a:p>
                  </a:txBody>
                  <a:tcPr marL="0" marR="0" marT="0" marB="0"/>
                </a:tc>
                <a:tc>
                  <a:txBody>
                    <a:bodyPr/>
                    <a:lstStyle/>
                    <a:p>
                      <a:pPr marL="26670" algn="ctr">
                        <a:lnSpc>
                          <a:spcPts val="1090"/>
                        </a:lnSpc>
                      </a:pPr>
                      <a:r>
                        <a:rPr sz="1200" spc="10" dirty="0">
                          <a:latin typeface="Times New Roman"/>
                          <a:cs typeface="Times New Roman"/>
                        </a:rPr>
                        <a:t>(0.018)</a:t>
                      </a:r>
                      <a:endParaRPr sz="1200">
                        <a:latin typeface="Times New Roman"/>
                        <a:cs typeface="Times New Roman"/>
                      </a:endParaRPr>
                    </a:p>
                  </a:txBody>
                  <a:tcPr marL="0" marR="0" marT="0" marB="0"/>
                </a:tc>
              </a:tr>
              <a:tr h="158327">
                <a:tc>
                  <a:txBody>
                    <a:bodyPr/>
                    <a:lstStyle/>
                    <a:p>
                      <a:pPr marL="67945">
                        <a:lnSpc>
                          <a:spcPts val="1090"/>
                        </a:lnSpc>
                      </a:pPr>
                      <a:r>
                        <a:rPr sz="1200" spc="10" dirty="0">
                          <a:latin typeface="Times New Roman"/>
                          <a:cs typeface="Times New Roman"/>
                        </a:rPr>
                        <a:t>Aid</a:t>
                      </a:r>
                      <a:r>
                        <a:rPr sz="1200" dirty="0">
                          <a:latin typeface="Times New Roman"/>
                          <a:cs typeface="Times New Roman"/>
                        </a:rPr>
                        <a:t> </a:t>
                      </a:r>
                      <a:r>
                        <a:rPr sz="1200" spc="5" dirty="0">
                          <a:latin typeface="Times New Roman"/>
                          <a:cs typeface="Times New Roman"/>
                        </a:rPr>
                        <a:t>Volatility</a:t>
                      </a:r>
                      <a:endParaRPr sz="1200">
                        <a:latin typeface="Times New Roman"/>
                        <a:cs typeface="Times New Roman"/>
                      </a:endParaRPr>
                    </a:p>
                  </a:txBody>
                  <a:tcPr marL="0" marR="0" marT="0" marB="0"/>
                </a:tc>
                <a:tc>
                  <a:txBody>
                    <a:bodyPr/>
                    <a:lstStyle/>
                    <a:p>
                      <a:pPr marL="29209" algn="ctr">
                        <a:lnSpc>
                          <a:spcPts val="1090"/>
                        </a:lnSpc>
                      </a:pPr>
                      <a:r>
                        <a:rPr sz="1200" spc="15" dirty="0">
                          <a:latin typeface="Times New Roman"/>
                          <a:cs typeface="Times New Roman"/>
                        </a:rPr>
                        <a:t>-0.037*</a:t>
                      </a:r>
                      <a:endParaRPr sz="1200">
                        <a:latin typeface="Times New Roman"/>
                        <a:cs typeface="Times New Roman"/>
                      </a:endParaRPr>
                    </a:p>
                  </a:txBody>
                  <a:tcPr marL="0" marR="0" marT="0" marB="0"/>
                </a:tc>
                <a:tc>
                  <a:txBody>
                    <a:bodyPr/>
                    <a:lstStyle/>
                    <a:p>
                      <a:pPr marL="27940" algn="ctr">
                        <a:lnSpc>
                          <a:spcPts val="1090"/>
                        </a:lnSpc>
                      </a:pPr>
                      <a:r>
                        <a:rPr sz="1200" spc="10" dirty="0">
                          <a:latin typeface="Times New Roman"/>
                          <a:cs typeface="Times New Roman"/>
                        </a:rPr>
                        <a:t>-0.137**</a:t>
                      </a:r>
                      <a:endParaRPr sz="1200">
                        <a:latin typeface="Times New Roman"/>
                        <a:cs typeface="Times New Roman"/>
                      </a:endParaRPr>
                    </a:p>
                  </a:txBody>
                  <a:tcPr marL="0" marR="0" marT="0" marB="0"/>
                </a:tc>
              </a:tr>
              <a:tr h="158327">
                <a:tc>
                  <a:txBody>
                    <a:bodyPr/>
                    <a:lstStyle/>
                    <a:p>
                      <a:pPr>
                        <a:lnSpc>
                          <a:spcPct val="100000"/>
                        </a:lnSpc>
                      </a:pPr>
                      <a:endParaRPr sz="1100" dirty="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(0.087)</a:t>
                      </a:r>
                      <a:endParaRPr sz="1200" dirty="0">
                        <a:latin typeface="Times New Roman"/>
                        <a:cs typeface="Times New Roman"/>
                      </a:endParaRPr>
                    </a:p>
                  </a:txBody>
                  <a:tcPr marL="0" marR="0" marT="0" marB="0"/>
                </a:tc>
                <a:tc>
                  <a:txBody>
                    <a:bodyPr/>
                    <a:lstStyle/>
                    <a:p>
                      <a:pPr marL="26670" algn="ctr">
                        <a:lnSpc>
                          <a:spcPts val="1090"/>
                        </a:lnSpc>
                      </a:pPr>
                      <a:r>
                        <a:rPr sz="1200" spc="10" dirty="0">
                          <a:latin typeface="Times New Roman"/>
                          <a:cs typeface="Times New Roman"/>
                        </a:rPr>
                        <a:t>(0.014)</a:t>
                      </a:r>
                      <a:endParaRPr sz="1200">
                        <a:latin typeface="Times New Roman"/>
                        <a:cs typeface="Times New Roman"/>
                      </a:endParaRPr>
                    </a:p>
                  </a:txBody>
                  <a:tcPr marL="0" marR="0" marT="0" marB="0"/>
                </a:tc>
              </a:tr>
              <a:tr h="158327">
                <a:tc>
                  <a:txBody>
                    <a:bodyPr/>
                    <a:lstStyle/>
                    <a:p>
                      <a:pPr marL="67945">
                        <a:lnSpc>
                          <a:spcPts val="1090"/>
                        </a:lnSpc>
                      </a:pPr>
                      <a:r>
                        <a:rPr sz="1200" spc="15" dirty="0">
                          <a:latin typeface="Times New Roman"/>
                          <a:cs typeface="Times New Roman"/>
                        </a:rPr>
                        <a:t>Ethnic</a:t>
                      </a:r>
                      <a:r>
                        <a:rPr sz="1200" dirty="0">
                          <a:latin typeface="Times New Roman"/>
                          <a:cs typeface="Times New Roman"/>
                        </a:rPr>
                        <a:t> </a:t>
                      </a:r>
                      <a:r>
                        <a:rPr sz="1200" spc="10" dirty="0">
                          <a:latin typeface="Times New Roman"/>
                          <a:cs typeface="Times New Roman"/>
                        </a:rPr>
                        <a:t>Fractionalization</a:t>
                      </a:r>
                      <a:endParaRPr sz="1200" dirty="0">
                        <a:latin typeface="Times New Roman"/>
                        <a:cs typeface="Times New Roman"/>
                      </a:endParaRPr>
                    </a:p>
                  </a:txBody>
                  <a:tcPr marL="0" marR="0" marT="0" marB="0"/>
                </a:tc>
                <a:tc>
                  <a:txBody>
                    <a:bodyPr/>
                    <a:lstStyle/>
                    <a:p>
                      <a:pPr marL="34290" algn="ctr">
                        <a:lnSpc>
                          <a:spcPts val="1090"/>
                        </a:lnSpc>
                      </a:pPr>
                      <a:r>
                        <a:rPr sz="1200" spc="10" dirty="0">
                          <a:latin typeface="Times New Roman"/>
                          <a:cs typeface="Times New Roman"/>
                        </a:rPr>
                        <a:t>-0.343</a:t>
                      </a:r>
                      <a:endParaRPr sz="1200">
                        <a:latin typeface="Times New Roman"/>
                        <a:cs typeface="Times New Roman"/>
                      </a:endParaRPr>
                    </a:p>
                  </a:txBody>
                  <a:tcPr marL="0" marR="0" marT="0" marB="0"/>
                </a:tc>
                <a:tc>
                  <a:txBody>
                    <a:bodyPr/>
                    <a:lstStyle/>
                    <a:p>
                      <a:pPr marL="27940" algn="ctr">
                        <a:lnSpc>
                          <a:spcPts val="1090"/>
                        </a:lnSpc>
                      </a:pPr>
                      <a:r>
                        <a:rPr sz="1200" spc="10" dirty="0">
                          <a:latin typeface="Times New Roman"/>
                          <a:cs typeface="Times New Roman"/>
                        </a:rPr>
                        <a:t>-0.792**</a:t>
                      </a:r>
                      <a:endParaRPr sz="1200">
                        <a:latin typeface="Times New Roman"/>
                        <a:cs typeface="Times New Roman"/>
                      </a:endParaRPr>
                    </a:p>
                  </a:txBody>
                  <a:tcPr marL="0" marR="0" marT="0" marB="0"/>
                </a:tc>
              </a:tr>
              <a:tr h="158327">
                <a:tc>
                  <a:txBody>
                    <a:bodyPr/>
                    <a:lstStyle/>
                    <a:p>
                      <a:pPr>
                        <a:lnSpc>
                          <a:spcPct val="100000"/>
                        </a:lnSpc>
                      </a:pPr>
                      <a:endParaRPr sz="1100" dirty="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(0.238)</a:t>
                      </a:r>
                      <a:endParaRPr sz="1200" dirty="0">
                        <a:latin typeface="Times New Roman"/>
                        <a:cs typeface="Times New Roman"/>
                      </a:endParaRPr>
                    </a:p>
                  </a:txBody>
                  <a:tcPr marL="0" marR="0" marT="0" marB="0"/>
                </a:tc>
                <a:tc>
                  <a:txBody>
                    <a:bodyPr/>
                    <a:lstStyle/>
                    <a:p>
                      <a:pPr marL="26670" algn="ctr">
                        <a:lnSpc>
                          <a:spcPts val="1090"/>
                        </a:lnSpc>
                      </a:pPr>
                      <a:r>
                        <a:rPr sz="1200" spc="10" dirty="0">
                          <a:latin typeface="Times New Roman"/>
                          <a:cs typeface="Times New Roman"/>
                        </a:rPr>
                        <a:t>(0.041)</a:t>
                      </a:r>
                      <a:endParaRPr sz="1200">
                        <a:latin typeface="Times New Roman"/>
                        <a:cs typeface="Times New Roman"/>
                      </a:endParaRPr>
                    </a:p>
                  </a:txBody>
                  <a:tcPr marL="0" marR="0" marT="0" marB="0"/>
                </a:tc>
              </a:tr>
              <a:tr h="158327">
                <a:tc>
                  <a:txBody>
                    <a:bodyPr/>
                    <a:lstStyle/>
                    <a:p>
                      <a:pPr marL="67945">
                        <a:lnSpc>
                          <a:spcPts val="1090"/>
                        </a:lnSpc>
                      </a:pPr>
                      <a:r>
                        <a:rPr sz="1200" spc="5" dirty="0">
                          <a:latin typeface="Times New Roman"/>
                          <a:cs typeface="Times New Roman"/>
                        </a:rPr>
                        <a:t>Inflation</a:t>
                      </a:r>
                      <a:endParaRPr sz="120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0.453***</a:t>
                      </a:r>
                      <a:endParaRPr sz="1200">
                        <a:latin typeface="Times New Roman"/>
                        <a:cs typeface="Times New Roman"/>
                      </a:endParaRPr>
                    </a:p>
                  </a:txBody>
                  <a:tcPr marL="0" marR="0" marT="0" marB="0"/>
                </a:tc>
                <a:tc>
                  <a:txBody>
                    <a:bodyPr/>
                    <a:lstStyle/>
                    <a:p>
                      <a:pPr marL="27940" algn="ctr">
                        <a:lnSpc>
                          <a:spcPts val="1090"/>
                        </a:lnSpc>
                      </a:pPr>
                      <a:r>
                        <a:rPr sz="1200" spc="10" dirty="0">
                          <a:latin typeface="Times New Roman"/>
                          <a:cs typeface="Times New Roman"/>
                        </a:rPr>
                        <a:t>0.646***</a:t>
                      </a:r>
                      <a:endParaRPr sz="1200">
                        <a:latin typeface="Times New Roman"/>
                        <a:cs typeface="Times New Roman"/>
                      </a:endParaRPr>
                    </a:p>
                  </a:txBody>
                  <a:tcPr marL="0" marR="0" marT="0" marB="0"/>
                </a:tc>
              </a:tr>
              <a:tr h="158327">
                <a:tc>
                  <a:txBody>
                    <a:bodyPr/>
                    <a:lstStyle/>
                    <a:p>
                      <a:pPr>
                        <a:lnSpc>
                          <a:spcPct val="100000"/>
                        </a:lnSpc>
                      </a:pPr>
                      <a:endParaRPr sz="110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(0.009)</a:t>
                      </a:r>
                      <a:endParaRPr sz="1200">
                        <a:latin typeface="Times New Roman"/>
                        <a:cs typeface="Times New Roman"/>
                      </a:endParaRPr>
                    </a:p>
                  </a:txBody>
                  <a:tcPr marL="0" marR="0" marT="0" marB="0"/>
                </a:tc>
                <a:tc>
                  <a:txBody>
                    <a:bodyPr/>
                    <a:lstStyle/>
                    <a:p>
                      <a:pPr marL="26670" algn="ctr">
                        <a:lnSpc>
                          <a:spcPts val="1090"/>
                        </a:lnSpc>
                      </a:pPr>
                      <a:r>
                        <a:rPr sz="1200" spc="10" dirty="0">
                          <a:latin typeface="Times New Roman"/>
                          <a:cs typeface="Times New Roman"/>
                        </a:rPr>
                        <a:t>(0.002)</a:t>
                      </a:r>
                      <a:endParaRPr sz="1200">
                        <a:latin typeface="Times New Roman"/>
                        <a:cs typeface="Times New Roman"/>
                      </a:endParaRPr>
                    </a:p>
                  </a:txBody>
                  <a:tcPr marL="0" marR="0" marT="0" marB="0"/>
                </a:tc>
              </a:tr>
              <a:tr h="158327">
                <a:tc>
                  <a:txBody>
                    <a:bodyPr/>
                    <a:lstStyle/>
                    <a:p>
                      <a:pPr marL="67945">
                        <a:lnSpc>
                          <a:spcPts val="1090"/>
                        </a:lnSpc>
                      </a:pPr>
                      <a:r>
                        <a:rPr sz="1200" spc="10" dirty="0">
                          <a:latin typeface="Times New Roman"/>
                          <a:cs typeface="Times New Roman"/>
                        </a:rPr>
                        <a:t>Schooling</a:t>
                      </a:r>
                      <a:endParaRPr sz="120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0.357***</a:t>
                      </a:r>
                      <a:endParaRPr sz="1200">
                        <a:latin typeface="Times New Roman"/>
                        <a:cs typeface="Times New Roman"/>
                      </a:endParaRPr>
                    </a:p>
                  </a:txBody>
                  <a:tcPr marL="0" marR="0" marT="0" marB="0"/>
                </a:tc>
                <a:tc>
                  <a:txBody>
                    <a:bodyPr/>
                    <a:lstStyle/>
                    <a:p>
                      <a:pPr marL="27940" algn="ctr">
                        <a:lnSpc>
                          <a:spcPts val="1090"/>
                        </a:lnSpc>
                      </a:pPr>
                      <a:r>
                        <a:rPr sz="1200" spc="10" dirty="0">
                          <a:latin typeface="Times New Roman"/>
                          <a:cs typeface="Times New Roman"/>
                        </a:rPr>
                        <a:t>0.497***</a:t>
                      </a:r>
                      <a:endParaRPr sz="1200">
                        <a:latin typeface="Times New Roman"/>
                        <a:cs typeface="Times New Roman"/>
                      </a:endParaRPr>
                    </a:p>
                  </a:txBody>
                  <a:tcPr marL="0" marR="0" marT="0" marB="0"/>
                </a:tc>
              </a:tr>
              <a:tr h="158327">
                <a:tc>
                  <a:txBody>
                    <a:bodyPr/>
                    <a:lstStyle/>
                    <a:p>
                      <a:pPr>
                        <a:lnSpc>
                          <a:spcPct val="100000"/>
                        </a:lnSpc>
                      </a:pPr>
                      <a:endParaRPr sz="110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(0.001)</a:t>
                      </a:r>
                      <a:endParaRPr sz="1200" dirty="0">
                        <a:latin typeface="Times New Roman"/>
                        <a:cs typeface="Times New Roman"/>
                      </a:endParaRPr>
                    </a:p>
                  </a:txBody>
                  <a:tcPr marL="0" marR="0" marT="0" marB="0"/>
                </a:tc>
                <a:tc>
                  <a:txBody>
                    <a:bodyPr/>
                    <a:lstStyle/>
                    <a:p>
                      <a:pPr marL="26670" algn="ctr">
                        <a:lnSpc>
                          <a:spcPts val="1090"/>
                        </a:lnSpc>
                      </a:pPr>
                      <a:r>
                        <a:rPr sz="1200" spc="10" dirty="0">
                          <a:latin typeface="Times New Roman"/>
                          <a:cs typeface="Times New Roman"/>
                        </a:rPr>
                        <a:t>(0.000)</a:t>
                      </a:r>
                      <a:endParaRPr sz="1200">
                        <a:latin typeface="Times New Roman"/>
                        <a:cs typeface="Times New Roman"/>
                      </a:endParaRPr>
                    </a:p>
                  </a:txBody>
                  <a:tcPr marL="0" marR="0" marT="0" marB="0"/>
                </a:tc>
              </a:tr>
              <a:tr h="158327">
                <a:tc>
                  <a:txBody>
                    <a:bodyPr/>
                    <a:lstStyle/>
                    <a:p>
                      <a:pPr marL="67945">
                        <a:lnSpc>
                          <a:spcPts val="1090"/>
                        </a:lnSpc>
                      </a:pPr>
                      <a:r>
                        <a:rPr sz="1200" spc="15" dirty="0">
                          <a:latin typeface="Times New Roman"/>
                          <a:cs typeface="Times New Roman"/>
                        </a:rPr>
                        <a:t>Log</a:t>
                      </a:r>
                      <a:r>
                        <a:rPr sz="1200" dirty="0">
                          <a:latin typeface="Times New Roman"/>
                          <a:cs typeface="Times New Roman"/>
                        </a:rPr>
                        <a:t> </a:t>
                      </a:r>
                      <a:r>
                        <a:rPr sz="1200" spc="10" dirty="0">
                          <a:latin typeface="Times New Roman"/>
                          <a:cs typeface="Times New Roman"/>
                        </a:rPr>
                        <a:t>(population)</a:t>
                      </a:r>
                      <a:endParaRPr sz="1200">
                        <a:latin typeface="Times New Roman"/>
                        <a:cs typeface="Times New Roman"/>
                      </a:endParaRPr>
                    </a:p>
                  </a:txBody>
                  <a:tcPr marL="0" marR="0" marT="0" marB="0"/>
                </a:tc>
                <a:tc>
                  <a:txBody>
                    <a:bodyPr/>
                    <a:lstStyle/>
                    <a:p>
                      <a:pPr marL="33020" algn="ctr">
                        <a:lnSpc>
                          <a:spcPts val="1090"/>
                        </a:lnSpc>
                      </a:pPr>
                      <a:r>
                        <a:rPr sz="1200" spc="10" dirty="0">
                          <a:latin typeface="Times New Roman"/>
                          <a:cs typeface="Times New Roman"/>
                        </a:rPr>
                        <a:t>-0.022</a:t>
                      </a:r>
                      <a:endParaRPr sz="1200">
                        <a:latin typeface="Times New Roman"/>
                        <a:cs typeface="Times New Roman"/>
                      </a:endParaRPr>
                    </a:p>
                  </a:txBody>
                  <a:tcPr marL="0" marR="0" marT="0" marB="0"/>
                </a:tc>
                <a:tc>
                  <a:txBody>
                    <a:bodyPr/>
                    <a:lstStyle/>
                    <a:p>
                      <a:pPr marL="27305" algn="ctr">
                        <a:lnSpc>
                          <a:spcPts val="1090"/>
                        </a:lnSpc>
                      </a:pPr>
                      <a:r>
                        <a:rPr sz="1200" spc="10" dirty="0">
                          <a:latin typeface="Times New Roman"/>
                          <a:cs typeface="Times New Roman"/>
                        </a:rPr>
                        <a:t>0.098</a:t>
                      </a:r>
                      <a:endParaRPr sz="1200" dirty="0">
                        <a:latin typeface="Times New Roman"/>
                        <a:cs typeface="Times New Roman"/>
                      </a:endParaRPr>
                    </a:p>
                  </a:txBody>
                  <a:tcPr marL="0" marR="0" marT="0" marB="0"/>
                </a:tc>
              </a:tr>
              <a:tr h="158327">
                <a:tc>
                  <a:txBody>
                    <a:bodyPr/>
                    <a:lstStyle/>
                    <a:p>
                      <a:pPr>
                        <a:lnSpc>
                          <a:spcPct val="100000"/>
                        </a:lnSpc>
                      </a:pPr>
                      <a:endParaRPr sz="110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(0.700)</a:t>
                      </a:r>
                      <a:endParaRPr sz="1200">
                        <a:latin typeface="Times New Roman"/>
                        <a:cs typeface="Times New Roman"/>
                      </a:endParaRPr>
                    </a:p>
                  </a:txBody>
                  <a:tcPr marL="0" marR="0" marT="0" marB="0"/>
                </a:tc>
                <a:tc>
                  <a:txBody>
                    <a:bodyPr/>
                    <a:lstStyle/>
                    <a:p>
                      <a:pPr marL="26670" algn="ctr">
                        <a:lnSpc>
                          <a:spcPts val="1090"/>
                        </a:lnSpc>
                      </a:pPr>
                      <a:r>
                        <a:rPr sz="1200" spc="10" dirty="0">
                          <a:latin typeface="Times New Roman"/>
                          <a:cs typeface="Times New Roman"/>
                        </a:rPr>
                        <a:t>(0.175)</a:t>
                      </a:r>
                      <a:endParaRPr sz="1200">
                        <a:latin typeface="Times New Roman"/>
                        <a:cs typeface="Times New Roman"/>
                      </a:endParaRPr>
                    </a:p>
                  </a:txBody>
                  <a:tcPr marL="0" marR="0" marT="0" marB="0"/>
                </a:tc>
              </a:tr>
              <a:tr h="158327">
                <a:tc>
                  <a:txBody>
                    <a:bodyPr/>
                    <a:lstStyle/>
                    <a:p>
                      <a:pPr marL="67945">
                        <a:lnSpc>
                          <a:spcPts val="1090"/>
                        </a:lnSpc>
                      </a:pPr>
                      <a:r>
                        <a:rPr sz="1200" spc="10" dirty="0">
                          <a:latin typeface="Times New Roman"/>
                          <a:cs typeface="Times New Roman"/>
                        </a:rPr>
                        <a:t>Constant</a:t>
                      </a:r>
                      <a:endParaRPr sz="1200">
                        <a:latin typeface="Times New Roman"/>
                        <a:cs typeface="Times New Roman"/>
                      </a:endParaRPr>
                    </a:p>
                  </a:txBody>
                  <a:tcPr marL="0" marR="0" marT="0" marB="0"/>
                </a:tc>
                <a:tc>
                  <a:txBody>
                    <a:bodyPr/>
                    <a:lstStyle/>
                    <a:p>
                      <a:pPr marL="29845" algn="ctr">
                        <a:lnSpc>
                          <a:spcPts val="1090"/>
                        </a:lnSpc>
                      </a:pPr>
                      <a:r>
                        <a:rPr sz="1200" spc="10" dirty="0">
                          <a:latin typeface="Times New Roman"/>
                          <a:cs typeface="Times New Roman"/>
                        </a:rPr>
                        <a:t>2.867***</a:t>
                      </a:r>
                      <a:endParaRPr sz="1200">
                        <a:latin typeface="Times New Roman"/>
                        <a:cs typeface="Times New Roman"/>
                      </a:endParaRPr>
                    </a:p>
                  </a:txBody>
                  <a:tcPr marL="0" marR="0" marT="0" marB="0"/>
                </a:tc>
                <a:tc>
                  <a:txBody>
                    <a:bodyPr/>
                    <a:lstStyle/>
                    <a:p>
                      <a:pPr marL="27940" algn="ctr">
                        <a:lnSpc>
                          <a:spcPts val="1090"/>
                        </a:lnSpc>
                      </a:pPr>
                      <a:r>
                        <a:rPr sz="1200" spc="10" dirty="0">
                          <a:latin typeface="Times New Roman"/>
                          <a:cs typeface="Times New Roman"/>
                        </a:rPr>
                        <a:t>3.879***</a:t>
                      </a:r>
                      <a:endParaRPr sz="1200" dirty="0">
                        <a:latin typeface="Times New Roman"/>
                        <a:cs typeface="Times New Roman"/>
                      </a:endParaRPr>
                    </a:p>
                  </a:txBody>
                  <a:tcPr marL="0" marR="0" marT="0" marB="0"/>
                </a:tc>
              </a:tr>
              <a:tr h="237670">
                <a:tc>
                  <a:txBody>
                    <a:bodyPr/>
                    <a:lstStyle/>
                    <a:p>
                      <a:pPr>
                        <a:lnSpc>
                          <a:spcPct val="100000"/>
                        </a:lnSpc>
                      </a:pPr>
                      <a:endParaRPr sz="1200">
                        <a:latin typeface="Times New Roman"/>
                        <a:cs typeface="Times New Roman"/>
                      </a:endParaRPr>
                    </a:p>
                  </a:txBody>
                  <a:tcPr marL="0" marR="0" marT="0" marB="0">
                    <a:lnB w="6350">
                      <a:solidFill>
                        <a:srgbClr val="000000"/>
                      </a:solidFill>
                      <a:prstDash val="solid"/>
                    </a:lnB>
                  </a:tcPr>
                </a:tc>
                <a:tc>
                  <a:txBody>
                    <a:bodyPr/>
                    <a:lstStyle/>
                    <a:p>
                      <a:pPr marL="29845" algn="ctr">
                        <a:lnSpc>
                          <a:spcPts val="1145"/>
                        </a:lnSpc>
                      </a:pPr>
                      <a:r>
                        <a:rPr sz="1200" spc="10" dirty="0">
                          <a:latin typeface="Times New Roman"/>
                          <a:cs typeface="Times New Roman"/>
                        </a:rPr>
                        <a:t>(0.001)</a:t>
                      </a:r>
                      <a:endParaRPr sz="1200">
                        <a:latin typeface="Times New Roman"/>
                        <a:cs typeface="Times New Roman"/>
                      </a:endParaRPr>
                    </a:p>
                  </a:txBody>
                  <a:tcPr marL="0" marR="0" marT="0" marB="0">
                    <a:lnB w="6350">
                      <a:solidFill>
                        <a:srgbClr val="000000"/>
                      </a:solidFill>
                      <a:prstDash val="solid"/>
                    </a:lnB>
                  </a:tcPr>
                </a:tc>
                <a:tc>
                  <a:txBody>
                    <a:bodyPr/>
                    <a:lstStyle/>
                    <a:p>
                      <a:pPr marL="26670" algn="ctr">
                        <a:lnSpc>
                          <a:spcPts val="1145"/>
                        </a:lnSpc>
                      </a:pPr>
                      <a:r>
                        <a:rPr sz="1200" spc="10" dirty="0">
                          <a:latin typeface="Times New Roman"/>
                          <a:cs typeface="Times New Roman"/>
                        </a:rPr>
                        <a:t>(0.000)</a:t>
                      </a:r>
                      <a:endParaRPr sz="1200" dirty="0">
                        <a:latin typeface="Times New Roman"/>
                        <a:cs typeface="Times New Roman"/>
                      </a:endParaRPr>
                    </a:p>
                  </a:txBody>
                  <a:tcPr marL="0" marR="0" marT="0" marB="0">
                    <a:lnB w="6350">
                      <a:solidFill>
                        <a:srgbClr val="000000"/>
                      </a:solidFill>
                      <a:prstDash val="solid"/>
                    </a:lnB>
                  </a:tcPr>
                </a:tc>
              </a:tr>
              <a:tr h="174019">
                <a:tc>
                  <a:txBody>
                    <a:bodyPr/>
                    <a:lstStyle/>
                    <a:p>
                      <a:pPr marL="67945">
                        <a:lnSpc>
                          <a:spcPts val="1180"/>
                        </a:lnSpc>
                      </a:pPr>
                      <a:r>
                        <a:rPr sz="1200" spc="15" dirty="0">
                          <a:latin typeface="Times New Roman"/>
                          <a:cs typeface="Times New Roman"/>
                        </a:rPr>
                        <a:t>R²</a:t>
                      </a:r>
                      <a:endParaRPr sz="1200">
                        <a:latin typeface="Times New Roman"/>
                        <a:cs typeface="Times New Roman"/>
                      </a:endParaRPr>
                    </a:p>
                  </a:txBody>
                  <a:tcPr marL="0" marR="0" marT="0" marB="0">
                    <a:lnT w="6350">
                      <a:solidFill>
                        <a:srgbClr val="000000"/>
                      </a:solidFill>
                      <a:prstDash val="solid"/>
                    </a:lnT>
                  </a:tcPr>
                </a:tc>
                <a:tc>
                  <a:txBody>
                    <a:bodyPr/>
                    <a:lstStyle/>
                    <a:p>
                      <a:pPr marL="31750" algn="ctr">
                        <a:lnSpc>
                          <a:spcPts val="1145"/>
                        </a:lnSpc>
                        <a:spcBef>
                          <a:spcPts val="170"/>
                        </a:spcBef>
                      </a:pPr>
                      <a:r>
                        <a:rPr sz="1200" spc="10" dirty="0">
                          <a:latin typeface="Times New Roman"/>
                          <a:cs typeface="Times New Roman"/>
                        </a:rPr>
                        <a:t>0.1073</a:t>
                      </a:r>
                      <a:endParaRPr sz="1200">
                        <a:latin typeface="Times New Roman"/>
                        <a:cs typeface="Times New Roman"/>
                      </a:endParaRPr>
                    </a:p>
                  </a:txBody>
                  <a:tcPr marL="0" marR="0" marT="15692" marB="0">
                    <a:lnT w="6350">
                      <a:solidFill>
                        <a:srgbClr val="000000"/>
                      </a:solidFill>
                      <a:prstDash val="solid"/>
                    </a:lnT>
                  </a:tcPr>
                </a:tc>
                <a:tc>
                  <a:txBody>
                    <a:bodyPr/>
                    <a:lstStyle/>
                    <a:p>
                      <a:pPr>
                        <a:lnSpc>
                          <a:spcPct val="100000"/>
                        </a:lnSpc>
                      </a:pPr>
                      <a:endParaRPr sz="1200" dirty="0">
                        <a:latin typeface="Times New Roman"/>
                        <a:cs typeface="Times New Roman"/>
                      </a:endParaRPr>
                    </a:p>
                  </a:txBody>
                  <a:tcPr marL="0" marR="0" marT="0" marB="0">
                    <a:lnT w="6350">
                      <a:solidFill>
                        <a:srgbClr val="000000"/>
                      </a:solidFill>
                      <a:prstDash val="solid"/>
                    </a:lnT>
                  </a:tcPr>
                </a:tc>
              </a:tr>
              <a:tr h="184259">
                <a:tc>
                  <a:txBody>
                    <a:bodyPr/>
                    <a:lstStyle/>
                    <a:p>
                      <a:pPr marL="67945">
                        <a:lnSpc>
                          <a:spcPts val="1145"/>
                        </a:lnSpc>
                      </a:pPr>
                      <a:r>
                        <a:rPr sz="1200" spc="10" dirty="0">
                          <a:latin typeface="Times New Roman"/>
                          <a:cs typeface="Times New Roman"/>
                        </a:rPr>
                        <a:t>No. of</a:t>
                      </a:r>
                      <a:r>
                        <a:rPr sz="1200" dirty="0">
                          <a:latin typeface="Times New Roman"/>
                          <a:cs typeface="Times New Roman"/>
                        </a:rPr>
                        <a:t> </a:t>
                      </a:r>
                      <a:r>
                        <a:rPr sz="1200" spc="10" dirty="0">
                          <a:latin typeface="Times New Roman"/>
                          <a:cs typeface="Times New Roman"/>
                        </a:rPr>
                        <a:t>observations</a:t>
                      </a:r>
                      <a:endParaRPr sz="1200" dirty="0">
                        <a:latin typeface="Times New Roman"/>
                        <a:cs typeface="Times New Roman"/>
                      </a:endParaRPr>
                    </a:p>
                  </a:txBody>
                  <a:tcPr marL="0" marR="0" marT="0" marB="0">
                    <a:lnB w="6350">
                      <a:solidFill>
                        <a:srgbClr val="000000"/>
                      </a:solidFill>
                      <a:prstDash val="solid"/>
                    </a:lnB>
                  </a:tcPr>
                </a:tc>
                <a:tc>
                  <a:txBody>
                    <a:bodyPr/>
                    <a:lstStyle/>
                    <a:p>
                      <a:pPr marL="30480" algn="ctr">
                        <a:lnSpc>
                          <a:spcPts val="1160"/>
                        </a:lnSpc>
                        <a:spcBef>
                          <a:spcPts val="125"/>
                        </a:spcBef>
                      </a:pPr>
                      <a:r>
                        <a:rPr sz="1200" spc="15" dirty="0">
                          <a:latin typeface="Times New Roman"/>
                          <a:cs typeface="Times New Roman"/>
                        </a:rPr>
                        <a:t>215</a:t>
                      </a:r>
                      <a:endParaRPr sz="1200">
                        <a:latin typeface="Times New Roman"/>
                        <a:cs typeface="Times New Roman"/>
                      </a:endParaRPr>
                    </a:p>
                  </a:txBody>
                  <a:tcPr marL="0" marR="0" marT="11539" marB="0">
                    <a:lnB w="6350">
                      <a:solidFill>
                        <a:srgbClr val="000000"/>
                      </a:solidFill>
                      <a:prstDash val="solid"/>
                    </a:lnB>
                  </a:tcPr>
                </a:tc>
                <a:tc>
                  <a:txBody>
                    <a:bodyPr/>
                    <a:lstStyle/>
                    <a:p>
                      <a:pPr marL="27940" algn="ctr">
                        <a:lnSpc>
                          <a:spcPts val="1160"/>
                        </a:lnSpc>
                        <a:spcBef>
                          <a:spcPts val="125"/>
                        </a:spcBef>
                      </a:pPr>
                      <a:r>
                        <a:rPr sz="1200" spc="10" dirty="0">
                          <a:latin typeface="Times New Roman"/>
                          <a:cs typeface="Times New Roman"/>
                        </a:rPr>
                        <a:t>215</a:t>
                      </a:r>
                      <a:endParaRPr sz="1200" dirty="0">
                        <a:latin typeface="Times New Roman"/>
                        <a:cs typeface="Times New Roman"/>
                      </a:endParaRPr>
                    </a:p>
                  </a:txBody>
                  <a:tcPr marL="0" marR="0" marT="11539" marB="0">
                    <a:lnB w="6350">
                      <a:solidFill>
                        <a:srgbClr val="000000"/>
                      </a:solidFill>
                      <a:prstDash val="solid"/>
                    </a:lnB>
                  </a:tcPr>
                </a:tc>
              </a:tr>
            </a:tbl>
          </a:graphicData>
        </a:graphic>
      </p:graphicFrame>
      <p:sp>
        <p:nvSpPr>
          <p:cNvPr id="5" name="object 5"/>
          <p:cNvSpPr txBox="1"/>
          <p:nvPr/>
        </p:nvSpPr>
        <p:spPr>
          <a:xfrm>
            <a:off x="1917700" y="5729470"/>
            <a:ext cx="6997309" cy="898964"/>
          </a:xfrm>
          <a:prstGeom prst="rect">
            <a:avLst/>
          </a:prstGeom>
        </p:spPr>
        <p:txBody>
          <a:bodyPr vert="horz" wrap="square" lIns="0" tIns="11430" rIns="0" bIns="0" rtlCol="0">
            <a:spAutoFit/>
          </a:bodyPr>
          <a:lstStyle/>
          <a:p>
            <a:pPr marL="257175">
              <a:lnSpc>
                <a:spcPts val="1110"/>
              </a:lnSpc>
              <a:spcBef>
                <a:spcPts val="90"/>
              </a:spcBef>
            </a:pPr>
            <a:r>
              <a:rPr sz="1600" spc="-10" dirty="0">
                <a:latin typeface="Times New Roman"/>
                <a:cs typeface="Times New Roman"/>
              </a:rPr>
              <a:t>Note: </a:t>
            </a:r>
            <a:r>
              <a:rPr sz="1600" spc="-5" dirty="0">
                <a:latin typeface="Times New Roman"/>
                <a:cs typeface="Times New Roman"/>
              </a:rPr>
              <a:t>P-values for all </a:t>
            </a:r>
            <a:r>
              <a:rPr sz="1600" spc="-10" dirty="0">
                <a:latin typeface="Times New Roman"/>
                <a:cs typeface="Times New Roman"/>
              </a:rPr>
              <a:t>variables are given in </a:t>
            </a:r>
            <a:r>
              <a:rPr sz="1600" spc="-5" dirty="0">
                <a:latin typeface="Times New Roman"/>
                <a:cs typeface="Times New Roman"/>
              </a:rPr>
              <a:t>parentheses. * </a:t>
            </a:r>
            <a:r>
              <a:rPr sz="1600" spc="-10" dirty="0">
                <a:latin typeface="Times New Roman"/>
                <a:cs typeface="Times New Roman"/>
              </a:rPr>
              <a:t>Significance </a:t>
            </a:r>
            <a:r>
              <a:rPr sz="1600" spc="-5" dirty="0">
                <a:latin typeface="Times New Roman"/>
                <a:cs typeface="Times New Roman"/>
              </a:rPr>
              <a:t>levels at</a:t>
            </a:r>
            <a:r>
              <a:rPr sz="1600" spc="5" dirty="0">
                <a:latin typeface="Times New Roman"/>
                <a:cs typeface="Times New Roman"/>
              </a:rPr>
              <a:t> </a:t>
            </a:r>
            <a:r>
              <a:rPr sz="1600" spc="-5" dirty="0">
                <a:latin typeface="Times New Roman"/>
                <a:cs typeface="Times New Roman"/>
              </a:rPr>
              <a:t>10%,</a:t>
            </a:r>
            <a:endParaRPr sz="1600" dirty="0">
              <a:latin typeface="Times New Roman"/>
              <a:cs typeface="Times New Roman"/>
            </a:endParaRPr>
          </a:p>
          <a:p>
            <a:pPr marL="257175" marR="1562100">
              <a:lnSpc>
                <a:spcPts val="1080"/>
              </a:lnSpc>
              <a:spcBef>
                <a:spcPts val="55"/>
              </a:spcBef>
            </a:pPr>
            <a:r>
              <a:rPr sz="1600" spc="-5" dirty="0">
                <a:latin typeface="Times New Roman"/>
                <a:cs typeface="Times New Roman"/>
              </a:rPr>
              <a:t>**Significance levels at 5%, *** </a:t>
            </a:r>
            <a:r>
              <a:rPr sz="1600" spc="-10" dirty="0">
                <a:latin typeface="Times New Roman"/>
                <a:cs typeface="Times New Roman"/>
              </a:rPr>
              <a:t>Significance </a:t>
            </a:r>
            <a:r>
              <a:rPr sz="1600" spc="-5" dirty="0">
                <a:latin typeface="Times New Roman"/>
                <a:cs typeface="Times New Roman"/>
              </a:rPr>
              <a:t>levels at 1%.  </a:t>
            </a:r>
            <a:r>
              <a:rPr sz="1600" spc="-10" dirty="0">
                <a:latin typeface="Times New Roman"/>
                <a:cs typeface="Times New Roman"/>
              </a:rPr>
              <a:t>Corruption </a:t>
            </a:r>
            <a:r>
              <a:rPr sz="1600" spc="-5" dirty="0">
                <a:latin typeface="Times New Roman"/>
                <a:cs typeface="Times New Roman"/>
              </a:rPr>
              <a:t>index: six point scale, higher points </a:t>
            </a:r>
            <a:r>
              <a:rPr sz="1600" spc="-10" dirty="0">
                <a:latin typeface="Times New Roman"/>
                <a:cs typeface="Times New Roman"/>
              </a:rPr>
              <a:t>means </a:t>
            </a:r>
            <a:r>
              <a:rPr sz="1600" b="1" u="sng" spc="-5" dirty="0">
                <a:uFill>
                  <a:solidFill>
                    <a:srgbClr val="000000"/>
                  </a:solidFill>
                </a:uFill>
                <a:latin typeface="Times New Roman"/>
                <a:cs typeface="Times New Roman"/>
              </a:rPr>
              <a:t>less</a:t>
            </a:r>
            <a:r>
              <a:rPr sz="1600" b="1" spc="-5" dirty="0">
                <a:latin typeface="Times New Roman"/>
                <a:cs typeface="Times New Roman"/>
              </a:rPr>
              <a:t> </a:t>
            </a:r>
            <a:r>
              <a:rPr sz="1600" spc="-5" dirty="0">
                <a:latin typeface="Times New Roman"/>
                <a:cs typeface="Times New Roman"/>
              </a:rPr>
              <a:t>corruption.</a:t>
            </a:r>
            <a:endParaRPr sz="1600" dirty="0">
              <a:latin typeface="Times New Roman"/>
              <a:cs typeface="Times New Roman"/>
            </a:endParaRPr>
          </a:p>
          <a:p>
            <a:pPr>
              <a:lnSpc>
                <a:spcPct val="100000"/>
              </a:lnSpc>
            </a:pPr>
            <a:endParaRPr sz="1100" dirty="0">
              <a:latin typeface="Times New Roman"/>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22742" y="291509"/>
            <a:ext cx="7717449" cy="7663060"/>
          </a:xfrm>
          <a:prstGeom prst="rect">
            <a:avLst/>
          </a:prstGeom>
        </p:spPr>
        <p:txBody>
          <a:bodyPr vert="horz" wrap="square" lIns="0" tIns="15875" rIns="0" bIns="0" rtlCol="0">
            <a:spAutoFit/>
          </a:bodyPr>
          <a:lstStyle/>
          <a:p>
            <a:pPr>
              <a:lnSpc>
                <a:spcPct val="100000"/>
              </a:lnSpc>
            </a:pPr>
            <a:endParaRPr sz="1200" dirty="0">
              <a:latin typeface="Times New Roman"/>
              <a:cs typeface="Times New Roman"/>
            </a:endParaRPr>
          </a:p>
          <a:p>
            <a:pPr>
              <a:lnSpc>
                <a:spcPct val="100000"/>
              </a:lnSpc>
              <a:spcBef>
                <a:spcPts val="15"/>
              </a:spcBef>
            </a:pPr>
            <a:endParaRPr sz="1150" dirty="0">
              <a:latin typeface="Times New Roman"/>
              <a:cs typeface="Times New Roman"/>
            </a:endParaRPr>
          </a:p>
          <a:p>
            <a:pPr marL="12700" marR="6350" algn="ctr">
              <a:lnSpc>
                <a:spcPct val="147300"/>
              </a:lnSpc>
            </a:pPr>
            <a:r>
              <a:rPr lang="en-US" sz="2000" b="1" spc="10" dirty="0">
                <a:latin typeface="Arial" pitchFamily="34" charset="0"/>
                <a:cs typeface="Arial" pitchFamily="34" charset="0"/>
              </a:rPr>
              <a:t>5</a:t>
            </a:r>
            <a:r>
              <a:rPr lang="en-US" sz="2000" b="1" spc="10" dirty="0" smtClean="0">
                <a:latin typeface="Arial" pitchFamily="34" charset="0"/>
                <a:cs typeface="Arial" pitchFamily="34" charset="0"/>
              </a:rPr>
              <a:t> Conclusion</a:t>
            </a:r>
            <a:endParaRPr lang="en-US" sz="1600" spc="10" dirty="0" smtClean="0">
              <a:latin typeface="Times New Roman"/>
              <a:cs typeface="Times New Roman"/>
            </a:endParaRPr>
          </a:p>
          <a:p>
            <a:pPr marL="241300" marR="6350" indent="-228600">
              <a:lnSpc>
                <a:spcPct val="147300"/>
              </a:lnSpc>
              <a:buFont typeface="+mj-lt"/>
              <a:buAutoNum type="arabicPeriod"/>
            </a:pPr>
            <a:r>
              <a:rPr lang="en-US" sz="1600" spc="10" dirty="0" smtClean="0">
                <a:latin typeface="Times New Roman"/>
                <a:cs typeface="Times New Roman"/>
              </a:rPr>
              <a:t> The  aim of this paper was thus to fill this gap by directly testing the relationship between  economic growth and the volatility of foreign aid by means of a four-year panel  estimation.</a:t>
            </a:r>
          </a:p>
          <a:p>
            <a:pPr marL="241300" marR="6350" indent="-228600">
              <a:lnSpc>
                <a:spcPct val="147300"/>
              </a:lnSpc>
              <a:buFont typeface="+mj-lt"/>
              <a:buAutoNum type="arabicPeriod"/>
            </a:pPr>
            <a:r>
              <a:rPr lang="en-US" sz="1600" spc="10" dirty="0" smtClean="0">
                <a:latin typeface="Times New Roman"/>
                <a:cs typeface="Times New Roman"/>
              </a:rPr>
              <a:t>Numerous studies have cast doubt on the positive impact of aid on growth. Yet  the empirical analysis of this paper supports the view that aid has a positive effect on  growth: in fact, once the volatility of aid is controlled for, aid benefits economic growth.</a:t>
            </a:r>
          </a:p>
          <a:p>
            <a:pPr marL="241300" marR="6350" indent="-228600">
              <a:lnSpc>
                <a:spcPct val="147300"/>
              </a:lnSpc>
              <a:buFont typeface="+mj-lt"/>
              <a:buAutoNum type="arabicPeriod"/>
            </a:pPr>
            <a:r>
              <a:rPr lang="en-US" sz="1600" spc="10" dirty="0" smtClean="0">
                <a:latin typeface="Times New Roman"/>
                <a:cs typeface="Times New Roman"/>
              </a:rPr>
              <a:t>Correspondingly, volatile aid flows are found to be significantly but negatively related </a:t>
            </a:r>
            <a:r>
              <a:rPr sz="1600" spc="10" dirty="0" smtClean="0">
                <a:latin typeface="Times New Roman"/>
                <a:cs typeface="Times New Roman"/>
              </a:rPr>
              <a:t>to </a:t>
            </a:r>
            <a:r>
              <a:rPr sz="1600" spc="10" dirty="0">
                <a:latin typeface="Times New Roman"/>
                <a:cs typeface="Times New Roman"/>
              </a:rPr>
              <a:t>growth. The </a:t>
            </a:r>
            <a:r>
              <a:rPr sz="1600" spc="5" dirty="0">
                <a:latin typeface="Times New Roman"/>
                <a:cs typeface="Times New Roman"/>
              </a:rPr>
              <a:t>results further </a:t>
            </a:r>
            <a:r>
              <a:rPr sz="1600" spc="10" dirty="0">
                <a:latin typeface="Times New Roman"/>
                <a:cs typeface="Times New Roman"/>
              </a:rPr>
              <a:t>point </a:t>
            </a:r>
            <a:r>
              <a:rPr sz="1600" spc="5" dirty="0">
                <a:latin typeface="Times New Roman"/>
                <a:cs typeface="Times New Roman"/>
              </a:rPr>
              <a:t>to </a:t>
            </a:r>
            <a:r>
              <a:rPr sz="1600" spc="10" dirty="0">
                <a:latin typeface="Times New Roman"/>
                <a:cs typeface="Times New Roman"/>
              </a:rPr>
              <a:t>investment and </a:t>
            </a:r>
            <a:r>
              <a:rPr sz="1600" spc="5" dirty="0">
                <a:latin typeface="Times New Roman"/>
                <a:cs typeface="Times New Roman"/>
              </a:rPr>
              <a:t>institutional quality </a:t>
            </a:r>
            <a:r>
              <a:rPr sz="1600" spc="10" dirty="0">
                <a:latin typeface="Times New Roman"/>
                <a:cs typeface="Times New Roman"/>
              </a:rPr>
              <a:t>as being of  </a:t>
            </a:r>
            <a:r>
              <a:rPr sz="1600" spc="5" dirty="0">
                <a:latin typeface="Times New Roman"/>
                <a:cs typeface="Times New Roman"/>
              </a:rPr>
              <a:t>primary </a:t>
            </a:r>
            <a:r>
              <a:rPr sz="1600" spc="10" dirty="0">
                <a:latin typeface="Times New Roman"/>
                <a:cs typeface="Times New Roman"/>
              </a:rPr>
              <a:t>importance </a:t>
            </a:r>
            <a:r>
              <a:rPr sz="1600" spc="5" dirty="0">
                <a:latin typeface="Times New Roman"/>
                <a:cs typeface="Times New Roman"/>
              </a:rPr>
              <a:t>to </a:t>
            </a:r>
            <a:r>
              <a:rPr sz="1600" spc="10" dirty="0" smtClean="0">
                <a:latin typeface="Times New Roman"/>
                <a:cs typeface="Times New Roman"/>
              </a:rPr>
              <a:t>growth. While </a:t>
            </a:r>
            <a:r>
              <a:rPr sz="1600" spc="10" dirty="0">
                <a:latin typeface="Times New Roman"/>
                <a:cs typeface="Times New Roman"/>
              </a:rPr>
              <a:t>no significant link was found between investment and foreign aid, a  </a:t>
            </a:r>
            <a:r>
              <a:rPr sz="1600" spc="5" dirty="0">
                <a:latin typeface="Times New Roman"/>
                <a:cs typeface="Times New Roman"/>
              </a:rPr>
              <a:t>positive </a:t>
            </a:r>
            <a:r>
              <a:rPr sz="1600" spc="70" dirty="0">
                <a:latin typeface="Times New Roman"/>
                <a:cs typeface="Times New Roman"/>
              </a:rPr>
              <a:t> </a:t>
            </a:r>
            <a:r>
              <a:rPr sz="1600" spc="5" dirty="0">
                <a:latin typeface="Times New Roman"/>
                <a:cs typeface="Times New Roman"/>
              </a:rPr>
              <a:t>correlation </a:t>
            </a:r>
            <a:r>
              <a:rPr sz="1600" spc="70" dirty="0">
                <a:latin typeface="Times New Roman"/>
                <a:cs typeface="Times New Roman"/>
              </a:rPr>
              <a:t> </a:t>
            </a:r>
            <a:r>
              <a:rPr sz="1600" spc="15" dirty="0">
                <a:latin typeface="Times New Roman"/>
                <a:cs typeface="Times New Roman"/>
              </a:rPr>
              <a:t>was </a:t>
            </a:r>
            <a:r>
              <a:rPr sz="1600" spc="55" dirty="0">
                <a:latin typeface="Times New Roman"/>
                <a:cs typeface="Times New Roman"/>
              </a:rPr>
              <a:t> </a:t>
            </a:r>
            <a:r>
              <a:rPr sz="1600" spc="10" dirty="0">
                <a:latin typeface="Times New Roman"/>
                <a:cs typeface="Times New Roman"/>
              </a:rPr>
              <a:t>found </a:t>
            </a:r>
            <a:r>
              <a:rPr sz="1600" spc="65" dirty="0">
                <a:latin typeface="Times New Roman"/>
                <a:cs typeface="Times New Roman"/>
              </a:rPr>
              <a:t> </a:t>
            </a:r>
            <a:r>
              <a:rPr sz="1600" spc="5" dirty="0">
                <a:latin typeface="Times New Roman"/>
                <a:cs typeface="Times New Roman"/>
              </a:rPr>
              <a:t>between </a:t>
            </a:r>
            <a:r>
              <a:rPr sz="1600" spc="70" dirty="0">
                <a:latin typeface="Times New Roman"/>
                <a:cs typeface="Times New Roman"/>
              </a:rPr>
              <a:t> </a:t>
            </a:r>
            <a:r>
              <a:rPr sz="1600" spc="10" dirty="0">
                <a:latin typeface="Times New Roman"/>
                <a:cs typeface="Times New Roman"/>
              </a:rPr>
              <a:t>aid </a:t>
            </a:r>
            <a:r>
              <a:rPr sz="1600" spc="70" dirty="0">
                <a:latin typeface="Times New Roman"/>
                <a:cs typeface="Times New Roman"/>
              </a:rPr>
              <a:t> </a:t>
            </a:r>
            <a:r>
              <a:rPr sz="1600" spc="10" dirty="0">
                <a:latin typeface="Times New Roman"/>
                <a:cs typeface="Times New Roman"/>
              </a:rPr>
              <a:t>and </a:t>
            </a:r>
            <a:r>
              <a:rPr sz="1600" spc="70" dirty="0">
                <a:latin typeface="Times New Roman"/>
                <a:cs typeface="Times New Roman"/>
              </a:rPr>
              <a:t> </a:t>
            </a:r>
            <a:r>
              <a:rPr sz="1600" spc="5" dirty="0">
                <a:latin typeface="Times New Roman"/>
                <a:cs typeface="Times New Roman"/>
              </a:rPr>
              <a:t>consumption </a:t>
            </a:r>
            <a:r>
              <a:rPr sz="1600" spc="70" dirty="0">
                <a:latin typeface="Times New Roman"/>
                <a:cs typeface="Times New Roman"/>
              </a:rPr>
              <a:t> </a:t>
            </a:r>
            <a:r>
              <a:rPr sz="1600" spc="10" dirty="0">
                <a:latin typeface="Times New Roman"/>
                <a:cs typeface="Times New Roman"/>
              </a:rPr>
              <a:t>and </a:t>
            </a:r>
            <a:r>
              <a:rPr sz="1600" spc="80" dirty="0">
                <a:latin typeface="Times New Roman"/>
                <a:cs typeface="Times New Roman"/>
              </a:rPr>
              <a:t> </a:t>
            </a:r>
            <a:r>
              <a:rPr sz="1600" spc="10" dirty="0">
                <a:latin typeface="Times New Roman"/>
                <a:cs typeface="Times New Roman"/>
              </a:rPr>
              <a:t>a </a:t>
            </a:r>
            <a:r>
              <a:rPr sz="1600" spc="65" dirty="0">
                <a:latin typeface="Times New Roman"/>
                <a:cs typeface="Times New Roman"/>
              </a:rPr>
              <a:t> </a:t>
            </a:r>
            <a:r>
              <a:rPr sz="1600" spc="10" dirty="0">
                <a:latin typeface="Times New Roman"/>
                <a:cs typeface="Times New Roman"/>
              </a:rPr>
              <a:t>negative </a:t>
            </a:r>
            <a:r>
              <a:rPr sz="1600" spc="65" dirty="0">
                <a:latin typeface="Times New Roman"/>
                <a:cs typeface="Times New Roman"/>
              </a:rPr>
              <a:t> </a:t>
            </a:r>
            <a:r>
              <a:rPr sz="1600" spc="10" dirty="0" smtClean="0">
                <a:latin typeface="Times New Roman"/>
                <a:cs typeface="Times New Roman"/>
              </a:rPr>
              <a:t>link between </a:t>
            </a:r>
            <a:r>
              <a:rPr sz="1600" spc="5" dirty="0">
                <a:latin typeface="Times New Roman"/>
                <a:cs typeface="Times New Roman"/>
              </a:rPr>
              <a:t>aid volatility and consumption. </a:t>
            </a:r>
            <a:r>
              <a:rPr sz="1600" spc="10" dirty="0">
                <a:latin typeface="Times New Roman"/>
                <a:cs typeface="Times New Roman"/>
              </a:rPr>
              <a:t>The </a:t>
            </a:r>
            <a:r>
              <a:rPr sz="1600" spc="5" dirty="0">
                <a:latin typeface="Times New Roman"/>
                <a:cs typeface="Times New Roman"/>
              </a:rPr>
              <a:t>results reflect </a:t>
            </a:r>
            <a:r>
              <a:rPr sz="1600" spc="10" dirty="0">
                <a:latin typeface="Times New Roman"/>
                <a:cs typeface="Times New Roman"/>
              </a:rPr>
              <a:t>the fact that rather than  promoting </a:t>
            </a:r>
            <a:r>
              <a:rPr sz="1600" spc="50" dirty="0">
                <a:latin typeface="Times New Roman"/>
                <a:cs typeface="Times New Roman"/>
              </a:rPr>
              <a:t> </a:t>
            </a:r>
            <a:r>
              <a:rPr sz="1600" spc="10" dirty="0">
                <a:latin typeface="Times New Roman"/>
                <a:cs typeface="Times New Roman"/>
              </a:rPr>
              <a:t>economic </a:t>
            </a:r>
            <a:r>
              <a:rPr sz="1600" spc="35" dirty="0">
                <a:latin typeface="Times New Roman"/>
                <a:cs typeface="Times New Roman"/>
              </a:rPr>
              <a:t> </a:t>
            </a:r>
            <a:r>
              <a:rPr sz="1600" spc="10" dirty="0">
                <a:latin typeface="Times New Roman"/>
                <a:cs typeface="Times New Roman"/>
              </a:rPr>
              <a:t>growth </a:t>
            </a:r>
            <a:r>
              <a:rPr sz="1600" spc="45" dirty="0">
                <a:latin typeface="Times New Roman"/>
                <a:cs typeface="Times New Roman"/>
              </a:rPr>
              <a:t> </a:t>
            </a:r>
            <a:r>
              <a:rPr sz="1600" spc="10" dirty="0">
                <a:latin typeface="Times New Roman"/>
                <a:cs typeface="Times New Roman"/>
              </a:rPr>
              <a:t>through </a:t>
            </a:r>
            <a:r>
              <a:rPr sz="1600" spc="40" dirty="0">
                <a:latin typeface="Times New Roman"/>
                <a:cs typeface="Times New Roman"/>
              </a:rPr>
              <a:t> </a:t>
            </a:r>
            <a:r>
              <a:rPr sz="1600" spc="10" dirty="0">
                <a:latin typeface="Times New Roman"/>
                <a:cs typeface="Times New Roman"/>
              </a:rPr>
              <a:t>investment </a:t>
            </a:r>
            <a:r>
              <a:rPr sz="1600" spc="35" dirty="0">
                <a:latin typeface="Times New Roman"/>
                <a:cs typeface="Times New Roman"/>
              </a:rPr>
              <a:t> </a:t>
            </a:r>
            <a:r>
              <a:rPr sz="1600" spc="10" dirty="0">
                <a:latin typeface="Times New Roman"/>
                <a:cs typeface="Times New Roman"/>
              </a:rPr>
              <a:t>behavior, </a:t>
            </a:r>
            <a:r>
              <a:rPr sz="1600" spc="45" dirty="0">
                <a:latin typeface="Times New Roman"/>
                <a:cs typeface="Times New Roman"/>
              </a:rPr>
              <a:t> </a:t>
            </a:r>
            <a:r>
              <a:rPr sz="1600" spc="5" dirty="0">
                <a:latin typeface="Times New Roman"/>
                <a:cs typeface="Times New Roman"/>
              </a:rPr>
              <a:t>aid </a:t>
            </a:r>
            <a:r>
              <a:rPr sz="1600" spc="55" dirty="0">
                <a:latin typeface="Times New Roman"/>
                <a:cs typeface="Times New Roman"/>
              </a:rPr>
              <a:t> </a:t>
            </a:r>
            <a:r>
              <a:rPr sz="1600" spc="5" dirty="0">
                <a:latin typeface="Times New Roman"/>
                <a:cs typeface="Times New Roman"/>
              </a:rPr>
              <a:t>is </a:t>
            </a:r>
            <a:r>
              <a:rPr sz="1600" spc="55" dirty="0">
                <a:latin typeface="Times New Roman"/>
                <a:cs typeface="Times New Roman"/>
              </a:rPr>
              <a:t> </a:t>
            </a:r>
            <a:r>
              <a:rPr sz="1600" spc="5" dirty="0">
                <a:latin typeface="Times New Roman"/>
                <a:cs typeface="Times New Roman"/>
              </a:rPr>
              <a:t>often </a:t>
            </a:r>
            <a:r>
              <a:rPr sz="1600" spc="50" dirty="0">
                <a:latin typeface="Times New Roman"/>
                <a:cs typeface="Times New Roman"/>
              </a:rPr>
              <a:t> </a:t>
            </a:r>
            <a:r>
              <a:rPr sz="1600" spc="10" dirty="0">
                <a:latin typeface="Times New Roman"/>
                <a:cs typeface="Times New Roman"/>
              </a:rPr>
              <a:t>diverted </a:t>
            </a:r>
            <a:r>
              <a:rPr sz="1600" spc="50" dirty="0">
                <a:latin typeface="Times New Roman"/>
                <a:cs typeface="Times New Roman"/>
              </a:rPr>
              <a:t> </a:t>
            </a:r>
            <a:r>
              <a:rPr sz="1600" spc="10" dirty="0" smtClean="0">
                <a:latin typeface="Times New Roman"/>
                <a:cs typeface="Times New Roman"/>
              </a:rPr>
              <a:t>to consumption. </a:t>
            </a:r>
            <a:r>
              <a:rPr sz="1600" spc="10" dirty="0">
                <a:latin typeface="Times New Roman"/>
                <a:cs typeface="Times New Roman"/>
              </a:rPr>
              <a:t>This does </a:t>
            </a:r>
            <a:r>
              <a:rPr sz="1600" spc="5" dirty="0">
                <a:latin typeface="Times New Roman"/>
                <a:cs typeface="Times New Roman"/>
              </a:rPr>
              <a:t>not </a:t>
            </a:r>
            <a:r>
              <a:rPr sz="1600" spc="10" dirty="0">
                <a:latin typeface="Times New Roman"/>
                <a:cs typeface="Times New Roman"/>
              </a:rPr>
              <a:t>need to </a:t>
            </a:r>
            <a:r>
              <a:rPr sz="1600" spc="15" dirty="0">
                <a:latin typeface="Times New Roman"/>
                <a:cs typeface="Times New Roman"/>
              </a:rPr>
              <a:t>be </a:t>
            </a:r>
            <a:r>
              <a:rPr sz="1600" spc="10" dirty="0">
                <a:latin typeface="Times New Roman"/>
                <a:cs typeface="Times New Roman"/>
              </a:rPr>
              <a:t>a negative </a:t>
            </a:r>
            <a:r>
              <a:rPr sz="1600" spc="5" dirty="0">
                <a:latin typeface="Times New Roman"/>
                <a:cs typeface="Times New Roman"/>
              </a:rPr>
              <a:t>result: offsetting </a:t>
            </a:r>
            <a:r>
              <a:rPr sz="1600" spc="10" dirty="0">
                <a:latin typeface="Times New Roman"/>
                <a:cs typeface="Times New Roman"/>
              </a:rPr>
              <a:t>negative shocks  through  use  of  aid-supplied  resources  </a:t>
            </a:r>
            <a:r>
              <a:rPr sz="1600" spc="5" dirty="0">
                <a:latin typeface="Times New Roman"/>
                <a:cs typeface="Times New Roman"/>
              </a:rPr>
              <a:t>may  </a:t>
            </a:r>
            <a:r>
              <a:rPr sz="1600" spc="10" dirty="0">
                <a:latin typeface="Times New Roman"/>
                <a:cs typeface="Times New Roman"/>
              </a:rPr>
              <a:t>provide  useful  insurance  </a:t>
            </a:r>
            <a:r>
              <a:rPr sz="1600" spc="5" dirty="0">
                <a:latin typeface="Times New Roman"/>
                <a:cs typeface="Times New Roman"/>
              </a:rPr>
              <a:t>services,</a:t>
            </a:r>
            <a:r>
              <a:rPr sz="1600" spc="-30" dirty="0">
                <a:latin typeface="Times New Roman"/>
                <a:cs typeface="Times New Roman"/>
              </a:rPr>
              <a:t> </a:t>
            </a:r>
            <a:r>
              <a:rPr sz="1600" spc="10" dirty="0" smtClean="0">
                <a:latin typeface="Times New Roman"/>
                <a:cs typeface="Times New Roman"/>
              </a:rPr>
              <a:t>while under  </a:t>
            </a:r>
            <a:r>
              <a:rPr sz="1600" spc="5" dirty="0">
                <a:latin typeface="Times New Roman"/>
                <a:cs typeface="Times New Roman"/>
              </a:rPr>
              <a:t>standard  </a:t>
            </a:r>
            <a:r>
              <a:rPr sz="1600" spc="10" dirty="0">
                <a:latin typeface="Times New Roman"/>
                <a:cs typeface="Times New Roman"/>
              </a:rPr>
              <a:t>accounting  conventions  government  consumption  includes  items</a:t>
            </a:r>
            <a:r>
              <a:rPr sz="1600" spc="-100" dirty="0">
                <a:latin typeface="Times New Roman"/>
                <a:cs typeface="Times New Roman"/>
              </a:rPr>
              <a:t> </a:t>
            </a:r>
            <a:r>
              <a:rPr sz="1600" spc="5" dirty="0" smtClean="0">
                <a:latin typeface="Times New Roman"/>
                <a:cs typeface="Times New Roman"/>
              </a:rPr>
              <a:t>like teacher</a:t>
            </a:r>
            <a:r>
              <a:rPr sz="1600" spc="10" dirty="0" smtClean="0">
                <a:latin typeface="Times New Roman"/>
                <a:cs typeface="Times New Roman"/>
              </a:rPr>
              <a:t> </a:t>
            </a:r>
            <a:r>
              <a:rPr sz="1600" spc="5" dirty="0">
                <a:latin typeface="Times New Roman"/>
                <a:cs typeface="Times New Roman"/>
              </a:rPr>
              <a:t>salaries, </a:t>
            </a:r>
            <a:r>
              <a:rPr sz="1600" spc="10" dirty="0">
                <a:latin typeface="Times New Roman"/>
                <a:cs typeface="Times New Roman"/>
              </a:rPr>
              <a:t>which </a:t>
            </a:r>
            <a:r>
              <a:rPr sz="1600" spc="5" dirty="0">
                <a:latin typeface="Times New Roman"/>
                <a:cs typeface="Times New Roman"/>
              </a:rPr>
              <a:t>may  </a:t>
            </a:r>
            <a:r>
              <a:rPr sz="1600" spc="10" dirty="0">
                <a:latin typeface="Times New Roman"/>
                <a:cs typeface="Times New Roman"/>
              </a:rPr>
              <a:t>contribute to human </a:t>
            </a:r>
            <a:r>
              <a:rPr sz="1600" spc="5" dirty="0">
                <a:latin typeface="Times New Roman"/>
                <a:cs typeface="Times New Roman"/>
              </a:rPr>
              <a:t>capital </a:t>
            </a:r>
            <a:r>
              <a:rPr sz="1600" spc="10" dirty="0">
                <a:latin typeface="Times New Roman"/>
                <a:cs typeface="Times New Roman"/>
              </a:rPr>
              <a:t>accummulation and </a:t>
            </a:r>
            <a:r>
              <a:rPr sz="1600" spc="15" dirty="0">
                <a:latin typeface="Times New Roman"/>
                <a:cs typeface="Times New Roman"/>
              </a:rPr>
              <a:t>so  </a:t>
            </a:r>
            <a:r>
              <a:rPr sz="1600" spc="10" dirty="0">
                <a:latin typeface="Times New Roman"/>
                <a:cs typeface="Times New Roman"/>
              </a:rPr>
              <a:t>indirectly to </a:t>
            </a:r>
            <a:r>
              <a:rPr sz="1600" spc="5" dirty="0">
                <a:latin typeface="Times New Roman"/>
                <a:cs typeface="Times New Roman"/>
              </a:rPr>
              <a:t>growth. </a:t>
            </a:r>
            <a:endParaRPr dirty="0">
              <a:latin typeface="Times New Roman"/>
              <a:cs typeface="Times New Roman"/>
            </a:endParaRPr>
          </a:p>
          <a:p>
            <a:pPr>
              <a:lnSpc>
                <a:spcPct val="100000"/>
              </a:lnSpc>
              <a:spcBef>
                <a:spcPts val="50"/>
              </a:spcBef>
            </a:pPr>
            <a:endParaRPr sz="10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45"/>
              </a:spcBef>
            </a:pPr>
            <a:endParaRPr sz="1050" dirty="0">
              <a:latin typeface="Times New Roman"/>
              <a:cs typeface="Times New Roman"/>
            </a:endParaRPr>
          </a:p>
          <a:p>
            <a:pPr marL="442595" marR="53340" indent="-430530">
              <a:lnSpc>
                <a:spcPts val="1300"/>
              </a:lnSpc>
            </a:pPr>
            <a:r>
              <a:rPr sz="1100" spc="10" dirty="0" smtClean="0">
                <a:latin typeface="Times New Roman"/>
                <a:cs typeface="Times New Roman"/>
              </a:rPr>
              <a:t>.</a:t>
            </a:r>
            <a:endParaRPr sz="1100" dirty="0">
              <a:latin typeface="Times New Roman"/>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34909" y="841485"/>
            <a:ext cx="6989150" cy="8154220"/>
          </a:xfrm>
          <a:prstGeom prst="rect">
            <a:avLst/>
          </a:prstGeom>
        </p:spPr>
        <p:txBody>
          <a:bodyPr vert="horz" wrap="square" lIns="0" tIns="23495" rIns="0" bIns="0" rtlCol="0">
            <a:spAutoFit/>
          </a:bodyPr>
          <a:lstStyle/>
          <a:p>
            <a:pPr marL="443230" marR="17780" indent="-430530">
              <a:lnSpc>
                <a:spcPts val="1300"/>
              </a:lnSpc>
              <a:spcBef>
                <a:spcPts val="185"/>
              </a:spcBef>
            </a:pPr>
            <a:endParaRPr lang="en-US" sz="1100" spc="10" dirty="0" smtClean="0">
              <a:latin typeface="Times New Roman"/>
              <a:cs typeface="Times New Roman"/>
            </a:endParaRPr>
          </a:p>
          <a:p>
            <a:pPr marL="443230" marR="17780" indent="-430530" algn="ctr">
              <a:lnSpc>
                <a:spcPts val="1300"/>
              </a:lnSpc>
              <a:spcBef>
                <a:spcPts val="185"/>
              </a:spcBef>
            </a:pPr>
            <a:r>
              <a:rPr lang="en-US" sz="2000" spc="10" dirty="0" smtClean="0">
                <a:latin typeface="Arial" pitchFamily="34" charset="0"/>
                <a:cs typeface="Arial" pitchFamily="34" charset="0"/>
              </a:rPr>
              <a:t>References</a:t>
            </a:r>
          </a:p>
          <a:p>
            <a:pPr marL="443230" marR="17780" indent="-430530">
              <a:lnSpc>
                <a:spcPts val="1300"/>
              </a:lnSpc>
              <a:spcBef>
                <a:spcPts val="185"/>
              </a:spcBef>
            </a:pPr>
            <a:endParaRPr lang="en-US" sz="1100" spc="10" dirty="0">
              <a:latin typeface="Times New Roman"/>
              <a:cs typeface="Times New Roman"/>
            </a:endParaRPr>
          </a:p>
          <a:p>
            <a:pPr marL="443230" marR="17780" indent="-430530">
              <a:lnSpc>
                <a:spcPts val="1300"/>
              </a:lnSpc>
              <a:spcBef>
                <a:spcPts val="185"/>
              </a:spcBef>
            </a:pPr>
            <a:endParaRPr lang="en-US" sz="1100" spc="10" dirty="0" smtClean="0">
              <a:latin typeface="Times New Roman"/>
              <a:cs typeface="Times New Roman"/>
            </a:endParaRPr>
          </a:p>
          <a:p>
            <a:pPr marL="443230" marR="17780" indent="-430530">
              <a:lnSpc>
                <a:spcPts val="1300"/>
              </a:lnSpc>
              <a:spcBef>
                <a:spcPts val="185"/>
              </a:spcBef>
            </a:pPr>
            <a:r>
              <a:rPr sz="1100" spc="10" dirty="0" smtClean="0">
                <a:latin typeface="Times New Roman"/>
                <a:cs typeface="Times New Roman"/>
              </a:rPr>
              <a:t>Alan </a:t>
            </a:r>
            <a:r>
              <a:rPr sz="1100" spc="10" dirty="0">
                <a:latin typeface="Times New Roman"/>
                <a:cs typeface="Times New Roman"/>
              </a:rPr>
              <a:t>Heston, </a:t>
            </a:r>
            <a:r>
              <a:rPr sz="1100" spc="5" dirty="0">
                <a:latin typeface="Times New Roman"/>
                <a:cs typeface="Times New Roman"/>
              </a:rPr>
              <a:t>Robert </a:t>
            </a:r>
            <a:r>
              <a:rPr sz="1100" spc="10" dirty="0">
                <a:latin typeface="Times New Roman"/>
                <a:cs typeface="Times New Roman"/>
              </a:rPr>
              <a:t>Summers and </a:t>
            </a:r>
            <a:r>
              <a:rPr sz="1100" spc="5" dirty="0">
                <a:latin typeface="Times New Roman"/>
                <a:cs typeface="Times New Roman"/>
              </a:rPr>
              <a:t>Bettina </a:t>
            </a:r>
            <a:r>
              <a:rPr sz="1100" spc="10" dirty="0">
                <a:latin typeface="Times New Roman"/>
                <a:cs typeface="Times New Roman"/>
              </a:rPr>
              <a:t>Aten</a:t>
            </a:r>
            <a:r>
              <a:rPr sz="1100" i="1" spc="10" dirty="0">
                <a:latin typeface="Times New Roman"/>
                <a:cs typeface="Times New Roman"/>
              </a:rPr>
              <a:t>, Penn World Table Version 6.2</a:t>
            </a:r>
            <a:r>
              <a:rPr sz="1100" spc="10" dirty="0">
                <a:latin typeface="Times New Roman"/>
                <a:cs typeface="Times New Roman"/>
              </a:rPr>
              <a:t>, Center  for International Comparisons of Production, Income and </a:t>
            </a:r>
            <a:r>
              <a:rPr sz="1100" spc="5" dirty="0">
                <a:latin typeface="Times New Roman"/>
                <a:cs typeface="Times New Roman"/>
              </a:rPr>
              <a:t>Prices </a:t>
            </a:r>
            <a:r>
              <a:rPr sz="1100" spc="10" dirty="0">
                <a:latin typeface="Times New Roman"/>
                <a:cs typeface="Times New Roman"/>
              </a:rPr>
              <a:t>at </a:t>
            </a:r>
            <a:r>
              <a:rPr sz="1100" spc="5" dirty="0">
                <a:latin typeface="Times New Roman"/>
                <a:cs typeface="Times New Roman"/>
              </a:rPr>
              <a:t>the  University of Pennsylvania, </a:t>
            </a:r>
            <a:r>
              <a:rPr sz="1100" spc="10" dirty="0">
                <a:latin typeface="Times New Roman"/>
                <a:cs typeface="Times New Roman"/>
              </a:rPr>
              <a:t>September 2006</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527685" indent="-430530">
              <a:lnSpc>
                <a:spcPts val="1300"/>
              </a:lnSpc>
            </a:pPr>
            <a:r>
              <a:rPr sz="1100" spc="10" dirty="0">
                <a:latin typeface="Times New Roman"/>
                <a:cs typeface="Times New Roman"/>
              </a:rPr>
              <a:t>Alesina, Alberto and </a:t>
            </a:r>
            <a:r>
              <a:rPr sz="1100" spc="5" dirty="0">
                <a:latin typeface="Times New Roman"/>
                <a:cs typeface="Times New Roman"/>
              </a:rPr>
              <a:t>David </a:t>
            </a:r>
            <a:r>
              <a:rPr sz="1100" spc="10" dirty="0">
                <a:latin typeface="Times New Roman"/>
                <a:cs typeface="Times New Roman"/>
              </a:rPr>
              <a:t>Dollar (2000). </a:t>
            </a:r>
            <a:r>
              <a:rPr sz="1100" spc="15" dirty="0">
                <a:latin typeface="Times New Roman"/>
                <a:cs typeface="Times New Roman"/>
              </a:rPr>
              <a:t>Who </a:t>
            </a:r>
            <a:r>
              <a:rPr sz="1100" spc="10" dirty="0">
                <a:latin typeface="Times New Roman"/>
                <a:cs typeface="Times New Roman"/>
              </a:rPr>
              <a:t>gives foreign aid to </a:t>
            </a:r>
            <a:r>
              <a:rPr sz="1100" spc="15" dirty="0">
                <a:latin typeface="Times New Roman"/>
                <a:cs typeface="Times New Roman"/>
              </a:rPr>
              <a:t>whom </a:t>
            </a:r>
            <a:r>
              <a:rPr sz="1100" spc="10" dirty="0">
                <a:latin typeface="Times New Roman"/>
                <a:cs typeface="Times New Roman"/>
              </a:rPr>
              <a:t>and  why? </a:t>
            </a:r>
            <a:r>
              <a:rPr sz="1100" i="1" spc="10" dirty="0">
                <a:latin typeface="Times New Roman"/>
                <a:cs typeface="Times New Roman"/>
              </a:rPr>
              <a:t>Journal </a:t>
            </a:r>
            <a:r>
              <a:rPr sz="1100" i="1" spc="5" dirty="0">
                <a:latin typeface="Times New Roman"/>
                <a:cs typeface="Times New Roman"/>
              </a:rPr>
              <a:t>of </a:t>
            </a:r>
            <a:r>
              <a:rPr sz="1100" i="1" spc="10" dirty="0">
                <a:latin typeface="Times New Roman"/>
                <a:cs typeface="Times New Roman"/>
              </a:rPr>
              <a:t>Economic Growth </a:t>
            </a:r>
            <a:r>
              <a:rPr sz="1100" spc="10" dirty="0">
                <a:latin typeface="Times New Roman"/>
                <a:cs typeface="Times New Roman"/>
              </a:rPr>
              <a:t>5 (1): pp.</a:t>
            </a:r>
            <a:r>
              <a:rPr sz="1100" spc="-20" dirty="0">
                <a:latin typeface="Times New Roman"/>
                <a:cs typeface="Times New Roman"/>
              </a:rPr>
              <a:t> </a:t>
            </a:r>
            <a:r>
              <a:rPr sz="1100" spc="10" dirty="0">
                <a:latin typeface="Times New Roman"/>
                <a:cs typeface="Times New Roman"/>
              </a:rPr>
              <a:t>33–63.</a:t>
            </a:r>
            <a:endParaRPr sz="1100" dirty="0">
              <a:latin typeface="Times New Roman"/>
              <a:cs typeface="Times New Roman"/>
            </a:endParaRPr>
          </a:p>
          <a:p>
            <a:pPr>
              <a:lnSpc>
                <a:spcPct val="100000"/>
              </a:lnSpc>
              <a:spcBef>
                <a:spcPts val="25"/>
              </a:spcBef>
            </a:pPr>
            <a:endParaRPr sz="1050" dirty="0">
              <a:latin typeface="Times New Roman"/>
              <a:cs typeface="Times New Roman"/>
            </a:endParaRPr>
          </a:p>
          <a:p>
            <a:pPr marL="12700">
              <a:lnSpc>
                <a:spcPts val="1310"/>
              </a:lnSpc>
              <a:spcBef>
                <a:spcPts val="5"/>
              </a:spcBef>
            </a:pPr>
            <a:r>
              <a:rPr sz="1100" spc="5" dirty="0">
                <a:latin typeface="Times New Roman"/>
                <a:cs typeface="Times New Roman"/>
              </a:rPr>
              <a:t>Ali, </a:t>
            </a:r>
            <a:r>
              <a:rPr sz="1100" spc="15" dirty="0">
                <a:latin typeface="Times New Roman"/>
                <a:cs typeface="Times New Roman"/>
              </a:rPr>
              <a:t>M. </a:t>
            </a:r>
            <a:r>
              <a:rPr sz="1100" spc="10" dirty="0">
                <a:latin typeface="Times New Roman"/>
                <a:cs typeface="Times New Roman"/>
              </a:rPr>
              <a:t>and Isse, H.S. (2005). </a:t>
            </a:r>
            <a:r>
              <a:rPr sz="1100" spc="15" dirty="0">
                <a:latin typeface="Times New Roman"/>
                <a:cs typeface="Times New Roman"/>
              </a:rPr>
              <a:t>An </a:t>
            </a:r>
            <a:r>
              <a:rPr sz="1100" spc="10" dirty="0">
                <a:latin typeface="Times New Roman"/>
                <a:cs typeface="Times New Roman"/>
              </a:rPr>
              <a:t>empirical analysis of the </a:t>
            </a:r>
            <a:r>
              <a:rPr sz="1100" spc="5" dirty="0">
                <a:latin typeface="Times New Roman"/>
                <a:cs typeface="Times New Roman"/>
              </a:rPr>
              <a:t>effect </a:t>
            </a:r>
            <a:r>
              <a:rPr sz="1100" spc="10" dirty="0">
                <a:latin typeface="Times New Roman"/>
                <a:cs typeface="Times New Roman"/>
              </a:rPr>
              <a:t>of </a:t>
            </a:r>
            <a:r>
              <a:rPr sz="1100" spc="5" dirty="0">
                <a:latin typeface="Times New Roman"/>
                <a:cs typeface="Times New Roman"/>
              </a:rPr>
              <a:t>aid </a:t>
            </a:r>
            <a:r>
              <a:rPr sz="1100" spc="15" dirty="0">
                <a:latin typeface="Times New Roman"/>
                <a:cs typeface="Times New Roman"/>
              </a:rPr>
              <a:t>on</a:t>
            </a:r>
            <a:r>
              <a:rPr sz="1100" spc="-25" dirty="0">
                <a:latin typeface="Times New Roman"/>
                <a:cs typeface="Times New Roman"/>
              </a:rPr>
              <a:t> </a:t>
            </a:r>
            <a:r>
              <a:rPr sz="1100" spc="10" dirty="0">
                <a:latin typeface="Times New Roman"/>
                <a:cs typeface="Times New Roman"/>
              </a:rPr>
              <a:t>growth.</a:t>
            </a:r>
            <a:endParaRPr sz="1100" dirty="0">
              <a:latin typeface="Times New Roman"/>
              <a:cs typeface="Times New Roman"/>
            </a:endParaRPr>
          </a:p>
          <a:p>
            <a:pPr marL="443230">
              <a:lnSpc>
                <a:spcPts val="1310"/>
              </a:lnSpc>
            </a:pPr>
            <a:r>
              <a:rPr sz="1100" i="1" spc="10" dirty="0">
                <a:latin typeface="Times New Roman"/>
                <a:cs typeface="Times New Roman"/>
              </a:rPr>
              <a:t>International Advances in Economic Research </a:t>
            </a:r>
            <a:r>
              <a:rPr sz="1100" spc="10" dirty="0">
                <a:latin typeface="Times New Roman"/>
                <a:cs typeface="Times New Roman"/>
              </a:rPr>
              <a:t>11:</a:t>
            </a:r>
            <a:r>
              <a:rPr sz="1100" spc="-20" dirty="0">
                <a:latin typeface="Times New Roman"/>
                <a:cs typeface="Times New Roman"/>
              </a:rPr>
              <a:t> </a:t>
            </a:r>
            <a:r>
              <a:rPr sz="1100" spc="10" dirty="0">
                <a:latin typeface="Times New Roman"/>
                <a:cs typeface="Times New Roman"/>
              </a:rPr>
              <a:t>1-11.</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3230" marR="517525" indent="-430530">
              <a:lnSpc>
                <a:spcPts val="1300"/>
              </a:lnSpc>
            </a:pPr>
            <a:r>
              <a:rPr sz="1100" spc="5" dirty="0">
                <a:latin typeface="Times New Roman"/>
                <a:cs typeface="Times New Roman"/>
              </a:rPr>
              <a:t>Barro, </a:t>
            </a:r>
            <a:r>
              <a:rPr sz="1100" spc="10" dirty="0">
                <a:latin typeface="Times New Roman"/>
                <a:cs typeface="Times New Roman"/>
              </a:rPr>
              <a:t>R. </a:t>
            </a:r>
            <a:r>
              <a:rPr sz="1100" spc="5" dirty="0">
                <a:latin typeface="Times New Roman"/>
                <a:cs typeface="Times New Roman"/>
              </a:rPr>
              <a:t>J. (1991). </a:t>
            </a:r>
            <a:r>
              <a:rPr sz="1100" spc="10" dirty="0">
                <a:latin typeface="Times New Roman"/>
                <a:cs typeface="Times New Roman"/>
              </a:rPr>
              <a:t>Economic </a:t>
            </a:r>
            <a:r>
              <a:rPr sz="1100" spc="5" dirty="0">
                <a:latin typeface="Times New Roman"/>
                <a:cs typeface="Times New Roman"/>
              </a:rPr>
              <a:t>growth in </a:t>
            </a:r>
            <a:r>
              <a:rPr sz="1100" spc="10" dirty="0">
                <a:latin typeface="Times New Roman"/>
                <a:cs typeface="Times New Roman"/>
              </a:rPr>
              <a:t>a </a:t>
            </a:r>
            <a:r>
              <a:rPr sz="1100" spc="5" dirty="0">
                <a:latin typeface="Times New Roman"/>
                <a:cs typeface="Times New Roman"/>
              </a:rPr>
              <a:t>cross section of countries. </a:t>
            </a:r>
            <a:r>
              <a:rPr sz="1100" i="1" spc="10" dirty="0">
                <a:latin typeface="Times New Roman"/>
                <a:cs typeface="Times New Roman"/>
              </a:rPr>
              <a:t>Quarterly  </a:t>
            </a:r>
            <a:r>
              <a:rPr sz="1100" i="1" spc="5" dirty="0">
                <a:latin typeface="Times New Roman"/>
                <a:cs typeface="Times New Roman"/>
              </a:rPr>
              <a:t>Journal </a:t>
            </a:r>
            <a:r>
              <a:rPr sz="1100" i="1" spc="10" dirty="0">
                <a:latin typeface="Times New Roman"/>
                <a:cs typeface="Times New Roman"/>
              </a:rPr>
              <a:t>of </a:t>
            </a:r>
            <a:r>
              <a:rPr sz="1100" i="1" spc="5" dirty="0">
                <a:latin typeface="Times New Roman"/>
                <a:cs typeface="Times New Roman"/>
              </a:rPr>
              <a:t>Economics</a:t>
            </a:r>
            <a:r>
              <a:rPr sz="1100" spc="5" dirty="0">
                <a:latin typeface="Times New Roman"/>
                <a:cs typeface="Times New Roman"/>
              </a:rPr>
              <a:t>, Vol. </a:t>
            </a:r>
            <a:r>
              <a:rPr sz="1100" spc="10" dirty="0">
                <a:latin typeface="Times New Roman"/>
                <a:cs typeface="Times New Roman"/>
              </a:rPr>
              <a:t>106, pp. 407-443.</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175895" indent="-430530">
              <a:lnSpc>
                <a:spcPts val="1300"/>
              </a:lnSpc>
              <a:spcBef>
                <a:spcPts val="5"/>
              </a:spcBef>
            </a:pPr>
            <a:r>
              <a:rPr sz="1100" spc="10" dirty="0">
                <a:latin typeface="Times New Roman"/>
                <a:cs typeface="Times New Roman"/>
              </a:rPr>
              <a:t>Barro, Robert </a:t>
            </a:r>
            <a:r>
              <a:rPr sz="1100" spc="5" dirty="0">
                <a:latin typeface="Times New Roman"/>
                <a:cs typeface="Times New Roman"/>
              </a:rPr>
              <a:t>J., </a:t>
            </a:r>
            <a:r>
              <a:rPr sz="1100" spc="10" dirty="0">
                <a:latin typeface="Times New Roman"/>
                <a:cs typeface="Times New Roman"/>
              </a:rPr>
              <a:t>and Jong-Wha Lee, (2004). IMF </a:t>
            </a:r>
            <a:r>
              <a:rPr sz="1100" spc="5" dirty="0">
                <a:latin typeface="Times New Roman"/>
                <a:cs typeface="Times New Roman"/>
              </a:rPr>
              <a:t>Programs: </a:t>
            </a:r>
            <a:r>
              <a:rPr sz="1100" spc="15" dirty="0">
                <a:latin typeface="Times New Roman"/>
                <a:cs typeface="Times New Roman"/>
              </a:rPr>
              <a:t>who </a:t>
            </a:r>
            <a:r>
              <a:rPr sz="1100" spc="5" dirty="0">
                <a:latin typeface="Times New Roman"/>
                <a:cs typeface="Times New Roman"/>
              </a:rPr>
              <a:t>is </a:t>
            </a:r>
            <a:r>
              <a:rPr sz="1100" spc="10" dirty="0">
                <a:latin typeface="Times New Roman"/>
                <a:cs typeface="Times New Roman"/>
              </a:rPr>
              <a:t>chosen and what  </a:t>
            </a:r>
            <a:r>
              <a:rPr sz="1100" spc="5" dirty="0">
                <a:latin typeface="Times New Roman"/>
                <a:cs typeface="Times New Roman"/>
              </a:rPr>
              <a:t>are the effects?</a:t>
            </a:r>
            <a:r>
              <a:rPr sz="1100" spc="25" dirty="0">
                <a:latin typeface="Times New Roman"/>
                <a:cs typeface="Times New Roman"/>
              </a:rPr>
              <a:t> </a:t>
            </a:r>
            <a:r>
              <a:rPr sz="1100" spc="5" dirty="0">
                <a:latin typeface="Times New Roman"/>
                <a:cs typeface="Times New Roman"/>
              </a:rPr>
              <a:t>mimeo.</a:t>
            </a:r>
            <a:endParaRPr sz="1100" dirty="0">
              <a:latin typeface="Times New Roman"/>
              <a:cs typeface="Times New Roman"/>
            </a:endParaRPr>
          </a:p>
          <a:p>
            <a:pPr marL="12700">
              <a:lnSpc>
                <a:spcPts val="1245"/>
              </a:lnSpc>
            </a:pPr>
            <a:r>
              <a:rPr sz="1100" spc="10" dirty="0">
                <a:latin typeface="Times New Roman"/>
                <a:cs typeface="Times New Roman"/>
              </a:rPr>
              <a:t>Benhabib and </a:t>
            </a:r>
            <a:r>
              <a:rPr sz="1100" spc="5" dirty="0">
                <a:latin typeface="Times New Roman"/>
                <a:cs typeface="Times New Roman"/>
              </a:rPr>
              <a:t>Siegel (1995), </a:t>
            </a:r>
            <a:r>
              <a:rPr sz="1100" spc="10" dirty="0">
                <a:latin typeface="Times New Roman"/>
                <a:cs typeface="Times New Roman"/>
              </a:rPr>
              <a:t>“**”, </a:t>
            </a:r>
            <a:r>
              <a:rPr sz="1100" i="1" spc="10" dirty="0">
                <a:latin typeface="Times New Roman"/>
                <a:cs typeface="Times New Roman"/>
              </a:rPr>
              <a:t>Journal </a:t>
            </a:r>
            <a:r>
              <a:rPr sz="1100" i="1" spc="5" dirty="0">
                <a:latin typeface="Times New Roman"/>
                <a:cs typeface="Times New Roman"/>
              </a:rPr>
              <a:t>of </a:t>
            </a:r>
            <a:r>
              <a:rPr sz="1100" i="1" spc="10" dirty="0">
                <a:latin typeface="Times New Roman"/>
                <a:cs typeface="Times New Roman"/>
              </a:rPr>
              <a:t>Monetary</a:t>
            </a:r>
            <a:r>
              <a:rPr sz="1100" i="1" spc="-15" dirty="0">
                <a:latin typeface="Times New Roman"/>
                <a:cs typeface="Times New Roman"/>
              </a:rPr>
              <a:t> </a:t>
            </a:r>
            <a:r>
              <a:rPr sz="1100" i="1" spc="10" dirty="0">
                <a:latin typeface="Times New Roman"/>
                <a:cs typeface="Times New Roman"/>
              </a:rPr>
              <a:t>Economics</a:t>
            </a:r>
            <a:endParaRPr sz="1100" dirty="0">
              <a:latin typeface="Times New Roman"/>
              <a:cs typeface="Times New Roman"/>
            </a:endParaRPr>
          </a:p>
          <a:p>
            <a:pPr marL="12700">
              <a:lnSpc>
                <a:spcPts val="1295"/>
              </a:lnSpc>
            </a:pPr>
            <a:r>
              <a:rPr sz="1100" spc="10" dirty="0">
                <a:latin typeface="Times New Roman"/>
                <a:cs typeface="Times New Roman"/>
              </a:rPr>
              <a:t>Bleaney, </a:t>
            </a:r>
            <a:r>
              <a:rPr sz="1100" spc="15" dirty="0">
                <a:latin typeface="Times New Roman"/>
                <a:cs typeface="Times New Roman"/>
              </a:rPr>
              <a:t>M. </a:t>
            </a:r>
            <a:r>
              <a:rPr sz="1100" spc="5" dirty="0">
                <a:latin typeface="Times New Roman"/>
                <a:cs typeface="Times New Roman"/>
              </a:rPr>
              <a:t>F. </a:t>
            </a:r>
            <a:r>
              <a:rPr sz="1100" spc="10" dirty="0">
                <a:latin typeface="Times New Roman"/>
                <a:cs typeface="Times New Roman"/>
              </a:rPr>
              <a:t>(1996). Macroeconomic </a:t>
            </a:r>
            <a:r>
              <a:rPr sz="1100" spc="5" dirty="0">
                <a:latin typeface="Times New Roman"/>
                <a:cs typeface="Times New Roman"/>
              </a:rPr>
              <a:t>stability, </a:t>
            </a:r>
            <a:r>
              <a:rPr sz="1100" spc="10" dirty="0">
                <a:latin typeface="Times New Roman"/>
                <a:cs typeface="Times New Roman"/>
              </a:rPr>
              <a:t>investment and growth</a:t>
            </a:r>
            <a:r>
              <a:rPr sz="1100" spc="-20" dirty="0">
                <a:latin typeface="Times New Roman"/>
                <a:cs typeface="Times New Roman"/>
              </a:rPr>
              <a:t> </a:t>
            </a:r>
            <a:r>
              <a:rPr sz="1100" spc="10" dirty="0">
                <a:latin typeface="Times New Roman"/>
                <a:cs typeface="Times New Roman"/>
              </a:rPr>
              <a:t>in</a:t>
            </a:r>
            <a:endParaRPr sz="1100" dirty="0">
              <a:latin typeface="Times New Roman"/>
              <a:cs typeface="Times New Roman"/>
            </a:endParaRPr>
          </a:p>
          <a:p>
            <a:pPr marL="443230">
              <a:lnSpc>
                <a:spcPts val="1310"/>
              </a:lnSpc>
            </a:pPr>
            <a:r>
              <a:rPr sz="1100" spc="10" dirty="0">
                <a:latin typeface="Times New Roman"/>
                <a:cs typeface="Times New Roman"/>
              </a:rPr>
              <a:t>developing countries, </a:t>
            </a:r>
            <a:r>
              <a:rPr sz="1100" i="1" spc="10" dirty="0">
                <a:latin typeface="Times New Roman"/>
                <a:cs typeface="Times New Roman"/>
              </a:rPr>
              <a:t>Journal </a:t>
            </a:r>
            <a:r>
              <a:rPr sz="1100" i="1" spc="5" dirty="0">
                <a:latin typeface="Times New Roman"/>
                <a:cs typeface="Times New Roman"/>
              </a:rPr>
              <a:t>of </a:t>
            </a:r>
            <a:r>
              <a:rPr sz="1100" i="1" spc="10" dirty="0">
                <a:latin typeface="Times New Roman"/>
                <a:cs typeface="Times New Roman"/>
              </a:rPr>
              <a:t>Development Economics</a:t>
            </a:r>
            <a:r>
              <a:rPr sz="1100" spc="10" dirty="0">
                <a:latin typeface="Times New Roman"/>
                <a:cs typeface="Times New Roman"/>
              </a:rPr>
              <a:t>, </a:t>
            </a:r>
            <a:r>
              <a:rPr sz="1100" spc="5" dirty="0">
                <a:latin typeface="Times New Roman"/>
                <a:cs typeface="Times New Roman"/>
              </a:rPr>
              <a:t>Vol. </a:t>
            </a:r>
            <a:r>
              <a:rPr sz="1100" spc="10" dirty="0">
                <a:latin typeface="Times New Roman"/>
                <a:cs typeface="Times New Roman"/>
              </a:rPr>
              <a:t>48, pp.</a:t>
            </a:r>
            <a:r>
              <a:rPr sz="1100" spc="-15" dirty="0">
                <a:latin typeface="Times New Roman"/>
                <a:cs typeface="Times New Roman"/>
              </a:rPr>
              <a:t> </a:t>
            </a:r>
            <a:r>
              <a:rPr sz="1100" spc="10" dirty="0">
                <a:latin typeface="Times New Roman"/>
                <a:cs typeface="Times New Roman"/>
              </a:rPr>
              <a:t>461-477.</a:t>
            </a:r>
            <a:endParaRPr sz="1100" dirty="0">
              <a:latin typeface="Times New Roman"/>
              <a:cs typeface="Times New Roman"/>
            </a:endParaRPr>
          </a:p>
          <a:p>
            <a:pPr>
              <a:lnSpc>
                <a:spcPct val="100000"/>
              </a:lnSpc>
              <a:spcBef>
                <a:spcPts val="10"/>
              </a:spcBef>
            </a:pPr>
            <a:endParaRPr sz="1150" dirty="0">
              <a:latin typeface="Times New Roman"/>
              <a:cs typeface="Times New Roman"/>
            </a:endParaRPr>
          </a:p>
          <a:p>
            <a:pPr marL="442595" marR="165735" indent="-430530">
              <a:lnSpc>
                <a:spcPts val="1300"/>
              </a:lnSpc>
              <a:spcBef>
                <a:spcPts val="5"/>
              </a:spcBef>
            </a:pPr>
            <a:r>
              <a:rPr sz="1100" spc="10" dirty="0">
                <a:latin typeface="Times New Roman"/>
                <a:cs typeface="Times New Roman"/>
              </a:rPr>
              <a:t>Bloom, D. and </a:t>
            </a:r>
            <a:r>
              <a:rPr sz="1100" spc="5" dirty="0">
                <a:latin typeface="Times New Roman"/>
                <a:cs typeface="Times New Roman"/>
              </a:rPr>
              <a:t>J. </a:t>
            </a:r>
            <a:r>
              <a:rPr sz="1100" spc="10" dirty="0">
                <a:latin typeface="Times New Roman"/>
                <a:cs typeface="Times New Roman"/>
              </a:rPr>
              <a:t>D. </a:t>
            </a:r>
            <a:r>
              <a:rPr sz="1100" spc="5" dirty="0">
                <a:latin typeface="Times New Roman"/>
                <a:cs typeface="Times New Roman"/>
              </a:rPr>
              <a:t>Sachs. (1998). </a:t>
            </a:r>
            <a:r>
              <a:rPr sz="1100" spc="10" dirty="0">
                <a:latin typeface="Times New Roman"/>
                <a:cs typeface="Times New Roman"/>
              </a:rPr>
              <a:t>Geography, demography and economic </a:t>
            </a:r>
            <a:r>
              <a:rPr sz="1100" spc="5" dirty="0">
                <a:latin typeface="Times New Roman"/>
                <a:cs typeface="Times New Roman"/>
              </a:rPr>
              <a:t>growth </a:t>
            </a:r>
            <a:r>
              <a:rPr sz="1100" spc="10" dirty="0">
                <a:latin typeface="Times New Roman"/>
                <a:cs typeface="Times New Roman"/>
              </a:rPr>
              <a:t>in  </a:t>
            </a:r>
            <a:r>
              <a:rPr sz="1100" spc="5" dirty="0">
                <a:latin typeface="Times New Roman"/>
                <a:cs typeface="Times New Roman"/>
              </a:rPr>
              <a:t>Africa. </a:t>
            </a:r>
            <a:r>
              <a:rPr sz="1100" i="1" spc="10" dirty="0">
                <a:latin typeface="Times New Roman"/>
                <a:cs typeface="Times New Roman"/>
              </a:rPr>
              <a:t>Brookings Papers on Economic </a:t>
            </a:r>
            <a:r>
              <a:rPr sz="1100" i="1" spc="5" dirty="0">
                <a:latin typeface="Times New Roman"/>
                <a:cs typeface="Times New Roman"/>
              </a:rPr>
              <a:t>Activity </a:t>
            </a:r>
            <a:r>
              <a:rPr sz="1100" spc="5" dirty="0">
                <a:latin typeface="Times New Roman"/>
                <a:cs typeface="Times New Roman"/>
              </a:rPr>
              <a:t>2:</a:t>
            </a:r>
            <a:r>
              <a:rPr sz="1100" spc="-5" dirty="0">
                <a:latin typeface="Times New Roman"/>
                <a:cs typeface="Times New Roman"/>
              </a:rPr>
              <a:t> </a:t>
            </a:r>
            <a:r>
              <a:rPr sz="1100" spc="5" dirty="0">
                <a:latin typeface="Times New Roman"/>
                <a:cs typeface="Times New Roman"/>
              </a:rPr>
              <a:t>207–73.</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2595" marR="275590" indent="-430530">
              <a:lnSpc>
                <a:spcPts val="1300"/>
              </a:lnSpc>
            </a:pPr>
            <a:r>
              <a:rPr sz="1100" spc="10" dirty="0">
                <a:latin typeface="Times New Roman"/>
                <a:cs typeface="Times New Roman"/>
              </a:rPr>
              <a:t>Boone, P. </a:t>
            </a:r>
            <a:r>
              <a:rPr sz="1100" spc="5" dirty="0">
                <a:latin typeface="Times New Roman"/>
                <a:cs typeface="Times New Roman"/>
              </a:rPr>
              <a:t>(1996). Politics </a:t>
            </a:r>
            <a:r>
              <a:rPr sz="1100" spc="10" dirty="0">
                <a:latin typeface="Times New Roman"/>
                <a:cs typeface="Times New Roman"/>
              </a:rPr>
              <a:t>and the effectiveness of </a:t>
            </a:r>
            <a:r>
              <a:rPr sz="1100" spc="5" dirty="0">
                <a:latin typeface="Times New Roman"/>
                <a:cs typeface="Times New Roman"/>
              </a:rPr>
              <a:t>foreign aid. </a:t>
            </a:r>
            <a:r>
              <a:rPr sz="1100" i="1" spc="10" dirty="0">
                <a:latin typeface="Times New Roman"/>
                <a:cs typeface="Times New Roman"/>
              </a:rPr>
              <a:t>European Economic  </a:t>
            </a:r>
            <a:r>
              <a:rPr sz="1100" i="1" spc="5" dirty="0">
                <a:latin typeface="Times New Roman"/>
                <a:cs typeface="Times New Roman"/>
              </a:rPr>
              <a:t>Review</a:t>
            </a:r>
            <a:r>
              <a:rPr sz="1100" spc="5" dirty="0">
                <a:latin typeface="Times New Roman"/>
                <a:cs typeface="Times New Roman"/>
              </a:rPr>
              <a:t>, </a:t>
            </a:r>
            <a:r>
              <a:rPr sz="1100" spc="10" dirty="0">
                <a:latin typeface="Times New Roman"/>
                <a:cs typeface="Times New Roman"/>
              </a:rPr>
              <a:t>Vol. 40, pp.</a:t>
            </a:r>
            <a:r>
              <a:rPr sz="1100" spc="-10" dirty="0">
                <a:latin typeface="Times New Roman"/>
                <a:cs typeface="Times New Roman"/>
              </a:rPr>
              <a:t> </a:t>
            </a:r>
            <a:r>
              <a:rPr sz="1100" spc="10" dirty="0">
                <a:latin typeface="Times New Roman"/>
                <a:cs typeface="Times New Roman"/>
              </a:rPr>
              <a:t>289-328.</a:t>
            </a:r>
            <a:endParaRPr sz="1100" dirty="0">
              <a:latin typeface="Times New Roman"/>
              <a:cs typeface="Times New Roman"/>
            </a:endParaRPr>
          </a:p>
          <a:p>
            <a:pPr>
              <a:lnSpc>
                <a:spcPct val="100000"/>
              </a:lnSpc>
              <a:spcBef>
                <a:spcPts val="30"/>
              </a:spcBef>
            </a:pPr>
            <a:endParaRPr sz="1050" dirty="0">
              <a:latin typeface="Times New Roman"/>
              <a:cs typeface="Times New Roman"/>
            </a:endParaRPr>
          </a:p>
          <a:p>
            <a:pPr marL="12700">
              <a:lnSpc>
                <a:spcPts val="1310"/>
              </a:lnSpc>
            </a:pPr>
            <a:r>
              <a:rPr sz="1100" spc="5" dirty="0">
                <a:latin typeface="Times New Roman"/>
                <a:cs typeface="Times New Roman"/>
              </a:rPr>
              <a:t>Bulíř, </a:t>
            </a:r>
            <a:r>
              <a:rPr sz="1100" spc="10" dirty="0">
                <a:latin typeface="Times New Roman"/>
                <a:cs typeface="Times New Roman"/>
              </a:rPr>
              <a:t>A. and A.J. Hamann </a:t>
            </a:r>
            <a:r>
              <a:rPr sz="1100" spc="5" dirty="0">
                <a:latin typeface="Times New Roman"/>
                <a:cs typeface="Times New Roman"/>
              </a:rPr>
              <a:t>(2003). </a:t>
            </a:r>
            <a:r>
              <a:rPr sz="1100" spc="10" dirty="0">
                <a:latin typeface="Times New Roman"/>
                <a:cs typeface="Times New Roman"/>
              </a:rPr>
              <a:t>Aid </a:t>
            </a:r>
            <a:r>
              <a:rPr sz="1100" spc="5" dirty="0">
                <a:latin typeface="Times New Roman"/>
                <a:cs typeface="Times New Roman"/>
              </a:rPr>
              <a:t>volatility: </a:t>
            </a:r>
            <a:r>
              <a:rPr sz="1100" spc="10" dirty="0">
                <a:latin typeface="Times New Roman"/>
                <a:cs typeface="Times New Roman"/>
              </a:rPr>
              <a:t>an </a:t>
            </a:r>
            <a:r>
              <a:rPr sz="1100" spc="5" dirty="0">
                <a:latin typeface="Times New Roman"/>
                <a:cs typeface="Times New Roman"/>
              </a:rPr>
              <a:t>empirical</a:t>
            </a:r>
            <a:r>
              <a:rPr sz="1100" spc="-10" dirty="0">
                <a:latin typeface="Times New Roman"/>
                <a:cs typeface="Times New Roman"/>
              </a:rPr>
              <a:t> </a:t>
            </a:r>
            <a:r>
              <a:rPr sz="1100" spc="5" dirty="0">
                <a:latin typeface="Times New Roman"/>
                <a:cs typeface="Times New Roman"/>
              </a:rPr>
              <a:t>assessment.</a:t>
            </a:r>
            <a:endParaRPr sz="1100" dirty="0">
              <a:latin typeface="Times New Roman"/>
              <a:cs typeface="Times New Roman"/>
            </a:endParaRPr>
          </a:p>
          <a:p>
            <a:pPr marL="442595">
              <a:lnSpc>
                <a:spcPts val="1310"/>
              </a:lnSpc>
            </a:pPr>
            <a:r>
              <a:rPr sz="1100" i="1" spc="10" dirty="0">
                <a:latin typeface="Times New Roman"/>
                <a:cs typeface="Times New Roman"/>
              </a:rPr>
              <a:t>IMF </a:t>
            </a:r>
            <a:r>
              <a:rPr sz="1100" i="1" spc="5" dirty="0">
                <a:latin typeface="Times New Roman"/>
                <a:cs typeface="Times New Roman"/>
              </a:rPr>
              <a:t>Staff </a:t>
            </a:r>
            <a:r>
              <a:rPr sz="1100" i="1" spc="10" dirty="0">
                <a:latin typeface="Times New Roman"/>
                <a:cs typeface="Times New Roman"/>
              </a:rPr>
              <a:t>Papers</a:t>
            </a:r>
            <a:r>
              <a:rPr sz="1100" spc="10" dirty="0">
                <a:latin typeface="Times New Roman"/>
                <a:cs typeface="Times New Roman"/>
              </a:rPr>
              <a:t>, 50(1),</a:t>
            </a:r>
            <a:r>
              <a:rPr sz="1100" spc="-10" dirty="0">
                <a:latin typeface="Times New Roman"/>
                <a:cs typeface="Times New Roman"/>
              </a:rPr>
              <a:t> </a:t>
            </a:r>
            <a:r>
              <a:rPr sz="1100" spc="10" dirty="0">
                <a:latin typeface="Times New Roman"/>
                <a:cs typeface="Times New Roman"/>
              </a:rPr>
              <a:t>64-89.</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2595" marR="774700" indent="-430530">
              <a:lnSpc>
                <a:spcPts val="1300"/>
              </a:lnSpc>
            </a:pPr>
            <a:r>
              <a:rPr sz="1100" spc="5" dirty="0">
                <a:latin typeface="Times New Roman"/>
                <a:cs typeface="Times New Roman"/>
              </a:rPr>
              <a:t>Bulíř, </a:t>
            </a:r>
            <a:r>
              <a:rPr sz="1100" spc="10" dirty="0">
                <a:latin typeface="Times New Roman"/>
                <a:cs typeface="Times New Roman"/>
              </a:rPr>
              <a:t>A. and A.J. Hamann (2005). </a:t>
            </a:r>
            <a:r>
              <a:rPr sz="1100" spc="5" dirty="0">
                <a:latin typeface="Times New Roman"/>
                <a:cs typeface="Times New Roman"/>
              </a:rPr>
              <a:t>Volatility </a:t>
            </a:r>
            <a:r>
              <a:rPr sz="1100" spc="10" dirty="0">
                <a:latin typeface="Times New Roman"/>
                <a:cs typeface="Times New Roman"/>
              </a:rPr>
              <a:t>of development aid: </a:t>
            </a:r>
            <a:r>
              <a:rPr sz="1100" spc="15" dirty="0">
                <a:latin typeface="Times New Roman"/>
                <a:cs typeface="Times New Roman"/>
              </a:rPr>
              <a:t>from </a:t>
            </a:r>
            <a:r>
              <a:rPr sz="1100" spc="10" dirty="0">
                <a:latin typeface="Times New Roman"/>
                <a:cs typeface="Times New Roman"/>
              </a:rPr>
              <a:t>the  frying pan </a:t>
            </a:r>
            <a:r>
              <a:rPr sz="1100" spc="5" dirty="0">
                <a:latin typeface="Times New Roman"/>
                <a:cs typeface="Times New Roman"/>
              </a:rPr>
              <a:t>into </a:t>
            </a:r>
            <a:r>
              <a:rPr sz="1100" spc="10" dirty="0">
                <a:latin typeface="Times New Roman"/>
                <a:cs typeface="Times New Roman"/>
              </a:rPr>
              <a:t>the </a:t>
            </a:r>
            <a:r>
              <a:rPr sz="1100" spc="5" dirty="0">
                <a:latin typeface="Times New Roman"/>
                <a:cs typeface="Times New Roman"/>
              </a:rPr>
              <a:t>fire? </a:t>
            </a:r>
            <a:r>
              <a:rPr sz="1100" i="1" spc="15" dirty="0">
                <a:latin typeface="Times New Roman"/>
                <a:cs typeface="Times New Roman"/>
              </a:rPr>
              <a:t>IMF </a:t>
            </a:r>
            <a:r>
              <a:rPr sz="1100" i="1" spc="10" dirty="0">
                <a:latin typeface="Times New Roman"/>
                <a:cs typeface="Times New Roman"/>
              </a:rPr>
              <a:t>Staff</a:t>
            </a:r>
            <a:r>
              <a:rPr sz="1100" i="1" spc="-35" dirty="0">
                <a:latin typeface="Times New Roman"/>
                <a:cs typeface="Times New Roman"/>
              </a:rPr>
              <a:t> </a:t>
            </a:r>
            <a:r>
              <a:rPr sz="1100" i="1" spc="10" dirty="0">
                <a:latin typeface="Times New Roman"/>
                <a:cs typeface="Times New Roman"/>
              </a:rPr>
              <a:t>Papers.</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2595" marR="80010" indent="-430530">
              <a:lnSpc>
                <a:spcPts val="1300"/>
              </a:lnSpc>
            </a:pPr>
            <a:r>
              <a:rPr sz="1100" spc="10" dirty="0">
                <a:latin typeface="Times New Roman"/>
                <a:cs typeface="Times New Roman"/>
              </a:rPr>
              <a:t>Burnside </a:t>
            </a:r>
            <a:r>
              <a:rPr sz="1100" spc="15" dirty="0">
                <a:latin typeface="Times New Roman"/>
                <a:cs typeface="Times New Roman"/>
              </a:rPr>
              <a:t>and </a:t>
            </a:r>
            <a:r>
              <a:rPr sz="1100" spc="10" dirty="0">
                <a:latin typeface="Times New Roman"/>
                <a:cs typeface="Times New Roman"/>
              </a:rPr>
              <a:t>Dollar (1997) </a:t>
            </a:r>
            <a:r>
              <a:rPr sz="1100" spc="5" dirty="0">
                <a:latin typeface="Times New Roman"/>
                <a:cs typeface="Times New Roman"/>
              </a:rPr>
              <a:t>Aid, </a:t>
            </a:r>
            <a:r>
              <a:rPr sz="1100" spc="10" dirty="0">
                <a:latin typeface="Times New Roman"/>
                <a:cs typeface="Times New Roman"/>
              </a:rPr>
              <a:t>policies, and growth. </a:t>
            </a:r>
            <a:r>
              <a:rPr sz="1100" spc="5" dirty="0">
                <a:latin typeface="Times New Roman"/>
                <a:cs typeface="Times New Roman"/>
              </a:rPr>
              <a:t>Policy </a:t>
            </a:r>
            <a:r>
              <a:rPr sz="1100" spc="10" dirty="0">
                <a:latin typeface="Times New Roman"/>
                <a:cs typeface="Times New Roman"/>
              </a:rPr>
              <a:t>Research Working Paper  No. 1777, Washington, World</a:t>
            </a:r>
            <a:r>
              <a:rPr sz="1100" spc="-15" dirty="0">
                <a:latin typeface="Times New Roman"/>
                <a:cs typeface="Times New Roman"/>
              </a:rPr>
              <a:t> </a:t>
            </a:r>
            <a:r>
              <a:rPr sz="1100" spc="10" dirty="0">
                <a:latin typeface="Times New Roman"/>
                <a:cs typeface="Times New Roman"/>
              </a:rPr>
              <a:t>Bank</a:t>
            </a:r>
            <a:endParaRPr sz="1100" dirty="0">
              <a:latin typeface="Times New Roman"/>
              <a:cs typeface="Times New Roman"/>
            </a:endParaRPr>
          </a:p>
          <a:p>
            <a:pPr>
              <a:lnSpc>
                <a:spcPct val="100000"/>
              </a:lnSpc>
              <a:spcBef>
                <a:spcPts val="25"/>
              </a:spcBef>
            </a:pPr>
            <a:endParaRPr sz="1050" dirty="0">
              <a:latin typeface="Times New Roman"/>
              <a:cs typeface="Times New Roman"/>
            </a:endParaRPr>
          </a:p>
          <a:p>
            <a:pPr marL="12700">
              <a:lnSpc>
                <a:spcPts val="1310"/>
              </a:lnSpc>
            </a:pPr>
            <a:r>
              <a:rPr sz="1100" spc="5" dirty="0">
                <a:latin typeface="Times New Roman"/>
                <a:cs typeface="Times New Roman"/>
              </a:rPr>
              <a:t>Burnside, </a:t>
            </a:r>
            <a:r>
              <a:rPr sz="1100" spc="10" dirty="0">
                <a:latin typeface="Times New Roman"/>
                <a:cs typeface="Times New Roman"/>
              </a:rPr>
              <a:t>C. and D. Dollar. </a:t>
            </a:r>
            <a:r>
              <a:rPr sz="1100" spc="5" dirty="0">
                <a:latin typeface="Times New Roman"/>
                <a:cs typeface="Times New Roman"/>
              </a:rPr>
              <a:t>(2004). Aid, policies, </a:t>
            </a:r>
            <a:r>
              <a:rPr sz="1100" spc="10" dirty="0">
                <a:latin typeface="Times New Roman"/>
                <a:cs typeface="Times New Roman"/>
              </a:rPr>
              <a:t>and growth: </a:t>
            </a:r>
            <a:r>
              <a:rPr sz="1100" spc="5" dirty="0">
                <a:latin typeface="Times New Roman"/>
                <a:cs typeface="Times New Roman"/>
              </a:rPr>
              <a:t>revisiting </a:t>
            </a:r>
            <a:r>
              <a:rPr sz="1100" spc="10" dirty="0">
                <a:latin typeface="Times New Roman"/>
                <a:cs typeface="Times New Roman"/>
              </a:rPr>
              <a:t>the</a:t>
            </a:r>
            <a:r>
              <a:rPr sz="1100" dirty="0">
                <a:latin typeface="Times New Roman"/>
                <a:cs typeface="Times New Roman"/>
              </a:rPr>
              <a:t> </a:t>
            </a:r>
            <a:r>
              <a:rPr sz="1100" spc="10" dirty="0">
                <a:latin typeface="Times New Roman"/>
                <a:cs typeface="Times New Roman"/>
              </a:rPr>
              <a:t>evidence.</a:t>
            </a:r>
            <a:endParaRPr sz="1100" dirty="0">
              <a:latin typeface="Times New Roman"/>
              <a:cs typeface="Times New Roman"/>
            </a:endParaRPr>
          </a:p>
          <a:p>
            <a:pPr marL="442595">
              <a:lnSpc>
                <a:spcPts val="1310"/>
              </a:lnSpc>
            </a:pPr>
            <a:r>
              <a:rPr sz="1100" spc="5" dirty="0">
                <a:latin typeface="Times New Roman"/>
                <a:cs typeface="Times New Roman"/>
              </a:rPr>
              <a:t>Policy Research </a:t>
            </a:r>
            <a:r>
              <a:rPr sz="1100" spc="10" dirty="0">
                <a:latin typeface="Times New Roman"/>
                <a:cs typeface="Times New Roman"/>
              </a:rPr>
              <a:t>Working </a:t>
            </a:r>
            <a:r>
              <a:rPr sz="1100" spc="5" dirty="0">
                <a:latin typeface="Times New Roman"/>
                <a:cs typeface="Times New Roman"/>
              </a:rPr>
              <a:t>Paper </a:t>
            </a:r>
            <a:r>
              <a:rPr sz="1100" spc="10" dirty="0">
                <a:latin typeface="Times New Roman"/>
                <a:cs typeface="Times New Roman"/>
              </a:rPr>
              <a:t>O-2834. World Bank, Washington,</a:t>
            </a:r>
            <a:r>
              <a:rPr sz="1100" spc="20" dirty="0">
                <a:latin typeface="Times New Roman"/>
                <a:cs typeface="Times New Roman"/>
              </a:rPr>
              <a:t> </a:t>
            </a:r>
            <a:r>
              <a:rPr sz="1100" spc="10" dirty="0">
                <a:latin typeface="Times New Roman"/>
                <a:cs typeface="Times New Roman"/>
              </a:rPr>
              <a:t>DC.</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2595" marR="500380" indent="-430530">
              <a:lnSpc>
                <a:spcPts val="1300"/>
              </a:lnSpc>
            </a:pPr>
            <a:r>
              <a:rPr sz="1100" spc="10" dirty="0">
                <a:latin typeface="Times New Roman"/>
                <a:cs typeface="Times New Roman"/>
              </a:rPr>
              <a:t>Caballero, R. </a:t>
            </a:r>
            <a:r>
              <a:rPr sz="1100" spc="5" dirty="0">
                <a:latin typeface="Times New Roman"/>
                <a:cs typeface="Times New Roman"/>
              </a:rPr>
              <a:t>(2007), </a:t>
            </a:r>
            <a:r>
              <a:rPr sz="1100" spc="10" dirty="0">
                <a:latin typeface="Times New Roman"/>
                <a:cs typeface="Times New Roman"/>
              </a:rPr>
              <a:t>“Persistent </a:t>
            </a:r>
            <a:r>
              <a:rPr sz="1100" spc="5" dirty="0">
                <a:latin typeface="Times New Roman"/>
                <a:cs typeface="Times New Roman"/>
              </a:rPr>
              <a:t>Appreciations </a:t>
            </a:r>
            <a:r>
              <a:rPr sz="1100" spc="10" dirty="0">
                <a:latin typeface="Times New Roman"/>
                <a:cs typeface="Times New Roman"/>
              </a:rPr>
              <a:t>and </a:t>
            </a:r>
            <a:r>
              <a:rPr sz="1100" spc="5" dirty="0">
                <a:latin typeface="Times New Roman"/>
                <a:cs typeface="Times New Roman"/>
              </a:rPr>
              <a:t>Overshooting: </a:t>
            </a:r>
            <a:r>
              <a:rPr sz="1100" spc="10" dirty="0">
                <a:latin typeface="Times New Roman"/>
                <a:cs typeface="Times New Roman"/>
              </a:rPr>
              <a:t>a Normative  Analysis”, NBER Working </a:t>
            </a:r>
            <a:r>
              <a:rPr sz="1100" spc="5" dirty="0">
                <a:latin typeface="Times New Roman"/>
                <a:cs typeface="Times New Roman"/>
              </a:rPr>
              <a:t>Paper</a:t>
            </a:r>
            <a:r>
              <a:rPr sz="1100" spc="-10" dirty="0">
                <a:latin typeface="Times New Roman"/>
                <a:cs typeface="Times New Roman"/>
              </a:rPr>
              <a:t> </a:t>
            </a:r>
            <a:r>
              <a:rPr sz="1100" spc="15" dirty="0">
                <a:latin typeface="Times New Roman"/>
                <a:cs typeface="Times New Roman"/>
              </a:rPr>
              <a:t>13077</a:t>
            </a:r>
            <a:endParaRPr sz="1100" dirty="0">
              <a:latin typeface="Times New Roman"/>
              <a:cs typeface="Times New Roman"/>
            </a:endParaRPr>
          </a:p>
          <a:p>
            <a:pPr>
              <a:lnSpc>
                <a:spcPct val="100000"/>
              </a:lnSpc>
              <a:spcBef>
                <a:spcPts val="25"/>
              </a:spcBef>
            </a:pPr>
            <a:endParaRPr sz="1050" dirty="0">
              <a:latin typeface="Times New Roman"/>
              <a:cs typeface="Times New Roman"/>
            </a:endParaRPr>
          </a:p>
          <a:p>
            <a:pPr marL="12700">
              <a:lnSpc>
                <a:spcPct val="100000"/>
              </a:lnSpc>
              <a:spcBef>
                <a:spcPts val="5"/>
              </a:spcBef>
            </a:pPr>
            <a:r>
              <a:rPr sz="1100" spc="10" dirty="0">
                <a:latin typeface="Times New Roman"/>
                <a:cs typeface="Times New Roman"/>
              </a:rPr>
              <a:t>Celasun, </a:t>
            </a:r>
            <a:r>
              <a:rPr sz="1100" spc="15" dirty="0">
                <a:latin typeface="Times New Roman"/>
                <a:cs typeface="Times New Roman"/>
              </a:rPr>
              <a:t>IMF </a:t>
            </a:r>
            <a:r>
              <a:rPr sz="1100" spc="5" dirty="0">
                <a:latin typeface="Times New Roman"/>
                <a:cs typeface="Times New Roman"/>
              </a:rPr>
              <a:t>study </a:t>
            </a:r>
            <a:r>
              <a:rPr sz="1100" spc="10" dirty="0">
                <a:latin typeface="Times New Roman"/>
                <a:cs typeface="Times New Roman"/>
              </a:rPr>
              <a:t>in</a:t>
            </a:r>
            <a:r>
              <a:rPr sz="1100" spc="-5" dirty="0">
                <a:latin typeface="Times New Roman"/>
                <a:cs typeface="Times New Roman"/>
              </a:rPr>
              <a:t> </a:t>
            </a:r>
            <a:r>
              <a:rPr sz="1100" spc="15" dirty="0">
                <a:latin typeface="Times New Roman"/>
                <a:cs typeface="Times New Roman"/>
              </a:rPr>
              <a:t>EP</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2595" marR="211454" indent="-430530">
              <a:lnSpc>
                <a:spcPct val="98400"/>
              </a:lnSpc>
            </a:pPr>
            <a:r>
              <a:rPr sz="1100" spc="10" dirty="0">
                <a:latin typeface="Times New Roman"/>
                <a:cs typeface="Times New Roman"/>
              </a:rPr>
              <a:t>Chauvet, L. and </a:t>
            </a:r>
            <a:r>
              <a:rPr sz="1100" spc="5" dirty="0">
                <a:latin typeface="Times New Roman"/>
                <a:cs typeface="Times New Roman"/>
              </a:rPr>
              <a:t>P. </a:t>
            </a:r>
            <a:r>
              <a:rPr sz="1100" spc="10" dirty="0">
                <a:latin typeface="Times New Roman"/>
                <a:cs typeface="Times New Roman"/>
              </a:rPr>
              <a:t>Guillaumont. (2002). Aid and growth </a:t>
            </a:r>
            <a:r>
              <a:rPr sz="1100" spc="5" dirty="0">
                <a:latin typeface="Times New Roman"/>
                <a:cs typeface="Times New Roman"/>
              </a:rPr>
              <a:t>revisited: </a:t>
            </a:r>
            <a:r>
              <a:rPr sz="1100" spc="10" dirty="0">
                <a:latin typeface="Times New Roman"/>
                <a:cs typeface="Times New Roman"/>
              </a:rPr>
              <a:t>policy, economic  vulnerability and political </a:t>
            </a:r>
            <a:r>
              <a:rPr sz="1100" spc="5" dirty="0">
                <a:latin typeface="Times New Roman"/>
                <a:cs typeface="Times New Roman"/>
              </a:rPr>
              <a:t>Instability.” </a:t>
            </a:r>
            <a:r>
              <a:rPr sz="1100" spc="10" dirty="0">
                <a:latin typeface="Times New Roman"/>
                <a:cs typeface="Times New Roman"/>
              </a:rPr>
              <a:t>Paper presented at </a:t>
            </a:r>
            <a:r>
              <a:rPr sz="1100" spc="5" dirty="0">
                <a:latin typeface="Times New Roman"/>
                <a:cs typeface="Times New Roman"/>
              </a:rPr>
              <a:t>the </a:t>
            </a:r>
            <a:r>
              <a:rPr sz="1100" spc="10" dirty="0">
                <a:latin typeface="Times New Roman"/>
                <a:cs typeface="Times New Roman"/>
              </a:rPr>
              <a:t>Annual </a:t>
            </a:r>
            <a:r>
              <a:rPr sz="1100" spc="15" dirty="0">
                <a:latin typeface="Times New Roman"/>
                <a:cs typeface="Times New Roman"/>
              </a:rPr>
              <a:t>Bank  </a:t>
            </a:r>
            <a:r>
              <a:rPr sz="1100" spc="5" dirty="0">
                <a:latin typeface="Times New Roman"/>
                <a:cs typeface="Times New Roman"/>
              </a:rPr>
              <a:t>Conference </a:t>
            </a:r>
            <a:r>
              <a:rPr sz="1100" spc="10" dirty="0">
                <a:latin typeface="Times New Roman"/>
                <a:cs typeface="Times New Roman"/>
              </a:rPr>
              <a:t>on Development Economics: Towards </a:t>
            </a:r>
            <a:r>
              <a:rPr sz="1100" spc="5" dirty="0">
                <a:latin typeface="Times New Roman"/>
                <a:cs typeface="Times New Roman"/>
              </a:rPr>
              <a:t>Pro-poor </a:t>
            </a:r>
            <a:r>
              <a:rPr sz="1100" spc="10" dirty="0">
                <a:latin typeface="Times New Roman"/>
                <a:cs typeface="Times New Roman"/>
              </a:rPr>
              <a:t>Policies,</a:t>
            </a:r>
            <a:r>
              <a:rPr sz="1100" spc="25" dirty="0">
                <a:latin typeface="Times New Roman"/>
                <a:cs typeface="Times New Roman"/>
              </a:rPr>
              <a:t> </a:t>
            </a:r>
            <a:r>
              <a:rPr sz="1100" spc="5" dirty="0">
                <a:latin typeface="Times New Roman"/>
                <a:cs typeface="Times New Roman"/>
              </a:rPr>
              <a:t>Oslo</a:t>
            </a:r>
            <a:endParaRPr sz="1100" dirty="0">
              <a:latin typeface="Times New Roman"/>
              <a:cs typeface="Times New Roman"/>
            </a:endParaRPr>
          </a:p>
          <a:p>
            <a:pPr>
              <a:lnSpc>
                <a:spcPct val="100000"/>
              </a:lnSpc>
              <a:spcBef>
                <a:spcPts val="15"/>
              </a:spcBef>
            </a:pPr>
            <a:endParaRPr sz="1100" dirty="0">
              <a:latin typeface="Times New Roman"/>
              <a:cs typeface="Times New Roman"/>
            </a:endParaRPr>
          </a:p>
          <a:p>
            <a:pPr marL="12700">
              <a:lnSpc>
                <a:spcPct val="100000"/>
              </a:lnSpc>
            </a:pPr>
            <a:r>
              <a:rPr sz="1100" spc="10" dirty="0">
                <a:latin typeface="Times New Roman"/>
                <a:cs typeface="Times New Roman"/>
              </a:rPr>
              <a:t>Chenery, </a:t>
            </a:r>
            <a:r>
              <a:rPr sz="1100" spc="15" dirty="0">
                <a:latin typeface="Times New Roman"/>
                <a:cs typeface="Times New Roman"/>
              </a:rPr>
              <a:t>H. </a:t>
            </a:r>
            <a:r>
              <a:rPr sz="1100" spc="10" dirty="0">
                <a:latin typeface="Times New Roman"/>
                <a:cs typeface="Times New Roman"/>
              </a:rPr>
              <a:t>and </a:t>
            </a:r>
            <a:r>
              <a:rPr sz="1100" spc="5" dirty="0">
                <a:latin typeface="Times New Roman"/>
                <a:cs typeface="Times New Roman"/>
              </a:rPr>
              <a:t>Strout, </a:t>
            </a:r>
            <a:r>
              <a:rPr sz="1100" spc="10" dirty="0">
                <a:latin typeface="Times New Roman"/>
                <a:cs typeface="Times New Roman"/>
              </a:rPr>
              <a:t>M. </a:t>
            </a:r>
            <a:r>
              <a:rPr sz="1100" spc="5" dirty="0">
                <a:latin typeface="Times New Roman"/>
                <a:cs typeface="Times New Roman"/>
              </a:rPr>
              <a:t>(1966). Foreign assistance </a:t>
            </a:r>
            <a:r>
              <a:rPr sz="1100" spc="10" dirty="0">
                <a:latin typeface="Times New Roman"/>
                <a:cs typeface="Times New Roman"/>
              </a:rPr>
              <a:t>and economic</a:t>
            </a:r>
            <a:r>
              <a:rPr sz="1100" dirty="0">
                <a:latin typeface="Times New Roman"/>
                <a:cs typeface="Times New Roman"/>
              </a:rPr>
              <a:t> </a:t>
            </a:r>
            <a:r>
              <a:rPr sz="1100" spc="10" dirty="0">
                <a:latin typeface="Times New Roman"/>
                <a:cs typeface="Times New Roman"/>
              </a:rPr>
              <a:t>development.</a:t>
            </a:r>
            <a:endParaRPr sz="11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34951" y="291509"/>
            <a:ext cx="6977793" cy="7869590"/>
          </a:xfrm>
          <a:prstGeom prst="rect">
            <a:avLst/>
          </a:prstGeom>
        </p:spPr>
        <p:txBody>
          <a:bodyPr vert="horz" wrap="square" lIns="0" tIns="15875" rIns="0" bIns="0" rtlCol="0">
            <a:spAutoFit/>
          </a:bodyPr>
          <a:lstStyle/>
          <a:p>
            <a:pPr marL="34925" algn="ctr">
              <a:lnSpc>
                <a:spcPct val="100000"/>
              </a:lnSpc>
              <a:spcBef>
                <a:spcPts val="125"/>
              </a:spcBef>
            </a:pPr>
            <a:endParaRPr sz="11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10"/>
              </a:spcBef>
            </a:pPr>
            <a:endParaRPr sz="1700" dirty="0">
              <a:latin typeface="Times New Roman"/>
              <a:cs typeface="Times New Roman"/>
            </a:endParaRPr>
          </a:p>
          <a:p>
            <a:pPr marL="443230">
              <a:lnSpc>
                <a:spcPct val="100000"/>
              </a:lnSpc>
            </a:pPr>
            <a:r>
              <a:rPr sz="1100" i="1" spc="10" dirty="0">
                <a:latin typeface="Times New Roman"/>
                <a:cs typeface="Times New Roman"/>
              </a:rPr>
              <a:t>The American Economic Review</a:t>
            </a:r>
            <a:r>
              <a:rPr sz="1100" spc="10" dirty="0">
                <a:latin typeface="Times New Roman"/>
                <a:cs typeface="Times New Roman"/>
              </a:rPr>
              <a:t>. 66, pp.</a:t>
            </a:r>
            <a:r>
              <a:rPr sz="1100" spc="-20" dirty="0">
                <a:latin typeface="Times New Roman"/>
                <a:cs typeface="Times New Roman"/>
              </a:rPr>
              <a:t> </a:t>
            </a:r>
            <a:r>
              <a:rPr sz="1100" spc="10" dirty="0">
                <a:latin typeface="Times New Roman"/>
                <a:cs typeface="Times New Roman"/>
              </a:rPr>
              <a:t>679-733.</a:t>
            </a:r>
            <a:endParaRPr sz="1100" dirty="0">
              <a:latin typeface="Times New Roman"/>
              <a:cs typeface="Times New Roman"/>
            </a:endParaRPr>
          </a:p>
          <a:p>
            <a:pPr>
              <a:lnSpc>
                <a:spcPct val="100000"/>
              </a:lnSpc>
              <a:spcBef>
                <a:spcPts val="5"/>
              </a:spcBef>
            </a:pPr>
            <a:endParaRPr sz="1150" dirty="0">
              <a:latin typeface="Times New Roman"/>
              <a:cs typeface="Times New Roman"/>
            </a:endParaRPr>
          </a:p>
          <a:p>
            <a:pPr marL="443230" marR="147955" indent="-430530">
              <a:lnSpc>
                <a:spcPts val="1300"/>
              </a:lnSpc>
              <a:spcBef>
                <a:spcPts val="5"/>
              </a:spcBef>
            </a:pPr>
            <a:r>
              <a:rPr sz="1100" spc="10" dirty="0">
                <a:latin typeface="Times New Roman"/>
                <a:cs typeface="Times New Roman"/>
              </a:rPr>
              <a:t>Clemens Michael A., Steven Radelet and Rikhil Bhavnani (2004). Counting chickens  when they </a:t>
            </a:r>
            <a:r>
              <a:rPr sz="1100" spc="5" dirty="0">
                <a:latin typeface="Times New Roman"/>
                <a:cs typeface="Times New Roman"/>
              </a:rPr>
              <a:t>hatch: </a:t>
            </a:r>
            <a:r>
              <a:rPr sz="1100" spc="10" dirty="0">
                <a:latin typeface="Times New Roman"/>
                <a:cs typeface="Times New Roman"/>
              </a:rPr>
              <a:t>the short term effect of aid on growth. Working</a:t>
            </a:r>
            <a:r>
              <a:rPr sz="1100" spc="-45" dirty="0">
                <a:latin typeface="Times New Roman"/>
                <a:cs typeface="Times New Roman"/>
              </a:rPr>
              <a:t> </a:t>
            </a:r>
            <a:r>
              <a:rPr sz="1100" spc="5" dirty="0">
                <a:latin typeface="Times New Roman"/>
                <a:cs typeface="Times New Roman"/>
              </a:rPr>
              <a:t>Paper</a:t>
            </a:r>
            <a:endParaRPr sz="1100" dirty="0">
              <a:latin typeface="Times New Roman"/>
              <a:cs typeface="Times New Roman"/>
            </a:endParaRPr>
          </a:p>
          <a:p>
            <a:pPr marL="443230">
              <a:lnSpc>
                <a:spcPts val="1260"/>
              </a:lnSpc>
            </a:pPr>
            <a:r>
              <a:rPr sz="1100" spc="10" dirty="0">
                <a:latin typeface="Times New Roman"/>
                <a:cs typeface="Times New Roman"/>
              </a:rPr>
              <a:t>No. 44, Center for Global</a:t>
            </a:r>
            <a:r>
              <a:rPr sz="1100" spc="-20" dirty="0">
                <a:latin typeface="Times New Roman"/>
                <a:cs typeface="Times New Roman"/>
              </a:rPr>
              <a:t> </a:t>
            </a:r>
            <a:r>
              <a:rPr sz="1100" spc="10" dirty="0">
                <a:latin typeface="Times New Roman"/>
                <a:cs typeface="Times New Roman"/>
              </a:rPr>
              <a:t>Development</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3230" marR="5080" indent="-430530">
              <a:lnSpc>
                <a:spcPts val="1300"/>
              </a:lnSpc>
            </a:pPr>
            <a:r>
              <a:rPr sz="1100" spc="10" dirty="0">
                <a:latin typeface="Times New Roman"/>
                <a:cs typeface="Times New Roman"/>
              </a:rPr>
              <a:t>Correlates of War 2 </a:t>
            </a:r>
            <a:r>
              <a:rPr sz="1100" spc="5" dirty="0">
                <a:latin typeface="Times New Roman"/>
                <a:cs typeface="Times New Roman"/>
              </a:rPr>
              <a:t>Project. </a:t>
            </a:r>
            <a:r>
              <a:rPr sz="1100" i="1" spc="10" dirty="0">
                <a:latin typeface="Times New Roman"/>
                <a:cs typeface="Times New Roman"/>
              </a:rPr>
              <a:t>Colonial/Dependency </a:t>
            </a:r>
            <a:r>
              <a:rPr sz="1100" i="1" spc="5" dirty="0">
                <a:latin typeface="Times New Roman"/>
                <a:cs typeface="Times New Roman"/>
              </a:rPr>
              <a:t>Contiguity Data, </a:t>
            </a:r>
            <a:r>
              <a:rPr sz="1100" i="1" spc="10" dirty="0">
                <a:latin typeface="Times New Roman"/>
                <a:cs typeface="Times New Roman"/>
              </a:rPr>
              <a:t>1816-2002</a:t>
            </a:r>
            <a:r>
              <a:rPr sz="1100" spc="10" dirty="0">
                <a:latin typeface="Times New Roman"/>
                <a:cs typeface="Times New Roman"/>
              </a:rPr>
              <a:t>.Version  3.0.</a:t>
            </a:r>
            <a:endParaRPr sz="1100" dirty="0">
              <a:latin typeface="Times New Roman"/>
              <a:cs typeface="Times New Roman"/>
            </a:endParaRPr>
          </a:p>
          <a:p>
            <a:pPr marL="12700">
              <a:lnSpc>
                <a:spcPts val="1250"/>
              </a:lnSpc>
            </a:pPr>
            <a:r>
              <a:rPr sz="1100" spc="10" dirty="0">
                <a:latin typeface="Times New Roman"/>
                <a:cs typeface="Times New Roman"/>
              </a:rPr>
              <a:t>Cukierman</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3230" marR="220345" indent="-430530">
              <a:lnSpc>
                <a:spcPts val="1300"/>
              </a:lnSpc>
            </a:pPr>
            <a:r>
              <a:rPr sz="1100" spc="10" dirty="0">
                <a:latin typeface="Times New Roman"/>
                <a:cs typeface="Times New Roman"/>
              </a:rPr>
              <a:t>Dalgaard, Carl-Johan, Henrik Hansen and </a:t>
            </a:r>
            <a:r>
              <a:rPr sz="1100" spc="5" dirty="0">
                <a:latin typeface="Times New Roman"/>
                <a:cs typeface="Times New Roman"/>
              </a:rPr>
              <a:t>Finn </a:t>
            </a:r>
            <a:r>
              <a:rPr sz="1100" spc="10" dirty="0">
                <a:latin typeface="Times New Roman"/>
                <a:cs typeface="Times New Roman"/>
              </a:rPr>
              <a:t>Tarp (2004). </a:t>
            </a:r>
            <a:r>
              <a:rPr sz="1100" spc="15" dirty="0">
                <a:latin typeface="Times New Roman"/>
                <a:cs typeface="Times New Roman"/>
              </a:rPr>
              <a:t>On </a:t>
            </a:r>
            <a:r>
              <a:rPr sz="1100" spc="10" dirty="0">
                <a:latin typeface="Times New Roman"/>
                <a:cs typeface="Times New Roman"/>
              </a:rPr>
              <a:t>the </a:t>
            </a:r>
            <a:r>
              <a:rPr sz="1100" spc="5" dirty="0">
                <a:latin typeface="Times New Roman"/>
                <a:cs typeface="Times New Roman"/>
              </a:rPr>
              <a:t>empirics </a:t>
            </a:r>
            <a:r>
              <a:rPr sz="1100" spc="10" dirty="0">
                <a:latin typeface="Times New Roman"/>
                <a:cs typeface="Times New Roman"/>
              </a:rPr>
              <a:t>of  foreign aid and growth. </a:t>
            </a:r>
            <a:r>
              <a:rPr sz="1100" i="1" spc="10" dirty="0">
                <a:latin typeface="Times New Roman"/>
                <a:cs typeface="Times New Roman"/>
              </a:rPr>
              <a:t>The Economic </a:t>
            </a:r>
            <a:r>
              <a:rPr sz="1100" i="1" spc="5" dirty="0">
                <a:latin typeface="Times New Roman"/>
                <a:cs typeface="Times New Roman"/>
              </a:rPr>
              <a:t>Journal</a:t>
            </a:r>
            <a:r>
              <a:rPr sz="1100" spc="5" dirty="0">
                <a:latin typeface="Times New Roman"/>
                <a:cs typeface="Times New Roman"/>
              </a:rPr>
              <a:t>, Vol. </a:t>
            </a:r>
            <a:r>
              <a:rPr sz="1100" spc="10" dirty="0">
                <a:latin typeface="Times New Roman"/>
                <a:cs typeface="Times New Roman"/>
              </a:rPr>
              <a:t>114(496): pp.</a:t>
            </a:r>
            <a:r>
              <a:rPr sz="1100" spc="30" dirty="0">
                <a:latin typeface="Times New Roman"/>
                <a:cs typeface="Times New Roman"/>
              </a:rPr>
              <a:t> </a:t>
            </a:r>
            <a:r>
              <a:rPr sz="1100" spc="10" dirty="0">
                <a:latin typeface="Times New Roman"/>
                <a:cs typeface="Times New Roman"/>
              </a:rPr>
              <a:t>191–216.</a:t>
            </a:r>
            <a:endParaRPr sz="1100" dirty="0">
              <a:latin typeface="Times New Roman"/>
              <a:cs typeface="Times New Roman"/>
            </a:endParaRPr>
          </a:p>
          <a:p>
            <a:pPr>
              <a:lnSpc>
                <a:spcPct val="100000"/>
              </a:lnSpc>
              <a:spcBef>
                <a:spcPts val="25"/>
              </a:spcBef>
            </a:pPr>
            <a:endParaRPr sz="1050" dirty="0">
              <a:latin typeface="Times New Roman"/>
              <a:cs typeface="Times New Roman"/>
            </a:endParaRPr>
          </a:p>
          <a:p>
            <a:pPr marL="12700">
              <a:lnSpc>
                <a:spcPct val="100000"/>
              </a:lnSpc>
            </a:pPr>
            <a:r>
              <a:rPr sz="1100" spc="5" dirty="0">
                <a:latin typeface="Times New Roman"/>
                <a:cs typeface="Times New Roman"/>
              </a:rPr>
              <a:t>Dixit, </a:t>
            </a:r>
            <a:r>
              <a:rPr sz="1100" spc="10" dirty="0">
                <a:latin typeface="Times New Roman"/>
                <a:cs typeface="Times New Roman"/>
              </a:rPr>
              <a:t>Pindyck</a:t>
            </a:r>
            <a:r>
              <a:rPr sz="1100" dirty="0">
                <a:latin typeface="Times New Roman"/>
                <a:cs typeface="Times New Roman"/>
              </a:rPr>
              <a:t> </a:t>
            </a:r>
            <a:r>
              <a:rPr sz="1100" spc="5" dirty="0">
                <a:latin typeface="Times New Roman"/>
                <a:cs typeface="Times New Roman"/>
              </a:rPr>
              <a:t>***</a:t>
            </a:r>
            <a:endParaRPr sz="1100" dirty="0">
              <a:latin typeface="Times New Roman"/>
              <a:cs typeface="Times New Roman"/>
            </a:endParaRPr>
          </a:p>
          <a:p>
            <a:pPr>
              <a:lnSpc>
                <a:spcPct val="100000"/>
              </a:lnSpc>
              <a:spcBef>
                <a:spcPts val="15"/>
              </a:spcBef>
            </a:pPr>
            <a:endParaRPr sz="1100" dirty="0">
              <a:latin typeface="Times New Roman"/>
              <a:cs typeface="Times New Roman"/>
            </a:endParaRPr>
          </a:p>
          <a:p>
            <a:pPr marL="12700">
              <a:lnSpc>
                <a:spcPts val="1310"/>
              </a:lnSpc>
            </a:pPr>
            <a:r>
              <a:rPr sz="1100" spc="10" dirty="0">
                <a:latin typeface="Times New Roman"/>
                <a:cs typeface="Times New Roman"/>
              </a:rPr>
              <a:t>Dowling, </a:t>
            </a:r>
            <a:r>
              <a:rPr sz="1100" spc="5" dirty="0">
                <a:latin typeface="Times New Roman"/>
                <a:cs typeface="Times New Roman"/>
              </a:rPr>
              <a:t>J.M. </a:t>
            </a:r>
            <a:r>
              <a:rPr sz="1100" spc="10" dirty="0">
                <a:latin typeface="Times New Roman"/>
                <a:cs typeface="Times New Roman"/>
              </a:rPr>
              <a:t>and U. Hiemenz (1983). Aid, </a:t>
            </a:r>
            <a:r>
              <a:rPr sz="1100" spc="5" dirty="0">
                <a:latin typeface="Times New Roman"/>
                <a:cs typeface="Times New Roman"/>
              </a:rPr>
              <a:t>savings, </a:t>
            </a:r>
            <a:r>
              <a:rPr sz="1100" spc="10" dirty="0">
                <a:latin typeface="Times New Roman"/>
                <a:cs typeface="Times New Roman"/>
              </a:rPr>
              <a:t>and growth </a:t>
            </a:r>
            <a:r>
              <a:rPr sz="1100" spc="5" dirty="0">
                <a:latin typeface="Times New Roman"/>
                <a:cs typeface="Times New Roman"/>
              </a:rPr>
              <a:t>in </a:t>
            </a:r>
            <a:r>
              <a:rPr sz="1100" spc="10" dirty="0">
                <a:latin typeface="Times New Roman"/>
                <a:cs typeface="Times New Roman"/>
              </a:rPr>
              <a:t>the </a:t>
            </a:r>
            <a:r>
              <a:rPr sz="1100" spc="5" dirty="0">
                <a:latin typeface="Times New Roman"/>
                <a:cs typeface="Times New Roman"/>
              </a:rPr>
              <a:t>Asian</a:t>
            </a:r>
            <a:r>
              <a:rPr sz="1100" dirty="0">
                <a:latin typeface="Times New Roman"/>
                <a:cs typeface="Times New Roman"/>
              </a:rPr>
              <a:t> </a:t>
            </a:r>
            <a:r>
              <a:rPr sz="1100" spc="10" dirty="0">
                <a:latin typeface="Times New Roman"/>
                <a:cs typeface="Times New Roman"/>
              </a:rPr>
              <a:t>region.</a:t>
            </a:r>
            <a:endParaRPr sz="1100" dirty="0">
              <a:latin typeface="Times New Roman"/>
              <a:cs typeface="Times New Roman"/>
            </a:endParaRPr>
          </a:p>
          <a:p>
            <a:pPr marL="443230">
              <a:lnSpc>
                <a:spcPts val="1310"/>
              </a:lnSpc>
            </a:pPr>
            <a:r>
              <a:rPr sz="1100" i="1" spc="10" dirty="0">
                <a:latin typeface="Times New Roman"/>
                <a:cs typeface="Times New Roman"/>
              </a:rPr>
              <a:t>The </a:t>
            </a:r>
            <a:r>
              <a:rPr sz="1100" i="1" spc="5" dirty="0">
                <a:latin typeface="Times New Roman"/>
                <a:cs typeface="Times New Roman"/>
              </a:rPr>
              <a:t>Developing </a:t>
            </a:r>
            <a:r>
              <a:rPr sz="1100" i="1" spc="10" dirty="0">
                <a:latin typeface="Times New Roman"/>
                <a:cs typeface="Times New Roman"/>
              </a:rPr>
              <a:t>Economies</a:t>
            </a:r>
            <a:r>
              <a:rPr sz="1100" spc="10" dirty="0">
                <a:latin typeface="Times New Roman"/>
                <a:cs typeface="Times New Roman"/>
              </a:rPr>
              <a:t>, </a:t>
            </a:r>
            <a:r>
              <a:rPr sz="1100" spc="5" dirty="0">
                <a:latin typeface="Times New Roman"/>
                <a:cs typeface="Times New Roman"/>
              </a:rPr>
              <a:t>Vol. 21, </a:t>
            </a:r>
            <a:r>
              <a:rPr sz="1100" spc="10" dirty="0">
                <a:latin typeface="Times New Roman"/>
                <a:cs typeface="Times New Roman"/>
              </a:rPr>
              <a:t>No.1, </a:t>
            </a:r>
            <a:r>
              <a:rPr sz="1100" spc="5" dirty="0">
                <a:latin typeface="Times New Roman"/>
                <a:cs typeface="Times New Roman"/>
              </a:rPr>
              <a:t>pp.</a:t>
            </a:r>
            <a:r>
              <a:rPr sz="1100" spc="-10" dirty="0">
                <a:latin typeface="Times New Roman"/>
                <a:cs typeface="Times New Roman"/>
              </a:rPr>
              <a:t> </a:t>
            </a:r>
            <a:r>
              <a:rPr sz="1100" spc="5" dirty="0">
                <a:latin typeface="Times New Roman"/>
                <a:cs typeface="Times New Roman"/>
              </a:rPr>
              <a:t>1-13</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86995" indent="-430530">
              <a:lnSpc>
                <a:spcPct val="98400"/>
              </a:lnSpc>
            </a:pPr>
            <a:r>
              <a:rPr sz="1100" spc="10" dirty="0">
                <a:latin typeface="Times New Roman"/>
                <a:cs typeface="Times New Roman"/>
              </a:rPr>
              <a:t>Durbarry, </a:t>
            </a:r>
            <a:r>
              <a:rPr sz="1100" spc="5" dirty="0">
                <a:latin typeface="Times New Roman"/>
                <a:cs typeface="Times New Roman"/>
              </a:rPr>
              <a:t>R., </a:t>
            </a:r>
            <a:r>
              <a:rPr sz="1100" spc="15" dirty="0">
                <a:latin typeface="Times New Roman"/>
                <a:cs typeface="Times New Roman"/>
              </a:rPr>
              <a:t>N. </a:t>
            </a:r>
            <a:r>
              <a:rPr sz="1100" spc="10" dirty="0">
                <a:latin typeface="Times New Roman"/>
                <a:cs typeface="Times New Roman"/>
              </a:rPr>
              <a:t>Gemmell, and D. Greenaway. (1998). New evidence on the impact of  foreign aid </a:t>
            </a:r>
            <a:r>
              <a:rPr sz="1100" spc="15" dirty="0">
                <a:latin typeface="Times New Roman"/>
                <a:cs typeface="Times New Roman"/>
              </a:rPr>
              <a:t>on </a:t>
            </a:r>
            <a:r>
              <a:rPr sz="1100" spc="10" dirty="0">
                <a:latin typeface="Times New Roman"/>
                <a:cs typeface="Times New Roman"/>
              </a:rPr>
              <a:t>economic growth.” </a:t>
            </a:r>
            <a:r>
              <a:rPr sz="1100" spc="15" dirty="0">
                <a:latin typeface="Times New Roman"/>
                <a:cs typeface="Times New Roman"/>
              </a:rPr>
              <a:t>CREDIT </a:t>
            </a:r>
            <a:r>
              <a:rPr sz="1100" spc="10" dirty="0">
                <a:latin typeface="Times New Roman"/>
                <a:cs typeface="Times New Roman"/>
              </a:rPr>
              <a:t>Research Paper 98r8. University  of </a:t>
            </a:r>
            <a:r>
              <a:rPr sz="1100" spc="5" dirty="0">
                <a:latin typeface="Times New Roman"/>
                <a:cs typeface="Times New Roman"/>
              </a:rPr>
              <a:t>Nottingham,</a:t>
            </a:r>
            <a:r>
              <a:rPr sz="1100" dirty="0">
                <a:latin typeface="Times New Roman"/>
                <a:cs typeface="Times New Roman"/>
              </a:rPr>
              <a:t> </a:t>
            </a:r>
            <a:r>
              <a:rPr sz="1100" spc="10" dirty="0">
                <a:latin typeface="Times New Roman"/>
                <a:cs typeface="Times New Roman"/>
              </a:rPr>
              <a:t>Nottingham.</a:t>
            </a:r>
            <a:endParaRPr sz="11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50"/>
              </a:spcBef>
            </a:pPr>
            <a:endParaRPr sz="1050" dirty="0">
              <a:latin typeface="Times New Roman"/>
              <a:cs typeface="Times New Roman"/>
            </a:endParaRPr>
          </a:p>
          <a:p>
            <a:pPr marL="478790" marR="331470" indent="-466725">
              <a:lnSpc>
                <a:spcPts val="1300"/>
              </a:lnSpc>
            </a:pPr>
            <a:r>
              <a:rPr sz="1100" spc="10" dirty="0">
                <a:latin typeface="Times New Roman"/>
                <a:cs typeface="Times New Roman"/>
              </a:rPr>
              <a:t>Easterly, </a:t>
            </a:r>
            <a:r>
              <a:rPr sz="1100" spc="15" dirty="0">
                <a:latin typeface="Times New Roman"/>
                <a:cs typeface="Times New Roman"/>
              </a:rPr>
              <a:t>W. </a:t>
            </a:r>
            <a:r>
              <a:rPr sz="1100" spc="10" dirty="0">
                <a:latin typeface="Times New Roman"/>
                <a:cs typeface="Times New Roman"/>
              </a:rPr>
              <a:t>(1993). How much do distortions </a:t>
            </a:r>
            <a:r>
              <a:rPr sz="1100" spc="5" dirty="0">
                <a:latin typeface="Times New Roman"/>
                <a:cs typeface="Times New Roman"/>
              </a:rPr>
              <a:t>affect </a:t>
            </a:r>
            <a:r>
              <a:rPr sz="1100" spc="10" dirty="0">
                <a:latin typeface="Times New Roman"/>
                <a:cs typeface="Times New Roman"/>
              </a:rPr>
              <a:t>growth. </a:t>
            </a:r>
            <a:r>
              <a:rPr sz="1100" i="1" spc="10" dirty="0">
                <a:latin typeface="Times New Roman"/>
                <a:cs typeface="Times New Roman"/>
              </a:rPr>
              <a:t>Journal of Monetary  Economics</a:t>
            </a:r>
            <a:r>
              <a:rPr sz="1100" spc="10" dirty="0">
                <a:latin typeface="Times New Roman"/>
                <a:cs typeface="Times New Roman"/>
              </a:rPr>
              <a:t>, </a:t>
            </a:r>
            <a:r>
              <a:rPr sz="1100" spc="5" dirty="0">
                <a:latin typeface="Times New Roman"/>
                <a:cs typeface="Times New Roman"/>
              </a:rPr>
              <a:t>Vol. </a:t>
            </a:r>
            <a:r>
              <a:rPr sz="1100" spc="10" dirty="0">
                <a:latin typeface="Times New Roman"/>
                <a:cs typeface="Times New Roman"/>
              </a:rPr>
              <a:t>32, pp.</a:t>
            </a:r>
            <a:r>
              <a:rPr sz="1100" spc="-5" dirty="0">
                <a:latin typeface="Times New Roman"/>
                <a:cs typeface="Times New Roman"/>
              </a:rPr>
              <a:t> </a:t>
            </a:r>
            <a:r>
              <a:rPr sz="1100" spc="10" dirty="0">
                <a:latin typeface="Times New Roman"/>
                <a:cs typeface="Times New Roman"/>
              </a:rPr>
              <a:t>187-212.</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207645" indent="-430530">
              <a:lnSpc>
                <a:spcPts val="1300"/>
              </a:lnSpc>
              <a:spcBef>
                <a:spcPts val="5"/>
              </a:spcBef>
            </a:pPr>
            <a:r>
              <a:rPr sz="1100" spc="10" dirty="0">
                <a:latin typeface="Times New Roman"/>
                <a:cs typeface="Times New Roman"/>
              </a:rPr>
              <a:t>Easterly, </a:t>
            </a:r>
            <a:r>
              <a:rPr sz="1100" spc="15" dirty="0">
                <a:latin typeface="Times New Roman"/>
                <a:cs typeface="Times New Roman"/>
              </a:rPr>
              <a:t>W. </a:t>
            </a:r>
            <a:r>
              <a:rPr sz="1100" spc="10" dirty="0">
                <a:latin typeface="Times New Roman"/>
                <a:cs typeface="Times New Roman"/>
              </a:rPr>
              <a:t>and S. Rebelo (1993). </a:t>
            </a:r>
            <a:r>
              <a:rPr sz="1100" spc="5" dirty="0">
                <a:latin typeface="Times New Roman"/>
                <a:cs typeface="Times New Roman"/>
              </a:rPr>
              <a:t>Fiscal policy </a:t>
            </a:r>
            <a:r>
              <a:rPr sz="1100" spc="10" dirty="0">
                <a:latin typeface="Times New Roman"/>
                <a:cs typeface="Times New Roman"/>
              </a:rPr>
              <a:t>and economic growth: an </a:t>
            </a:r>
            <a:r>
              <a:rPr sz="1100" spc="5" dirty="0">
                <a:latin typeface="Times New Roman"/>
                <a:cs typeface="Times New Roman"/>
              </a:rPr>
              <a:t>empirical  analysis. </a:t>
            </a:r>
            <a:r>
              <a:rPr sz="1100" i="1" spc="10" dirty="0">
                <a:latin typeface="Times New Roman"/>
                <a:cs typeface="Times New Roman"/>
              </a:rPr>
              <a:t>Journal of Monetary Economics. </a:t>
            </a:r>
            <a:r>
              <a:rPr sz="1100" spc="10" dirty="0">
                <a:latin typeface="Times New Roman"/>
                <a:cs typeface="Times New Roman"/>
              </a:rPr>
              <a:t>32,</a:t>
            </a:r>
            <a:r>
              <a:rPr sz="1100" spc="-10" dirty="0">
                <a:latin typeface="Times New Roman"/>
                <a:cs typeface="Times New Roman"/>
              </a:rPr>
              <a:t> </a:t>
            </a:r>
            <a:r>
              <a:rPr sz="1100" spc="10" dirty="0">
                <a:latin typeface="Times New Roman"/>
                <a:cs typeface="Times New Roman"/>
              </a:rPr>
              <a:t>417-458.</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3230" marR="7620" indent="-430530" algn="just">
              <a:lnSpc>
                <a:spcPts val="1300"/>
              </a:lnSpc>
              <a:spcBef>
                <a:spcPts val="5"/>
              </a:spcBef>
            </a:pPr>
            <a:r>
              <a:rPr sz="1100" spc="10" dirty="0">
                <a:latin typeface="Times New Roman"/>
                <a:cs typeface="Times New Roman"/>
              </a:rPr>
              <a:t>Easterly, </a:t>
            </a:r>
            <a:r>
              <a:rPr sz="1100" spc="5" dirty="0">
                <a:latin typeface="Times New Roman"/>
                <a:cs typeface="Times New Roman"/>
              </a:rPr>
              <a:t>William, </a:t>
            </a:r>
            <a:r>
              <a:rPr sz="1100" spc="10" dirty="0">
                <a:latin typeface="Times New Roman"/>
                <a:cs typeface="Times New Roman"/>
              </a:rPr>
              <a:t>and </a:t>
            </a:r>
            <a:r>
              <a:rPr sz="1100" spc="5" dirty="0">
                <a:latin typeface="Times New Roman"/>
                <a:cs typeface="Times New Roman"/>
              </a:rPr>
              <a:t>Ross Levine, (2003) </a:t>
            </a:r>
            <a:r>
              <a:rPr sz="1100" spc="10" dirty="0">
                <a:latin typeface="Times New Roman"/>
                <a:cs typeface="Times New Roman"/>
              </a:rPr>
              <a:t>Tropics, germs, and </a:t>
            </a:r>
            <a:r>
              <a:rPr sz="1100" spc="5" dirty="0">
                <a:latin typeface="Times New Roman"/>
                <a:cs typeface="Times New Roman"/>
              </a:rPr>
              <a:t>crops: </a:t>
            </a:r>
            <a:r>
              <a:rPr sz="1100" spc="15" dirty="0">
                <a:latin typeface="Times New Roman"/>
                <a:cs typeface="Times New Roman"/>
              </a:rPr>
              <a:t>how </a:t>
            </a:r>
            <a:r>
              <a:rPr sz="1100" spc="10" dirty="0">
                <a:latin typeface="Times New Roman"/>
                <a:cs typeface="Times New Roman"/>
              </a:rPr>
              <a:t>endowment  </a:t>
            </a:r>
            <a:r>
              <a:rPr sz="1100" spc="5" dirty="0">
                <a:latin typeface="Times New Roman"/>
                <a:cs typeface="Times New Roman"/>
              </a:rPr>
              <a:t>influence </a:t>
            </a:r>
            <a:r>
              <a:rPr sz="1100" spc="10" dirty="0">
                <a:latin typeface="Times New Roman"/>
                <a:cs typeface="Times New Roman"/>
              </a:rPr>
              <a:t>economic development. </a:t>
            </a:r>
            <a:r>
              <a:rPr sz="1100" i="1" spc="5" dirty="0">
                <a:latin typeface="Times New Roman"/>
                <a:cs typeface="Times New Roman"/>
              </a:rPr>
              <a:t>Journal of </a:t>
            </a:r>
            <a:r>
              <a:rPr sz="1100" i="1" spc="10" dirty="0">
                <a:latin typeface="Times New Roman"/>
                <a:cs typeface="Times New Roman"/>
              </a:rPr>
              <a:t>Monetary Economics</a:t>
            </a:r>
            <a:r>
              <a:rPr sz="1100" spc="10" dirty="0">
                <a:latin typeface="Times New Roman"/>
                <a:cs typeface="Times New Roman"/>
              </a:rPr>
              <a:t>, </a:t>
            </a:r>
            <a:r>
              <a:rPr sz="1100" spc="5" dirty="0">
                <a:latin typeface="Times New Roman"/>
                <a:cs typeface="Times New Roman"/>
              </a:rPr>
              <a:t>Vol. 50, </a:t>
            </a:r>
            <a:r>
              <a:rPr sz="1100" spc="10" dirty="0">
                <a:latin typeface="Times New Roman"/>
                <a:cs typeface="Times New Roman"/>
              </a:rPr>
              <a:t>No.  1, pp.</a:t>
            </a:r>
            <a:r>
              <a:rPr sz="1100" spc="-5" dirty="0">
                <a:latin typeface="Times New Roman"/>
                <a:cs typeface="Times New Roman"/>
              </a:rPr>
              <a:t> </a:t>
            </a:r>
            <a:r>
              <a:rPr sz="1100" spc="10" dirty="0">
                <a:latin typeface="Times New Roman"/>
                <a:cs typeface="Times New Roman"/>
              </a:rPr>
              <a:t>3-39.</a:t>
            </a:r>
            <a:endParaRPr sz="1100" dirty="0">
              <a:latin typeface="Times New Roman"/>
              <a:cs typeface="Times New Roman"/>
            </a:endParaRPr>
          </a:p>
          <a:p>
            <a:pPr>
              <a:lnSpc>
                <a:spcPct val="100000"/>
              </a:lnSpc>
              <a:spcBef>
                <a:spcPts val="35"/>
              </a:spcBef>
            </a:pPr>
            <a:endParaRPr sz="1050" dirty="0">
              <a:latin typeface="Times New Roman"/>
              <a:cs typeface="Times New Roman"/>
            </a:endParaRPr>
          </a:p>
          <a:p>
            <a:pPr marL="443230" marR="192405" indent="-430530">
              <a:lnSpc>
                <a:spcPct val="98400"/>
              </a:lnSpc>
            </a:pPr>
            <a:r>
              <a:rPr sz="1100" spc="5" dirty="0">
                <a:latin typeface="Times New Roman"/>
                <a:cs typeface="Times New Roman"/>
              </a:rPr>
              <a:t>Easterly, William, Ross Levine, </a:t>
            </a:r>
            <a:r>
              <a:rPr sz="1100" spc="10" dirty="0">
                <a:latin typeface="Times New Roman"/>
                <a:cs typeface="Times New Roman"/>
              </a:rPr>
              <a:t>and </a:t>
            </a:r>
            <a:r>
              <a:rPr sz="1100" spc="5" dirty="0">
                <a:latin typeface="Times New Roman"/>
                <a:cs typeface="Times New Roman"/>
              </a:rPr>
              <a:t>David </a:t>
            </a:r>
            <a:r>
              <a:rPr sz="1100" spc="10" dirty="0">
                <a:latin typeface="Times New Roman"/>
                <a:cs typeface="Times New Roman"/>
              </a:rPr>
              <a:t>Roodman (2004). New data, </a:t>
            </a:r>
            <a:r>
              <a:rPr sz="1100" spc="15" dirty="0">
                <a:latin typeface="Times New Roman"/>
                <a:cs typeface="Times New Roman"/>
              </a:rPr>
              <a:t>new </a:t>
            </a:r>
            <a:r>
              <a:rPr sz="1100" spc="10" dirty="0">
                <a:latin typeface="Times New Roman"/>
                <a:cs typeface="Times New Roman"/>
              </a:rPr>
              <a:t>doubts:  a comment </a:t>
            </a:r>
            <a:r>
              <a:rPr sz="1100" spc="15" dirty="0">
                <a:latin typeface="Times New Roman"/>
                <a:cs typeface="Times New Roman"/>
              </a:rPr>
              <a:t>on </a:t>
            </a:r>
            <a:r>
              <a:rPr sz="1100" spc="10" dirty="0">
                <a:latin typeface="Times New Roman"/>
                <a:cs typeface="Times New Roman"/>
              </a:rPr>
              <a:t>Burnside and </a:t>
            </a:r>
            <a:r>
              <a:rPr sz="1100" spc="5" dirty="0">
                <a:latin typeface="Times New Roman"/>
                <a:cs typeface="Times New Roman"/>
              </a:rPr>
              <a:t>Dollar’s </a:t>
            </a:r>
            <a:r>
              <a:rPr sz="1100" spc="10" dirty="0">
                <a:latin typeface="Times New Roman"/>
                <a:cs typeface="Times New Roman"/>
              </a:rPr>
              <a:t>‘aid, policies, and growth’. </a:t>
            </a:r>
            <a:r>
              <a:rPr sz="1100" i="1" spc="10" dirty="0">
                <a:latin typeface="Times New Roman"/>
                <a:cs typeface="Times New Roman"/>
              </a:rPr>
              <a:t>American  Economic </a:t>
            </a:r>
            <a:r>
              <a:rPr sz="1100" i="1" spc="5" dirty="0">
                <a:latin typeface="Times New Roman"/>
                <a:cs typeface="Times New Roman"/>
              </a:rPr>
              <a:t>Review</a:t>
            </a:r>
            <a:r>
              <a:rPr sz="1100" spc="5" dirty="0">
                <a:latin typeface="Times New Roman"/>
                <a:cs typeface="Times New Roman"/>
              </a:rPr>
              <a:t>,</a:t>
            </a:r>
            <a:r>
              <a:rPr sz="1100" spc="-15" dirty="0">
                <a:latin typeface="Times New Roman"/>
                <a:cs typeface="Times New Roman"/>
              </a:rPr>
              <a:t> </a:t>
            </a:r>
            <a:r>
              <a:rPr sz="1100" spc="10" dirty="0">
                <a:latin typeface="Times New Roman"/>
                <a:cs typeface="Times New Roman"/>
              </a:rPr>
              <a:t>forthcoming.</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3230" marR="1002030" indent="-431165">
              <a:lnSpc>
                <a:spcPts val="1300"/>
              </a:lnSpc>
            </a:pPr>
            <a:r>
              <a:rPr sz="1100" spc="5" dirty="0">
                <a:latin typeface="Times New Roman"/>
                <a:cs typeface="Times New Roman"/>
              </a:rPr>
              <a:t>Fischer, </a:t>
            </a:r>
            <a:r>
              <a:rPr sz="1100" spc="10" dirty="0">
                <a:latin typeface="Times New Roman"/>
                <a:cs typeface="Times New Roman"/>
              </a:rPr>
              <a:t>S. (1991). Macroeconomics, development, and growth. </a:t>
            </a:r>
            <a:r>
              <a:rPr sz="1100" i="1" spc="10" dirty="0">
                <a:latin typeface="Times New Roman"/>
                <a:cs typeface="Times New Roman"/>
              </a:rPr>
              <a:t>NBER  </a:t>
            </a:r>
            <a:r>
              <a:rPr sz="1100" i="1" spc="5" dirty="0">
                <a:latin typeface="Times New Roman"/>
                <a:cs typeface="Times New Roman"/>
              </a:rPr>
              <a:t>Macroeconomics </a:t>
            </a:r>
            <a:r>
              <a:rPr sz="1100" i="1" spc="10" dirty="0">
                <a:latin typeface="Times New Roman"/>
                <a:cs typeface="Times New Roman"/>
              </a:rPr>
              <a:t>Annual</a:t>
            </a:r>
            <a:r>
              <a:rPr sz="1100" spc="10" dirty="0">
                <a:latin typeface="Times New Roman"/>
                <a:cs typeface="Times New Roman"/>
              </a:rPr>
              <a:t>, pp.</a:t>
            </a:r>
            <a:r>
              <a:rPr sz="1100" dirty="0">
                <a:latin typeface="Times New Roman"/>
                <a:cs typeface="Times New Roman"/>
              </a:rPr>
              <a:t> </a:t>
            </a:r>
            <a:r>
              <a:rPr sz="1100" spc="10" dirty="0">
                <a:latin typeface="Times New Roman"/>
                <a:cs typeface="Times New Roman"/>
              </a:rPr>
              <a:t>329-364.</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3230" marR="33020" indent="-430530" algn="just">
              <a:lnSpc>
                <a:spcPts val="1300"/>
              </a:lnSpc>
            </a:pPr>
            <a:r>
              <a:rPr sz="1100" spc="5" dirty="0">
                <a:latin typeface="Times New Roman"/>
                <a:cs typeface="Times New Roman"/>
              </a:rPr>
              <a:t>Fischer, </a:t>
            </a:r>
            <a:r>
              <a:rPr sz="1100" spc="10" dirty="0">
                <a:latin typeface="Times New Roman"/>
                <a:cs typeface="Times New Roman"/>
              </a:rPr>
              <a:t>S. (1993). The role of macroeconomics </a:t>
            </a:r>
            <a:r>
              <a:rPr sz="1100" spc="5" dirty="0">
                <a:latin typeface="Times New Roman"/>
                <a:cs typeface="Times New Roman"/>
              </a:rPr>
              <a:t>factors in </a:t>
            </a:r>
            <a:r>
              <a:rPr sz="1100" spc="10" dirty="0">
                <a:latin typeface="Times New Roman"/>
                <a:cs typeface="Times New Roman"/>
              </a:rPr>
              <a:t>growth. </a:t>
            </a:r>
            <a:r>
              <a:rPr sz="1100" i="1" spc="10" dirty="0">
                <a:latin typeface="Times New Roman"/>
                <a:cs typeface="Times New Roman"/>
              </a:rPr>
              <a:t>Journal of Monetary  Economics</a:t>
            </a:r>
            <a:r>
              <a:rPr sz="1100" spc="10" dirty="0">
                <a:latin typeface="Times New Roman"/>
                <a:cs typeface="Times New Roman"/>
              </a:rPr>
              <a:t>, </a:t>
            </a:r>
            <a:r>
              <a:rPr sz="1100" spc="5" dirty="0">
                <a:latin typeface="Times New Roman"/>
                <a:cs typeface="Times New Roman"/>
              </a:rPr>
              <a:t>Vol. </a:t>
            </a:r>
            <a:r>
              <a:rPr sz="1100" spc="10" dirty="0">
                <a:latin typeface="Times New Roman"/>
                <a:cs typeface="Times New Roman"/>
              </a:rPr>
              <a:t>32, pp.</a:t>
            </a:r>
            <a:r>
              <a:rPr sz="1100" dirty="0">
                <a:latin typeface="Times New Roman"/>
                <a:cs typeface="Times New Roman"/>
              </a:rPr>
              <a:t> </a:t>
            </a:r>
            <a:r>
              <a:rPr sz="1100" spc="10" dirty="0">
                <a:latin typeface="Times New Roman"/>
                <a:cs typeface="Times New Roman"/>
              </a:rPr>
              <a:t>485-512.</a:t>
            </a:r>
            <a:endParaRPr sz="1100" dirty="0">
              <a:latin typeface="Times New Roman"/>
              <a:cs typeface="Times New Roman"/>
            </a:endParaRPr>
          </a:p>
          <a:p>
            <a:pPr>
              <a:lnSpc>
                <a:spcPct val="100000"/>
              </a:lnSpc>
              <a:spcBef>
                <a:spcPts val="45"/>
              </a:spcBef>
            </a:pPr>
            <a:endParaRPr sz="1050" dirty="0">
              <a:latin typeface="Times New Roman"/>
              <a:cs typeface="Times New Roman"/>
            </a:endParaRPr>
          </a:p>
          <a:p>
            <a:pPr marL="442595" marR="139065" indent="-430530">
              <a:lnSpc>
                <a:spcPct val="98400"/>
              </a:lnSpc>
              <a:spcBef>
                <a:spcPts val="5"/>
              </a:spcBef>
            </a:pPr>
            <a:r>
              <a:rPr sz="1100" spc="10" dirty="0">
                <a:latin typeface="Times New Roman"/>
                <a:cs typeface="Times New Roman"/>
              </a:rPr>
              <a:t>Gemmell, </a:t>
            </a:r>
            <a:r>
              <a:rPr sz="1100" spc="15" dirty="0">
                <a:latin typeface="Times New Roman"/>
                <a:cs typeface="Times New Roman"/>
              </a:rPr>
              <a:t>N. </a:t>
            </a:r>
            <a:r>
              <a:rPr sz="1100" spc="10" dirty="0">
                <a:latin typeface="Times New Roman"/>
                <a:cs typeface="Times New Roman"/>
              </a:rPr>
              <a:t>and M. McGillivray, (1998). Aid and </a:t>
            </a:r>
            <a:r>
              <a:rPr sz="1100" spc="5" dirty="0">
                <a:latin typeface="Times New Roman"/>
                <a:cs typeface="Times New Roman"/>
              </a:rPr>
              <a:t>tax instability </a:t>
            </a:r>
            <a:r>
              <a:rPr sz="1100" spc="10" dirty="0">
                <a:latin typeface="Times New Roman"/>
                <a:cs typeface="Times New Roman"/>
              </a:rPr>
              <a:t>and the government  </a:t>
            </a:r>
            <a:r>
              <a:rPr sz="1100" spc="5" dirty="0">
                <a:latin typeface="Times New Roman"/>
                <a:cs typeface="Times New Roman"/>
              </a:rPr>
              <a:t>budget constraint </a:t>
            </a:r>
            <a:r>
              <a:rPr sz="1100" spc="10" dirty="0">
                <a:latin typeface="Times New Roman"/>
                <a:cs typeface="Times New Roman"/>
              </a:rPr>
              <a:t>in developing countries. </a:t>
            </a:r>
            <a:r>
              <a:rPr sz="1100" i="1" spc="15" dirty="0">
                <a:latin typeface="Times New Roman"/>
                <a:cs typeface="Times New Roman"/>
              </a:rPr>
              <a:t>CREDIT </a:t>
            </a:r>
            <a:r>
              <a:rPr sz="1100" i="1" spc="10" dirty="0">
                <a:latin typeface="Times New Roman"/>
                <a:cs typeface="Times New Roman"/>
              </a:rPr>
              <a:t>Research Paper 98/1,  </a:t>
            </a:r>
            <a:r>
              <a:rPr sz="1100" spc="5" dirty="0">
                <a:latin typeface="Times New Roman"/>
                <a:cs typeface="Times New Roman"/>
              </a:rPr>
              <a:t>University of</a:t>
            </a:r>
            <a:r>
              <a:rPr sz="1100" spc="10" dirty="0">
                <a:latin typeface="Times New Roman"/>
                <a:cs typeface="Times New Roman"/>
              </a:rPr>
              <a:t> </a:t>
            </a:r>
            <a:r>
              <a:rPr sz="1100" spc="5" dirty="0">
                <a:latin typeface="Times New Roman"/>
                <a:cs typeface="Times New Roman"/>
              </a:rPr>
              <a:t>Nottingham.</a:t>
            </a:r>
            <a:endParaRPr sz="1100" dirty="0">
              <a:latin typeface="Times New Roman"/>
              <a:cs typeface="Times New Roman"/>
            </a:endParaRPr>
          </a:p>
          <a:p>
            <a:pPr>
              <a:lnSpc>
                <a:spcPct val="100000"/>
              </a:lnSpc>
              <a:spcBef>
                <a:spcPts val="10"/>
              </a:spcBef>
            </a:pPr>
            <a:endParaRPr sz="1100" dirty="0">
              <a:latin typeface="Times New Roman"/>
              <a:cs typeface="Times New Roman"/>
            </a:endParaRPr>
          </a:p>
          <a:p>
            <a:pPr marL="12700">
              <a:lnSpc>
                <a:spcPct val="100000"/>
              </a:lnSpc>
            </a:pPr>
            <a:r>
              <a:rPr sz="1100" spc="10" dirty="0">
                <a:latin typeface="Times New Roman"/>
                <a:cs typeface="Times New Roman"/>
              </a:rPr>
              <a:t>Hadjimichael, </a:t>
            </a:r>
            <a:r>
              <a:rPr sz="1100" spc="15" dirty="0">
                <a:latin typeface="Times New Roman"/>
                <a:cs typeface="Times New Roman"/>
              </a:rPr>
              <a:t>M.T </a:t>
            </a:r>
            <a:r>
              <a:rPr sz="1100" spc="10" dirty="0">
                <a:latin typeface="Times New Roman"/>
                <a:cs typeface="Times New Roman"/>
              </a:rPr>
              <a:t>et </a:t>
            </a:r>
            <a:r>
              <a:rPr sz="1100" dirty="0">
                <a:latin typeface="Times New Roman"/>
                <a:cs typeface="Times New Roman"/>
              </a:rPr>
              <a:t>al</a:t>
            </a:r>
            <a:r>
              <a:rPr sz="1100" i="1" dirty="0">
                <a:latin typeface="Times New Roman"/>
                <a:cs typeface="Times New Roman"/>
              </a:rPr>
              <a:t>. </a:t>
            </a:r>
            <a:r>
              <a:rPr sz="1100" spc="10" dirty="0">
                <a:latin typeface="Times New Roman"/>
                <a:cs typeface="Times New Roman"/>
              </a:rPr>
              <a:t>(1995). Sub-Saharan Africa growth, savings, and</a:t>
            </a:r>
            <a:r>
              <a:rPr sz="1100" spc="-5" dirty="0">
                <a:latin typeface="Times New Roman"/>
                <a:cs typeface="Times New Roman"/>
              </a:rPr>
              <a:t> </a:t>
            </a:r>
            <a:r>
              <a:rPr sz="1100" spc="10" dirty="0">
                <a:latin typeface="Times New Roman"/>
                <a:cs typeface="Times New Roman"/>
              </a:rPr>
              <a:t>investment</a:t>
            </a:r>
            <a:r>
              <a:rPr sz="1100" i="1" spc="10" dirty="0">
                <a:latin typeface="Times New Roman"/>
                <a:cs typeface="Times New Roman"/>
              </a:rPr>
              <a:t>,</a:t>
            </a:r>
            <a:endParaRPr sz="1100" dirty="0">
              <a:latin typeface="Times New Roman"/>
              <a:cs typeface="Times New Roman"/>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34968" y="291510"/>
            <a:ext cx="6912270" cy="8013989"/>
          </a:xfrm>
          <a:prstGeom prst="rect">
            <a:avLst/>
          </a:prstGeom>
        </p:spPr>
        <p:txBody>
          <a:bodyPr vert="horz" wrap="square" lIns="0" tIns="15875" rIns="0" bIns="0" rtlCol="0">
            <a:spAutoFit/>
          </a:bodyPr>
          <a:lstStyle/>
          <a:p>
            <a:pPr marL="81915" algn="ctr">
              <a:lnSpc>
                <a:spcPct val="100000"/>
              </a:lnSpc>
              <a:spcBef>
                <a:spcPts val="125"/>
              </a:spcBef>
            </a:pPr>
            <a:endParaRPr sz="11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10"/>
              </a:spcBef>
            </a:pPr>
            <a:endParaRPr sz="1750" dirty="0">
              <a:latin typeface="Times New Roman"/>
              <a:cs typeface="Times New Roman"/>
            </a:endParaRPr>
          </a:p>
          <a:p>
            <a:pPr marL="443230" marR="617855">
              <a:lnSpc>
                <a:spcPts val="1300"/>
              </a:lnSpc>
            </a:pPr>
            <a:r>
              <a:rPr sz="1100" i="1" spc="5" dirty="0">
                <a:latin typeface="Times New Roman"/>
                <a:cs typeface="Times New Roman"/>
              </a:rPr>
              <a:t>International </a:t>
            </a:r>
            <a:r>
              <a:rPr sz="1100" i="1" spc="10" dirty="0">
                <a:latin typeface="Times New Roman"/>
                <a:cs typeface="Times New Roman"/>
              </a:rPr>
              <a:t>Monetary Fund Occasional Paper 1986-1993</a:t>
            </a:r>
            <a:r>
              <a:rPr sz="1100" spc="10" dirty="0">
                <a:latin typeface="Times New Roman"/>
                <a:cs typeface="Times New Roman"/>
              </a:rPr>
              <a:t>, No.118,  Washington D.C</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2595" marR="483870" indent="-430530">
              <a:lnSpc>
                <a:spcPts val="1300"/>
              </a:lnSpc>
            </a:pPr>
            <a:r>
              <a:rPr sz="1100" spc="10" dirty="0">
                <a:latin typeface="Times New Roman"/>
                <a:cs typeface="Times New Roman"/>
              </a:rPr>
              <a:t>Hansen, Henrik, and Finn Tarp (2001). Aid and growth regressions. </a:t>
            </a:r>
            <a:r>
              <a:rPr sz="1100" i="1" spc="10" dirty="0">
                <a:latin typeface="Times New Roman"/>
                <a:cs typeface="Times New Roman"/>
              </a:rPr>
              <a:t>Journal </a:t>
            </a:r>
            <a:r>
              <a:rPr sz="1100" i="1" spc="5" dirty="0">
                <a:latin typeface="Times New Roman"/>
                <a:cs typeface="Times New Roman"/>
              </a:rPr>
              <a:t>of  </a:t>
            </a:r>
            <a:r>
              <a:rPr sz="1100" i="1" spc="10" dirty="0">
                <a:latin typeface="Times New Roman"/>
                <a:cs typeface="Times New Roman"/>
              </a:rPr>
              <a:t>Development Economics</a:t>
            </a:r>
            <a:r>
              <a:rPr sz="1100" spc="10" dirty="0">
                <a:latin typeface="Times New Roman"/>
                <a:cs typeface="Times New Roman"/>
              </a:rPr>
              <a:t>, 64: pp.</a:t>
            </a:r>
            <a:r>
              <a:rPr sz="1100" spc="-40" dirty="0">
                <a:latin typeface="Times New Roman"/>
                <a:cs typeface="Times New Roman"/>
              </a:rPr>
              <a:t> </a:t>
            </a:r>
            <a:r>
              <a:rPr sz="1100" spc="15" dirty="0">
                <a:latin typeface="Times New Roman"/>
                <a:cs typeface="Times New Roman"/>
              </a:rPr>
              <a:t>547–</a:t>
            </a:r>
            <a:endParaRPr sz="1100" dirty="0">
              <a:latin typeface="Times New Roman"/>
              <a:cs typeface="Times New Roman"/>
            </a:endParaRPr>
          </a:p>
          <a:p>
            <a:pPr>
              <a:lnSpc>
                <a:spcPct val="100000"/>
              </a:lnSpc>
              <a:spcBef>
                <a:spcPts val="35"/>
              </a:spcBef>
            </a:pPr>
            <a:endParaRPr sz="1050" dirty="0">
              <a:latin typeface="Times New Roman"/>
              <a:cs typeface="Times New Roman"/>
            </a:endParaRPr>
          </a:p>
          <a:p>
            <a:pPr marL="12700">
              <a:lnSpc>
                <a:spcPct val="100000"/>
              </a:lnSpc>
              <a:spcBef>
                <a:spcPts val="5"/>
              </a:spcBef>
            </a:pPr>
            <a:r>
              <a:rPr sz="1100" spc="10" dirty="0">
                <a:latin typeface="Times New Roman"/>
                <a:cs typeface="Times New Roman"/>
              </a:rPr>
              <a:t>International Monetary Fund, (2007). Fiscal Policy Response to Scaled-Up</a:t>
            </a:r>
            <a:r>
              <a:rPr sz="1100" spc="5" dirty="0">
                <a:latin typeface="Times New Roman"/>
                <a:cs typeface="Times New Roman"/>
              </a:rPr>
              <a:t> </a:t>
            </a:r>
            <a:r>
              <a:rPr sz="1100" spc="10" dirty="0">
                <a:latin typeface="Times New Roman"/>
                <a:cs typeface="Times New Roman"/>
              </a:rPr>
              <a:t>Aid.</a:t>
            </a:r>
            <a:endParaRPr sz="1100" dirty="0">
              <a:latin typeface="Times New Roman"/>
              <a:cs typeface="Times New Roman"/>
            </a:endParaRPr>
          </a:p>
          <a:p>
            <a:pPr>
              <a:lnSpc>
                <a:spcPct val="100000"/>
              </a:lnSpc>
            </a:pPr>
            <a:endParaRPr sz="1150" dirty="0">
              <a:latin typeface="Times New Roman"/>
              <a:cs typeface="Times New Roman"/>
            </a:endParaRPr>
          </a:p>
          <a:p>
            <a:pPr marL="442595" marR="183515" indent="-430530">
              <a:lnSpc>
                <a:spcPts val="1300"/>
              </a:lnSpc>
            </a:pPr>
            <a:r>
              <a:rPr sz="1100" spc="10" dirty="0">
                <a:latin typeface="Times New Roman"/>
                <a:cs typeface="Times New Roman"/>
              </a:rPr>
              <a:t>Lensink, R. and </a:t>
            </a:r>
            <a:r>
              <a:rPr sz="1100" spc="15" dirty="0">
                <a:latin typeface="Times New Roman"/>
                <a:cs typeface="Times New Roman"/>
              </a:rPr>
              <a:t>O. </a:t>
            </a:r>
            <a:r>
              <a:rPr sz="1100" spc="5" dirty="0">
                <a:latin typeface="Times New Roman"/>
                <a:cs typeface="Times New Roman"/>
              </a:rPr>
              <a:t>Morrissey, </a:t>
            </a:r>
            <a:r>
              <a:rPr sz="1100" spc="10" dirty="0">
                <a:latin typeface="Times New Roman"/>
                <a:cs typeface="Times New Roman"/>
              </a:rPr>
              <a:t>(1999) Uncertainty of </a:t>
            </a:r>
            <a:r>
              <a:rPr sz="1100" spc="5" dirty="0">
                <a:latin typeface="Times New Roman"/>
                <a:cs typeface="Times New Roman"/>
              </a:rPr>
              <a:t>aid </a:t>
            </a:r>
            <a:r>
              <a:rPr sz="1100" spc="10" dirty="0">
                <a:latin typeface="Times New Roman"/>
                <a:cs typeface="Times New Roman"/>
              </a:rPr>
              <a:t>inflows and the aid-growth  </a:t>
            </a:r>
            <a:r>
              <a:rPr sz="1100" spc="5" dirty="0">
                <a:latin typeface="Times New Roman"/>
                <a:cs typeface="Times New Roman"/>
              </a:rPr>
              <a:t>relationship. </a:t>
            </a:r>
            <a:r>
              <a:rPr sz="1100" i="1" spc="15" dirty="0">
                <a:latin typeface="Times New Roman"/>
                <a:cs typeface="Times New Roman"/>
              </a:rPr>
              <a:t>CREDIT </a:t>
            </a:r>
            <a:r>
              <a:rPr sz="1100" i="1" spc="10" dirty="0">
                <a:latin typeface="Times New Roman"/>
                <a:cs typeface="Times New Roman"/>
              </a:rPr>
              <a:t>Research Paper 99/3, </a:t>
            </a:r>
            <a:r>
              <a:rPr sz="1100" spc="5" dirty="0">
                <a:latin typeface="Times New Roman"/>
                <a:cs typeface="Times New Roman"/>
              </a:rPr>
              <a:t>University of</a:t>
            </a:r>
            <a:r>
              <a:rPr sz="1100" dirty="0">
                <a:latin typeface="Times New Roman"/>
                <a:cs typeface="Times New Roman"/>
              </a:rPr>
              <a:t> </a:t>
            </a:r>
            <a:r>
              <a:rPr sz="1100" spc="10" dirty="0">
                <a:latin typeface="Times New Roman"/>
                <a:cs typeface="Times New Roman"/>
              </a:rPr>
              <a:t>Nottingham</a:t>
            </a:r>
            <a:endParaRPr sz="1100" dirty="0">
              <a:latin typeface="Times New Roman"/>
              <a:cs typeface="Times New Roman"/>
            </a:endParaRPr>
          </a:p>
          <a:p>
            <a:pPr>
              <a:lnSpc>
                <a:spcPct val="100000"/>
              </a:lnSpc>
              <a:spcBef>
                <a:spcPts val="35"/>
              </a:spcBef>
            </a:pPr>
            <a:endParaRPr sz="1100" dirty="0">
              <a:latin typeface="Times New Roman"/>
              <a:cs typeface="Times New Roman"/>
            </a:endParaRPr>
          </a:p>
          <a:p>
            <a:pPr marL="443230" marR="9525" indent="-431165">
              <a:lnSpc>
                <a:spcPts val="1300"/>
              </a:lnSpc>
            </a:pPr>
            <a:r>
              <a:rPr sz="1100" spc="10" dirty="0">
                <a:latin typeface="Times New Roman"/>
                <a:cs typeface="Times New Roman"/>
              </a:rPr>
              <a:t>Lensink, R. and </a:t>
            </a:r>
            <a:r>
              <a:rPr sz="1100" spc="15" dirty="0">
                <a:latin typeface="Times New Roman"/>
                <a:cs typeface="Times New Roman"/>
              </a:rPr>
              <a:t>O. </a:t>
            </a:r>
            <a:r>
              <a:rPr sz="1100" spc="5" dirty="0">
                <a:latin typeface="Times New Roman"/>
                <a:cs typeface="Times New Roman"/>
              </a:rPr>
              <a:t>Morrissey, (2000). </a:t>
            </a:r>
            <a:r>
              <a:rPr sz="1100" spc="10" dirty="0">
                <a:latin typeface="Times New Roman"/>
                <a:cs typeface="Times New Roman"/>
              </a:rPr>
              <a:t>Aid </a:t>
            </a:r>
            <a:r>
              <a:rPr sz="1100" spc="5" dirty="0">
                <a:latin typeface="Times New Roman"/>
                <a:cs typeface="Times New Roman"/>
              </a:rPr>
              <a:t>instability </a:t>
            </a:r>
            <a:r>
              <a:rPr sz="1100" spc="10" dirty="0">
                <a:latin typeface="Times New Roman"/>
                <a:cs typeface="Times New Roman"/>
              </a:rPr>
              <a:t>as a measure of uncertainty and  </a:t>
            </a:r>
            <a:r>
              <a:rPr sz="1100" spc="5" dirty="0">
                <a:latin typeface="Times New Roman"/>
                <a:cs typeface="Times New Roman"/>
              </a:rPr>
              <a:t>the positive </a:t>
            </a:r>
            <a:r>
              <a:rPr sz="1100" spc="10" dirty="0">
                <a:latin typeface="Times New Roman"/>
                <a:cs typeface="Times New Roman"/>
              </a:rPr>
              <a:t>impact </a:t>
            </a:r>
            <a:r>
              <a:rPr sz="1100" spc="5" dirty="0">
                <a:latin typeface="Times New Roman"/>
                <a:cs typeface="Times New Roman"/>
              </a:rPr>
              <a:t>of aid </a:t>
            </a:r>
            <a:r>
              <a:rPr sz="1100" spc="10" dirty="0">
                <a:latin typeface="Times New Roman"/>
                <a:cs typeface="Times New Roman"/>
              </a:rPr>
              <a:t>on </a:t>
            </a:r>
            <a:r>
              <a:rPr sz="1100" spc="5" dirty="0">
                <a:latin typeface="Times New Roman"/>
                <a:cs typeface="Times New Roman"/>
              </a:rPr>
              <a:t>growth. </a:t>
            </a:r>
            <a:r>
              <a:rPr sz="1100" i="1" spc="5" dirty="0">
                <a:latin typeface="Times New Roman"/>
                <a:cs typeface="Times New Roman"/>
              </a:rPr>
              <a:t>Journal </a:t>
            </a:r>
            <a:r>
              <a:rPr sz="1100" i="1" spc="10" dirty="0">
                <a:latin typeface="Times New Roman"/>
                <a:cs typeface="Times New Roman"/>
              </a:rPr>
              <a:t>of Development Studies</a:t>
            </a:r>
            <a:r>
              <a:rPr sz="1100" spc="10" dirty="0">
                <a:latin typeface="Times New Roman"/>
                <a:cs typeface="Times New Roman"/>
              </a:rPr>
              <a:t>,36:3,31 –  49</a:t>
            </a:r>
            <a:endParaRPr sz="1100" dirty="0">
              <a:latin typeface="Times New Roman"/>
              <a:cs typeface="Times New Roman"/>
            </a:endParaRPr>
          </a:p>
          <a:p>
            <a:pPr>
              <a:lnSpc>
                <a:spcPct val="100000"/>
              </a:lnSpc>
              <a:spcBef>
                <a:spcPts val="25"/>
              </a:spcBef>
            </a:pPr>
            <a:endParaRPr sz="1050" dirty="0">
              <a:latin typeface="Times New Roman"/>
              <a:cs typeface="Times New Roman"/>
            </a:endParaRPr>
          </a:p>
          <a:p>
            <a:pPr marL="12700">
              <a:lnSpc>
                <a:spcPts val="1310"/>
              </a:lnSpc>
            </a:pPr>
            <a:r>
              <a:rPr sz="1100" spc="10" dirty="0">
                <a:latin typeface="Times New Roman"/>
                <a:cs typeface="Times New Roman"/>
              </a:rPr>
              <a:t>Levy, V. </a:t>
            </a:r>
            <a:r>
              <a:rPr sz="1100" spc="5" dirty="0">
                <a:latin typeface="Times New Roman"/>
                <a:cs typeface="Times New Roman"/>
              </a:rPr>
              <a:t>(1988). </a:t>
            </a:r>
            <a:r>
              <a:rPr sz="1100" spc="10" dirty="0">
                <a:latin typeface="Times New Roman"/>
                <a:cs typeface="Times New Roman"/>
              </a:rPr>
              <a:t>Aid and growth in </a:t>
            </a:r>
            <a:r>
              <a:rPr sz="1100" spc="5" dirty="0">
                <a:latin typeface="Times New Roman"/>
                <a:cs typeface="Times New Roman"/>
              </a:rPr>
              <a:t>sub-Saharan Africa: the recent</a:t>
            </a:r>
            <a:r>
              <a:rPr sz="1100" spc="30" dirty="0">
                <a:latin typeface="Times New Roman"/>
                <a:cs typeface="Times New Roman"/>
              </a:rPr>
              <a:t> </a:t>
            </a:r>
            <a:r>
              <a:rPr sz="1100" spc="5" dirty="0">
                <a:latin typeface="Times New Roman"/>
                <a:cs typeface="Times New Roman"/>
              </a:rPr>
              <a:t>experience.</a:t>
            </a:r>
            <a:endParaRPr sz="1100" dirty="0">
              <a:latin typeface="Times New Roman"/>
              <a:cs typeface="Times New Roman"/>
            </a:endParaRPr>
          </a:p>
          <a:p>
            <a:pPr marL="443230">
              <a:lnSpc>
                <a:spcPts val="1310"/>
              </a:lnSpc>
            </a:pPr>
            <a:r>
              <a:rPr sz="1100" i="1" spc="10" dirty="0">
                <a:latin typeface="Times New Roman"/>
                <a:cs typeface="Times New Roman"/>
              </a:rPr>
              <a:t>European Economic </a:t>
            </a:r>
            <a:r>
              <a:rPr sz="1100" i="1" spc="5" dirty="0">
                <a:latin typeface="Times New Roman"/>
                <a:cs typeface="Times New Roman"/>
              </a:rPr>
              <a:t>Review</a:t>
            </a:r>
            <a:r>
              <a:rPr sz="1100" spc="5" dirty="0">
                <a:latin typeface="Times New Roman"/>
                <a:cs typeface="Times New Roman"/>
              </a:rPr>
              <a:t>, </a:t>
            </a:r>
            <a:r>
              <a:rPr sz="1100" spc="10" dirty="0">
                <a:latin typeface="Times New Roman"/>
                <a:cs typeface="Times New Roman"/>
              </a:rPr>
              <a:t>32, 9, 1988, pp.</a:t>
            </a:r>
            <a:r>
              <a:rPr sz="1100" spc="-15" dirty="0">
                <a:latin typeface="Times New Roman"/>
                <a:cs typeface="Times New Roman"/>
              </a:rPr>
              <a:t> </a:t>
            </a:r>
            <a:r>
              <a:rPr sz="1100" spc="15" dirty="0">
                <a:latin typeface="Times New Roman"/>
                <a:cs typeface="Times New Roman"/>
              </a:rPr>
              <a:t>1777Y95</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104775" indent="-430530">
              <a:lnSpc>
                <a:spcPct val="98400"/>
              </a:lnSpc>
            </a:pPr>
            <a:r>
              <a:rPr sz="1100" spc="5" dirty="0">
                <a:latin typeface="Times New Roman"/>
                <a:cs typeface="Times New Roman"/>
              </a:rPr>
              <a:t>Moreira, </a:t>
            </a:r>
            <a:r>
              <a:rPr sz="1100" spc="10" dirty="0">
                <a:latin typeface="Times New Roman"/>
                <a:cs typeface="Times New Roman"/>
              </a:rPr>
              <a:t>S. (2003). Evaluating the impact of foreign aid on economic growth: a cross  country </a:t>
            </a:r>
            <a:r>
              <a:rPr sz="1100" spc="5" dirty="0">
                <a:latin typeface="Times New Roman"/>
                <a:cs typeface="Times New Roman"/>
              </a:rPr>
              <a:t>study </a:t>
            </a:r>
            <a:r>
              <a:rPr sz="1100" spc="10" dirty="0">
                <a:latin typeface="Times New Roman"/>
                <a:cs typeface="Times New Roman"/>
              </a:rPr>
              <a:t>(1970-1998). </a:t>
            </a:r>
            <a:r>
              <a:rPr sz="1100" spc="5" dirty="0">
                <a:latin typeface="Times New Roman"/>
                <a:cs typeface="Times New Roman"/>
              </a:rPr>
              <a:t>Paper </a:t>
            </a:r>
            <a:r>
              <a:rPr sz="1100" spc="10" dirty="0">
                <a:latin typeface="Times New Roman"/>
                <a:cs typeface="Times New Roman"/>
              </a:rPr>
              <a:t>presented at the 15th Annual </a:t>
            </a:r>
            <a:r>
              <a:rPr sz="1100" spc="5" dirty="0">
                <a:latin typeface="Times New Roman"/>
                <a:cs typeface="Times New Roman"/>
              </a:rPr>
              <a:t>Meeting </a:t>
            </a:r>
            <a:r>
              <a:rPr sz="1100" spc="15" dirty="0">
                <a:latin typeface="Times New Roman"/>
                <a:cs typeface="Times New Roman"/>
              </a:rPr>
              <a:t>on  </a:t>
            </a:r>
            <a:r>
              <a:rPr sz="1100" spc="10" dirty="0">
                <a:latin typeface="Times New Roman"/>
                <a:cs typeface="Times New Roman"/>
              </a:rPr>
              <a:t>Socio-Economics </a:t>
            </a:r>
            <a:r>
              <a:rPr sz="1100" spc="5" dirty="0">
                <a:latin typeface="Times New Roman"/>
                <a:cs typeface="Times New Roman"/>
              </a:rPr>
              <a:t>June </a:t>
            </a:r>
            <a:r>
              <a:rPr sz="1100" spc="10" dirty="0">
                <a:latin typeface="Times New Roman"/>
                <a:cs typeface="Times New Roman"/>
              </a:rPr>
              <a:t>26 – 28, 2003 (Session </a:t>
            </a:r>
            <a:r>
              <a:rPr sz="1100" spc="15" dirty="0">
                <a:latin typeface="Times New Roman"/>
                <a:cs typeface="Times New Roman"/>
              </a:rPr>
              <a:t>B </a:t>
            </a:r>
            <a:r>
              <a:rPr sz="1100" spc="5" dirty="0">
                <a:latin typeface="Times New Roman"/>
                <a:cs typeface="Times New Roman"/>
              </a:rPr>
              <a:t>/</a:t>
            </a:r>
            <a:r>
              <a:rPr sz="1100" spc="-35" dirty="0">
                <a:latin typeface="Times New Roman"/>
                <a:cs typeface="Times New Roman"/>
              </a:rPr>
              <a:t> </a:t>
            </a:r>
            <a:r>
              <a:rPr sz="1100" spc="15" dirty="0">
                <a:latin typeface="Times New Roman"/>
                <a:cs typeface="Times New Roman"/>
              </a:rPr>
              <a:t>D)</a:t>
            </a:r>
            <a:endParaRPr sz="1100" dirty="0">
              <a:latin typeface="Times New Roman"/>
              <a:cs typeface="Times New Roman"/>
            </a:endParaRPr>
          </a:p>
          <a:p>
            <a:pPr>
              <a:lnSpc>
                <a:spcPct val="100000"/>
              </a:lnSpc>
              <a:spcBef>
                <a:spcPts val="15"/>
              </a:spcBef>
            </a:pPr>
            <a:endParaRPr sz="1150" dirty="0">
              <a:latin typeface="Times New Roman"/>
              <a:cs typeface="Times New Roman"/>
            </a:endParaRPr>
          </a:p>
          <a:p>
            <a:pPr marL="443230" marR="5080" indent="-430530">
              <a:lnSpc>
                <a:spcPts val="1300"/>
              </a:lnSpc>
              <a:spcBef>
                <a:spcPts val="5"/>
              </a:spcBef>
            </a:pPr>
            <a:r>
              <a:rPr sz="1100" spc="10" dirty="0">
                <a:latin typeface="Times New Roman"/>
                <a:cs typeface="Times New Roman"/>
              </a:rPr>
              <a:t>Mosley, </a:t>
            </a:r>
            <a:r>
              <a:rPr sz="1100" spc="5" dirty="0">
                <a:latin typeface="Times New Roman"/>
                <a:cs typeface="Times New Roman"/>
              </a:rPr>
              <a:t>P. </a:t>
            </a:r>
            <a:r>
              <a:rPr sz="1100" spc="10" dirty="0">
                <a:latin typeface="Times New Roman"/>
                <a:cs typeface="Times New Roman"/>
              </a:rPr>
              <a:t>(1980). </a:t>
            </a:r>
            <a:r>
              <a:rPr sz="1100" spc="5" dirty="0">
                <a:latin typeface="Times New Roman"/>
                <a:cs typeface="Times New Roman"/>
              </a:rPr>
              <a:t>Aid, savings </a:t>
            </a:r>
            <a:r>
              <a:rPr sz="1100" spc="10" dirty="0">
                <a:latin typeface="Times New Roman"/>
                <a:cs typeface="Times New Roman"/>
              </a:rPr>
              <a:t>and growth </a:t>
            </a:r>
            <a:r>
              <a:rPr sz="1100" spc="5" dirty="0">
                <a:latin typeface="Times New Roman"/>
                <a:cs typeface="Times New Roman"/>
              </a:rPr>
              <a:t>revisited. </a:t>
            </a:r>
            <a:r>
              <a:rPr sz="1100" i="1" spc="5" dirty="0">
                <a:latin typeface="Times New Roman"/>
                <a:cs typeface="Times New Roman"/>
              </a:rPr>
              <a:t>Bulletin of </a:t>
            </a:r>
            <a:r>
              <a:rPr sz="1100" i="1" spc="10" dirty="0">
                <a:latin typeface="Times New Roman"/>
                <a:cs typeface="Times New Roman"/>
              </a:rPr>
              <a:t>the Oxford </a:t>
            </a:r>
            <a:r>
              <a:rPr sz="1100" i="1" spc="5" dirty="0">
                <a:latin typeface="Times New Roman"/>
                <a:cs typeface="Times New Roman"/>
              </a:rPr>
              <a:t>University  Institute </a:t>
            </a:r>
            <a:r>
              <a:rPr sz="1100" i="1" spc="10" dirty="0">
                <a:latin typeface="Times New Roman"/>
                <a:cs typeface="Times New Roman"/>
              </a:rPr>
              <a:t>of Economics and </a:t>
            </a:r>
            <a:r>
              <a:rPr sz="1100" i="1" spc="5" dirty="0">
                <a:latin typeface="Times New Roman"/>
                <a:cs typeface="Times New Roman"/>
              </a:rPr>
              <a:t>Statistics</a:t>
            </a:r>
            <a:r>
              <a:rPr sz="1100" spc="5" dirty="0">
                <a:latin typeface="Times New Roman"/>
                <a:cs typeface="Times New Roman"/>
              </a:rPr>
              <a:t>. </a:t>
            </a:r>
            <a:r>
              <a:rPr sz="1100" spc="10" dirty="0">
                <a:latin typeface="Times New Roman"/>
                <a:cs typeface="Times New Roman"/>
              </a:rPr>
              <a:t>42, 2, 1980, pp.</a:t>
            </a:r>
            <a:r>
              <a:rPr sz="1100" dirty="0">
                <a:latin typeface="Times New Roman"/>
                <a:cs typeface="Times New Roman"/>
              </a:rPr>
              <a:t> </a:t>
            </a:r>
            <a:r>
              <a:rPr sz="1100" spc="10" dirty="0">
                <a:latin typeface="Times New Roman"/>
                <a:cs typeface="Times New Roman"/>
              </a:rPr>
              <a:t>79-95.</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286385" indent="-430530">
              <a:lnSpc>
                <a:spcPts val="1300"/>
              </a:lnSpc>
            </a:pPr>
            <a:r>
              <a:rPr sz="1100" spc="10" dirty="0">
                <a:latin typeface="Times New Roman"/>
                <a:cs typeface="Times New Roman"/>
              </a:rPr>
              <a:t>Mosley, </a:t>
            </a:r>
            <a:r>
              <a:rPr sz="1100" spc="5" dirty="0">
                <a:latin typeface="Times New Roman"/>
                <a:cs typeface="Times New Roman"/>
              </a:rPr>
              <a:t>P., J. </a:t>
            </a:r>
            <a:r>
              <a:rPr sz="1100" spc="10" dirty="0">
                <a:latin typeface="Times New Roman"/>
                <a:cs typeface="Times New Roman"/>
              </a:rPr>
              <a:t>Hudson and S. Horrell (1987). Aid, the public </a:t>
            </a:r>
            <a:r>
              <a:rPr sz="1100" spc="5" dirty="0">
                <a:latin typeface="Times New Roman"/>
                <a:cs typeface="Times New Roman"/>
              </a:rPr>
              <a:t>sector </a:t>
            </a:r>
            <a:r>
              <a:rPr sz="1100" spc="10" dirty="0">
                <a:latin typeface="Times New Roman"/>
                <a:cs typeface="Times New Roman"/>
              </a:rPr>
              <a:t>and the market  </a:t>
            </a:r>
            <a:r>
              <a:rPr sz="1100" spc="5" dirty="0">
                <a:latin typeface="Times New Roman"/>
                <a:cs typeface="Times New Roman"/>
              </a:rPr>
              <a:t>in </a:t>
            </a:r>
            <a:r>
              <a:rPr sz="1100" spc="10" dirty="0">
                <a:latin typeface="Times New Roman"/>
                <a:cs typeface="Times New Roman"/>
              </a:rPr>
              <a:t>less developed countries. </a:t>
            </a:r>
            <a:r>
              <a:rPr sz="1100" i="1" spc="10" dirty="0">
                <a:latin typeface="Times New Roman"/>
                <a:cs typeface="Times New Roman"/>
              </a:rPr>
              <a:t>Economic </a:t>
            </a:r>
            <a:r>
              <a:rPr sz="1100" i="1" spc="5" dirty="0">
                <a:latin typeface="Times New Roman"/>
                <a:cs typeface="Times New Roman"/>
              </a:rPr>
              <a:t>Journal</a:t>
            </a:r>
            <a:r>
              <a:rPr sz="1100" spc="5" dirty="0">
                <a:latin typeface="Times New Roman"/>
                <a:cs typeface="Times New Roman"/>
              </a:rPr>
              <a:t>, Vol. </a:t>
            </a:r>
            <a:r>
              <a:rPr sz="1100" spc="10" dirty="0">
                <a:latin typeface="Times New Roman"/>
                <a:cs typeface="Times New Roman"/>
              </a:rPr>
              <a:t>97, pp.</a:t>
            </a:r>
            <a:r>
              <a:rPr sz="1100" spc="15" dirty="0">
                <a:latin typeface="Times New Roman"/>
                <a:cs typeface="Times New Roman"/>
              </a:rPr>
              <a:t> </a:t>
            </a:r>
            <a:r>
              <a:rPr sz="1100" spc="10" dirty="0">
                <a:latin typeface="Times New Roman"/>
                <a:cs typeface="Times New Roman"/>
              </a:rPr>
              <a:t>616-641.</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78790" marR="504190" indent="-466725">
              <a:lnSpc>
                <a:spcPts val="1300"/>
              </a:lnSpc>
            </a:pPr>
            <a:r>
              <a:rPr sz="1100" spc="5" dirty="0">
                <a:latin typeface="Times New Roman"/>
                <a:cs typeface="Times New Roman"/>
              </a:rPr>
              <a:t>Pallage, </a:t>
            </a:r>
            <a:r>
              <a:rPr sz="1100" spc="10" dirty="0">
                <a:latin typeface="Times New Roman"/>
                <a:cs typeface="Times New Roman"/>
              </a:rPr>
              <a:t>S., Robe, M. and Bérubé, C. (2004). </a:t>
            </a:r>
            <a:r>
              <a:rPr sz="1100" spc="15" dirty="0">
                <a:latin typeface="Times New Roman"/>
                <a:cs typeface="Times New Roman"/>
              </a:rPr>
              <a:t>On </a:t>
            </a:r>
            <a:r>
              <a:rPr sz="1100" spc="5" dirty="0">
                <a:latin typeface="Times New Roman"/>
                <a:cs typeface="Times New Roman"/>
              </a:rPr>
              <a:t>the </a:t>
            </a:r>
            <a:r>
              <a:rPr sz="1100" spc="10" dirty="0">
                <a:latin typeface="Times New Roman"/>
                <a:cs typeface="Times New Roman"/>
              </a:rPr>
              <a:t>potential of foreign aid </a:t>
            </a:r>
            <a:r>
              <a:rPr sz="1100" spc="5" dirty="0">
                <a:latin typeface="Times New Roman"/>
                <a:cs typeface="Times New Roman"/>
              </a:rPr>
              <a:t>as  insurance. </a:t>
            </a:r>
            <a:r>
              <a:rPr sz="1100" spc="15" dirty="0">
                <a:latin typeface="Times New Roman"/>
                <a:cs typeface="Times New Roman"/>
              </a:rPr>
              <a:t>CIRPEE </a:t>
            </a:r>
            <a:r>
              <a:rPr sz="1100" spc="10" dirty="0">
                <a:latin typeface="Times New Roman"/>
                <a:cs typeface="Times New Roman"/>
              </a:rPr>
              <a:t>Working Paper</a:t>
            </a:r>
            <a:r>
              <a:rPr sz="1100" spc="-5" dirty="0">
                <a:latin typeface="Times New Roman"/>
                <a:cs typeface="Times New Roman"/>
              </a:rPr>
              <a:t> </a:t>
            </a:r>
            <a:r>
              <a:rPr sz="1100" spc="10" dirty="0">
                <a:latin typeface="Times New Roman"/>
                <a:cs typeface="Times New Roman"/>
              </a:rPr>
              <a:t>04-04.</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3230" marR="344170" indent="-430530">
              <a:lnSpc>
                <a:spcPts val="1300"/>
              </a:lnSpc>
            </a:pPr>
            <a:r>
              <a:rPr sz="1100" spc="5" dirty="0">
                <a:latin typeface="Times New Roman"/>
                <a:cs typeface="Times New Roman"/>
              </a:rPr>
              <a:t>Pallage, </a:t>
            </a:r>
            <a:r>
              <a:rPr sz="1100" spc="10" dirty="0">
                <a:latin typeface="Times New Roman"/>
                <a:cs typeface="Times New Roman"/>
              </a:rPr>
              <a:t>S. and Robe, </a:t>
            </a:r>
            <a:r>
              <a:rPr sz="1100" spc="15" dirty="0">
                <a:latin typeface="Times New Roman"/>
                <a:cs typeface="Times New Roman"/>
              </a:rPr>
              <a:t>M.A. </a:t>
            </a:r>
            <a:r>
              <a:rPr sz="1100" spc="10" dirty="0">
                <a:latin typeface="Times New Roman"/>
                <a:cs typeface="Times New Roman"/>
              </a:rPr>
              <a:t>(2001). </a:t>
            </a:r>
            <a:r>
              <a:rPr sz="1100" spc="5" dirty="0">
                <a:latin typeface="Times New Roman"/>
                <a:cs typeface="Times New Roman"/>
              </a:rPr>
              <a:t>Foreign aid </a:t>
            </a:r>
            <a:r>
              <a:rPr sz="1100" spc="10" dirty="0">
                <a:latin typeface="Times New Roman"/>
                <a:cs typeface="Times New Roman"/>
              </a:rPr>
              <a:t>and </a:t>
            </a:r>
            <a:r>
              <a:rPr sz="1100" spc="5" dirty="0">
                <a:latin typeface="Times New Roman"/>
                <a:cs typeface="Times New Roman"/>
              </a:rPr>
              <a:t>the business cycle. </a:t>
            </a:r>
            <a:r>
              <a:rPr sz="1100" i="1" spc="10" dirty="0">
                <a:latin typeface="Times New Roman"/>
                <a:cs typeface="Times New Roman"/>
              </a:rPr>
              <a:t>Review of  </a:t>
            </a:r>
            <a:r>
              <a:rPr sz="1100" i="1" spc="5" dirty="0">
                <a:latin typeface="Times New Roman"/>
                <a:cs typeface="Times New Roman"/>
              </a:rPr>
              <a:t>International </a:t>
            </a:r>
            <a:r>
              <a:rPr sz="1100" i="1" spc="10" dirty="0">
                <a:latin typeface="Times New Roman"/>
                <a:cs typeface="Times New Roman"/>
              </a:rPr>
              <a:t>Economics</a:t>
            </a:r>
            <a:r>
              <a:rPr sz="1100" spc="10" dirty="0">
                <a:latin typeface="Times New Roman"/>
                <a:cs typeface="Times New Roman"/>
              </a:rPr>
              <a:t>, 9(4),</a:t>
            </a:r>
            <a:r>
              <a:rPr sz="1100" dirty="0">
                <a:latin typeface="Times New Roman"/>
                <a:cs typeface="Times New Roman"/>
              </a:rPr>
              <a:t> </a:t>
            </a:r>
            <a:r>
              <a:rPr sz="1100" spc="10" dirty="0">
                <a:latin typeface="Times New Roman"/>
                <a:cs typeface="Times New Roman"/>
              </a:rPr>
              <a:t>641-72.</a:t>
            </a:r>
            <a:endParaRPr sz="1100" dirty="0">
              <a:latin typeface="Times New Roman"/>
              <a:cs typeface="Times New Roman"/>
            </a:endParaRPr>
          </a:p>
          <a:p>
            <a:pPr>
              <a:lnSpc>
                <a:spcPct val="100000"/>
              </a:lnSpc>
              <a:spcBef>
                <a:spcPts val="35"/>
              </a:spcBef>
            </a:pPr>
            <a:endParaRPr sz="1100" dirty="0">
              <a:latin typeface="Times New Roman"/>
              <a:cs typeface="Times New Roman"/>
            </a:endParaRPr>
          </a:p>
          <a:p>
            <a:pPr marL="443230" marR="356235" indent="-430530">
              <a:lnSpc>
                <a:spcPts val="1300"/>
              </a:lnSpc>
            </a:pPr>
            <a:r>
              <a:rPr sz="1100" spc="10" dirty="0">
                <a:latin typeface="Times New Roman"/>
                <a:cs typeface="Times New Roman"/>
              </a:rPr>
              <a:t>Papanek, </a:t>
            </a:r>
            <a:r>
              <a:rPr sz="1100" spc="15" dirty="0">
                <a:latin typeface="Times New Roman"/>
                <a:cs typeface="Times New Roman"/>
              </a:rPr>
              <a:t>G. </a:t>
            </a:r>
            <a:r>
              <a:rPr sz="1100" spc="10" dirty="0">
                <a:latin typeface="Times New Roman"/>
                <a:cs typeface="Times New Roman"/>
              </a:rPr>
              <a:t>(1973). Aid, </a:t>
            </a:r>
            <a:r>
              <a:rPr sz="1100" spc="5" dirty="0">
                <a:latin typeface="Times New Roman"/>
                <a:cs typeface="Times New Roman"/>
              </a:rPr>
              <a:t>private </a:t>
            </a:r>
            <a:r>
              <a:rPr sz="1100" spc="10" dirty="0">
                <a:latin typeface="Times New Roman"/>
                <a:cs typeface="Times New Roman"/>
              </a:rPr>
              <a:t>foreign investment, savings and growth in </a:t>
            </a:r>
            <a:r>
              <a:rPr sz="1100" spc="5" dirty="0">
                <a:latin typeface="Times New Roman"/>
                <a:cs typeface="Times New Roman"/>
              </a:rPr>
              <a:t>less  </a:t>
            </a:r>
            <a:r>
              <a:rPr sz="1100" spc="10" dirty="0">
                <a:latin typeface="Times New Roman"/>
                <a:cs typeface="Times New Roman"/>
              </a:rPr>
              <a:t>developed countries. </a:t>
            </a:r>
            <a:r>
              <a:rPr sz="1100" i="1" spc="5" dirty="0">
                <a:latin typeface="Times New Roman"/>
                <a:cs typeface="Times New Roman"/>
              </a:rPr>
              <a:t>Journal of Political </a:t>
            </a:r>
            <a:r>
              <a:rPr sz="1100" i="1" spc="10" dirty="0">
                <a:latin typeface="Times New Roman"/>
                <a:cs typeface="Times New Roman"/>
              </a:rPr>
              <a:t>Economy</a:t>
            </a:r>
            <a:r>
              <a:rPr sz="1100" spc="10" dirty="0">
                <a:latin typeface="Times New Roman"/>
                <a:cs typeface="Times New Roman"/>
              </a:rPr>
              <a:t>, Vol. 81, pp.</a:t>
            </a:r>
            <a:r>
              <a:rPr sz="1100" spc="40" dirty="0">
                <a:latin typeface="Times New Roman"/>
                <a:cs typeface="Times New Roman"/>
              </a:rPr>
              <a:t> </a:t>
            </a:r>
            <a:r>
              <a:rPr sz="1100" spc="10" dirty="0">
                <a:latin typeface="Times New Roman"/>
                <a:cs typeface="Times New Roman"/>
              </a:rPr>
              <a:t>120-130.</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3230" marR="236854" indent="-430530">
              <a:lnSpc>
                <a:spcPts val="1300"/>
              </a:lnSpc>
            </a:pPr>
            <a:r>
              <a:rPr sz="1100" spc="10" dirty="0">
                <a:latin typeface="Times New Roman"/>
                <a:cs typeface="Times New Roman"/>
              </a:rPr>
              <a:t>Rajan, Raghuram, and Arvind </a:t>
            </a:r>
            <a:r>
              <a:rPr sz="1100" spc="5" dirty="0">
                <a:latin typeface="Times New Roman"/>
                <a:cs typeface="Times New Roman"/>
              </a:rPr>
              <a:t>Subramanian, </a:t>
            </a:r>
            <a:r>
              <a:rPr sz="1100" spc="10" dirty="0">
                <a:latin typeface="Times New Roman"/>
                <a:cs typeface="Times New Roman"/>
              </a:rPr>
              <a:t>(2005). aid and growth: </a:t>
            </a:r>
            <a:r>
              <a:rPr sz="1100" spc="5" dirty="0">
                <a:latin typeface="Times New Roman"/>
                <a:cs typeface="Times New Roman"/>
              </a:rPr>
              <a:t>what </a:t>
            </a:r>
            <a:r>
              <a:rPr sz="1100" spc="10" dirty="0">
                <a:latin typeface="Times New Roman"/>
                <a:cs typeface="Times New Roman"/>
              </a:rPr>
              <a:t>does the  </a:t>
            </a:r>
            <a:r>
              <a:rPr sz="1100" spc="5" dirty="0">
                <a:latin typeface="Times New Roman"/>
                <a:cs typeface="Times New Roman"/>
              </a:rPr>
              <a:t>cross-country evidence really </a:t>
            </a:r>
            <a:r>
              <a:rPr sz="1100" spc="10" dirty="0">
                <a:latin typeface="Times New Roman"/>
                <a:cs typeface="Times New Roman"/>
              </a:rPr>
              <a:t>show? </a:t>
            </a:r>
            <a:r>
              <a:rPr sz="1100" spc="15" dirty="0">
                <a:latin typeface="Times New Roman"/>
                <a:cs typeface="Times New Roman"/>
              </a:rPr>
              <a:t>NBER </a:t>
            </a:r>
            <a:r>
              <a:rPr sz="1100" spc="10" dirty="0">
                <a:latin typeface="Times New Roman"/>
                <a:cs typeface="Times New Roman"/>
              </a:rPr>
              <a:t>Working </a:t>
            </a:r>
            <a:r>
              <a:rPr sz="1100" spc="5" dirty="0">
                <a:latin typeface="Times New Roman"/>
                <a:cs typeface="Times New Roman"/>
              </a:rPr>
              <a:t>Paper</a:t>
            </a:r>
            <a:r>
              <a:rPr sz="1100" spc="15" dirty="0">
                <a:latin typeface="Times New Roman"/>
                <a:cs typeface="Times New Roman"/>
              </a:rPr>
              <a:t> </a:t>
            </a:r>
            <a:r>
              <a:rPr sz="1100" spc="10" dirty="0">
                <a:latin typeface="Times New Roman"/>
                <a:cs typeface="Times New Roman"/>
              </a:rPr>
              <a:t>11513</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443230" marR="62230" indent="-431165">
              <a:lnSpc>
                <a:spcPts val="1300"/>
              </a:lnSpc>
            </a:pPr>
            <a:r>
              <a:rPr sz="1100" spc="10" dirty="0">
                <a:latin typeface="Times New Roman"/>
                <a:cs typeface="Times New Roman"/>
              </a:rPr>
              <a:t>Rajan, Raghuram, and Arvind Subramanian (2005). </a:t>
            </a:r>
            <a:r>
              <a:rPr sz="1100" spc="15" dirty="0">
                <a:latin typeface="Times New Roman"/>
                <a:cs typeface="Times New Roman"/>
              </a:rPr>
              <a:t>What </a:t>
            </a:r>
            <a:r>
              <a:rPr sz="1100" spc="10" dirty="0">
                <a:latin typeface="Times New Roman"/>
                <a:cs typeface="Times New Roman"/>
              </a:rPr>
              <a:t>undermines aid’s impact </a:t>
            </a:r>
            <a:r>
              <a:rPr sz="1100" spc="15" dirty="0">
                <a:latin typeface="Times New Roman"/>
                <a:cs typeface="Times New Roman"/>
              </a:rPr>
              <a:t>on  </a:t>
            </a:r>
            <a:r>
              <a:rPr sz="1100" spc="10" dirty="0">
                <a:latin typeface="Times New Roman"/>
                <a:cs typeface="Times New Roman"/>
              </a:rPr>
              <a:t>growth? </a:t>
            </a:r>
            <a:r>
              <a:rPr sz="1100" spc="5" dirty="0">
                <a:latin typeface="Times New Roman"/>
                <a:cs typeface="Times New Roman"/>
              </a:rPr>
              <a:t>mimeo, </a:t>
            </a:r>
            <a:r>
              <a:rPr sz="1100" spc="10" dirty="0">
                <a:latin typeface="Times New Roman"/>
                <a:cs typeface="Times New Roman"/>
              </a:rPr>
              <a:t>IMF, Washington</a:t>
            </a:r>
            <a:r>
              <a:rPr sz="1100" spc="15" dirty="0">
                <a:latin typeface="Times New Roman"/>
                <a:cs typeface="Times New Roman"/>
              </a:rPr>
              <a:t> </a:t>
            </a:r>
            <a:r>
              <a:rPr sz="1100" spc="10" dirty="0">
                <a:latin typeface="Times New Roman"/>
                <a:cs typeface="Times New Roman"/>
              </a:rPr>
              <a:t>D.C.</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631190" indent="-430530">
              <a:lnSpc>
                <a:spcPts val="1300"/>
              </a:lnSpc>
              <a:spcBef>
                <a:spcPts val="5"/>
              </a:spcBef>
            </a:pPr>
            <a:r>
              <a:rPr sz="1100" spc="10" dirty="0">
                <a:latin typeface="Times New Roman"/>
                <a:cs typeface="Times New Roman"/>
              </a:rPr>
              <a:t>Rajan, Raghuram, and Arvind Subramanian (2006). Aid, Dutch </a:t>
            </a:r>
            <a:r>
              <a:rPr sz="1100" spc="5" dirty="0">
                <a:latin typeface="Times New Roman"/>
                <a:cs typeface="Times New Roman"/>
              </a:rPr>
              <a:t>disease, </a:t>
            </a:r>
            <a:r>
              <a:rPr sz="1100" spc="10" dirty="0">
                <a:latin typeface="Times New Roman"/>
                <a:cs typeface="Times New Roman"/>
              </a:rPr>
              <a:t>and  manufacturing</a:t>
            </a:r>
            <a:r>
              <a:rPr sz="1100" dirty="0">
                <a:latin typeface="Times New Roman"/>
                <a:cs typeface="Times New Roman"/>
              </a:rPr>
              <a:t> </a:t>
            </a:r>
            <a:r>
              <a:rPr sz="1100" spc="10" dirty="0">
                <a:latin typeface="Times New Roman"/>
                <a:cs typeface="Times New Roman"/>
              </a:rPr>
              <a:t>growth.</a:t>
            </a:r>
            <a:endParaRPr sz="1100" dirty="0">
              <a:latin typeface="Times New Roman"/>
              <a:cs typeface="Times New Roman"/>
            </a:endParaRPr>
          </a:p>
          <a:p>
            <a:pPr>
              <a:lnSpc>
                <a:spcPct val="100000"/>
              </a:lnSpc>
              <a:spcBef>
                <a:spcPts val="25"/>
              </a:spcBef>
            </a:pPr>
            <a:endParaRPr sz="1100" dirty="0">
              <a:latin typeface="Times New Roman"/>
              <a:cs typeface="Times New Roman"/>
            </a:endParaRPr>
          </a:p>
          <a:p>
            <a:pPr marL="443230" marR="414655" indent="-430530">
              <a:lnSpc>
                <a:spcPts val="1300"/>
              </a:lnSpc>
            </a:pPr>
            <a:r>
              <a:rPr sz="1100" spc="10" dirty="0">
                <a:latin typeface="Times New Roman"/>
                <a:cs typeface="Times New Roman"/>
              </a:rPr>
              <a:t>Roodman, David </a:t>
            </a:r>
            <a:r>
              <a:rPr sz="1100" spc="5" dirty="0">
                <a:latin typeface="Times New Roman"/>
                <a:cs typeface="Times New Roman"/>
              </a:rPr>
              <a:t>(2004). </a:t>
            </a:r>
            <a:r>
              <a:rPr sz="1100" spc="10" dirty="0">
                <a:latin typeface="Times New Roman"/>
                <a:cs typeface="Times New Roman"/>
              </a:rPr>
              <a:t>The anarchy </a:t>
            </a:r>
            <a:r>
              <a:rPr sz="1100" spc="5" dirty="0">
                <a:latin typeface="Times New Roman"/>
                <a:cs typeface="Times New Roman"/>
              </a:rPr>
              <a:t>of </a:t>
            </a:r>
            <a:r>
              <a:rPr sz="1100" spc="10" dirty="0">
                <a:latin typeface="Times New Roman"/>
                <a:cs typeface="Times New Roman"/>
              </a:rPr>
              <a:t>numbers: </a:t>
            </a:r>
            <a:r>
              <a:rPr sz="1100" spc="5" dirty="0">
                <a:latin typeface="Times New Roman"/>
                <a:cs typeface="Times New Roman"/>
              </a:rPr>
              <a:t>aid, </a:t>
            </a:r>
            <a:r>
              <a:rPr sz="1100" spc="10" dirty="0">
                <a:latin typeface="Times New Roman"/>
                <a:cs typeface="Times New Roman"/>
              </a:rPr>
              <a:t>development, and </a:t>
            </a:r>
            <a:r>
              <a:rPr sz="1100" spc="5" dirty="0">
                <a:latin typeface="Times New Roman"/>
                <a:cs typeface="Times New Roman"/>
              </a:rPr>
              <a:t>cross-  </a:t>
            </a:r>
            <a:r>
              <a:rPr sz="1100" spc="10" dirty="0">
                <a:latin typeface="Times New Roman"/>
                <a:cs typeface="Times New Roman"/>
              </a:rPr>
              <a:t>country </a:t>
            </a:r>
            <a:r>
              <a:rPr sz="1100" spc="5" dirty="0">
                <a:latin typeface="Times New Roman"/>
                <a:cs typeface="Times New Roman"/>
              </a:rPr>
              <a:t>empirics. </a:t>
            </a:r>
            <a:r>
              <a:rPr sz="1100" spc="10" dirty="0">
                <a:latin typeface="Times New Roman"/>
                <a:cs typeface="Times New Roman"/>
              </a:rPr>
              <a:t>Center for Global Development, Washington, </a:t>
            </a:r>
            <a:r>
              <a:rPr sz="1100" spc="15" dirty="0">
                <a:latin typeface="Times New Roman"/>
                <a:cs typeface="Times New Roman"/>
              </a:rPr>
              <a:t>DC.</a:t>
            </a:r>
            <a:endParaRPr sz="1100" dirty="0">
              <a:latin typeface="Times New Roman"/>
              <a:cs typeface="Times New Roman"/>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35010" y="841484"/>
            <a:ext cx="7000508" cy="2715102"/>
          </a:xfrm>
          <a:prstGeom prst="rect">
            <a:avLst/>
          </a:prstGeom>
        </p:spPr>
        <p:txBody>
          <a:bodyPr vert="horz" wrap="square" lIns="0" tIns="23495" rIns="0" bIns="0" rtlCol="0">
            <a:spAutoFit/>
          </a:bodyPr>
          <a:lstStyle/>
          <a:p>
            <a:pPr marL="442595" marR="347345" indent="-430530">
              <a:lnSpc>
                <a:spcPts val="1300"/>
              </a:lnSpc>
              <a:spcBef>
                <a:spcPts val="185"/>
              </a:spcBef>
            </a:pPr>
            <a:r>
              <a:rPr sz="1100" spc="10" dirty="0">
                <a:latin typeface="Times New Roman"/>
                <a:cs typeface="Times New Roman"/>
              </a:rPr>
              <a:t>Sachs, </a:t>
            </a:r>
            <a:r>
              <a:rPr sz="1100" spc="5" dirty="0">
                <a:latin typeface="Times New Roman"/>
                <a:cs typeface="Times New Roman"/>
              </a:rPr>
              <a:t>J. </a:t>
            </a:r>
            <a:r>
              <a:rPr sz="1100" spc="15" dirty="0">
                <a:latin typeface="Times New Roman"/>
                <a:cs typeface="Times New Roman"/>
              </a:rPr>
              <a:t>D. </a:t>
            </a:r>
            <a:r>
              <a:rPr sz="1100" spc="10" dirty="0">
                <a:latin typeface="Times New Roman"/>
                <a:cs typeface="Times New Roman"/>
              </a:rPr>
              <a:t>(2001). Tropical underdevelopment. Working Paper W8119. National  Bureau of Economic Research, Cambridge,</a:t>
            </a:r>
            <a:r>
              <a:rPr sz="1100" spc="-10" dirty="0">
                <a:latin typeface="Times New Roman"/>
                <a:cs typeface="Times New Roman"/>
              </a:rPr>
              <a:t> </a:t>
            </a:r>
            <a:r>
              <a:rPr sz="1100" spc="15" dirty="0">
                <a:latin typeface="Times New Roman"/>
                <a:cs typeface="Times New Roman"/>
              </a:rPr>
              <a:t>MA.</a:t>
            </a:r>
            <a:endParaRPr sz="1100">
              <a:latin typeface="Times New Roman"/>
              <a:cs typeface="Times New Roman"/>
            </a:endParaRPr>
          </a:p>
          <a:p>
            <a:pPr>
              <a:lnSpc>
                <a:spcPct val="100000"/>
              </a:lnSpc>
              <a:spcBef>
                <a:spcPts val="50"/>
              </a:spcBef>
            </a:pPr>
            <a:endParaRPr sz="1050">
              <a:latin typeface="Times New Roman"/>
              <a:cs typeface="Times New Roman"/>
            </a:endParaRPr>
          </a:p>
          <a:p>
            <a:pPr marL="442595" marR="268605" indent="-430530">
              <a:lnSpc>
                <a:spcPct val="98400"/>
              </a:lnSpc>
            </a:pPr>
            <a:r>
              <a:rPr sz="1100" spc="10" dirty="0">
                <a:latin typeface="Times New Roman"/>
                <a:cs typeface="Times New Roman"/>
              </a:rPr>
              <a:t>Sachs, </a:t>
            </a:r>
            <a:r>
              <a:rPr sz="1100" spc="5" dirty="0">
                <a:latin typeface="Times New Roman"/>
                <a:cs typeface="Times New Roman"/>
              </a:rPr>
              <a:t>J. </a:t>
            </a:r>
            <a:r>
              <a:rPr sz="1100" spc="15" dirty="0">
                <a:latin typeface="Times New Roman"/>
                <a:cs typeface="Times New Roman"/>
              </a:rPr>
              <a:t>D. </a:t>
            </a:r>
            <a:r>
              <a:rPr sz="1100" spc="10" dirty="0">
                <a:latin typeface="Times New Roman"/>
                <a:cs typeface="Times New Roman"/>
              </a:rPr>
              <a:t>(2003). </a:t>
            </a:r>
            <a:r>
              <a:rPr sz="1100" spc="5" dirty="0">
                <a:latin typeface="Times New Roman"/>
                <a:cs typeface="Times New Roman"/>
              </a:rPr>
              <a:t>Institutions </a:t>
            </a:r>
            <a:r>
              <a:rPr sz="1100" spc="10" dirty="0">
                <a:latin typeface="Times New Roman"/>
                <a:cs typeface="Times New Roman"/>
              </a:rPr>
              <a:t>don’t rule: </a:t>
            </a:r>
            <a:r>
              <a:rPr sz="1100" spc="5" dirty="0">
                <a:latin typeface="Times New Roman"/>
                <a:cs typeface="Times New Roman"/>
              </a:rPr>
              <a:t>direct </a:t>
            </a:r>
            <a:r>
              <a:rPr sz="1100" spc="10" dirty="0">
                <a:latin typeface="Times New Roman"/>
                <a:cs typeface="Times New Roman"/>
              </a:rPr>
              <a:t>effects of geography on per capita  income. Working </a:t>
            </a:r>
            <a:r>
              <a:rPr sz="1100" spc="5" dirty="0">
                <a:latin typeface="Times New Roman"/>
                <a:cs typeface="Times New Roman"/>
              </a:rPr>
              <a:t>Paper </a:t>
            </a:r>
            <a:r>
              <a:rPr sz="1100" spc="10" dirty="0">
                <a:latin typeface="Times New Roman"/>
                <a:cs typeface="Times New Roman"/>
              </a:rPr>
              <a:t>W9490. National Bureau of Economic Research,  Cambridge,</a:t>
            </a:r>
            <a:r>
              <a:rPr sz="1100" spc="5" dirty="0">
                <a:latin typeface="Times New Roman"/>
                <a:cs typeface="Times New Roman"/>
              </a:rPr>
              <a:t> </a:t>
            </a:r>
            <a:r>
              <a:rPr sz="1100" spc="15" dirty="0">
                <a:latin typeface="Times New Roman"/>
                <a:cs typeface="Times New Roman"/>
              </a:rPr>
              <a:t>MA.</a:t>
            </a:r>
            <a:endParaRPr sz="1100">
              <a:latin typeface="Times New Roman"/>
              <a:cs typeface="Times New Roman"/>
            </a:endParaRPr>
          </a:p>
          <a:p>
            <a:pPr>
              <a:lnSpc>
                <a:spcPct val="100000"/>
              </a:lnSpc>
              <a:spcBef>
                <a:spcPts val="10"/>
              </a:spcBef>
            </a:pPr>
            <a:endParaRPr sz="1150">
              <a:latin typeface="Times New Roman"/>
              <a:cs typeface="Times New Roman"/>
            </a:endParaRPr>
          </a:p>
          <a:p>
            <a:pPr marL="442595" marR="363220" indent="-430530">
              <a:lnSpc>
                <a:spcPts val="1300"/>
              </a:lnSpc>
            </a:pPr>
            <a:r>
              <a:rPr sz="1100" spc="10" dirty="0">
                <a:latin typeface="Times New Roman"/>
                <a:cs typeface="Times New Roman"/>
              </a:rPr>
              <a:t>Singh, R. (1985). State intervention, foreign economic </a:t>
            </a:r>
            <a:r>
              <a:rPr sz="1100" spc="5" dirty="0">
                <a:latin typeface="Times New Roman"/>
                <a:cs typeface="Times New Roman"/>
              </a:rPr>
              <a:t>aid, </a:t>
            </a:r>
            <a:r>
              <a:rPr sz="1100" spc="10" dirty="0">
                <a:latin typeface="Times New Roman"/>
                <a:cs typeface="Times New Roman"/>
              </a:rPr>
              <a:t>savings, and growth in  LDCs: some </a:t>
            </a:r>
            <a:r>
              <a:rPr sz="1100" spc="5" dirty="0">
                <a:latin typeface="Times New Roman"/>
                <a:cs typeface="Times New Roman"/>
              </a:rPr>
              <a:t>recent </a:t>
            </a:r>
            <a:r>
              <a:rPr sz="1100" spc="10" dirty="0">
                <a:latin typeface="Times New Roman"/>
                <a:cs typeface="Times New Roman"/>
              </a:rPr>
              <a:t>evidence. Kyklos, </a:t>
            </a:r>
            <a:r>
              <a:rPr sz="1100" spc="5" dirty="0">
                <a:latin typeface="Times New Roman"/>
                <a:cs typeface="Times New Roman"/>
              </a:rPr>
              <a:t>38, </a:t>
            </a:r>
            <a:r>
              <a:rPr sz="1100" spc="10" dirty="0">
                <a:latin typeface="Times New Roman"/>
                <a:cs typeface="Times New Roman"/>
              </a:rPr>
              <a:t>pp.</a:t>
            </a:r>
            <a:r>
              <a:rPr sz="1100" spc="-15" dirty="0">
                <a:latin typeface="Times New Roman"/>
                <a:cs typeface="Times New Roman"/>
              </a:rPr>
              <a:t> </a:t>
            </a:r>
            <a:r>
              <a:rPr sz="1100" spc="5" dirty="0">
                <a:latin typeface="Times New Roman"/>
                <a:cs typeface="Times New Roman"/>
              </a:rPr>
              <a:t>216-232.</a:t>
            </a:r>
            <a:endParaRPr sz="1100">
              <a:latin typeface="Times New Roman"/>
              <a:cs typeface="Times New Roman"/>
            </a:endParaRPr>
          </a:p>
          <a:p>
            <a:pPr>
              <a:lnSpc>
                <a:spcPct val="100000"/>
              </a:lnSpc>
              <a:spcBef>
                <a:spcPts val="35"/>
              </a:spcBef>
            </a:pPr>
            <a:endParaRPr sz="1100">
              <a:latin typeface="Times New Roman"/>
              <a:cs typeface="Times New Roman"/>
            </a:endParaRPr>
          </a:p>
          <a:p>
            <a:pPr marL="442595" marR="5080" indent="-430530">
              <a:lnSpc>
                <a:spcPts val="1300"/>
              </a:lnSpc>
            </a:pPr>
            <a:r>
              <a:rPr sz="1100" spc="10" dirty="0">
                <a:latin typeface="Times New Roman"/>
                <a:cs typeface="Times New Roman"/>
              </a:rPr>
              <a:t>Voivodas, C.S. (1973). Exports, foreign capital inflow and economic growth. </a:t>
            </a:r>
            <a:r>
              <a:rPr sz="1100" i="1" spc="10" dirty="0">
                <a:latin typeface="Times New Roman"/>
                <a:cs typeface="Times New Roman"/>
              </a:rPr>
              <a:t>Journal of  </a:t>
            </a:r>
            <a:r>
              <a:rPr sz="1100" i="1" spc="5" dirty="0">
                <a:latin typeface="Times New Roman"/>
                <a:cs typeface="Times New Roman"/>
              </a:rPr>
              <a:t>International </a:t>
            </a:r>
            <a:r>
              <a:rPr sz="1100" i="1" spc="10" dirty="0">
                <a:latin typeface="Times New Roman"/>
                <a:cs typeface="Times New Roman"/>
              </a:rPr>
              <a:t>Economics</a:t>
            </a:r>
            <a:r>
              <a:rPr sz="1100" spc="10" dirty="0">
                <a:latin typeface="Times New Roman"/>
                <a:cs typeface="Times New Roman"/>
              </a:rPr>
              <a:t>, Vol. 3, pp.</a:t>
            </a:r>
            <a:r>
              <a:rPr sz="1100" spc="-10" dirty="0">
                <a:latin typeface="Times New Roman"/>
                <a:cs typeface="Times New Roman"/>
              </a:rPr>
              <a:t> </a:t>
            </a:r>
            <a:r>
              <a:rPr sz="1100" spc="10" dirty="0">
                <a:latin typeface="Times New Roman"/>
                <a:cs typeface="Times New Roman"/>
              </a:rPr>
              <a:t>337-349</a:t>
            </a: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
              <a:lnSpc>
                <a:spcPts val="1310"/>
              </a:lnSpc>
            </a:pPr>
            <a:r>
              <a:rPr sz="1100" spc="10" dirty="0">
                <a:latin typeface="Times New Roman"/>
                <a:cs typeface="Times New Roman"/>
              </a:rPr>
              <a:t>White, H., (1992). The macroeconomic impact of development aid: a </a:t>
            </a:r>
            <a:r>
              <a:rPr sz="1100" spc="5" dirty="0">
                <a:latin typeface="Times New Roman"/>
                <a:cs typeface="Times New Roman"/>
              </a:rPr>
              <a:t>critical</a:t>
            </a:r>
            <a:r>
              <a:rPr sz="1100" spc="35" dirty="0">
                <a:latin typeface="Times New Roman"/>
                <a:cs typeface="Times New Roman"/>
              </a:rPr>
              <a:t> </a:t>
            </a:r>
            <a:r>
              <a:rPr sz="1100" spc="5" dirty="0">
                <a:latin typeface="Times New Roman"/>
                <a:cs typeface="Times New Roman"/>
              </a:rPr>
              <a:t>survey.</a:t>
            </a:r>
            <a:endParaRPr sz="1100">
              <a:latin typeface="Times New Roman"/>
              <a:cs typeface="Times New Roman"/>
            </a:endParaRPr>
          </a:p>
          <a:p>
            <a:pPr marL="442595">
              <a:lnSpc>
                <a:spcPts val="1310"/>
              </a:lnSpc>
            </a:pPr>
            <a:r>
              <a:rPr sz="1100" i="1" spc="5" dirty="0">
                <a:latin typeface="Times New Roman"/>
                <a:cs typeface="Times New Roman"/>
              </a:rPr>
              <a:t>Journal </a:t>
            </a:r>
            <a:r>
              <a:rPr sz="1100" i="1" spc="10" dirty="0">
                <a:latin typeface="Times New Roman"/>
                <a:cs typeface="Times New Roman"/>
              </a:rPr>
              <a:t>of Development </a:t>
            </a:r>
            <a:r>
              <a:rPr sz="1100" i="1" spc="5" dirty="0">
                <a:latin typeface="Times New Roman"/>
                <a:cs typeface="Times New Roman"/>
              </a:rPr>
              <a:t>Studies</a:t>
            </a:r>
            <a:r>
              <a:rPr sz="1100" spc="5" dirty="0">
                <a:latin typeface="Times New Roman"/>
                <a:cs typeface="Times New Roman"/>
              </a:rPr>
              <a:t>, </a:t>
            </a:r>
            <a:r>
              <a:rPr sz="1100" spc="10" dirty="0">
                <a:latin typeface="Times New Roman"/>
                <a:cs typeface="Times New Roman"/>
              </a:rPr>
              <a:t>Vol.28, </a:t>
            </a:r>
            <a:r>
              <a:rPr sz="1100" spc="5" dirty="0">
                <a:latin typeface="Times New Roman"/>
                <a:cs typeface="Times New Roman"/>
              </a:rPr>
              <a:t>No.2,</a:t>
            </a:r>
            <a:r>
              <a:rPr sz="1100" spc="-10" dirty="0">
                <a:latin typeface="Times New Roman"/>
                <a:cs typeface="Times New Roman"/>
              </a:rPr>
              <a:t> </a:t>
            </a:r>
            <a:r>
              <a:rPr sz="1100" spc="10" dirty="0">
                <a:latin typeface="Times New Roman"/>
                <a:cs typeface="Times New Roman"/>
              </a:rPr>
              <a:t>pp.163–240</a:t>
            </a:r>
            <a:endParaRPr sz="1100">
              <a:latin typeface="Times New Roman"/>
              <a:cs typeface="Times New Roman"/>
            </a:endParaRPr>
          </a:p>
          <a:p>
            <a:pPr>
              <a:lnSpc>
                <a:spcPct val="100000"/>
              </a:lnSpc>
              <a:spcBef>
                <a:spcPts val="15"/>
              </a:spcBef>
            </a:pPr>
            <a:endParaRPr sz="1150">
              <a:latin typeface="Times New Roman"/>
              <a:cs typeface="Times New Roman"/>
            </a:endParaRPr>
          </a:p>
          <a:p>
            <a:pPr marL="478790" marR="329565" indent="-466725">
              <a:lnSpc>
                <a:spcPts val="1300"/>
              </a:lnSpc>
            </a:pPr>
            <a:r>
              <a:rPr sz="1100" spc="10" dirty="0">
                <a:latin typeface="Times New Roman"/>
                <a:cs typeface="Times New Roman"/>
              </a:rPr>
              <a:t>Wijnbergen, S. van (1984), “The Dutch </a:t>
            </a:r>
            <a:r>
              <a:rPr sz="1100" spc="5" dirty="0">
                <a:latin typeface="Times New Roman"/>
                <a:cs typeface="Times New Roman"/>
              </a:rPr>
              <a:t>Disease: </a:t>
            </a:r>
            <a:r>
              <a:rPr sz="1100" spc="10" dirty="0">
                <a:latin typeface="Times New Roman"/>
                <a:cs typeface="Times New Roman"/>
              </a:rPr>
              <a:t>a </a:t>
            </a:r>
            <a:r>
              <a:rPr sz="1100" spc="5" dirty="0">
                <a:latin typeface="Times New Roman"/>
                <a:cs typeface="Times New Roman"/>
              </a:rPr>
              <a:t>Disease After All?”</a:t>
            </a:r>
            <a:r>
              <a:rPr sz="1100" i="1" spc="5" dirty="0">
                <a:latin typeface="Times New Roman"/>
                <a:cs typeface="Times New Roman"/>
              </a:rPr>
              <a:t>,, </a:t>
            </a:r>
            <a:r>
              <a:rPr sz="1100" i="1" spc="10" dirty="0">
                <a:latin typeface="Times New Roman"/>
                <a:cs typeface="Times New Roman"/>
              </a:rPr>
              <a:t>Economic  </a:t>
            </a:r>
            <a:r>
              <a:rPr sz="1100" i="1" spc="5" dirty="0">
                <a:latin typeface="Times New Roman"/>
                <a:cs typeface="Times New Roman"/>
              </a:rPr>
              <a:t>Journal</a:t>
            </a:r>
            <a:r>
              <a:rPr sz="1100" spc="5" dirty="0">
                <a:latin typeface="Times New Roman"/>
                <a:cs typeface="Times New Roman"/>
              </a:rPr>
              <a:t>.</a:t>
            </a:r>
            <a:endParaRPr sz="1100">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698" y="1504635"/>
            <a:ext cx="9089390" cy="246075"/>
          </a:xfrm>
        </p:spPr>
        <p:txBody>
          <a:bodyPr>
            <a:normAutofit fontScale="90000"/>
          </a:bodyPr>
          <a:lstStyle/>
          <a:p>
            <a:pPr algn="ctr"/>
            <a:r>
              <a:rPr lang="en-US" dirty="0" smtClean="0"/>
              <a:t>Content </a:t>
            </a:r>
            <a:endParaRPr lang="en-US" dirty="0"/>
          </a:p>
        </p:txBody>
      </p:sp>
      <p:sp>
        <p:nvSpPr>
          <p:cNvPr id="3" name="Подзаголовок 2"/>
          <p:cNvSpPr>
            <a:spLocks noGrp="1"/>
          </p:cNvSpPr>
          <p:nvPr>
            <p:ph idx="1"/>
          </p:nvPr>
        </p:nvSpPr>
        <p:spPr>
          <a:xfrm>
            <a:off x="1677398" y="2667000"/>
            <a:ext cx="8386980" cy="5105400"/>
          </a:xfrm>
        </p:spPr>
        <p:txBody>
          <a:bodyPr>
            <a:normAutofit/>
          </a:bodyPr>
          <a:lstStyle/>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r>
              <a:rPr lang="en-US" sz="1400" kern="1200" spc="10" dirty="0" smtClean="0">
                <a:solidFill>
                  <a:prstClr val="black"/>
                </a:solidFill>
                <a:latin typeface="Times New Roman"/>
                <a:cs typeface="Times New Roman"/>
              </a:rPr>
              <a:t> </a:t>
            </a:r>
            <a:r>
              <a:rPr lang="en-US" sz="1600" b="1" kern="1200" spc="15" dirty="0" smtClean="0">
                <a:solidFill>
                  <a:prstClr val="black"/>
                </a:solidFill>
                <a:latin typeface="Times New Roman"/>
                <a:cs typeface="Times New Roman"/>
              </a:rPr>
              <a:t>Introduction</a:t>
            </a: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endParaRPr lang="en-US" sz="1600" b="1" kern="1200" spc="10" dirty="0">
              <a:solidFill>
                <a:prstClr val="black"/>
              </a:solidFill>
              <a:latin typeface="Times New Roman"/>
              <a:cs typeface="Times New Roman"/>
            </a:endParaRP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r>
              <a:rPr lang="en-US" sz="1600" b="1" kern="1200" spc="10" dirty="0" smtClean="0">
                <a:solidFill>
                  <a:prstClr val="black"/>
                </a:solidFill>
                <a:latin typeface="Times New Roman"/>
                <a:cs typeface="Times New Roman"/>
              </a:rPr>
              <a:t> </a:t>
            </a:r>
            <a:r>
              <a:rPr lang="en-US" sz="1600" b="1" kern="1200" spc="10" dirty="0">
                <a:solidFill>
                  <a:prstClr val="black"/>
                </a:solidFill>
                <a:latin typeface="Times New Roman"/>
                <a:cs typeface="Times New Roman"/>
              </a:rPr>
              <a:t>Aid </a:t>
            </a:r>
            <a:r>
              <a:rPr lang="en-US" sz="1600" b="1" kern="1200" spc="5" dirty="0">
                <a:solidFill>
                  <a:prstClr val="black"/>
                </a:solidFill>
                <a:latin typeface="Times New Roman"/>
                <a:cs typeface="Times New Roman"/>
              </a:rPr>
              <a:t>and</a:t>
            </a:r>
            <a:r>
              <a:rPr lang="en-US" sz="1600" b="1" kern="1200" spc="-10" dirty="0">
                <a:solidFill>
                  <a:prstClr val="black"/>
                </a:solidFill>
                <a:latin typeface="Times New Roman"/>
                <a:cs typeface="Times New Roman"/>
              </a:rPr>
              <a:t> </a:t>
            </a:r>
            <a:r>
              <a:rPr lang="en-US" sz="1600" b="1" kern="1200" spc="15" dirty="0" smtClean="0">
                <a:solidFill>
                  <a:prstClr val="black"/>
                </a:solidFill>
                <a:latin typeface="Times New Roman"/>
                <a:cs typeface="Times New Roman"/>
              </a:rPr>
              <a:t>growth</a:t>
            </a: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endParaRPr lang="en-US" sz="1600" b="1" kern="1200" spc="15" dirty="0">
              <a:solidFill>
                <a:prstClr val="black"/>
              </a:solidFill>
              <a:latin typeface="Times New Roman"/>
              <a:cs typeface="Times New Roman"/>
            </a:endParaRP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r>
              <a:rPr lang="en-US" sz="1600" b="1" kern="1200" spc="5" dirty="0" smtClean="0">
                <a:solidFill>
                  <a:prstClr val="black"/>
                </a:solidFill>
                <a:latin typeface="Times New Roman"/>
                <a:cs typeface="Times New Roman"/>
              </a:rPr>
              <a:t> Empirical </a:t>
            </a:r>
            <a:r>
              <a:rPr lang="en-US" sz="1600" b="1" kern="1200" spc="5" dirty="0">
                <a:solidFill>
                  <a:prstClr val="black"/>
                </a:solidFill>
                <a:latin typeface="Times New Roman"/>
                <a:cs typeface="Times New Roman"/>
              </a:rPr>
              <a:t>results </a:t>
            </a:r>
            <a:r>
              <a:rPr lang="en-US" sz="1600" b="1" kern="1200" spc="10" dirty="0">
                <a:solidFill>
                  <a:prstClr val="black"/>
                </a:solidFill>
                <a:latin typeface="Times New Roman"/>
                <a:cs typeface="Times New Roman"/>
              </a:rPr>
              <a:t>and </a:t>
            </a:r>
            <a:r>
              <a:rPr lang="en-US" sz="1600" b="1" kern="1200" spc="15" dirty="0" smtClean="0">
                <a:solidFill>
                  <a:prstClr val="black"/>
                </a:solidFill>
                <a:latin typeface="Times New Roman"/>
                <a:cs typeface="Times New Roman"/>
              </a:rPr>
              <a:t>analysis</a:t>
            </a: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endParaRPr lang="en-US" sz="1600" b="1" kern="1200" spc="10" dirty="0">
              <a:solidFill>
                <a:prstClr val="black"/>
              </a:solidFill>
              <a:latin typeface="Times New Roman"/>
              <a:cs typeface="Times New Roman"/>
            </a:endParaRP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r>
              <a:rPr lang="en-US" sz="1600" b="1" kern="1200" spc="10" dirty="0" smtClean="0">
                <a:solidFill>
                  <a:prstClr val="black"/>
                </a:solidFill>
                <a:latin typeface="Times New Roman"/>
                <a:cs typeface="Times New Roman"/>
              </a:rPr>
              <a:t> Conclusion</a:t>
            </a:r>
          </a:p>
          <a:p>
            <a:pPr marL="462914" marR="0" lvl="0" indent="-342900" defTabSz="914400" rtl="0" eaLnBrk="1" fontAlgn="auto" latinLnBrk="0" hangingPunct="1">
              <a:lnSpc>
                <a:spcPct val="100000"/>
              </a:lnSpc>
              <a:spcBef>
                <a:spcPts val="125"/>
              </a:spcBef>
              <a:spcAft>
                <a:spcPts val="0"/>
              </a:spcAft>
              <a:buClrTx/>
              <a:buSzTx/>
              <a:buFont typeface="+mj-lt"/>
              <a:buAutoNum type="arabicPeriod"/>
              <a:tabLst/>
              <a:defRPr/>
            </a:pPr>
            <a:endParaRPr lang="en-US" sz="1600" b="1" kern="1200" spc="20" dirty="0">
              <a:solidFill>
                <a:prstClr val="black"/>
              </a:solidFill>
              <a:latin typeface="Times New Roman"/>
              <a:cs typeface="Times New Roman"/>
            </a:endParaRPr>
          </a:p>
          <a:p>
            <a:pPr marL="0" marR="0" lvl="0" indent="0" defTabSz="914400" rtl="0" eaLnBrk="1" fontAlgn="auto" latinLnBrk="0" hangingPunct="1">
              <a:lnSpc>
                <a:spcPct val="100000"/>
              </a:lnSpc>
              <a:spcBef>
                <a:spcPts val="125"/>
              </a:spcBef>
              <a:spcAft>
                <a:spcPts val="0"/>
              </a:spcAft>
              <a:buClrTx/>
              <a:buSzTx/>
              <a:buNone/>
              <a:tabLst/>
              <a:defRPr/>
            </a:pPr>
            <a:r>
              <a:rPr lang="en-US" sz="1600" b="1" kern="1200" spc="15" dirty="0" smtClean="0">
                <a:solidFill>
                  <a:prstClr val="black"/>
                </a:solidFill>
                <a:latin typeface="Times New Roman"/>
                <a:cs typeface="Times New Roman"/>
              </a:rPr>
              <a:t>References</a:t>
            </a:r>
            <a:endParaRPr lang="en-US" dirty="0"/>
          </a:p>
        </p:txBody>
      </p:sp>
    </p:spTree>
    <p:extLst>
      <p:ext uri="{BB962C8B-B14F-4D97-AF65-F5344CB8AC3E}">
        <p14:creationId xmlns:p14="http://schemas.microsoft.com/office/powerpoint/2010/main" val="1316122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1765119" y="722315"/>
            <a:ext cx="7167374" cy="852156"/>
          </a:xfrm>
          <a:prstGeom prst="rect">
            <a:avLst/>
          </a:prstGeom>
        </p:spPr>
        <p:txBody>
          <a:bodyPr vert="horz" wrap="square" lIns="0" tIns="15875" rIns="0" bIns="0" rtlCol="0">
            <a:spAutoFit/>
          </a:bodyPr>
          <a:lstStyle/>
          <a:p>
            <a:pPr marL="63500" algn="ctr">
              <a:lnSpc>
                <a:spcPct val="100000"/>
              </a:lnSpc>
              <a:spcBef>
                <a:spcPts val="125"/>
              </a:spcBef>
            </a:pPr>
            <a:r>
              <a:rPr sz="2400" b="1" spc="10" dirty="0">
                <a:latin typeface="Segoe UI Semibold" pitchFamily="34" charset="0"/>
                <a:cs typeface="Segoe UI Semibold" pitchFamily="34" charset="0"/>
              </a:rPr>
              <a:t>1</a:t>
            </a:r>
            <a:r>
              <a:rPr sz="2400" b="1" dirty="0">
                <a:latin typeface="Segoe UI Semibold" pitchFamily="34" charset="0"/>
                <a:cs typeface="Segoe UI Semibold" pitchFamily="34" charset="0"/>
              </a:rPr>
              <a:t> </a:t>
            </a:r>
            <a:r>
              <a:rPr sz="2400" b="1" spc="5" dirty="0" smtClean="0">
                <a:latin typeface="Segoe UI Semibold" pitchFamily="34" charset="0"/>
                <a:cs typeface="Segoe UI Semibold" pitchFamily="34" charset="0"/>
              </a:rPr>
              <a:t>Introduction</a:t>
            </a:r>
            <a:endParaRPr sz="2400" dirty="0">
              <a:latin typeface="Segoe UI Semibold" pitchFamily="34" charset="0"/>
              <a:cs typeface="Segoe UI Semibold" pitchFamily="34" charset="0"/>
            </a:endParaRPr>
          </a:p>
          <a:p>
            <a:pPr>
              <a:lnSpc>
                <a:spcPct val="100000"/>
              </a:lnSpc>
              <a:spcBef>
                <a:spcPts val="40"/>
              </a:spcBef>
            </a:pPr>
            <a:endParaRPr sz="1600" dirty="0">
              <a:latin typeface="Times New Roman"/>
              <a:cs typeface="Times New Roman"/>
            </a:endParaRPr>
          </a:p>
          <a:p>
            <a:pPr marL="2985135">
              <a:lnSpc>
                <a:spcPct val="100000"/>
              </a:lnSpc>
              <a:spcBef>
                <a:spcPts val="969"/>
              </a:spcBef>
            </a:pPr>
            <a:r>
              <a:rPr sz="900" baseline="41666" dirty="0" smtClean="0">
                <a:latin typeface="Times New Roman"/>
                <a:cs typeface="Times New Roman"/>
              </a:rPr>
              <a:t>1</a:t>
            </a:r>
            <a:endParaRPr sz="900" baseline="41666" dirty="0">
              <a:latin typeface="Times New Roman"/>
              <a:cs typeface="Times New Roman"/>
            </a:endParaRPr>
          </a:p>
        </p:txBody>
      </p:sp>
      <p:sp>
        <p:nvSpPr>
          <p:cNvPr id="5" name="object 4"/>
          <p:cNvSpPr txBox="1"/>
          <p:nvPr/>
        </p:nvSpPr>
        <p:spPr>
          <a:xfrm>
            <a:off x="1362884" y="1172323"/>
            <a:ext cx="8491818" cy="4241066"/>
          </a:xfrm>
          <a:prstGeom prst="rect">
            <a:avLst/>
          </a:prstGeom>
        </p:spPr>
        <p:txBody>
          <a:bodyPr vert="horz" wrap="square" lIns="0" tIns="15875" rIns="0" bIns="0" rtlCol="0">
            <a:spAutoFit/>
          </a:bodyPr>
          <a:lstStyle/>
          <a:p>
            <a:pPr marL="12700" indent="466090" algn="just">
              <a:lnSpc>
                <a:spcPct val="100000"/>
              </a:lnSpc>
              <a:spcBef>
                <a:spcPts val="625"/>
              </a:spcBef>
            </a:pPr>
            <a:endParaRPr lang="en-US" sz="1600" spc="10" dirty="0" smtClean="0">
              <a:latin typeface="Times New Roman"/>
              <a:cs typeface="Times New Roman"/>
            </a:endParaRPr>
          </a:p>
          <a:p>
            <a:pPr marL="12700" indent="466090" algn="just">
              <a:lnSpc>
                <a:spcPct val="100000"/>
              </a:lnSpc>
              <a:spcBef>
                <a:spcPts val="625"/>
              </a:spcBef>
            </a:pPr>
            <a:endParaRPr lang="en-US" sz="1600" spc="10" dirty="0">
              <a:latin typeface="Times New Roman"/>
              <a:cs typeface="Times New Roman"/>
            </a:endParaRPr>
          </a:p>
          <a:p>
            <a:pPr marL="12700" indent="466090" algn="just">
              <a:lnSpc>
                <a:spcPct val="100000"/>
              </a:lnSpc>
              <a:spcBef>
                <a:spcPts val="625"/>
              </a:spcBef>
            </a:pPr>
            <a:r>
              <a:rPr lang="en-US" sz="1600" spc="10" dirty="0" smtClean="0">
                <a:latin typeface="Times New Roman"/>
                <a:cs typeface="Times New Roman"/>
              </a:rPr>
              <a:t>Drawing</a:t>
            </a:r>
            <a:r>
              <a:rPr lang="en-US" sz="1600" spc="50" dirty="0" smtClean="0">
                <a:latin typeface="Times New Roman"/>
                <a:cs typeface="Times New Roman"/>
              </a:rPr>
              <a:t> </a:t>
            </a:r>
            <a:r>
              <a:rPr lang="en-US" sz="1600" spc="10" dirty="0" smtClean="0">
                <a:latin typeface="Times New Roman"/>
                <a:cs typeface="Times New Roman"/>
              </a:rPr>
              <a:t>on</a:t>
            </a:r>
            <a:r>
              <a:rPr lang="en-US" sz="1600" spc="55" dirty="0" smtClean="0">
                <a:latin typeface="Times New Roman"/>
                <a:cs typeface="Times New Roman"/>
              </a:rPr>
              <a:t> </a:t>
            </a:r>
            <a:r>
              <a:rPr lang="en-US" sz="1600" spc="5" dirty="0" smtClean="0">
                <a:latin typeface="Times New Roman"/>
                <a:cs typeface="Times New Roman"/>
              </a:rPr>
              <a:t>the</a:t>
            </a:r>
            <a:r>
              <a:rPr lang="en-US" sz="1600" spc="65" dirty="0" smtClean="0">
                <a:latin typeface="Times New Roman"/>
                <a:cs typeface="Times New Roman"/>
              </a:rPr>
              <a:t> </a:t>
            </a:r>
            <a:r>
              <a:rPr lang="en-US" sz="1600" spc="5" dirty="0" smtClean="0">
                <a:latin typeface="Times New Roman"/>
                <a:cs typeface="Times New Roman"/>
              </a:rPr>
              <a:t>existing</a:t>
            </a:r>
            <a:r>
              <a:rPr lang="en-US" sz="1600" spc="65" dirty="0" smtClean="0">
                <a:latin typeface="Times New Roman"/>
                <a:cs typeface="Times New Roman"/>
              </a:rPr>
              <a:t> </a:t>
            </a:r>
            <a:r>
              <a:rPr lang="en-US" sz="1600" spc="5" dirty="0" smtClean="0">
                <a:latin typeface="Times New Roman"/>
                <a:cs typeface="Times New Roman"/>
              </a:rPr>
              <a:t>empirical</a:t>
            </a:r>
            <a:r>
              <a:rPr lang="en-US" sz="1600" spc="55" dirty="0" smtClean="0">
                <a:latin typeface="Times New Roman"/>
                <a:cs typeface="Times New Roman"/>
              </a:rPr>
              <a:t> </a:t>
            </a:r>
            <a:r>
              <a:rPr lang="en-US" sz="1600" spc="5" dirty="0" smtClean="0">
                <a:latin typeface="Times New Roman"/>
                <a:cs typeface="Times New Roman"/>
              </a:rPr>
              <a:t>literature</a:t>
            </a:r>
            <a:r>
              <a:rPr lang="en-US" sz="1600" spc="50" dirty="0" smtClean="0">
                <a:latin typeface="Times New Roman"/>
                <a:cs typeface="Times New Roman"/>
              </a:rPr>
              <a:t> </a:t>
            </a:r>
            <a:r>
              <a:rPr lang="en-US" sz="1600" spc="10" dirty="0" smtClean="0">
                <a:latin typeface="Times New Roman"/>
                <a:cs typeface="Times New Roman"/>
              </a:rPr>
              <a:t>on</a:t>
            </a:r>
            <a:r>
              <a:rPr lang="en-US" sz="1600" spc="50" dirty="0" smtClean="0">
                <a:latin typeface="Times New Roman"/>
                <a:cs typeface="Times New Roman"/>
              </a:rPr>
              <a:t> </a:t>
            </a:r>
            <a:r>
              <a:rPr lang="en-US" sz="1600" spc="10" dirty="0" smtClean="0">
                <a:latin typeface="Times New Roman"/>
                <a:cs typeface="Times New Roman"/>
              </a:rPr>
              <a:t>the</a:t>
            </a:r>
            <a:r>
              <a:rPr lang="en-US" sz="1600" spc="60" dirty="0" smtClean="0">
                <a:latin typeface="Times New Roman"/>
                <a:cs typeface="Times New Roman"/>
              </a:rPr>
              <a:t> </a:t>
            </a:r>
            <a:r>
              <a:rPr lang="en-US" sz="1600" spc="10" dirty="0" smtClean="0">
                <a:latin typeface="Times New Roman"/>
                <a:cs typeface="Times New Roman"/>
              </a:rPr>
              <a:t>aid-growth</a:t>
            </a:r>
            <a:r>
              <a:rPr lang="en-US" sz="1600" spc="50" dirty="0" smtClean="0">
                <a:latin typeface="Times New Roman"/>
                <a:cs typeface="Times New Roman"/>
              </a:rPr>
              <a:t> </a:t>
            </a:r>
            <a:r>
              <a:rPr lang="en-US" sz="1600" spc="10" dirty="0" smtClean="0">
                <a:latin typeface="Times New Roman"/>
                <a:cs typeface="Times New Roman"/>
              </a:rPr>
              <a:t>relationship,</a:t>
            </a:r>
            <a:r>
              <a:rPr lang="en-US" sz="1600" spc="60" dirty="0" smtClean="0">
                <a:latin typeface="Times New Roman"/>
                <a:cs typeface="Times New Roman"/>
              </a:rPr>
              <a:t> </a:t>
            </a:r>
            <a:r>
              <a:rPr lang="en-US" sz="1600" spc="10" dirty="0" smtClean="0">
                <a:latin typeface="Times New Roman"/>
                <a:cs typeface="Times New Roman"/>
              </a:rPr>
              <a:t>this</a:t>
            </a:r>
            <a:endParaRPr lang="en-US" sz="1600" dirty="0" smtClean="0">
              <a:latin typeface="Times New Roman"/>
              <a:cs typeface="Times New Roman"/>
            </a:endParaRPr>
          </a:p>
          <a:p>
            <a:pPr marL="12700" marR="5080" algn="just">
              <a:lnSpc>
                <a:spcPct val="147600"/>
              </a:lnSpc>
            </a:pPr>
            <a:r>
              <a:rPr lang="en-US" sz="1600" spc="10" dirty="0" smtClean="0">
                <a:latin typeface="Times New Roman"/>
                <a:cs typeface="Times New Roman"/>
              </a:rPr>
              <a:t>paper </a:t>
            </a:r>
            <a:r>
              <a:rPr lang="en-US" sz="1600" spc="5" dirty="0" smtClean="0">
                <a:latin typeface="Times New Roman"/>
                <a:cs typeface="Times New Roman"/>
              </a:rPr>
              <a:t>concentrates</a:t>
            </a:r>
            <a:r>
              <a:rPr lang="en-US" sz="1600" spc="285" dirty="0" smtClean="0">
                <a:latin typeface="Times New Roman"/>
                <a:cs typeface="Times New Roman"/>
              </a:rPr>
              <a:t> </a:t>
            </a:r>
            <a:r>
              <a:rPr lang="en-US" sz="1600" spc="10" dirty="0" smtClean="0">
                <a:latin typeface="Times New Roman"/>
                <a:cs typeface="Times New Roman"/>
              </a:rPr>
              <a:t>on the </a:t>
            </a:r>
            <a:r>
              <a:rPr lang="en-US" sz="1600" spc="5" dirty="0" smtClean="0">
                <a:latin typeface="Times New Roman"/>
                <a:cs typeface="Times New Roman"/>
              </a:rPr>
              <a:t>aid-growth</a:t>
            </a:r>
            <a:r>
              <a:rPr lang="en-US" sz="1600" spc="285" dirty="0" smtClean="0">
                <a:latin typeface="Times New Roman"/>
                <a:cs typeface="Times New Roman"/>
              </a:rPr>
              <a:t> </a:t>
            </a:r>
            <a:r>
              <a:rPr lang="en-US" sz="1600" spc="5" dirty="0" smtClean="0">
                <a:latin typeface="Times New Roman"/>
                <a:cs typeface="Times New Roman"/>
              </a:rPr>
              <a:t>relationship</a:t>
            </a:r>
            <a:r>
              <a:rPr lang="en-US" sz="1600" spc="285" dirty="0" smtClean="0">
                <a:latin typeface="Times New Roman"/>
                <a:cs typeface="Times New Roman"/>
              </a:rPr>
              <a:t> </a:t>
            </a:r>
            <a:r>
              <a:rPr lang="en-US" sz="1600" spc="5" dirty="0" smtClean="0">
                <a:latin typeface="Times New Roman"/>
                <a:cs typeface="Times New Roman"/>
              </a:rPr>
              <a:t>at</a:t>
            </a:r>
            <a:r>
              <a:rPr lang="en-US" sz="1600" spc="285" dirty="0" smtClean="0">
                <a:latin typeface="Times New Roman"/>
                <a:cs typeface="Times New Roman"/>
              </a:rPr>
              <a:t> </a:t>
            </a:r>
            <a:r>
              <a:rPr lang="en-US" sz="1600" spc="5" dirty="0" smtClean="0">
                <a:latin typeface="Times New Roman"/>
                <a:cs typeface="Times New Roman"/>
              </a:rPr>
              <a:t>the</a:t>
            </a:r>
            <a:r>
              <a:rPr lang="en-US" sz="1600" spc="285" dirty="0" smtClean="0">
                <a:latin typeface="Times New Roman"/>
                <a:cs typeface="Times New Roman"/>
              </a:rPr>
              <a:t> </a:t>
            </a:r>
            <a:r>
              <a:rPr lang="en-US" sz="1600" spc="5" dirty="0" smtClean="0">
                <a:latin typeface="Times New Roman"/>
                <a:cs typeface="Times New Roman"/>
              </a:rPr>
              <a:t>macro-level and,</a:t>
            </a:r>
            <a:r>
              <a:rPr lang="en-US" sz="1600" spc="285" dirty="0" smtClean="0">
                <a:latin typeface="Times New Roman"/>
                <a:cs typeface="Times New Roman"/>
              </a:rPr>
              <a:t> </a:t>
            </a:r>
            <a:r>
              <a:rPr lang="en-US" sz="1600" spc="10" dirty="0" smtClean="0">
                <a:latin typeface="Times New Roman"/>
                <a:cs typeface="Times New Roman"/>
              </a:rPr>
              <a:t>more  </a:t>
            </a:r>
            <a:r>
              <a:rPr lang="en-US" sz="1600" spc="5" dirty="0" smtClean="0">
                <a:latin typeface="Times New Roman"/>
                <a:cs typeface="Times New Roman"/>
              </a:rPr>
              <a:t>specifically, </a:t>
            </a:r>
            <a:r>
              <a:rPr lang="en-US" sz="1600" spc="10" dirty="0" smtClean="0">
                <a:latin typeface="Times New Roman"/>
                <a:cs typeface="Times New Roman"/>
              </a:rPr>
              <a:t>examines the impact </a:t>
            </a:r>
            <a:r>
              <a:rPr lang="en-US" sz="1600" spc="5" dirty="0" smtClean="0">
                <a:latin typeface="Times New Roman"/>
                <a:cs typeface="Times New Roman"/>
              </a:rPr>
              <a:t>of the volatility </a:t>
            </a:r>
            <a:r>
              <a:rPr lang="en-US" sz="1600" spc="10" dirty="0" smtClean="0">
                <a:latin typeface="Times New Roman"/>
                <a:cs typeface="Times New Roman"/>
              </a:rPr>
              <a:t>of </a:t>
            </a:r>
            <a:r>
              <a:rPr lang="en-US" sz="1600" spc="5" dirty="0" smtClean="0">
                <a:latin typeface="Times New Roman"/>
                <a:cs typeface="Times New Roman"/>
              </a:rPr>
              <a:t>aid </a:t>
            </a:r>
            <a:r>
              <a:rPr lang="en-US" sz="1600" spc="10" dirty="0" smtClean="0">
                <a:latin typeface="Times New Roman"/>
                <a:cs typeface="Times New Roman"/>
              </a:rPr>
              <a:t>on economic growth </a:t>
            </a:r>
            <a:r>
              <a:rPr lang="en-US" sz="1600" spc="5" dirty="0" smtClean="0">
                <a:latin typeface="Times New Roman"/>
                <a:cs typeface="Times New Roman"/>
              </a:rPr>
              <a:t>controlling  for the level of aid. </a:t>
            </a:r>
            <a:r>
              <a:rPr lang="en-US" sz="1600" spc="10" dirty="0" smtClean="0">
                <a:latin typeface="Times New Roman"/>
                <a:cs typeface="Times New Roman"/>
              </a:rPr>
              <a:t>To do </a:t>
            </a:r>
            <a:r>
              <a:rPr lang="en-US" sz="1600" spc="5" dirty="0" smtClean="0">
                <a:latin typeface="Times New Roman"/>
                <a:cs typeface="Times New Roman"/>
              </a:rPr>
              <a:t>this, </a:t>
            </a:r>
            <a:r>
              <a:rPr lang="en-US" sz="1600" spc="10" dirty="0" smtClean="0">
                <a:latin typeface="Times New Roman"/>
                <a:cs typeface="Times New Roman"/>
              </a:rPr>
              <a:t>a four-year </a:t>
            </a:r>
            <a:r>
              <a:rPr lang="en-US" sz="1600" spc="5" dirty="0" smtClean="0">
                <a:latin typeface="Times New Roman"/>
                <a:cs typeface="Times New Roman"/>
              </a:rPr>
              <a:t>panel analysis is conducted </a:t>
            </a:r>
            <a:r>
              <a:rPr lang="en-US" sz="1600" spc="10" dirty="0" smtClean="0">
                <a:latin typeface="Times New Roman"/>
                <a:cs typeface="Times New Roman"/>
              </a:rPr>
              <a:t>encompassing </a:t>
            </a:r>
            <a:r>
              <a:rPr lang="en-US" sz="1600" spc="295" dirty="0" smtClean="0">
                <a:latin typeface="Times New Roman"/>
                <a:cs typeface="Times New Roman"/>
              </a:rPr>
              <a:t> </a:t>
            </a:r>
            <a:r>
              <a:rPr lang="en-US" sz="1600" spc="10" dirty="0" smtClean="0">
                <a:latin typeface="Times New Roman"/>
                <a:cs typeface="Times New Roman"/>
              </a:rPr>
              <a:t>155 countries </a:t>
            </a:r>
            <a:r>
              <a:rPr lang="en-US" sz="1600" spc="5" dirty="0" smtClean="0">
                <a:solidFill>
                  <a:srgbClr val="231F20"/>
                </a:solidFill>
                <a:latin typeface="Times New Roman"/>
                <a:cs typeface="Times New Roman"/>
              </a:rPr>
              <a:t>over </a:t>
            </a:r>
            <a:r>
              <a:rPr lang="en-US" sz="1600" spc="10" dirty="0" smtClean="0">
                <a:solidFill>
                  <a:srgbClr val="231F20"/>
                </a:solidFill>
                <a:latin typeface="Times New Roman"/>
                <a:cs typeface="Times New Roman"/>
              </a:rPr>
              <a:t>the </a:t>
            </a:r>
            <a:r>
              <a:rPr lang="en-US" sz="1600" spc="5" dirty="0" smtClean="0">
                <a:solidFill>
                  <a:srgbClr val="231F20"/>
                </a:solidFill>
                <a:latin typeface="Times New Roman"/>
                <a:cs typeface="Times New Roman"/>
              </a:rPr>
              <a:t>period</a:t>
            </a:r>
            <a:r>
              <a:rPr lang="en-US" sz="1600" spc="-10" dirty="0" smtClean="0">
                <a:solidFill>
                  <a:srgbClr val="231F20"/>
                </a:solidFill>
                <a:latin typeface="Times New Roman"/>
                <a:cs typeface="Times New Roman"/>
              </a:rPr>
              <a:t> </a:t>
            </a:r>
            <a:r>
              <a:rPr lang="en-US" sz="1600" spc="5" dirty="0" smtClean="0">
                <a:solidFill>
                  <a:srgbClr val="231F20"/>
                </a:solidFill>
                <a:latin typeface="Times New Roman"/>
                <a:cs typeface="Times New Roman"/>
              </a:rPr>
              <a:t>1966-2001.</a:t>
            </a:r>
            <a:endParaRPr lang="en-US" sz="1600" dirty="0" smtClean="0">
              <a:latin typeface="Times New Roman"/>
              <a:cs typeface="Times New Roman"/>
            </a:endParaRPr>
          </a:p>
          <a:p>
            <a:pPr marL="12700" indent="430530" algn="just">
              <a:lnSpc>
                <a:spcPct val="100000"/>
              </a:lnSpc>
              <a:spcBef>
                <a:spcPts val="625"/>
              </a:spcBef>
            </a:pPr>
            <a:r>
              <a:rPr lang="en-US" sz="1600" spc="15" dirty="0" smtClean="0">
                <a:latin typeface="Times New Roman"/>
                <a:cs typeface="Times New Roman"/>
              </a:rPr>
              <a:t>The </a:t>
            </a:r>
            <a:r>
              <a:rPr lang="en-US" sz="1600" spc="10" dirty="0" smtClean="0">
                <a:latin typeface="Times New Roman"/>
                <a:cs typeface="Times New Roman"/>
              </a:rPr>
              <a:t>paper </a:t>
            </a:r>
            <a:r>
              <a:rPr lang="en-US" sz="1600" spc="5" dirty="0" smtClean="0">
                <a:latin typeface="Times New Roman"/>
                <a:cs typeface="Times New Roman"/>
              </a:rPr>
              <a:t>is </a:t>
            </a:r>
            <a:r>
              <a:rPr lang="en-US" sz="1600" spc="10" dirty="0" smtClean="0">
                <a:latin typeface="Times New Roman"/>
                <a:cs typeface="Times New Roman"/>
              </a:rPr>
              <a:t>organized as follows. </a:t>
            </a:r>
            <a:r>
              <a:rPr lang="en-US" sz="1600" spc="5" dirty="0" smtClean="0">
                <a:latin typeface="Times New Roman"/>
                <a:cs typeface="Times New Roman"/>
              </a:rPr>
              <a:t>Section </a:t>
            </a:r>
            <a:r>
              <a:rPr lang="en-US" sz="1600" spc="10" dirty="0" smtClean="0">
                <a:latin typeface="Times New Roman"/>
                <a:cs typeface="Times New Roman"/>
              </a:rPr>
              <a:t>2 </a:t>
            </a:r>
            <a:r>
              <a:rPr lang="en-US" sz="1600" spc="5" dirty="0" smtClean="0">
                <a:latin typeface="Times New Roman"/>
                <a:cs typeface="Times New Roman"/>
              </a:rPr>
              <a:t>provides </a:t>
            </a:r>
            <a:r>
              <a:rPr lang="en-US" sz="1600" spc="10" dirty="0" smtClean="0">
                <a:latin typeface="Times New Roman"/>
                <a:cs typeface="Times New Roman"/>
              </a:rPr>
              <a:t>a background</a:t>
            </a:r>
            <a:r>
              <a:rPr lang="en-US" sz="1600" spc="-75" dirty="0" smtClean="0">
                <a:latin typeface="Times New Roman"/>
                <a:cs typeface="Times New Roman"/>
              </a:rPr>
              <a:t> </a:t>
            </a:r>
            <a:r>
              <a:rPr lang="en-US" sz="1600" spc="5" dirty="0" smtClean="0">
                <a:latin typeface="Times New Roman"/>
                <a:cs typeface="Times New Roman"/>
              </a:rPr>
              <a:t>discussion</a:t>
            </a:r>
            <a:endParaRPr lang="en-US" sz="1600" dirty="0" smtClean="0">
              <a:latin typeface="Times New Roman"/>
              <a:cs typeface="Times New Roman"/>
            </a:endParaRPr>
          </a:p>
          <a:p>
            <a:pPr marL="12700" marR="5715" algn="just">
              <a:lnSpc>
                <a:spcPct val="147500"/>
              </a:lnSpc>
              <a:spcBef>
                <a:spcPts val="5"/>
              </a:spcBef>
            </a:pPr>
            <a:r>
              <a:rPr lang="en-US" sz="1600" spc="5" dirty="0" smtClean="0">
                <a:latin typeface="Times New Roman"/>
                <a:cs typeface="Times New Roman"/>
              </a:rPr>
              <a:t>of the </a:t>
            </a:r>
            <a:r>
              <a:rPr lang="en-US" sz="1600" spc="10" dirty="0" smtClean="0">
                <a:latin typeface="Times New Roman"/>
                <a:cs typeface="Times New Roman"/>
              </a:rPr>
              <a:t>aid-growth </a:t>
            </a:r>
            <a:r>
              <a:rPr lang="en-US" sz="1600" spc="5" dirty="0" smtClean="0">
                <a:latin typeface="Times New Roman"/>
                <a:cs typeface="Times New Roman"/>
              </a:rPr>
              <a:t>link as </a:t>
            </a:r>
            <a:r>
              <a:rPr lang="en-US" sz="1600" spc="10" dirty="0" smtClean="0">
                <a:latin typeface="Times New Roman"/>
                <a:cs typeface="Times New Roman"/>
              </a:rPr>
              <a:t>well </a:t>
            </a:r>
            <a:r>
              <a:rPr lang="en-US" sz="1600" spc="5" dirty="0" smtClean="0">
                <a:latin typeface="Times New Roman"/>
                <a:cs typeface="Times New Roman"/>
              </a:rPr>
              <a:t>as </a:t>
            </a:r>
            <a:r>
              <a:rPr lang="en-US" sz="1600" spc="10" dirty="0" smtClean="0">
                <a:latin typeface="Times New Roman"/>
                <a:cs typeface="Times New Roman"/>
              </a:rPr>
              <a:t>an </a:t>
            </a:r>
            <a:r>
              <a:rPr lang="en-US" sz="1600" spc="5" dirty="0" smtClean="0">
                <a:latin typeface="Times New Roman"/>
                <a:cs typeface="Times New Roman"/>
              </a:rPr>
              <a:t>overview of the current literature </a:t>
            </a:r>
            <a:r>
              <a:rPr lang="en-US" sz="1600" spc="10" dirty="0" smtClean="0">
                <a:latin typeface="Times New Roman"/>
                <a:cs typeface="Times New Roman"/>
              </a:rPr>
              <a:t>on </a:t>
            </a:r>
            <a:r>
              <a:rPr lang="en-US" sz="1600" spc="5" dirty="0" smtClean="0">
                <a:latin typeface="Times New Roman"/>
                <a:cs typeface="Times New Roman"/>
              </a:rPr>
              <a:t>the topic. </a:t>
            </a:r>
            <a:r>
              <a:rPr lang="en-US" sz="1600" spc="285" dirty="0" smtClean="0">
                <a:latin typeface="Times New Roman"/>
                <a:cs typeface="Times New Roman"/>
              </a:rPr>
              <a:t> </a:t>
            </a:r>
            <a:r>
              <a:rPr lang="en-US" sz="1600" spc="10" dirty="0" smtClean="0">
                <a:latin typeface="Times New Roman"/>
                <a:cs typeface="Times New Roman"/>
              </a:rPr>
              <a:t>Section 3 contains </a:t>
            </a:r>
            <a:r>
              <a:rPr lang="en-US" sz="1600" spc="5" dirty="0" smtClean="0">
                <a:latin typeface="Times New Roman"/>
                <a:cs typeface="Times New Roman"/>
              </a:rPr>
              <a:t>the </a:t>
            </a:r>
            <a:r>
              <a:rPr lang="en-US" sz="1600" spc="10" dirty="0" smtClean="0">
                <a:latin typeface="Times New Roman"/>
                <a:cs typeface="Times New Roman"/>
              </a:rPr>
              <a:t>model </a:t>
            </a:r>
            <a:r>
              <a:rPr lang="en-US" sz="1600" spc="5" dirty="0" smtClean="0">
                <a:latin typeface="Times New Roman"/>
                <a:cs typeface="Times New Roman"/>
              </a:rPr>
              <a:t>specification, </a:t>
            </a:r>
            <a:r>
              <a:rPr lang="en-US" sz="1600" spc="10" dirty="0" smtClean="0">
                <a:latin typeface="Times New Roman"/>
                <a:cs typeface="Times New Roman"/>
              </a:rPr>
              <a:t>a </a:t>
            </a:r>
            <a:r>
              <a:rPr lang="en-US" sz="1600" spc="5" dirty="0" smtClean="0">
                <a:latin typeface="Times New Roman"/>
                <a:cs typeface="Times New Roman"/>
              </a:rPr>
              <a:t>description </a:t>
            </a:r>
            <a:r>
              <a:rPr lang="en-US" sz="1600" spc="15" dirty="0" smtClean="0">
                <a:latin typeface="Times New Roman"/>
                <a:cs typeface="Times New Roman"/>
              </a:rPr>
              <a:t>of </a:t>
            </a:r>
            <a:r>
              <a:rPr lang="en-US" sz="1600" spc="10" dirty="0" smtClean="0">
                <a:latin typeface="Times New Roman"/>
                <a:cs typeface="Times New Roman"/>
              </a:rPr>
              <a:t>the </a:t>
            </a:r>
            <a:r>
              <a:rPr lang="en-US" sz="1600" spc="5" dirty="0" smtClean="0">
                <a:latin typeface="Times New Roman"/>
                <a:cs typeface="Times New Roman"/>
              </a:rPr>
              <a:t>explanatory variables  </a:t>
            </a:r>
            <a:r>
              <a:rPr lang="en-US" sz="1600" spc="10" dirty="0" smtClean="0">
                <a:latin typeface="Times New Roman"/>
                <a:cs typeface="Times New Roman"/>
              </a:rPr>
              <a:t>and </a:t>
            </a:r>
            <a:r>
              <a:rPr lang="en-US" sz="1600" spc="5" dirty="0" smtClean="0">
                <a:latin typeface="Times New Roman"/>
                <a:cs typeface="Times New Roman"/>
              </a:rPr>
              <a:t>data. Section </a:t>
            </a:r>
            <a:r>
              <a:rPr lang="en-US" sz="1600" spc="10" dirty="0" smtClean="0">
                <a:latin typeface="Times New Roman"/>
                <a:cs typeface="Times New Roman"/>
              </a:rPr>
              <a:t>4 </a:t>
            </a:r>
            <a:r>
              <a:rPr lang="en-US" sz="1600" spc="5" dirty="0" smtClean="0">
                <a:latin typeface="Times New Roman"/>
                <a:cs typeface="Times New Roman"/>
              </a:rPr>
              <a:t>presents </a:t>
            </a:r>
            <a:r>
              <a:rPr lang="en-US" sz="1600" spc="10" dirty="0" smtClean="0">
                <a:latin typeface="Times New Roman"/>
                <a:cs typeface="Times New Roman"/>
              </a:rPr>
              <a:t>an </a:t>
            </a:r>
            <a:r>
              <a:rPr lang="en-US" sz="1600" spc="5" dirty="0" smtClean="0">
                <a:latin typeface="Times New Roman"/>
                <a:cs typeface="Times New Roman"/>
              </a:rPr>
              <a:t>analysis of the empirical results, </a:t>
            </a:r>
            <a:r>
              <a:rPr lang="en-US" sz="1600" spc="10" dirty="0" smtClean="0">
                <a:latin typeface="Times New Roman"/>
                <a:cs typeface="Times New Roman"/>
              </a:rPr>
              <a:t>while </a:t>
            </a:r>
            <a:r>
              <a:rPr lang="en-US" sz="1600" spc="5" dirty="0" smtClean="0">
                <a:latin typeface="Times New Roman"/>
                <a:cs typeface="Times New Roman"/>
              </a:rPr>
              <a:t>section </a:t>
            </a:r>
            <a:r>
              <a:rPr lang="en-US" sz="1600" spc="10" dirty="0" smtClean="0">
                <a:latin typeface="Times New Roman"/>
                <a:cs typeface="Times New Roman"/>
              </a:rPr>
              <a:t>5  </a:t>
            </a:r>
            <a:r>
              <a:rPr lang="en-US" sz="1600" spc="5" dirty="0" smtClean="0">
                <a:latin typeface="Times New Roman"/>
                <a:cs typeface="Times New Roman"/>
              </a:rPr>
              <a:t>investigates the </a:t>
            </a:r>
            <a:r>
              <a:rPr lang="en-US" sz="1600" spc="10" dirty="0" smtClean="0">
                <a:latin typeface="Times New Roman"/>
                <a:cs typeface="Times New Roman"/>
              </a:rPr>
              <a:t>channels </a:t>
            </a:r>
            <a:r>
              <a:rPr lang="en-US" sz="1600" spc="5" dirty="0" smtClean="0">
                <a:latin typeface="Times New Roman"/>
                <a:cs typeface="Times New Roman"/>
              </a:rPr>
              <a:t>through </a:t>
            </a:r>
            <a:r>
              <a:rPr lang="en-US" sz="1600" spc="10" dirty="0" smtClean="0">
                <a:latin typeface="Times New Roman"/>
                <a:cs typeface="Times New Roman"/>
              </a:rPr>
              <a:t>which </a:t>
            </a:r>
            <a:r>
              <a:rPr lang="en-US" sz="1600" spc="5" dirty="0" smtClean="0">
                <a:latin typeface="Times New Roman"/>
                <a:cs typeface="Times New Roman"/>
              </a:rPr>
              <a:t>foreign aid </a:t>
            </a:r>
            <a:r>
              <a:rPr lang="en-US" sz="1600" spc="10" dirty="0" smtClean="0">
                <a:latin typeface="Times New Roman"/>
                <a:cs typeface="Times New Roman"/>
              </a:rPr>
              <a:t>impacts economic </a:t>
            </a:r>
            <a:r>
              <a:rPr lang="en-US" sz="1600" spc="5" dirty="0" smtClean="0">
                <a:latin typeface="Times New Roman"/>
                <a:cs typeface="Times New Roman"/>
              </a:rPr>
              <a:t>growth. </a:t>
            </a:r>
            <a:r>
              <a:rPr lang="en-US" sz="1600" spc="10" dirty="0" smtClean="0">
                <a:latin typeface="Times New Roman"/>
                <a:cs typeface="Times New Roman"/>
              </a:rPr>
              <a:t>Section  6</a:t>
            </a:r>
            <a:r>
              <a:rPr lang="en-US" sz="1600" dirty="0" smtClean="0">
                <a:latin typeface="Times New Roman"/>
                <a:cs typeface="Times New Roman"/>
              </a:rPr>
              <a:t> </a:t>
            </a:r>
            <a:r>
              <a:rPr lang="en-US" sz="1600" spc="5" dirty="0" smtClean="0">
                <a:latin typeface="Times New Roman"/>
                <a:cs typeface="Times New Roman"/>
              </a:rPr>
              <a:t>concludes.</a:t>
            </a:r>
            <a:endParaRPr lang="en-US" sz="1600" dirty="0" smtClean="0">
              <a:latin typeface="Times New Roman"/>
              <a:cs typeface="Times New Roman"/>
            </a:endParaRPr>
          </a:p>
          <a:p>
            <a:pPr>
              <a:lnSpc>
                <a:spcPct val="100000"/>
              </a:lnSpc>
              <a:spcBef>
                <a:spcPts val="40"/>
              </a:spcBef>
            </a:pPr>
            <a:endParaRPr sz="1600" dirty="0">
              <a:latin typeface="Times New Roman"/>
              <a:cs typeface="Times New Roman"/>
            </a:endParaRPr>
          </a:p>
          <a:p>
            <a:pPr marL="2985135">
              <a:lnSpc>
                <a:spcPct val="100000"/>
              </a:lnSpc>
              <a:spcBef>
                <a:spcPts val="969"/>
              </a:spcBef>
            </a:pPr>
            <a:r>
              <a:rPr sz="900" baseline="41666" dirty="0" smtClean="0">
                <a:latin typeface="Times New Roman"/>
                <a:cs typeface="Times New Roman"/>
              </a:rPr>
              <a:t>1</a:t>
            </a:r>
            <a:endParaRPr sz="900" baseline="41666"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35033" y="291420"/>
            <a:ext cx="7028464" cy="3933752"/>
          </a:xfrm>
          <a:prstGeom prst="rect">
            <a:avLst/>
          </a:prstGeom>
        </p:spPr>
        <p:txBody>
          <a:bodyPr vert="horz" wrap="square" lIns="0" tIns="15875" rIns="0" bIns="0" rtlCol="0">
            <a:spAutoFit/>
          </a:bodyPr>
          <a:lstStyle/>
          <a:p>
            <a:pPr marL="12700" indent="466090" algn="just">
              <a:lnSpc>
                <a:spcPct val="100000"/>
              </a:lnSpc>
              <a:spcBef>
                <a:spcPts val="625"/>
              </a:spcBef>
            </a:pPr>
            <a:endParaRPr sz="1000" dirty="0">
              <a:latin typeface="Times New Roman"/>
              <a:cs typeface="Times New Roman"/>
            </a:endParaRPr>
          </a:p>
          <a:p>
            <a:pPr marL="12700" algn="ctr">
              <a:lnSpc>
                <a:spcPct val="100000"/>
              </a:lnSpc>
              <a:spcBef>
                <a:spcPts val="5"/>
              </a:spcBef>
            </a:pPr>
            <a:r>
              <a:rPr sz="2000" b="1" spc="10" dirty="0">
                <a:latin typeface="Arial" pitchFamily="34" charset="0"/>
                <a:cs typeface="Arial" pitchFamily="34" charset="0"/>
              </a:rPr>
              <a:t>2 Aid and</a:t>
            </a:r>
            <a:r>
              <a:rPr sz="2000" b="1" dirty="0">
                <a:latin typeface="Arial" pitchFamily="34" charset="0"/>
                <a:cs typeface="Arial" pitchFamily="34" charset="0"/>
              </a:rPr>
              <a:t> </a:t>
            </a:r>
            <a:r>
              <a:rPr sz="2000" b="1" spc="10" dirty="0" smtClean="0">
                <a:latin typeface="Arial" pitchFamily="34" charset="0"/>
                <a:cs typeface="Arial" pitchFamily="34" charset="0"/>
              </a:rPr>
              <a:t>growth</a:t>
            </a:r>
            <a:endParaRPr lang="en-US" sz="2000" b="1" spc="10" dirty="0" smtClean="0">
              <a:latin typeface="Arial" pitchFamily="34" charset="0"/>
              <a:cs typeface="Arial" pitchFamily="34" charset="0"/>
            </a:endParaRPr>
          </a:p>
          <a:p>
            <a:pPr marL="12700" algn="ctr">
              <a:lnSpc>
                <a:spcPct val="100000"/>
              </a:lnSpc>
              <a:spcBef>
                <a:spcPts val="5"/>
              </a:spcBef>
            </a:pPr>
            <a:endParaRPr sz="2000" dirty="0">
              <a:latin typeface="Arial" pitchFamily="34" charset="0"/>
              <a:cs typeface="Arial" pitchFamily="34" charset="0"/>
            </a:endParaRPr>
          </a:p>
          <a:p>
            <a:pPr>
              <a:lnSpc>
                <a:spcPct val="100000"/>
              </a:lnSpc>
              <a:spcBef>
                <a:spcPts val="40"/>
              </a:spcBef>
            </a:pPr>
            <a:endParaRPr sz="1650" dirty="0">
              <a:latin typeface="Times New Roman"/>
              <a:cs typeface="Times New Roman"/>
            </a:endParaRPr>
          </a:p>
          <a:p>
            <a:pPr marL="12700" marR="5080" indent="430530" algn="just">
              <a:lnSpc>
                <a:spcPct val="147600"/>
              </a:lnSpc>
            </a:pPr>
            <a:r>
              <a:rPr sz="1600" spc="15" dirty="0">
                <a:latin typeface="Times New Roman"/>
                <a:cs typeface="Times New Roman"/>
              </a:rPr>
              <a:t>The </a:t>
            </a:r>
            <a:r>
              <a:rPr sz="1600" spc="10" dirty="0">
                <a:latin typeface="Times New Roman"/>
                <a:cs typeface="Times New Roman"/>
              </a:rPr>
              <a:t>apparent </a:t>
            </a:r>
            <a:r>
              <a:rPr sz="1600" spc="5" dirty="0">
                <a:latin typeface="Times New Roman"/>
                <a:cs typeface="Times New Roman"/>
              </a:rPr>
              <a:t>lack of </a:t>
            </a:r>
            <a:r>
              <a:rPr sz="1600" spc="10" dirty="0">
                <a:latin typeface="Times New Roman"/>
                <a:cs typeface="Times New Roman"/>
              </a:rPr>
              <a:t>growth </a:t>
            </a:r>
            <a:r>
              <a:rPr sz="1600" spc="5" dirty="0">
                <a:latin typeface="Times New Roman"/>
                <a:cs typeface="Times New Roman"/>
              </a:rPr>
              <a:t>in </a:t>
            </a:r>
            <a:r>
              <a:rPr sz="1600" spc="10" dirty="0">
                <a:latin typeface="Times New Roman"/>
                <a:cs typeface="Times New Roman"/>
              </a:rPr>
              <a:t>many </a:t>
            </a:r>
            <a:r>
              <a:rPr sz="1600" spc="5" dirty="0">
                <a:latin typeface="Times New Roman"/>
                <a:cs typeface="Times New Roman"/>
              </a:rPr>
              <a:t>developing countries has initially been  attributed </a:t>
            </a:r>
            <a:r>
              <a:rPr sz="1600" spc="10" dirty="0">
                <a:latin typeface="Times New Roman"/>
                <a:cs typeface="Times New Roman"/>
              </a:rPr>
              <a:t>to </a:t>
            </a:r>
            <a:r>
              <a:rPr sz="1600" spc="5" dirty="0">
                <a:latin typeface="Times New Roman"/>
                <a:cs typeface="Times New Roman"/>
              </a:rPr>
              <a:t>the shortage </a:t>
            </a:r>
            <a:r>
              <a:rPr sz="1600" spc="10" dirty="0">
                <a:latin typeface="Times New Roman"/>
                <a:cs typeface="Times New Roman"/>
              </a:rPr>
              <a:t>of </a:t>
            </a:r>
            <a:r>
              <a:rPr sz="1600" spc="5" dirty="0">
                <a:latin typeface="Times New Roman"/>
                <a:cs typeface="Times New Roman"/>
              </a:rPr>
              <a:t>capital (or </a:t>
            </a:r>
            <a:r>
              <a:rPr sz="1600" spc="10" dirty="0">
                <a:latin typeface="Times New Roman"/>
                <a:cs typeface="Times New Roman"/>
              </a:rPr>
              <a:t>low </a:t>
            </a:r>
            <a:r>
              <a:rPr sz="1600" spc="5" dirty="0">
                <a:latin typeface="Times New Roman"/>
                <a:cs typeface="Times New Roman"/>
              </a:rPr>
              <a:t>saving) as </a:t>
            </a:r>
            <a:r>
              <a:rPr sz="1600" spc="10" dirty="0">
                <a:latin typeface="Times New Roman"/>
                <a:cs typeface="Times New Roman"/>
              </a:rPr>
              <a:t>well </a:t>
            </a:r>
            <a:r>
              <a:rPr sz="1600" spc="5" dirty="0">
                <a:latin typeface="Times New Roman"/>
                <a:cs typeface="Times New Roman"/>
              </a:rPr>
              <a:t>as foreign </a:t>
            </a:r>
            <a:r>
              <a:rPr sz="1600" spc="10" dirty="0">
                <a:latin typeface="Times New Roman"/>
                <a:cs typeface="Times New Roman"/>
              </a:rPr>
              <a:t>exchange  </a:t>
            </a:r>
            <a:r>
              <a:rPr sz="1600" spc="5" dirty="0">
                <a:latin typeface="Times New Roman"/>
                <a:cs typeface="Times New Roman"/>
              </a:rPr>
              <a:t>constraints. </a:t>
            </a:r>
            <a:r>
              <a:rPr sz="1600" spc="10" dirty="0">
                <a:latin typeface="Times New Roman"/>
                <a:cs typeface="Times New Roman"/>
              </a:rPr>
              <a:t>From </a:t>
            </a:r>
            <a:r>
              <a:rPr sz="1600" spc="5" dirty="0">
                <a:latin typeface="Times New Roman"/>
                <a:cs typeface="Times New Roman"/>
              </a:rPr>
              <a:t>this perspective, foreign aid is considered vital for closing </a:t>
            </a:r>
            <a:r>
              <a:rPr sz="1600" spc="10" dirty="0">
                <a:latin typeface="Times New Roman"/>
                <a:cs typeface="Times New Roman"/>
              </a:rPr>
              <a:t>the gaps </a:t>
            </a:r>
            <a:r>
              <a:rPr sz="1600" spc="295" dirty="0">
                <a:latin typeface="Times New Roman"/>
                <a:cs typeface="Times New Roman"/>
              </a:rPr>
              <a:t> </a:t>
            </a:r>
            <a:r>
              <a:rPr sz="1600" spc="10" dirty="0">
                <a:latin typeface="Times New Roman"/>
                <a:cs typeface="Times New Roman"/>
              </a:rPr>
              <a:t>between </a:t>
            </a:r>
            <a:r>
              <a:rPr sz="1600" spc="5" dirty="0">
                <a:latin typeface="Times New Roman"/>
                <a:cs typeface="Times New Roman"/>
              </a:rPr>
              <a:t>savings </a:t>
            </a:r>
            <a:r>
              <a:rPr sz="1600" spc="10" dirty="0">
                <a:latin typeface="Times New Roman"/>
                <a:cs typeface="Times New Roman"/>
              </a:rPr>
              <a:t>and </a:t>
            </a:r>
            <a:r>
              <a:rPr sz="1600" spc="5" dirty="0">
                <a:latin typeface="Times New Roman"/>
                <a:cs typeface="Times New Roman"/>
              </a:rPr>
              <a:t>investment, </a:t>
            </a:r>
            <a:r>
              <a:rPr sz="1600" spc="10" dirty="0">
                <a:latin typeface="Times New Roman"/>
                <a:cs typeface="Times New Roman"/>
              </a:rPr>
              <a:t>and between </a:t>
            </a:r>
            <a:r>
              <a:rPr sz="1600" spc="5" dirty="0">
                <a:latin typeface="Times New Roman"/>
                <a:cs typeface="Times New Roman"/>
              </a:rPr>
              <a:t>exports </a:t>
            </a:r>
            <a:r>
              <a:rPr sz="1600" spc="10" dirty="0">
                <a:latin typeface="Times New Roman"/>
                <a:cs typeface="Times New Roman"/>
              </a:rPr>
              <a:t>and imports and </a:t>
            </a:r>
            <a:r>
              <a:rPr sz="1600" spc="5" dirty="0">
                <a:latin typeface="Times New Roman"/>
                <a:cs typeface="Times New Roman"/>
              </a:rPr>
              <a:t>thereby allowing  </a:t>
            </a:r>
            <a:r>
              <a:rPr sz="1600" spc="10" dirty="0">
                <a:latin typeface="Times New Roman"/>
                <a:cs typeface="Times New Roman"/>
              </a:rPr>
              <a:t>growth </a:t>
            </a:r>
            <a:r>
              <a:rPr sz="1600" spc="5" dirty="0">
                <a:latin typeface="Times New Roman"/>
                <a:cs typeface="Times New Roman"/>
              </a:rPr>
              <a:t>in </a:t>
            </a:r>
            <a:r>
              <a:rPr sz="1600" spc="10" dirty="0">
                <a:latin typeface="Times New Roman"/>
                <a:cs typeface="Times New Roman"/>
              </a:rPr>
              <a:t>the economy </a:t>
            </a:r>
            <a:r>
              <a:rPr sz="1600" spc="5" dirty="0">
                <a:latin typeface="Times New Roman"/>
                <a:cs typeface="Times New Roman"/>
              </a:rPr>
              <a:t>to </a:t>
            </a:r>
            <a:r>
              <a:rPr sz="1600" spc="10" dirty="0">
                <a:latin typeface="Times New Roman"/>
                <a:cs typeface="Times New Roman"/>
              </a:rPr>
              <a:t>take </a:t>
            </a:r>
            <a:r>
              <a:rPr sz="1600" spc="5" dirty="0">
                <a:latin typeface="Times New Roman"/>
                <a:cs typeface="Times New Roman"/>
              </a:rPr>
              <a:t>off. It appears, </a:t>
            </a:r>
            <a:r>
              <a:rPr sz="1600" spc="10" dirty="0">
                <a:latin typeface="Times New Roman"/>
                <a:cs typeface="Times New Roman"/>
              </a:rPr>
              <a:t>however, </a:t>
            </a:r>
            <a:r>
              <a:rPr sz="1600" spc="5" dirty="0">
                <a:latin typeface="Times New Roman"/>
                <a:cs typeface="Times New Roman"/>
              </a:rPr>
              <a:t>that </a:t>
            </a:r>
            <a:r>
              <a:rPr sz="1600" spc="10" dirty="0">
                <a:latin typeface="Times New Roman"/>
                <a:cs typeface="Times New Roman"/>
              </a:rPr>
              <a:t>growth </a:t>
            </a:r>
            <a:r>
              <a:rPr sz="1600" spc="5" dirty="0">
                <a:latin typeface="Times New Roman"/>
                <a:cs typeface="Times New Roman"/>
              </a:rPr>
              <a:t>of many developing  </a:t>
            </a:r>
            <a:r>
              <a:rPr sz="1600" spc="10" dirty="0">
                <a:latin typeface="Times New Roman"/>
                <a:cs typeface="Times New Roman"/>
              </a:rPr>
              <a:t>countries has faltered </a:t>
            </a:r>
            <a:r>
              <a:rPr sz="1600" spc="5" dirty="0">
                <a:latin typeface="Times New Roman"/>
                <a:cs typeface="Times New Roman"/>
              </a:rPr>
              <a:t>despite massive </a:t>
            </a:r>
            <a:r>
              <a:rPr sz="1600" spc="10" dirty="0">
                <a:latin typeface="Times New Roman"/>
                <a:cs typeface="Times New Roman"/>
              </a:rPr>
              <a:t>aid flows. </a:t>
            </a:r>
            <a:r>
              <a:rPr sz="1600" spc="15" dirty="0">
                <a:latin typeface="Times New Roman"/>
                <a:cs typeface="Times New Roman"/>
              </a:rPr>
              <a:t>On </a:t>
            </a:r>
            <a:r>
              <a:rPr sz="1600" spc="5" dirty="0">
                <a:latin typeface="Times New Roman"/>
                <a:cs typeface="Times New Roman"/>
              </a:rPr>
              <a:t>top of that, </a:t>
            </a:r>
            <a:r>
              <a:rPr sz="1600" spc="10" dirty="0">
                <a:latin typeface="Times New Roman"/>
                <a:cs typeface="Times New Roman"/>
              </a:rPr>
              <a:t>the </a:t>
            </a:r>
            <a:r>
              <a:rPr sz="1600" spc="5" dirty="0">
                <a:latin typeface="Times New Roman"/>
                <a:cs typeface="Times New Roman"/>
              </a:rPr>
              <a:t>more foreign aid  these countries </a:t>
            </a:r>
            <a:r>
              <a:rPr sz="1600" spc="10" dirty="0">
                <a:latin typeface="Times New Roman"/>
                <a:cs typeface="Times New Roman"/>
              </a:rPr>
              <a:t>have </a:t>
            </a:r>
            <a:r>
              <a:rPr sz="1600" spc="5" dirty="0">
                <a:latin typeface="Times New Roman"/>
                <a:cs typeface="Times New Roman"/>
              </a:rPr>
              <a:t>received, </a:t>
            </a:r>
            <a:r>
              <a:rPr sz="1600" spc="10" dirty="0">
                <a:latin typeface="Times New Roman"/>
                <a:cs typeface="Times New Roman"/>
              </a:rPr>
              <a:t>the more </a:t>
            </a:r>
            <a:r>
              <a:rPr sz="1600" spc="5" dirty="0">
                <a:latin typeface="Times New Roman"/>
                <a:cs typeface="Times New Roman"/>
              </a:rPr>
              <a:t>aid </a:t>
            </a:r>
            <a:r>
              <a:rPr sz="1600" spc="10" dirty="0">
                <a:latin typeface="Times New Roman"/>
                <a:cs typeface="Times New Roman"/>
              </a:rPr>
              <a:t>dependent they have become, </a:t>
            </a:r>
            <a:r>
              <a:rPr sz="1600" spc="5" dirty="0">
                <a:latin typeface="Times New Roman"/>
                <a:cs typeface="Times New Roman"/>
              </a:rPr>
              <a:t>binding </a:t>
            </a:r>
            <a:r>
              <a:rPr sz="1600" spc="10" dirty="0">
                <a:latin typeface="Times New Roman"/>
                <a:cs typeface="Times New Roman"/>
              </a:rPr>
              <a:t>them  </a:t>
            </a:r>
            <a:r>
              <a:rPr sz="1600" spc="5" dirty="0">
                <a:latin typeface="Times New Roman"/>
                <a:cs typeface="Times New Roman"/>
              </a:rPr>
              <a:t>into </a:t>
            </a:r>
            <a:r>
              <a:rPr sz="1600" spc="10" dirty="0">
                <a:latin typeface="Times New Roman"/>
                <a:cs typeface="Times New Roman"/>
              </a:rPr>
              <a:t>a debt </a:t>
            </a:r>
            <a:r>
              <a:rPr sz="1600" spc="5" dirty="0">
                <a:latin typeface="Times New Roman"/>
                <a:cs typeface="Times New Roman"/>
              </a:rPr>
              <a:t>trap according to </a:t>
            </a:r>
            <a:r>
              <a:rPr sz="1600" spc="10" dirty="0">
                <a:latin typeface="Times New Roman"/>
                <a:cs typeface="Times New Roman"/>
              </a:rPr>
              <a:t>many</a:t>
            </a:r>
            <a:r>
              <a:rPr sz="1600" spc="25" dirty="0">
                <a:latin typeface="Times New Roman"/>
                <a:cs typeface="Times New Roman"/>
              </a:rPr>
              <a:t> </a:t>
            </a:r>
            <a:r>
              <a:rPr sz="1600" spc="5" dirty="0">
                <a:latin typeface="Times New Roman"/>
                <a:cs typeface="Times New Roman"/>
              </a:rPr>
              <a:t>observers</a:t>
            </a:r>
            <a:r>
              <a:rPr sz="1600" spc="5" dirty="0" smtClean="0">
                <a:latin typeface="Times New Roman"/>
                <a:cs typeface="Times New Roman"/>
              </a:rPr>
              <a:t>.</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35030" y="291421"/>
            <a:ext cx="7027591" cy="377667"/>
          </a:xfrm>
          <a:prstGeom prst="rect">
            <a:avLst/>
          </a:prstGeom>
        </p:spPr>
        <p:txBody>
          <a:bodyPr vert="horz" wrap="square" lIns="0" tIns="15875" rIns="0" bIns="0" rtlCol="0">
            <a:spAutoFit/>
          </a:bodyPr>
          <a:lstStyle/>
          <a:p>
            <a:pPr>
              <a:lnSpc>
                <a:spcPct val="100000"/>
              </a:lnSpc>
            </a:pPr>
            <a:endParaRPr sz="1200" dirty="0">
              <a:latin typeface="Times New Roman"/>
              <a:cs typeface="Times New Roman"/>
            </a:endParaRPr>
          </a:p>
          <a:p>
            <a:pPr>
              <a:lnSpc>
                <a:spcPct val="100000"/>
              </a:lnSpc>
              <a:spcBef>
                <a:spcPts val="15"/>
              </a:spcBef>
            </a:pPr>
            <a:endParaRPr sz="1150" dirty="0">
              <a:latin typeface="Times New Roman"/>
              <a:cs typeface="Times New Roman"/>
            </a:endParaRPr>
          </a:p>
        </p:txBody>
      </p:sp>
      <p:sp>
        <p:nvSpPr>
          <p:cNvPr id="3" name="object 3"/>
          <p:cNvSpPr txBox="1"/>
          <p:nvPr/>
        </p:nvSpPr>
        <p:spPr>
          <a:xfrm>
            <a:off x="1153212" y="840011"/>
            <a:ext cx="8386979" cy="5266185"/>
          </a:xfrm>
          <a:prstGeom prst="rect">
            <a:avLst/>
          </a:prstGeom>
        </p:spPr>
        <p:txBody>
          <a:bodyPr vert="horz" wrap="square" lIns="0" tIns="15875" rIns="0" bIns="0" rtlCol="0">
            <a:spAutoFit/>
          </a:bodyPr>
          <a:lstStyle/>
          <a:p>
            <a:pPr marL="12064" lvl="1">
              <a:lnSpc>
                <a:spcPct val="100000"/>
              </a:lnSpc>
              <a:spcBef>
                <a:spcPts val="125"/>
              </a:spcBef>
              <a:tabLst>
                <a:tab pos="227965" algn="l"/>
              </a:tabLst>
            </a:pPr>
            <a:endParaRPr lang="en-US" sz="1600" b="1" spc="15" dirty="0" smtClean="0">
              <a:latin typeface="Times New Roman"/>
              <a:cs typeface="Times New Roman"/>
            </a:endParaRPr>
          </a:p>
          <a:p>
            <a:pPr marL="12064" lvl="1">
              <a:lnSpc>
                <a:spcPct val="100000"/>
              </a:lnSpc>
              <a:spcBef>
                <a:spcPts val="125"/>
              </a:spcBef>
              <a:tabLst>
                <a:tab pos="227965" algn="l"/>
              </a:tabLst>
            </a:pPr>
            <a:endParaRPr lang="en-US" sz="1600" b="1" spc="15" dirty="0">
              <a:latin typeface="Times New Roman"/>
              <a:cs typeface="Times New Roman"/>
            </a:endParaRPr>
          </a:p>
          <a:p>
            <a:pPr marL="12064" lvl="1">
              <a:lnSpc>
                <a:spcPct val="100000"/>
              </a:lnSpc>
              <a:spcBef>
                <a:spcPts val="125"/>
              </a:spcBef>
              <a:tabLst>
                <a:tab pos="227965" algn="l"/>
              </a:tabLst>
            </a:pPr>
            <a:r>
              <a:rPr sz="1600" b="1" spc="15" dirty="0" smtClean="0">
                <a:latin typeface="Times New Roman"/>
                <a:cs typeface="Times New Roman"/>
              </a:rPr>
              <a:t>Review </a:t>
            </a:r>
            <a:r>
              <a:rPr sz="1600" b="1" spc="10" dirty="0" smtClean="0">
                <a:latin typeface="Times New Roman"/>
                <a:cs typeface="Times New Roman"/>
              </a:rPr>
              <a:t>of recent literature </a:t>
            </a:r>
            <a:r>
              <a:rPr sz="1600" b="1" spc="15" dirty="0" smtClean="0">
                <a:latin typeface="Times New Roman"/>
                <a:cs typeface="Times New Roman"/>
              </a:rPr>
              <a:t>on </a:t>
            </a:r>
            <a:r>
              <a:rPr sz="1600" b="1" spc="10" dirty="0" smtClean="0">
                <a:latin typeface="Times New Roman"/>
                <a:cs typeface="Times New Roman"/>
              </a:rPr>
              <a:t>the aid-growth</a:t>
            </a:r>
            <a:r>
              <a:rPr sz="1600" b="1" spc="-45" dirty="0" smtClean="0">
                <a:latin typeface="Times New Roman"/>
                <a:cs typeface="Times New Roman"/>
              </a:rPr>
              <a:t> </a:t>
            </a:r>
            <a:r>
              <a:rPr sz="1600" b="1" spc="10" dirty="0" smtClean="0">
                <a:latin typeface="Times New Roman"/>
                <a:cs typeface="Times New Roman"/>
              </a:rPr>
              <a:t>relationship</a:t>
            </a:r>
            <a:endParaRPr lang="en-US" sz="1600" dirty="0">
              <a:latin typeface="Times New Roman"/>
              <a:cs typeface="Times New Roman"/>
            </a:endParaRPr>
          </a:p>
          <a:p>
            <a:pPr marL="12064" lvl="1">
              <a:lnSpc>
                <a:spcPct val="100000"/>
              </a:lnSpc>
              <a:spcBef>
                <a:spcPts val="125"/>
              </a:spcBef>
              <a:tabLst>
                <a:tab pos="227965" algn="l"/>
              </a:tabLst>
            </a:pPr>
            <a:r>
              <a:rPr sz="1600" spc="10" dirty="0" smtClean="0">
                <a:latin typeface="Times New Roman"/>
                <a:cs typeface="Times New Roman"/>
              </a:rPr>
              <a:t>There </a:t>
            </a:r>
            <a:r>
              <a:rPr sz="1600" dirty="0" smtClean="0">
                <a:latin typeface="Times New Roman"/>
                <a:cs typeface="Times New Roman"/>
              </a:rPr>
              <a:t>is </a:t>
            </a:r>
            <a:r>
              <a:rPr sz="1600" spc="10" dirty="0" smtClean="0">
                <a:latin typeface="Times New Roman"/>
                <a:cs typeface="Times New Roman"/>
              </a:rPr>
              <a:t>an abundance of </a:t>
            </a:r>
            <a:r>
              <a:rPr sz="1600" spc="5" dirty="0" smtClean="0">
                <a:latin typeface="Times New Roman"/>
                <a:cs typeface="Times New Roman"/>
              </a:rPr>
              <a:t>empirical literature </a:t>
            </a:r>
            <a:r>
              <a:rPr sz="1600" spc="10" dirty="0" smtClean="0">
                <a:latin typeface="Times New Roman"/>
                <a:cs typeface="Times New Roman"/>
              </a:rPr>
              <a:t>on </a:t>
            </a:r>
            <a:r>
              <a:rPr sz="1600" spc="5" dirty="0" smtClean="0">
                <a:latin typeface="Times New Roman"/>
                <a:cs typeface="Times New Roman"/>
              </a:rPr>
              <a:t>the aid-growth relationship, </a:t>
            </a:r>
            <a:r>
              <a:rPr sz="1600" spc="15" dirty="0" smtClean="0">
                <a:latin typeface="Times New Roman"/>
                <a:cs typeface="Times New Roman"/>
              </a:rPr>
              <a:t>but  </a:t>
            </a:r>
            <a:r>
              <a:rPr sz="1600" spc="10" dirty="0" smtClean="0">
                <a:latin typeface="Times New Roman"/>
                <a:cs typeface="Times New Roman"/>
              </a:rPr>
              <a:t>no </a:t>
            </a:r>
            <a:r>
              <a:rPr sz="1600" spc="5" dirty="0" smtClean="0">
                <a:latin typeface="Times New Roman"/>
                <a:cs typeface="Times New Roman"/>
              </a:rPr>
              <a:t>consensus </a:t>
            </a:r>
            <a:r>
              <a:rPr sz="1600" spc="10" dirty="0" smtClean="0">
                <a:latin typeface="Times New Roman"/>
                <a:cs typeface="Times New Roman"/>
              </a:rPr>
              <a:t>on the impact </a:t>
            </a:r>
            <a:r>
              <a:rPr sz="1600" spc="5" dirty="0" smtClean="0">
                <a:latin typeface="Times New Roman"/>
                <a:cs typeface="Times New Roman"/>
              </a:rPr>
              <a:t>of aid </a:t>
            </a:r>
            <a:r>
              <a:rPr sz="1600" spc="10" dirty="0" smtClean="0">
                <a:latin typeface="Times New Roman"/>
                <a:cs typeface="Times New Roman"/>
              </a:rPr>
              <a:t>on </a:t>
            </a:r>
            <a:r>
              <a:rPr sz="1600" spc="5" dirty="0" smtClean="0">
                <a:latin typeface="Times New Roman"/>
                <a:cs typeface="Times New Roman"/>
              </a:rPr>
              <a:t>growth has emerged., </a:t>
            </a:r>
            <a:r>
              <a:rPr sz="1600" spc="15" dirty="0" smtClean="0">
                <a:latin typeface="Times New Roman"/>
                <a:cs typeface="Times New Roman"/>
              </a:rPr>
              <a:t>The </a:t>
            </a:r>
            <a:r>
              <a:rPr sz="1600" spc="5" dirty="0" smtClean="0">
                <a:latin typeface="Times New Roman"/>
                <a:cs typeface="Times New Roman"/>
              </a:rPr>
              <a:t>ambiguity concerns </a:t>
            </a:r>
            <a:r>
              <a:rPr sz="1600" spc="15" dirty="0" smtClean="0">
                <a:latin typeface="Times New Roman"/>
                <a:cs typeface="Times New Roman"/>
              </a:rPr>
              <a:t>not  </a:t>
            </a:r>
            <a:r>
              <a:rPr sz="1600" spc="5" dirty="0" smtClean="0">
                <a:latin typeface="Times New Roman"/>
                <a:cs typeface="Times New Roman"/>
              </a:rPr>
              <a:t>just </a:t>
            </a:r>
            <a:r>
              <a:rPr sz="1600" spc="10" dirty="0" smtClean="0">
                <a:latin typeface="Times New Roman"/>
                <a:cs typeface="Times New Roman"/>
              </a:rPr>
              <a:t>the </a:t>
            </a:r>
            <a:r>
              <a:rPr sz="1600" spc="5" dirty="0" smtClean="0">
                <a:latin typeface="Times New Roman"/>
                <a:cs typeface="Times New Roman"/>
              </a:rPr>
              <a:t>size of the effect, if </a:t>
            </a:r>
            <a:r>
              <a:rPr sz="1600" spc="10" dirty="0" smtClean="0">
                <a:latin typeface="Times New Roman"/>
                <a:cs typeface="Times New Roman"/>
              </a:rPr>
              <a:t>any, </a:t>
            </a:r>
            <a:r>
              <a:rPr sz="1600" spc="5" dirty="0" smtClean="0">
                <a:latin typeface="Times New Roman"/>
                <a:cs typeface="Times New Roman"/>
              </a:rPr>
              <a:t>but </a:t>
            </a:r>
            <a:r>
              <a:rPr sz="1600" spc="10" dirty="0" smtClean="0">
                <a:latin typeface="Times New Roman"/>
                <a:cs typeface="Times New Roman"/>
              </a:rPr>
              <a:t>even </a:t>
            </a:r>
            <a:r>
              <a:rPr sz="1600" spc="5" dirty="0" smtClean="0">
                <a:latin typeface="Times New Roman"/>
                <a:cs typeface="Times New Roman"/>
              </a:rPr>
              <a:t>its sign, with the </a:t>
            </a:r>
            <a:r>
              <a:rPr sz="1600" spc="10" dirty="0" smtClean="0">
                <a:latin typeface="Times New Roman"/>
                <a:cs typeface="Times New Roman"/>
              </a:rPr>
              <a:t>numerous </a:t>
            </a:r>
            <a:r>
              <a:rPr sz="1600" spc="5" dirty="0" smtClean="0">
                <a:latin typeface="Times New Roman"/>
                <a:cs typeface="Times New Roman"/>
              </a:rPr>
              <a:t>studies often  displaying conflicting </a:t>
            </a:r>
            <a:r>
              <a:rPr sz="1600" spc="10" dirty="0" smtClean="0">
                <a:latin typeface="Times New Roman"/>
                <a:cs typeface="Times New Roman"/>
              </a:rPr>
              <a:t>as </a:t>
            </a:r>
            <a:r>
              <a:rPr sz="1600" spc="5" dirty="0" smtClean="0">
                <a:latin typeface="Times New Roman"/>
                <a:cs typeface="Times New Roman"/>
              </a:rPr>
              <a:t>well </a:t>
            </a:r>
            <a:r>
              <a:rPr sz="1600" spc="10" dirty="0" smtClean="0">
                <a:latin typeface="Times New Roman"/>
                <a:cs typeface="Times New Roman"/>
              </a:rPr>
              <a:t>as ambiguous </a:t>
            </a:r>
            <a:r>
              <a:rPr sz="1600" spc="5" dirty="0" smtClean="0">
                <a:latin typeface="Times New Roman"/>
                <a:cs typeface="Times New Roman"/>
              </a:rPr>
              <a:t>results. This lack of consistency stems </a:t>
            </a:r>
            <a:r>
              <a:rPr sz="1600" spc="15" dirty="0" smtClean="0">
                <a:latin typeface="Times New Roman"/>
                <a:cs typeface="Times New Roman"/>
              </a:rPr>
              <a:t>from  </a:t>
            </a:r>
            <a:r>
              <a:rPr sz="1600" spc="10" dirty="0" smtClean="0">
                <a:latin typeface="Times New Roman"/>
                <a:cs typeface="Times New Roman"/>
              </a:rPr>
              <a:t>various reasons including regression </a:t>
            </a:r>
            <a:r>
              <a:rPr sz="1600" spc="5" dirty="0" smtClean="0">
                <a:latin typeface="Times New Roman"/>
                <a:cs typeface="Times New Roman"/>
              </a:rPr>
              <a:t>specifications </a:t>
            </a:r>
            <a:r>
              <a:rPr sz="1600" spc="10" dirty="0" smtClean="0">
                <a:latin typeface="Times New Roman"/>
                <a:cs typeface="Times New Roman"/>
              </a:rPr>
              <a:t>and </a:t>
            </a:r>
            <a:r>
              <a:rPr sz="1600" spc="5" dirty="0" smtClean="0">
                <a:latin typeface="Times New Roman"/>
                <a:cs typeface="Times New Roman"/>
              </a:rPr>
              <a:t>technique, </a:t>
            </a:r>
            <a:r>
              <a:rPr sz="1600" spc="10" dirty="0" smtClean="0">
                <a:latin typeface="Times New Roman"/>
                <a:cs typeface="Times New Roman"/>
              </a:rPr>
              <a:t>data </a:t>
            </a:r>
            <a:r>
              <a:rPr sz="1600" spc="5" dirty="0" smtClean="0">
                <a:latin typeface="Times New Roman"/>
                <a:cs typeface="Times New Roman"/>
              </a:rPr>
              <a:t>quality and  </a:t>
            </a:r>
            <a:r>
              <a:rPr sz="1600" spc="10" dirty="0" smtClean="0">
                <a:latin typeface="Times New Roman"/>
                <a:cs typeface="Times New Roman"/>
              </a:rPr>
              <a:t>sample </a:t>
            </a:r>
            <a:r>
              <a:rPr sz="1600" spc="5" dirty="0" smtClean="0">
                <a:latin typeface="Times New Roman"/>
                <a:cs typeface="Times New Roman"/>
              </a:rPr>
              <a:t>size, as </a:t>
            </a:r>
            <a:r>
              <a:rPr sz="1600" spc="15" dirty="0" smtClean="0">
                <a:latin typeface="Times New Roman"/>
                <a:cs typeface="Times New Roman"/>
              </a:rPr>
              <a:t>we </a:t>
            </a:r>
            <a:r>
              <a:rPr sz="1600" spc="10" dirty="0" smtClean="0">
                <a:latin typeface="Times New Roman"/>
                <a:cs typeface="Times New Roman"/>
              </a:rPr>
              <a:t>discuss </a:t>
            </a:r>
            <a:r>
              <a:rPr sz="1600" spc="5" dirty="0" smtClean="0">
                <a:latin typeface="Times New Roman"/>
                <a:cs typeface="Times New Roman"/>
              </a:rPr>
              <a:t>below. </a:t>
            </a:r>
            <a:endParaRPr lang="en-US" sz="1600" spc="5" dirty="0" smtClean="0">
              <a:latin typeface="Times New Roman"/>
              <a:cs typeface="Times New Roman"/>
            </a:endParaRPr>
          </a:p>
          <a:p>
            <a:pPr marL="12064" lvl="1">
              <a:lnSpc>
                <a:spcPct val="100000"/>
              </a:lnSpc>
              <a:spcBef>
                <a:spcPts val="125"/>
              </a:spcBef>
              <a:tabLst>
                <a:tab pos="227965" algn="l"/>
              </a:tabLst>
            </a:pPr>
            <a:endParaRPr lang="en-US" sz="1600" spc="5" dirty="0">
              <a:latin typeface="Times New Roman"/>
              <a:cs typeface="Times New Roman"/>
            </a:endParaRPr>
          </a:p>
          <a:p>
            <a:pPr marL="12064" lvl="1">
              <a:lnSpc>
                <a:spcPct val="100000"/>
              </a:lnSpc>
              <a:spcBef>
                <a:spcPts val="125"/>
              </a:spcBef>
              <a:tabLst>
                <a:tab pos="227965" algn="l"/>
              </a:tabLst>
            </a:pPr>
            <a:endParaRPr lang="en-US" sz="1600" spc="5" dirty="0" smtClean="0">
              <a:latin typeface="Times New Roman"/>
              <a:cs typeface="Times New Roman"/>
            </a:endParaRPr>
          </a:p>
          <a:p>
            <a:pPr marL="12064" lvl="1">
              <a:lnSpc>
                <a:spcPct val="100000"/>
              </a:lnSpc>
              <a:spcBef>
                <a:spcPts val="125"/>
              </a:spcBef>
              <a:tabLst>
                <a:tab pos="227965" algn="l"/>
              </a:tabLst>
            </a:pPr>
            <a:endParaRPr lang="en-US" sz="1600" spc="5" dirty="0" smtClean="0">
              <a:latin typeface="Times New Roman"/>
              <a:cs typeface="Times New Roman"/>
            </a:endParaRPr>
          </a:p>
          <a:p>
            <a:pPr marL="12064" lvl="1">
              <a:lnSpc>
                <a:spcPct val="100000"/>
              </a:lnSpc>
              <a:spcBef>
                <a:spcPts val="125"/>
              </a:spcBef>
              <a:tabLst>
                <a:tab pos="227965" algn="l"/>
              </a:tabLst>
            </a:pPr>
            <a:r>
              <a:rPr lang="en-US" sz="1600" b="1" spc="5" dirty="0" smtClean="0">
                <a:latin typeface="Times New Roman"/>
                <a:cs typeface="Times New Roman"/>
              </a:rPr>
              <a:t>Foreign aid hinders economic growth</a:t>
            </a:r>
          </a:p>
          <a:p>
            <a:pPr marL="12064" lvl="1">
              <a:lnSpc>
                <a:spcPct val="100000"/>
              </a:lnSpc>
              <a:spcBef>
                <a:spcPts val="125"/>
              </a:spcBef>
              <a:tabLst>
                <a:tab pos="227965" algn="l"/>
              </a:tabLst>
            </a:pPr>
            <a:r>
              <a:rPr lang="en-US" sz="1600" spc="5" dirty="0" smtClean="0">
                <a:latin typeface="Times New Roman"/>
                <a:cs typeface="Times New Roman"/>
              </a:rPr>
              <a:t>There are several reasons as to why foreign aid may be inimical to economic growth.  One line of argument attributes the negative impact of foreign aid on growth to  government actions. Since foreign aid expands a government's resource envelope, it  often relaxes its tax raising efforts and thus results in reduced tax revenues. The  country's tax raising mechanisms may subsequently deteriorate triggering the need for  additional aid while dissipating the short-term beneficial effects of aid and creating a  culture of dependency (Adam and O’Connell, 1999</a:t>
            </a:r>
          </a:p>
          <a:p>
            <a:pPr marL="12064" lvl="1">
              <a:lnSpc>
                <a:spcPct val="100000"/>
              </a:lnSpc>
              <a:spcBef>
                <a:spcPts val="125"/>
              </a:spcBef>
              <a:tabLst>
                <a:tab pos="227965" algn="l"/>
              </a:tabLst>
            </a:pPr>
            <a:endParaRPr lang="en-US" sz="1600" spc="5" dirty="0">
              <a:latin typeface="Times New Roman"/>
              <a:cs typeface="Times New Roman"/>
            </a:endParaRPr>
          </a:p>
          <a:p>
            <a:pPr marL="12064" lvl="1">
              <a:lnSpc>
                <a:spcPct val="100000"/>
              </a:lnSpc>
              <a:spcBef>
                <a:spcPts val="125"/>
              </a:spcBef>
              <a:tabLst>
                <a:tab pos="227965" algn="l"/>
              </a:tabLst>
            </a:pPr>
            <a:endParaRPr dirty="0" smtClean="0">
              <a:latin typeface="Times New Roman"/>
              <a:cs typeface="Times New Roman"/>
            </a:endParaRPr>
          </a:p>
          <a:p>
            <a:pPr>
              <a:lnSpc>
                <a:spcPct val="100000"/>
              </a:lnSpc>
              <a:spcBef>
                <a:spcPts val="50"/>
              </a:spcBef>
            </a:pPr>
            <a:endParaRPr sz="1000" dirty="0">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835011" y="291420"/>
            <a:ext cx="7031085" cy="8255465"/>
          </a:xfrm>
          <a:prstGeom prst="rect">
            <a:avLst/>
          </a:prstGeom>
        </p:spPr>
        <p:txBody>
          <a:bodyPr vert="horz" wrap="square" lIns="0" tIns="15875" rIns="0" bIns="0" rtlCol="0">
            <a:spAutoFit/>
          </a:bodyPr>
          <a:lstStyle/>
          <a:p>
            <a:pPr algn="ctr">
              <a:lnSpc>
                <a:spcPct val="100000"/>
              </a:lnSpc>
              <a:spcBef>
                <a:spcPts val="125"/>
              </a:spcBef>
            </a:pPr>
            <a:endParaRPr sz="11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50"/>
              </a:spcBef>
            </a:pPr>
            <a:endParaRPr sz="1000" dirty="0">
              <a:latin typeface="Times New Roman"/>
              <a:cs typeface="Times New Roman"/>
            </a:endParaRPr>
          </a:p>
          <a:p>
            <a:pPr marL="12700">
              <a:lnSpc>
                <a:spcPct val="100000"/>
              </a:lnSpc>
            </a:pPr>
            <a:r>
              <a:rPr sz="1600" b="1" spc="10" dirty="0" smtClean="0">
                <a:latin typeface="Times New Roman"/>
                <a:cs typeface="Times New Roman"/>
              </a:rPr>
              <a:t>Insignificant </a:t>
            </a:r>
            <a:r>
              <a:rPr sz="1600" b="1" spc="10" dirty="0">
                <a:latin typeface="Times New Roman"/>
                <a:cs typeface="Times New Roman"/>
              </a:rPr>
              <a:t>relationship between foreign aid and economic</a:t>
            </a:r>
            <a:r>
              <a:rPr sz="1600" b="1" spc="-10" dirty="0">
                <a:latin typeface="Times New Roman"/>
                <a:cs typeface="Times New Roman"/>
              </a:rPr>
              <a:t> </a:t>
            </a:r>
            <a:r>
              <a:rPr sz="1600" b="1" spc="10" dirty="0" smtClean="0">
                <a:latin typeface="Times New Roman"/>
                <a:cs typeface="Times New Roman"/>
              </a:rPr>
              <a:t>growth</a:t>
            </a:r>
            <a:endParaRPr sz="2400" dirty="0">
              <a:latin typeface="Times New Roman"/>
              <a:cs typeface="Times New Roman"/>
            </a:endParaRPr>
          </a:p>
          <a:p>
            <a:pPr marL="12700" marR="6985" algn="just">
              <a:lnSpc>
                <a:spcPct val="147500"/>
              </a:lnSpc>
            </a:pPr>
            <a:r>
              <a:rPr sz="1600" spc="15" dirty="0">
                <a:latin typeface="Times New Roman"/>
                <a:cs typeface="Times New Roman"/>
              </a:rPr>
              <a:t>As </a:t>
            </a:r>
            <a:r>
              <a:rPr sz="1600" spc="5" dirty="0">
                <a:latin typeface="Times New Roman"/>
                <a:cs typeface="Times New Roman"/>
              </a:rPr>
              <a:t>advances in </a:t>
            </a:r>
            <a:r>
              <a:rPr sz="1600" spc="10" dirty="0">
                <a:latin typeface="Times New Roman"/>
                <a:cs typeface="Times New Roman"/>
              </a:rPr>
              <a:t>growth </a:t>
            </a:r>
            <a:r>
              <a:rPr sz="1600" spc="5" dirty="0">
                <a:latin typeface="Times New Roman"/>
                <a:cs typeface="Times New Roman"/>
              </a:rPr>
              <a:t>theory have recently illustrated, </a:t>
            </a:r>
            <a:r>
              <a:rPr sz="1600" spc="10" dirty="0">
                <a:latin typeface="Times New Roman"/>
                <a:cs typeface="Times New Roman"/>
              </a:rPr>
              <a:t>a host </a:t>
            </a:r>
            <a:r>
              <a:rPr sz="1600" spc="5" dirty="0">
                <a:latin typeface="Times New Roman"/>
                <a:cs typeface="Times New Roman"/>
              </a:rPr>
              <a:t>of interdependent factors </a:t>
            </a:r>
            <a:r>
              <a:rPr sz="1600" spc="285" dirty="0">
                <a:latin typeface="Times New Roman"/>
                <a:cs typeface="Times New Roman"/>
              </a:rPr>
              <a:t> </a:t>
            </a:r>
            <a:r>
              <a:rPr sz="1600" spc="5" dirty="0">
                <a:latin typeface="Times New Roman"/>
                <a:cs typeface="Times New Roman"/>
              </a:rPr>
              <a:t>besides physical capital </a:t>
            </a:r>
            <a:r>
              <a:rPr sz="1600" spc="10" dirty="0">
                <a:latin typeface="Times New Roman"/>
                <a:cs typeface="Times New Roman"/>
              </a:rPr>
              <a:t>accumulation </a:t>
            </a:r>
            <a:r>
              <a:rPr sz="1600" spc="5" dirty="0">
                <a:latin typeface="Times New Roman"/>
                <a:cs typeface="Times New Roman"/>
              </a:rPr>
              <a:t>affect </a:t>
            </a:r>
            <a:r>
              <a:rPr sz="1600" spc="10" dirty="0">
                <a:latin typeface="Times New Roman"/>
                <a:cs typeface="Times New Roman"/>
              </a:rPr>
              <a:t>the </a:t>
            </a:r>
            <a:r>
              <a:rPr sz="1600" spc="5" dirty="0">
                <a:latin typeface="Times New Roman"/>
                <a:cs typeface="Times New Roman"/>
              </a:rPr>
              <a:t>growth process. </a:t>
            </a:r>
            <a:r>
              <a:rPr sz="1600" spc="10" dirty="0">
                <a:latin typeface="Times New Roman"/>
                <a:cs typeface="Times New Roman"/>
              </a:rPr>
              <a:t>According to many  </a:t>
            </a:r>
            <a:r>
              <a:rPr sz="1600" spc="5" dirty="0">
                <a:latin typeface="Times New Roman"/>
                <a:cs typeface="Times New Roman"/>
              </a:rPr>
              <a:t>studies, therefore, </a:t>
            </a:r>
            <a:r>
              <a:rPr sz="1600" spc="10" dirty="0">
                <a:latin typeface="Times New Roman"/>
                <a:cs typeface="Times New Roman"/>
              </a:rPr>
              <a:t>the problem with </a:t>
            </a:r>
            <a:r>
              <a:rPr sz="1600" spc="5" dirty="0">
                <a:latin typeface="Times New Roman"/>
                <a:cs typeface="Times New Roman"/>
              </a:rPr>
              <a:t>the </a:t>
            </a:r>
            <a:r>
              <a:rPr sz="1600" spc="10" dirty="0">
                <a:latin typeface="Times New Roman"/>
                <a:cs typeface="Times New Roman"/>
              </a:rPr>
              <a:t>Harrod-Domar growth model and </a:t>
            </a:r>
            <a:r>
              <a:rPr sz="1600" spc="5" dirty="0">
                <a:latin typeface="Times New Roman"/>
                <a:cs typeface="Times New Roman"/>
              </a:rPr>
              <a:t>the </a:t>
            </a:r>
            <a:r>
              <a:rPr sz="1600" spc="10" dirty="0">
                <a:latin typeface="Times New Roman"/>
                <a:cs typeface="Times New Roman"/>
              </a:rPr>
              <a:t>Chenery  and </a:t>
            </a:r>
            <a:r>
              <a:rPr sz="1600" spc="5" dirty="0">
                <a:latin typeface="Times New Roman"/>
                <a:cs typeface="Times New Roman"/>
              </a:rPr>
              <a:t>Strout </a:t>
            </a:r>
            <a:r>
              <a:rPr sz="1600" spc="10" dirty="0">
                <a:latin typeface="Times New Roman"/>
                <a:cs typeface="Times New Roman"/>
              </a:rPr>
              <a:t>two-gap </a:t>
            </a:r>
            <a:r>
              <a:rPr sz="1600" spc="5" dirty="0">
                <a:latin typeface="Times New Roman"/>
                <a:cs typeface="Times New Roman"/>
              </a:rPr>
              <a:t>model </a:t>
            </a:r>
            <a:r>
              <a:rPr sz="1600" dirty="0">
                <a:latin typeface="Times New Roman"/>
                <a:cs typeface="Times New Roman"/>
              </a:rPr>
              <a:t>is </a:t>
            </a:r>
            <a:r>
              <a:rPr sz="1600" spc="5" dirty="0">
                <a:latin typeface="Times New Roman"/>
                <a:cs typeface="Times New Roman"/>
              </a:rPr>
              <a:t>their oversimplification </a:t>
            </a:r>
            <a:r>
              <a:rPr sz="1600" spc="10" dirty="0">
                <a:latin typeface="Times New Roman"/>
                <a:cs typeface="Times New Roman"/>
              </a:rPr>
              <a:t>(Moreira, 2003). Much </a:t>
            </a:r>
            <a:r>
              <a:rPr sz="1600" spc="5" dirty="0">
                <a:latin typeface="Times New Roman"/>
                <a:cs typeface="Times New Roman"/>
              </a:rPr>
              <a:t>of </a:t>
            </a:r>
            <a:r>
              <a:rPr sz="1600" spc="10" dirty="0">
                <a:latin typeface="Times New Roman"/>
                <a:cs typeface="Times New Roman"/>
              </a:rPr>
              <a:t>the  </a:t>
            </a:r>
            <a:r>
              <a:rPr sz="1600" spc="5" dirty="0">
                <a:latin typeface="Times New Roman"/>
                <a:cs typeface="Times New Roman"/>
              </a:rPr>
              <a:t>current literature argues that </a:t>
            </a:r>
            <a:r>
              <a:rPr sz="1600" spc="10" dirty="0">
                <a:latin typeface="Times New Roman"/>
                <a:cs typeface="Times New Roman"/>
              </a:rPr>
              <a:t>the </a:t>
            </a:r>
            <a:r>
              <a:rPr sz="1600" spc="5" dirty="0">
                <a:latin typeface="Times New Roman"/>
                <a:cs typeface="Times New Roman"/>
              </a:rPr>
              <a:t>specific effect </a:t>
            </a:r>
            <a:r>
              <a:rPr sz="1600" spc="10" dirty="0">
                <a:latin typeface="Times New Roman"/>
                <a:cs typeface="Times New Roman"/>
              </a:rPr>
              <a:t>of foreign aid depends </a:t>
            </a:r>
            <a:r>
              <a:rPr sz="1600" spc="15" dirty="0">
                <a:latin typeface="Times New Roman"/>
                <a:cs typeface="Times New Roman"/>
              </a:rPr>
              <a:t>on </a:t>
            </a:r>
            <a:r>
              <a:rPr sz="1600" spc="10" dirty="0">
                <a:latin typeface="Times New Roman"/>
                <a:cs typeface="Times New Roman"/>
              </a:rPr>
              <a:t>various other  factors, among them, sound macroeconomic policies and geographical</a:t>
            </a:r>
            <a:r>
              <a:rPr sz="1600" spc="-5" dirty="0">
                <a:latin typeface="Times New Roman"/>
                <a:cs typeface="Times New Roman"/>
              </a:rPr>
              <a:t> </a:t>
            </a:r>
            <a:r>
              <a:rPr sz="1600" spc="10" dirty="0">
                <a:latin typeface="Times New Roman"/>
                <a:cs typeface="Times New Roman"/>
              </a:rPr>
              <a:t>location</a:t>
            </a:r>
            <a:r>
              <a:rPr sz="1600" spc="10" dirty="0" smtClean="0">
                <a:latin typeface="Times New Roman"/>
                <a:cs typeface="Times New Roman"/>
              </a:rPr>
              <a:t>.</a:t>
            </a:r>
            <a:endParaRPr lang="en-US" sz="1600" spc="10" dirty="0" smtClean="0">
              <a:latin typeface="Times New Roman"/>
              <a:cs typeface="Times New Roman"/>
            </a:endParaRPr>
          </a:p>
          <a:p>
            <a:pPr marL="12700" marR="6985" algn="just">
              <a:lnSpc>
                <a:spcPct val="147500"/>
              </a:lnSpc>
            </a:pPr>
            <a:endParaRPr lang="en-US" sz="1600" spc="10" dirty="0" smtClean="0">
              <a:latin typeface="Times New Roman"/>
              <a:cs typeface="Times New Roman"/>
            </a:endParaRPr>
          </a:p>
          <a:p>
            <a:pPr marL="12700" marR="6985" algn="just">
              <a:lnSpc>
                <a:spcPct val="147500"/>
              </a:lnSpc>
            </a:pPr>
            <a:r>
              <a:rPr lang="en-US" sz="1600" spc="10" dirty="0" smtClean="0">
                <a:latin typeface="Times New Roman"/>
                <a:cs typeface="Times New Roman"/>
              </a:rPr>
              <a:t> </a:t>
            </a:r>
            <a:r>
              <a:rPr lang="en-US" sz="1600" b="1" spc="10" dirty="0" smtClean="0">
                <a:latin typeface="Times New Roman"/>
                <a:cs typeface="Times New Roman"/>
              </a:rPr>
              <a:t>Volatility of aid flows</a:t>
            </a:r>
            <a:endParaRPr lang="en-US" sz="1600" spc="10" dirty="0" smtClean="0">
              <a:latin typeface="Times New Roman"/>
              <a:cs typeface="Times New Roman"/>
            </a:endParaRPr>
          </a:p>
          <a:p>
            <a:pPr marL="12700" marR="6985" algn="just">
              <a:lnSpc>
                <a:spcPct val="147500"/>
              </a:lnSpc>
            </a:pPr>
            <a:r>
              <a:rPr lang="en-US" sz="1600" spc="10" dirty="0" smtClean="0">
                <a:latin typeface="Times New Roman"/>
                <a:cs typeface="Times New Roman"/>
              </a:rPr>
              <a:t>The current literature on the aid-growth link has been reviewed. The aim of this  paper, however, is to draw attention to a previously neglected factor in the aid-growth  literature, namely, the volatility of foreign aid flows. In terms of its contribution to  economic growth, such volatility may influence the effectiveness of aid.3. Studies such  as </a:t>
            </a:r>
            <a:r>
              <a:rPr lang="en-US" sz="1600" spc="10" dirty="0" err="1" smtClean="0">
                <a:latin typeface="Times New Roman"/>
                <a:cs typeface="Times New Roman"/>
              </a:rPr>
              <a:t>Bulíř</a:t>
            </a:r>
            <a:r>
              <a:rPr lang="en-US" sz="1600" spc="10" dirty="0" smtClean="0">
                <a:latin typeface="Times New Roman"/>
                <a:cs typeface="Times New Roman"/>
              </a:rPr>
              <a:t> and </a:t>
            </a:r>
            <a:r>
              <a:rPr lang="en-US" sz="1600" spc="10" dirty="0" err="1" smtClean="0">
                <a:latin typeface="Times New Roman"/>
                <a:cs typeface="Times New Roman"/>
              </a:rPr>
              <a:t>Hamann</a:t>
            </a:r>
            <a:r>
              <a:rPr lang="en-US" sz="1600" spc="10" dirty="0" smtClean="0">
                <a:latin typeface="Times New Roman"/>
                <a:cs typeface="Times New Roman"/>
              </a:rPr>
              <a:t> (2003, 2005) and </a:t>
            </a:r>
            <a:r>
              <a:rPr lang="en-US" sz="1600" spc="10" dirty="0" err="1" smtClean="0">
                <a:latin typeface="Times New Roman"/>
                <a:cs typeface="Times New Roman"/>
              </a:rPr>
              <a:t>Chauvet</a:t>
            </a:r>
            <a:r>
              <a:rPr lang="en-US" sz="1600" spc="10" dirty="0" smtClean="0">
                <a:latin typeface="Times New Roman"/>
                <a:cs typeface="Times New Roman"/>
              </a:rPr>
              <a:t> and </a:t>
            </a:r>
            <a:r>
              <a:rPr lang="en-US" sz="1600" spc="10" dirty="0" err="1" smtClean="0">
                <a:latin typeface="Times New Roman"/>
                <a:cs typeface="Times New Roman"/>
              </a:rPr>
              <a:t>Guillaumont</a:t>
            </a:r>
            <a:r>
              <a:rPr lang="en-US" sz="1600" spc="10" dirty="0" smtClean="0">
                <a:latin typeface="Times New Roman"/>
                <a:cs typeface="Times New Roman"/>
              </a:rPr>
              <a:t> (2008) have looked at  the volatility of foreign aid flows, but only one paper has investigated the link between  economic growth and volatile aid - </a:t>
            </a:r>
            <a:r>
              <a:rPr lang="en-US" sz="1600" spc="10" dirty="0" err="1" smtClean="0">
                <a:latin typeface="Times New Roman"/>
                <a:cs typeface="Times New Roman"/>
              </a:rPr>
              <a:t>Lensink</a:t>
            </a:r>
            <a:r>
              <a:rPr lang="en-US" sz="1600" spc="10" dirty="0" smtClean="0">
                <a:latin typeface="Times New Roman"/>
                <a:cs typeface="Times New Roman"/>
              </a:rPr>
              <a:t> and Morrissey (2000).</a:t>
            </a:r>
          </a:p>
          <a:p>
            <a:pPr marL="12700" marR="6985" algn="just">
              <a:lnSpc>
                <a:spcPct val="147500"/>
              </a:lnSpc>
            </a:pPr>
            <a:endParaRPr lang="en-US" sz="1600" spc="10" dirty="0" smtClean="0">
              <a:latin typeface="Times New Roman"/>
              <a:cs typeface="Times New Roman"/>
            </a:endParaRPr>
          </a:p>
          <a:p>
            <a:pPr marL="12700" marR="6985" algn="just">
              <a:lnSpc>
                <a:spcPct val="147500"/>
              </a:lnSpc>
            </a:pPr>
            <a:endParaRPr lang="en-US" sz="1600" spc="10" dirty="0">
              <a:latin typeface="Times New Roman"/>
              <a:cs typeface="Times New Roman"/>
            </a:endParaRPr>
          </a:p>
          <a:p>
            <a:pPr marL="12700" marR="6985" algn="just">
              <a:lnSpc>
                <a:spcPct val="147500"/>
              </a:lnSpc>
            </a:pP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982834" y="901767"/>
            <a:ext cx="5971355" cy="339195"/>
          </a:xfrm>
          <a:prstGeom prst="rect">
            <a:avLst/>
          </a:prstGeom>
        </p:spPr>
        <p:txBody>
          <a:bodyPr vert="horz" wrap="square" lIns="0" tIns="15875" rIns="0" bIns="0" rtlCol="0">
            <a:spAutoFit/>
          </a:bodyPr>
          <a:lstStyle/>
          <a:p>
            <a:pPr marL="12700">
              <a:lnSpc>
                <a:spcPct val="100000"/>
              </a:lnSpc>
              <a:spcBef>
                <a:spcPts val="125"/>
              </a:spcBef>
            </a:pPr>
            <a:r>
              <a:rPr sz="1100" b="1" spc="10" dirty="0">
                <a:latin typeface="Times New Roman"/>
                <a:cs typeface="Times New Roman"/>
              </a:rPr>
              <a:t>Table 1 </a:t>
            </a:r>
            <a:r>
              <a:rPr sz="1100" b="1" spc="5" dirty="0">
                <a:latin typeface="Times New Roman"/>
                <a:cs typeface="Times New Roman"/>
              </a:rPr>
              <a:t>- </a:t>
            </a:r>
            <a:r>
              <a:rPr sz="1100" b="1" spc="10" dirty="0">
                <a:latin typeface="Times New Roman"/>
                <a:cs typeface="Times New Roman"/>
              </a:rPr>
              <a:t>Growth</a:t>
            </a:r>
            <a:r>
              <a:rPr sz="1100" b="1" dirty="0">
                <a:latin typeface="Times New Roman"/>
                <a:cs typeface="Times New Roman"/>
              </a:rPr>
              <a:t> </a:t>
            </a:r>
            <a:r>
              <a:rPr sz="1100" b="1" spc="5" dirty="0">
                <a:latin typeface="Times New Roman"/>
                <a:cs typeface="Times New Roman"/>
              </a:rPr>
              <a:t>regressions</a:t>
            </a:r>
            <a:endParaRPr sz="1100">
              <a:latin typeface="Times New Roman"/>
              <a:cs typeface="Times New Roman"/>
            </a:endParaRPr>
          </a:p>
          <a:p>
            <a:pPr marL="2534285">
              <a:lnSpc>
                <a:spcPct val="100000"/>
              </a:lnSpc>
              <a:spcBef>
                <a:spcPts val="35"/>
              </a:spcBef>
            </a:pPr>
            <a:r>
              <a:rPr sz="1000" spc="10" dirty="0">
                <a:latin typeface="Times New Roman"/>
                <a:cs typeface="Times New Roman"/>
              </a:rPr>
              <a:t>Dependent variable: </a:t>
            </a:r>
            <a:r>
              <a:rPr sz="1000" spc="20" dirty="0">
                <a:latin typeface="Times New Roman"/>
                <a:cs typeface="Times New Roman"/>
              </a:rPr>
              <a:t>GDP</a:t>
            </a:r>
            <a:r>
              <a:rPr sz="1000" spc="-15" dirty="0">
                <a:latin typeface="Times New Roman"/>
                <a:cs typeface="Times New Roman"/>
              </a:rPr>
              <a:t> </a:t>
            </a:r>
            <a:r>
              <a:rPr sz="1000" spc="15" dirty="0">
                <a:latin typeface="Times New Roman"/>
                <a:cs typeface="Times New Roman"/>
              </a:rPr>
              <a:t>Growth</a:t>
            </a:r>
            <a:endParaRPr sz="1000">
              <a:latin typeface="Times New Roman"/>
              <a:cs typeface="Times New Roman"/>
            </a:endParaRPr>
          </a:p>
        </p:txBody>
      </p:sp>
      <p:sp>
        <p:nvSpPr>
          <p:cNvPr id="4" name="object 4"/>
          <p:cNvSpPr/>
          <p:nvPr/>
        </p:nvSpPr>
        <p:spPr>
          <a:xfrm>
            <a:off x="2006585" y="1037920"/>
            <a:ext cx="6645808" cy="4615"/>
          </a:xfrm>
          <a:custGeom>
            <a:avLst/>
            <a:gdLst/>
            <a:ahLst/>
            <a:cxnLst/>
            <a:rect l="l" t="t" r="r" b="b"/>
            <a:pathLst>
              <a:path w="4830445" h="6350">
                <a:moveTo>
                  <a:pt x="4830317" y="0"/>
                </a:moveTo>
                <a:lnTo>
                  <a:pt x="0" y="0"/>
                </a:lnTo>
                <a:lnTo>
                  <a:pt x="0" y="6095"/>
                </a:lnTo>
                <a:lnTo>
                  <a:pt x="4830317" y="6095"/>
                </a:lnTo>
                <a:lnTo>
                  <a:pt x="4830317" y="0"/>
                </a:lnTo>
                <a:close/>
              </a:path>
            </a:pathLst>
          </a:custGeom>
          <a:solidFill>
            <a:srgbClr val="000000"/>
          </a:solidFill>
        </p:spPr>
        <p:txBody>
          <a:bodyPr wrap="square" lIns="0" tIns="0" rIns="0" bIns="0" rtlCol="0"/>
          <a:lstStyle/>
          <a:p>
            <a:endParaRPr/>
          </a:p>
        </p:txBody>
      </p:sp>
      <p:graphicFrame>
        <p:nvGraphicFramePr>
          <p:cNvPr id="5" name="object 5"/>
          <p:cNvGraphicFramePr>
            <a:graphicFrameLocks noGrp="1"/>
          </p:cNvGraphicFramePr>
          <p:nvPr>
            <p:extLst>
              <p:ext uri="{D42A27DB-BD31-4B8C-83A1-F6EECF244321}">
                <p14:modId xmlns:p14="http://schemas.microsoft.com/office/powerpoint/2010/main" val="3608039730"/>
              </p:ext>
            </p:extLst>
          </p:nvPr>
        </p:nvGraphicFramePr>
        <p:xfrm>
          <a:off x="1993900" y="1264170"/>
          <a:ext cx="6661288" cy="4810234"/>
        </p:xfrm>
        <a:graphic>
          <a:graphicData uri="http://schemas.openxmlformats.org/drawingml/2006/table">
            <a:tbl>
              <a:tblPr firstRow="1" bandRow="1">
                <a:tableStyleId>{2D5ABB26-0587-4C30-8999-92F81FD0307C}</a:tableStyleId>
              </a:tblPr>
              <a:tblGrid>
                <a:gridCol w="2750859"/>
                <a:gridCol w="1981424"/>
                <a:gridCol w="1929005"/>
              </a:tblGrid>
              <a:tr h="224310">
                <a:tc>
                  <a:txBody>
                    <a:bodyPr/>
                    <a:lstStyle/>
                    <a:p>
                      <a:pPr>
                        <a:lnSpc>
                          <a:spcPct val="100000"/>
                        </a:lnSpc>
                      </a:pPr>
                      <a:endParaRPr sz="1000" dirty="0">
                        <a:latin typeface="Times New Roman"/>
                        <a:cs typeface="Times New Roman"/>
                      </a:endParaRPr>
                    </a:p>
                  </a:txBody>
                  <a:tcPr marL="0" marR="0" marT="0" marB="0">
                    <a:lnB w="6350">
                      <a:solidFill>
                        <a:srgbClr val="000000"/>
                      </a:solidFill>
                      <a:prstDash val="solid"/>
                    </a:lnB>
                  </a:tcPr>
                </a:tc>
                <a:tc>
                  <a:txBody>
                    <a:bodyPr/>
                    <a:lstStyle/>
                    <a:p>
                      <a:pPr marL="600075" marR="583565" algn="ctr">
                        <a:lnSpc>
                          <a:spcPts val="1190"/>
                        </a:lnSpc>
                        <a:spcBef>
                          <a:spcPts val="30"/>
                        </a:spcBef>
                      </a:pPr>
                      <a:r>
                        <a:rPr sz="1000" spc="-5" dirty="0">
                          <a:latin typeface="Times New Roman"/>
                          <a:cs typeface="Times New Roman"/>
                        </a:rPr>
                        <a:t>O</a:t>
                      </a:r>
                      <a:r>
                        <a:rPr sz="1000" dirty="0">
                          <a:latin typeface="Times New Roman"/>
                          <a:cs typeface="Times New Roman"/>
                        </a:rPr>
                        <a:t>LS  </a:t>
                      </a:r>
                      <a:r>
                        <a:rPr sz="1000" spc="5" dirty="0">
                          <a:latin typeface="Times New Roman"/>
                          <a:cs typeface="Times New Roman"/>
                        </a:rPr>
                        <a:t>(1)</a:t>
                      </a:r>
                      <a:endParaRPr sz="1000">
                        <a:latin typeface="Times New Roman"/>
                        <a:cs typeface="Times New Roman"/>
                      </a:endParaRPr>
                    </a:p>
                  </a:txBody>
                  <a:tcPr marL="0" marR="0" marT="2769" marB="0">
                    <a:lnT w="6350">
                      <a:solidFill>
                        <a:srgbClr val="000000"/>
                      </a:solidFill>
                      <a:prstDash val="solid"/>
                    </a:lnT>
                    <a:lnB w="6350">
                      <a:solidFill>
                        <a:srgbClr val="000000"/>
                      </a:solidFill>
                      <a:prstDash val="solid"/>
                    </a:lnB>
                  </a:tcPr>
                </a:tc>
                <a:tc>
                  <a:txBody>
                    <a:bodyPr/>
                    <a:lstStyle/>
                    <a:p>
                      <a:pPr marL="558165" marR="544195" algn="ctr">
                        <a:lnSpc>
                          <a:spcPts val="1190"/>
                        </a:lnSpc>
                        <a:spcBef>
                          <a:spcPts val="30"/>
                        </a:spcBef>
                      </a:pPr>
                      <a:r>
                        <a:rPr sz="1000" spc="-10" dirty="0">
                          <a:latin typeface="Times New Roman"/>
                          <a:cs typeface="Times New Roman"/>
                        </a:rPr>
                        <a:t>2</a:t>
                      </a:r>
                      <a:r>
                        <a:rPr sz="1000" dirty="0">
                          <a:latin typeface="Times New Roman"/>
                          <a:cs typeface="Times New Roman"/>
                        </a:rPr>
                        <a:t>S</a:t>
                      </a:r>
                      <a:r>
                        <a:rPr sz="1000" spc="5" dirty="0">
                          <a:latin typeface="Times New Roman"/>
                          <a:cs typeface="Times New Roman"/>
                        </a:rPr>
                        <a:t>L</a:t>
                      </a:r>
                      <a:r>
                        <a:rPr sz="1000" dirty="0">
                          <a:latin typeface="Times New Roman"/>
                          <a:cs typeface="Times New Roman"/>
                        </a:rPr>
                        <a:t>S  </a:t>
                      </a:r>
                      <a:r>
                        <a:rPr sz="1000" spc="5" dirty="0">
                          <a:latin typeface="Times New Roman"/>
                          <a:cs typeface="Times New Roman"/>
                        </a:rPr>
                        <a:t>(2)</a:t>
                      </a:r>
                      <a:endParaRPr sz="1000" dirty="0">
                        <a:latin typeface="Times New Roman"/>
                        <a:cs typeface="Times New Roman"/>
                      </a:endParaRPr>
                    </a:p>
                  </a:txBody>
                  <a:tcPr marL="0" marR="0" marT="2769" marB="0">
                    <a:lnT w="6350">
                      <a:solidFill>
                        <a:srgbClr val="000000"/>
                      </a:solidFill>
                      <a:prstDash val="solid"/>
                    </a:lnT>
                    <a:lnB w="6350">
                      <a:solidFill>
                        <a:srgbClr val="000000"/>
                      </a:solidFill>
                      <a:prstDash val="solid"/>
                    </a:lnB>
                  </a:tcPr>
                </a:tc>
              </a:tr>
              <a:tr h="158327">
                <a:tc>
                  <a:txBody>
                    <a:bodyPr/>
                    <a:lstStyle/>
                    <a:p>
                      <a:pPr marL="67945">
                        <a:lnSpc>
                          <a:spcPts val="1130"/>
                        </a:lnSpc>
                      </a:pPr>
                      <a:r>
                        <a:rPr sz="1100" spc="10" dirty="0">
                          <a:latin typeface="Times New Roman"/>
                          <a:cs typeface="Times New Roman"/>
                        </a:rPr>
                        <a:t>Constant</a:t>
                      </a:r>
                      <a:endParaRPr sz="1100" dirty="0">
                        <a:latin typeface="Times New Roman"/>
                        <a:cs typeface="Times New Roman"/>
                      </a:endParaRPr>
                    </a:p>
                  </a:txBody>
                  <a:tcPr marL="0" marR="0" marT="0" marB="0">
                    <a:lnT w="6350">
                      <a:solidFill>
                        <a:srgbClr val="000000"/>
                      </a:solidFill>
                      <a:prstDash val="solid"/>
                    </a:lnT>
                  </a:tcPr>
                </a:tc>
                <a:tc>
                  <a:txBody>
                    <a:bodyPr/>
                    <a:lstStyle/>
                    <a:p>
                      <a:pPr marL="8255" algn="ctr">
                        <a:lnSpc>
                          <a:spcPts val="1130"/>
                        </a:lnSpc>
                      </a:pPr>
                      <a:r>
                        <a:rPr sz="1100" spc="15" dirty="0">
                          <a:latin typeface="Times New Roman"/>
                          <a:cs typeface="Times New Roman"/>
                        </a:rPr>
                        <a:t>11.162***</a:t>
                      </a:r>
                      <a:endParaRPr sz="1100">
                        <a:latin typeface="Times New Roman"/>
                        <a:cs typeface="Times New Roman"/>
                      </a:endParaRPr>
                    </a:p>
                  </a:txBody>
                  <a:tcPr marL="0" marR="0" marT="0" marB="0">
                    <a:lnT w="6350">
                      <a:solidFill>
                        <a:srgbClr val="000000"/>
                      </a:solidFill>
                      <a:prstDash val="solid"/>
                    </a:lnT>
                  </a:tcPr>
                </a:tc>
                <a:tc>
                  <a:txBody>
                    <a:bodyPr/>
                    <a:lstStyle/>
                    <a:p>
                      <a:pPr marR="542290" algn="r">
                        <a:lnSpc>
                          <a:spcPts val="1130"/>
                        </a:lnSpc>
                      </a:pPr>
                      <a:r>
                        <a:rPr sz="1100" spc="-10" dirty="0">
                          <a:latin typeface="Times New Roman"/>
                          <a:cs typeface="Times New Roman"/>
                        </a:rPr>
                        <a:t>1</a:t>
                      </a:r>
                      <a:r>
                        <a:rPr sz="1100" spc="5" dirty="0">
                          <a:latin typeface="Times New Roman"/>
                          <a:cs typeface="Times New Roman"/>
                        </a:rPr>
                        <a:t>.</a:t>
                      </a:r>
                      <a:r>
                        <a:rPr sz="1100" spc="-5" dirty="0">
                          <a:latin typeface="Times New Roman"/>
                          <a:cs typeface="Times New Roman"/>
                        </a:rPr>
                        <a:t>884</a:t>
                      </a:r>
                      <a:endParaRPr sz="1100">
                        <a:latin typeface="Times New Roman"/>
                        <a:cs typeface="Times New Roman"/>
                      </a:endParaRPr>
                    </a:p>
                  </a:txBody>
                  <a:tcPr marL="0" marR="0" marT="0" marB="0">
                    <a:lnT w="6350">
                      <a:solidFill>
                        <a:srgbClr val="000000"/>
                      </a:solidFill>
                      <a:prstDash val="solid"/>
                    </a:lnT>
                  </a:tcPr>
                </a:tc>
              </a:tr>
              <a:tr h="549693">
                <a:tc>
                  <a:txBody>
                    <a:bodyPr/>
                    <a:lstStyle/>
                    <a:p>
                      <a:pPr>
                        <a:lnSpc>
                          <a:spcPct val="100000"/>
                        </a:lnSpc>
                        <a:spcBef>
                          <a:spcPts val="40"/>
                        </a:spcBef>
                      </a:pPr>
                      <a:endParaRPr sz="1100" dirty="0">
                        <a:latin typeface="Times New Roman"/>
                        <a:cs typeface="Times New Roman"/>
                      </a:endParaRPr>
                    </a:p>
                    <a:p>
                      <a:pPr marL="67945">
                        <a:lnSpc>
                          <a:spcPct val="100000"/>
                        </a:lnSpc>
                        <a:spcBef>
                          <a:spcPts val="5"/>
                        </a:spcBef>
                      </a:pPr>
                      <a:r>
                        <a:rPr sz="1100" spc="10" dirty="0">
                          <a:latin typeface="Times New Roman"/>
                          <a:cs typeface="Times New Roman"/>
                        </a:rPr>
                        <a:t>Aid/GDP</a:t>
                      </a:r>
                      <a:endParaRPr sz="1100" dirty="0">
                        <a:latin typeface="Times New Roman"/>
                        <a:cs typeface="Times New Roman"/>
                      </a:endParaRPr>
                    </a:p>
                    <a:p>
                      <a:pPr>
                        <a:lnSpc>
                          <a:spcPct val="100000"/>
                        </a:lnSpc>
                        <a:spcBef>
                          <a:spcPts val="30"/>
                        </a:spcBef>
                      </a:pPr>
                      <a:endParaRPr sz="1100" dirty="0">
                        <a:latin typeface="Times New Roman"/>
                        <a:cs typeface="Times New Roman"/>
                      </a:endParaRPr>
                    </a:p>
                    <a:p>
                      <a:pPr marL="67945">
                        <a:lnSpc>
                          <a:spcPct val="100000"/>
                        </a:lnSpc>
                      </a:pPr>
                      <a:r>
                        <a:rPr sz="1100" spc="15" dirty="0">
                          <a:latin typeface="Times New Roman"/>
                          <a:cs typeface="Times New Roman"/>
                        </a:rPr>
                        <a:t>Aid</a:t>
                      </a:r>
                      <a:r>
                        <a:rPr sz="1100" dirty="0">
                          <a:latin typeface="Times New Roman"/>
                          <a:cs typeface="Times New Roman"/>
                        </a:rPr>
                        <a:t> </a:t>
                      </a:r>
                      <a:r>
                        <a:rPr sz="1100" spc="10" dirty="0">
                          <a:latin typeface="Times New Roman"/>
                          <a:cs typeface="Times New Roman"/>
                        </a:rPr>
                        <a:t>Volatility</a:t>
                      </a:r>
                      <a:endParaRPr sz="1100" dirty="0">
                        <a:latin typeface="Times New Roman"/>
                        <a:cs typeface="Times New Roman"/>
                      </a:endParaRPr>
                    </a:p>
                  </a:txBody>
                  <a:tcPr marL="0" marR="0" marT="3692" marB="0"/>
                </a:tc>
                <a:tc>
                  <a:txBody>
                    <a:bodyPr/>
                    <a:lstStyle/>
                    <a:p>
                      <a:pPr marL="8890" algn="ctr">
                        <a:lnSpc>
                          <a:spcPts val="1140"/>
                        </a:lnSpc>
                      </a:pPr>
                      <a:r>
                        <a:rPr sz="1100" spc="10" dirty="0">
                          <a:latin typeface="Times New Roman"/>
                          <a:cs typeface="Times New Roman"/>
                        </a:rPr>
                        <a:t>(0.000)</a:t>
                      </a:r>
                      <a:endParaRPr sz="1100" dirty="0">
                        <a:latin typeface="Times New Roman"/>
                        <a:cs typeface="Times New Roman"/>
                      </a:endParaRPr>
                    </a:p>
                    <a:p>
                      <a:pPr marL="477520" marR="461645" algn="ctr">
                        <a:lnSpc>
                          <a:spcPts val="1190"/>
                        </a:lnSpc>
                        <a:spcBef>
                          <a:spcPts val="45"/>
                        </a:spcBef>
                      </a:pPr>
                      <a:r>
                        <a:rPr sz="1100" dirty="0">
                          <a:latin typeface="Times New Roman"/>
                          <a:cs typeface="Times New Roman"/>
                        </a:rPr>
                        <a:t>0.</a:t>
                      </a:r>
                      <a:r>
                        <a:rPr sz="1100" spc="5" dirty="0">
                          <a:latin typeface="Times New Roman"/>
                          <a:cs typeface="Times New Roman"/>
                        </a:rPr>
                        <a:t>0</a:t>
                      </a:r>
                      <a:r>
                        <a:rPr sz="1100" spc="-10" dirty="0">
                          <a:latin typeface="Times New Roman"/>
                          <a:cs typeface="Times New Roman"/>
                        </a:rPr>
                        <a:t>2</a:t>
                      </a:r>
                      <a:r>
                        <a:rPr sz="1100" spc="5" dirty="0">
                          <a:latin typeface="Times New Roman"/>
                          <a:cs typeface="Times New Roman"/>
                        </a:rPr>
                        <a:t>8</a:t>
                      </a:r>
                      <a:r>
                        <a:rPr sz="1100" dirty="0">
                          <a:latin typeface="Times New Roman"/>
                          <a:cs typeface="Times New Roman"/>
                        </a:rPr>
                        <a:t>***  </a:t>
                      </a:r>
                      <a:r>
                        <a:rPr sz="1100" spc="10" dirty="0">
                          <a:latin typeface="Times New Roman"/>
                          <a:cs typeface="Times New Roman"/>
                        </a:rPr>
                        <a:t>(0.007)</a:t>
                      </a:r>
                      <a:endParaRPr sz="1100" dirty="0">
                        <a:latin typeface="Times New Roman"/>
                        <a:cs typeface="Times New Roman"/>
                      </a:endParaRPr>
                    </a:p>
                    <a:p>
                      <a:pPr marL="455930" marR="439420" algn="ctr">
                        <a:lnSpc>
                          <a:spcPts val="1190"/>
                        </a:lnSpc>
                      </a:pPr>
                      <a:r>
                        <a:rPr sz="1100" dirty="0">
                          <a:latin typeface="Times New Roman"/>
                          <a:cs typeface="Times New Roman"/>
                        </a:rPr>
                        <a:t>-0.110***  </a:t>
                      </a:r>
                      <a:r>
                        <a:rPr sz="1100" spc="10" dirty="0">
                          <a:latin typeface="Times New Roman"/>
                          <a:cs typeface="Times New Roman"/>
                        </a:rPr>
                        <a:t>(0.005)</a:t>
                      </a:r>
                      <a:endParaRPr sz="1100" dirty="0">
                        <a:latin typeface="Times New Roman"/>
                        <a:cs typeface="Times New Roman"/>
                      </a:endParaRPr>
                    </a:p>
                  </a:txBody>
                  <a:tcPr marL="0" marR="0" marT="0" marB="0"/>
                </a:tc>
                <a:tc>
                  <a:txBody>
                    <a:bodyPr/>
                    <a:lstStyle/>
                    <a:p>
                      <a:pPr marL="6350" algn="ctr">
                        <a:lnSpc>
                          <a:spcPts val="1140"/>
                        </a:lnSpc>
                      </a:pPr>
                      <a:r>
                        <a:rPr sz="1100" spc="10" dirty="0">
                          <a:latin typeface="Times New Roman"/>
                          <a:cs typeface="Times New Roman"/>
                        </a:rPr>
                        <a:t>(0.729)</a:t>
                      </a:r>
                      <a:endParaRPr sz="1100">
                        <a:latin typeface="Times New Roman"/>
                        <a:cs typeface="Times New Roman"/>
                      </a:endParaRPr>
                    </a:p>
                    <a:p>
                      <a:pPr marL="490220" marR="476884" algn="ctr">
                        <a:lnSpc>
                          <a:spcPts val="1190"/>
                        </a:lnSpc>
                        <a:spcBef>
                          <a:spcPts val="45"/>
                        </a:spcBef>
                      </a:pPr>
                      <a:r>
                        <a:rPr sz="1100" spc="-5" dirty="0">
                          <a:latin typeface="Times New Roman"/>
                          <a:cs typeface="Times New Roman"/>
                        </a:rPr>
                        <a:t>0.</a:t>
                      </a:r>
                      <a:r>
                        <a:rPr sz="1100" spc="5" dirty="0">
                          <a:latin typeface="Times New Roman"/>
                          <a:cs typeface="Times New Roman"/>
                        </a:rPr>
                        <a:t>2</a:t>
                      </a:r>
                      <a:r>
                        <a:rPr sz="1100" spc="-10" dirty="0">
                          <a:latin typeface="Times New Roman"/>
                          <a:cs typeface="Times New Roman"/>
                        </a:rPr>
                        <a:t>2</a:t>
                      </a:r>
                      <a:r>
                        <a:rPr sz="1100" spc="5" dirty="0">
                          <a:latin typeface="Times New Roman"/>
                          <a:cs typeface="Times New Roman"/>
                        </a:rPr>
                        <a:t>4</a:t>
                      </a:r>
                      <a:r>
                        <a:rPr sz="1100" spc="-5" dirty="0">
                          <a:latin typeface="Times New Roman"/>
                          <a:cs typeface="Times New Roman"/>
                        </a:rPr>
                        <a:t>**  </a:t>
                      </a:r>
                      <a:r>
                        <a:rPr sz="1100" spc="10" dirty="0">
                          <a:latin typeface="Times New Roman"/>
                          <a:cs typeface="Times New Roman"/>
                        </a:rPr>
                        <a:t>(0.015)</a:t>
                      </a:r>
                      <a:endParaRPr sz="1100">
                        <a:latin typeface="Times New Roman"/>
                        <a:cs typeface="Times New Roman"/>
                      </a:endParaRPr>
                    </a:p>
                    <a:p>
                      <a:pPr marL="469265" marR="454025" algn="ctr">
                        <a:lnSpc>
                          <a:spcPts val="1190"/>
                        </a:lnSpc>
                      </a:pPr>
                      <a:r>
                        <a:rPr sz="1100" spc="-5" dirty="0">
                          <a:latin typeface="Times New Roman"/>
                          <a:cs typeface="Times New Roman"/>
                        </a:rPr>
                        <a:t>-0.</a:t>
                      </a:r>
                      <a:r>
                        <a:rPr sz="1100" spc="5" dirty="0">
                          <a:latin typeface="Times New Roman"/>
                          <a:cs typeface="Times New Roman"/>
                        </a:rPr>
                        <a:t>7</a:t>
                      </a:r>
                      <a:r>
                        <a:rPr sz="1100" spc="-5" dirty="0">
                          <a:latin typeface="Times New Roman"/>
                          <a:cs typeface="Times New Roman"/>
                        </a:rPr>
                        <a:t>75</a:t>
                      </a:r>
                      <a:r>
                        <a:rPr sz="1100" spc="5" dirty="0">
                          <a:latin typeface="Times New Roman"/>
                          <a:cs typeface="Times New Roman"/>
                        </a:rPr>
                        <a:t>*</a:t>
                      </a:r>
                      <a:r>
                        <a:rPr sz="1100" dirty="0">
                          <a:latin typeface="Times New Roman"/>
                          <a:cs typeface="Times New Roman"/>
                        </a:rPr>
                        <a:t>*  </a:t>
                      </a:r>
                      <a:r>
                        <a:rPr sz="1100" spc="10" dirty="0">
                          <a:latin typeface="Times New Roman"/>
                          <a:cs typeface="Times New Roman"/>
                        </a:rPr>
                        <a:t>(0.014)</a:t>
                      </a:r>
                      <a:endParaRPr sz="1100">
                        <a:latin typeface="Times New Roman"/>
                        <a:cs typeface="Times New Roman"/>
                      </a:endParaRPr>
                    </a:p>
                  </a:txBody>
                  <a:tcPr marL="0" marR="0" marT="0" marB="0"/>
                </a:tc>
              </a:tr>
              <a:tr h="158327">
                <a:tc>
                  <a:txBody>
                    <a:bodyPr/>
                    <a:lstStyle/>
                    <a:p>
                      <a:pPr marL="67945">
                        <a:lnSpc>
                          <a:spcPts val="1090"/>
                        </a:lnSpc>
                      </a:pPr>
                      <a:r>
                        <a:rPr sz="1100" spc="10" dirty="0">
                          <a:latin typeface="Times New Roman"/>
                          <a:cs typeface="Times New Roman"/>
                        </a:rPr>
                        <a:t>Initial</a:t>
                      </a:r>
                      <a:r>
                        <a:rPr sz="1100" dirty="0">
                          <a:latin typeface="Times New Roman"/>
                          <a:cs typeface="Times New Roman"/>
                        </a:rPr>
                        <a:t> </a:t>
                      </a:r>
                      <a:r>
                        <a:rPr sz="1100" spc="20" dirty="0">
                          <a:latin typeface="Times New Roman"/>
                          <a:cs typeface="Times New Roman"/>
                        </a:rPr>
                        <a:t>GDP</a:t>
                      </a:r>
                      <a:endParaRPr sz="1100">
                        <a:latin typeface="Times New Roman"/>
                        <a:cs typeface="Times New Roman"/>
                      </a:endParaRPr>
                    </a:p>
                  </a:txBody>
                  <a:tcPr marL="0" marR="0" marT="0" marB="0"/>
                </a:tc>
                <a:tc>
                  <a:txBody>
                    <a:bodyPr/>
                    <a:lstStyle/>
                    <a:p>
                      <a:pPr marL="8890" algn="ctr">
                        <a:lnSpc>
                          <a:spcPts val="1090"/>
                        </a:lnSpc>
                      </a:pPr>
                      <a:r>
                        <a:rPr sz="1100" spc="15" dirty="0">
                          <a:latin typeface="Times New Roman"/>
                          <a:cs typeface="Times New Roman"/>
                        </a:rPr>
                        <a:t>-1.131***</a:t>
                      </a:r>
                      <a:endParaRPr sz="1100" dirty="0">
                        <a:latin typeface="Times New Roman"/>
                        <a:cs typeface="Times New Roman"/>
                      </a:endParaRPr>
                    </a:p>
                  </a:txBody>
                  <a:tcPr marL="0" marR="0" marT="0" marB="0"/>
                </a:tc>
                <a:tc>
                  <a:txBody>
                    <a:bodyPr/>
                    <a:lstStyle/>
                    <a:p>
                      <a:pPr marR="520065" algn="r">
                        <a:lnSpc>
                          <a:spcPts val="1090"/>
                        </a:lnSpc>
                      </a:pPr>
                      <a:r>
                        <a:rPr sz="1100" spc="-5" dirty="0">
                          <a:latin typeface="Times New Roman"/>
                          <a:cs typeface="Times New Roman"/>
                        </a:rPr>
                        <a:t>-0.0</a:t>
                      </a:r>
                      <a:r>
                        <a:rPr sz="1100" spc="5" dirty="0">
                          <a:latin typeface="Times New Roman"/>
                          <a:cs typeface="Times New Roman"/>
                        </a:rPr>
                        <a:t>9</a:t>
                      </a:r>
                      <a:r>
                        <a:rPr sz="1100" dirty="0">
                          <a:latin typeface="Times New Roman"/>
                          <a:cs typeface="Times New Roman"/>
                        </a:rPr>
                        <a:t>7</a:t>
                      </a:r>
                      <a:endParaRPr sz="1100">
                        <a:latin typeface="Times New Roman"/>
                        <a:cs typeface="Times New Roman"/>
                      </a:endParaRPr>
                    </a:p>
                  </a:txBody>
                  <a:tcPr marL="0" marR="0" marT="0" marB="0"/>
                </a:tc>
              </a:tr>
              <a:tr h="158327">
                <a:tc>
                  <a:txBody>
                    <a:bodyPr/>
                    <a:lstStyle/>
                    <a:p>
                      <a:pPr>
                        <a:lnSpc>
                          <a:spcPct val="100000"/>
                        </a:lnSpc>
                      </a:pPr>
                      <a:endParaRPr sz="1050">
                        <a:latin typeface="Times New Roman"/>
                        <a:cs typeface="Times New Roman"/>
                      </a:endParaRPr>
                    </a:p>
                  </a:txBody>
                  <a:tcPr marL="0" marR="0" marT="0" marB="0"/>
                </a:tc>
                <a:tc>
                  <a:txBody>
                    <a:bodyPr/>
                    <a:lstStyle/>
                    <a:p>
                      <a:pPr marL="8890" algn="ctr">
                        <a:lnSpc>
                          <a:spcPts val="1090"/>
                        </a:lnSpc>
                      </a:pPr>
                      <a:r>
                        <a:rPr sz="1100" spc="10" dirty="0">
                          <a:latin typeface="Times New Roman"/>
                          <a:cs typeface="Times New Roman"/>
                        </a:rPr>
                        <a:t>(0.001)</a:t>
                      </a:r>
                      <a:endParaRPr sz="1100">
                        <a:latin typeface="Times New Roman"/>
                        <a:cs typeface="Times New Roman"/>
                      </a:endParaRPr>
                    </a:p>
                  </a:txBody>
                  <a:tcPr marL="0" marR="0" marT="0" marB="0"/>
                </a:tc>
                <a:tc>
                  <a:txBody>
                    <a:bodyPr/>
                    <a:lstStyle/>
                    <a:p>
                      <a:pPr marR="498475" algn="r">
                        <a:lnSpc>
                          <a:spcPts val="1090"/>
                        </a:lnSpc>
                      </a:pPr>
                      <a:r>
                        <a:rPr sz="1100" dirty="0">
                          <a:latin typeface="Times New Roman"/>
                          <a:cs typeface="Times New Roman"/>
                        </a:rPr>
                        <a:t>(</a:t>
                      </a:r>
                      <a:r>
                        <a:rPr sz="1100" spc="-10" dirty="0">
                          <a:latin typeface="Times New Roman"/>
                          <a:cs typeface="Times New Roman"/>
                        </a:rPr>
                        <a:t>0</a:t>
                      </a:r>
                      <a:r>
                        <a:rPr sz="1100" dirty="0">
                          <a:latin typeface="Times New Roman"/>
                          <a:cs typeface="Times New Roman"/>
                        </a:rPr>
                        <a:t>.88</a:t>
                      </a:r>
                      <a:r>
                        <a:rPr sz="1100" spc="-10" dirty="0">
                          <a:latin typeface="Times New Roman"/>
                          <a:cs typeface="Times New Roman"/>
                        </a:rPr>
                        <a:t>2</a:t>
                      </a:r>
                      <a:r>
                        <a:rPr sz="1100" dirty="0">
                          <a:latin typeface="Times New Roman"/>
                          <a:cs typeface="Times New Roman"/>
                        </a:rPr>
                        <a:t>)</a:t>
                      </a:r>
                      <a:endParaRPr sz="1100">
                        <a:latin typeface="Times New Roman"/>
                        <a:cs typeface="Times New Roman"/>
                      </a:endParaRPr>
                    </a:p>
                  </a:txBody>
                  <a:tcPr marL="0" marR="0" marT="0" marB="0"/>
                </a:tc>
              </a:tr>
              <a:tr h="158327">
                <a:tc>
                  <a:txBody>
                    <a:bodyPr/>
                    <a:lstStyle/>
                    <a:p>
                      <a:pPr marL="67945">
                        <a:lnSpc>
                          <a:spcPts val="1090"/>
                        </a:lnSpc>
                      </a:pPr>
                      <a:r>
                        <a:rPr sz="1100" spc="10" dirty="0">
                          <a:latin typeface="Times New Roman"/>
                          <a:cs typeface="Times New Roman"/>
                        </a:rPr>
                        <a:t>Tropical area </a:t>
                      </a:r>
                      <a:r>
                        <a:rPr sz="1100" spc="5" dirty="0">
                          <a:latin typeface="Times New Roman"/>
                          <a:cs typeface="Times New Roman"/>
                        </a:rPr>
                        <a:t>fraction</a:t>
                      </a:r>
                      <a:endParaRPr sz="1100">
                        <a:latin typeface="Times New Roman"/>
                        <a:cs typeface="Times New Roman"/>
                      </a:endParaRPr>
                    </a:p>
                  </a:txBody>
                  <a:tcPr marL="0" marR="0" marT="0" marB="0"/>
                </a:tc>
                <a:tc>
                  <a:txBody>
                    <a:bodyPr/>
                    <a:lstStyle/>
                    <a:p>
                      <a:pPr marL="10795" algn="ctr">
                        <a:lnSpc>
                          <a:spcPts val="1090"/>
                        </a:lnSpc>
                      </a:pPr>
                      <a:r>
                        <a:rPr sz="1100" spc="10" dirty="0">
                          <a:latin typeface="Times New Roman"/>
                          <a:cs typeface="Times New Roman"/>
                        </a:rPr>
                        <a:t>-1.152***</a:t>
                      </a:r>
                      <a:endParaRPr sz="1100">
                        <a:latin typeface="Times New Roman"/>
                        <a:cs typeface="Times New Roman"/>
                      </a:endParaRPr>
                    </a:p>
                  </a:txBody>
                  <a:tcPr marL="0" marR="0" marT="0" marB="0"/>
                </a:tc>
                <a:tc>
                  <a:txBody>
                    <a:bodyPr/>
                    <a:lstStyle/>
                    <a:p>
                      <a:pPr marR="520065" algn="r">
                        <a:lnSpc>
                          <a:spcPts val="1090"/>
                        </a:lnSpc>
                      </a:pPr>
                      <a:r>
                        <a:rPr sz="1100" spc="-5" dirty="0">
                          <a:latin typeface="Times New Roman"/>
                          <a:cs typeface="Times New Roman"/>
                        </a:rPr>
                        <a:t>-0.8</a:t>
                      </a:r>
                      <a:r>
                        <a:rPr sz="1100" spc="5" dirty="0">
                          <a:latin typeface="Times New Roman"/>
                          <a:cs typeface="Times New Roman"/>
                        </a:rPr>
                        <a:t>6</a:t>
                      </a:r>
                      <a:r>
                        <a:rPr sz="1100" dirty="0">
                          <a:latin typeface="Times New Roman"/>
                          <a:cs typeface="Times New Roman"/>
                        </a:rPr>
                        <a:t>6</a:t>
                      </a:r>
                      <a:endParaRPr sz="1100">
                        <a:latin typeface="Times New Roman"/>
                        <a:cs typeface="Times New Roman"/>
                      </a:endParaRPr>
                    </a:p>
                  </a:txBody>
                  <a:tcPr marL="0" marR="0" marT="0" marB="0"/>
                </a:tc>
              </a:tr>
              <a:tr h="647700">
                <a:tc>
                  <a:txBody>
                    <a:bodyPr/>
                    <a:lstStyle/>
                    <a:p>
                      <a:pPr marL="67945" marR="861060">
                        <a:lnSpc>
                          <a:spcPts val="2380"/>
                        </a:lnSpc>
                        <a:spcBef>
                          <a:spcPts val="229"/>
                        </a:spcBef>
                      </a:pPr>
                      <a:r>
                        <a:rPr sz="1100" spc="5" dirty="0">
                          <a:latin typeface="Times New Roman"/>
                          <a:cs typeface="Times New Roman"/>
                        </a:rPr>
                        <a:t>Inflation  </a:t>
                      </a:r>
                      <a:r>
                        <a:rPr sz="1100" spc="10" dirty="0">
                          <a:latin typeface="Times New Roman"/>
                          <a:cs typeface="Times New Roman"/>
                        </a:rPr>
                        <a:t>Institutional</a:t>
                      </a:r>
                      <a:r>
                        <a:rPr sz="1100" spc="-35" dirty="0">
                          <a:latin typeface="Times New Roman"/>
                          <a:cs typeface="Times New Roman"/>
                        </a:rPr>
                        <a:t> </a:t>
                      </a:r>
                      <a:r>
                        <a:rPr sz="1100" spc="5" dirty="0">
                          <a:latin typeface="Times New Roman"/>
                          <a:cs typeface="Times New Roman"/>
                        </a:rPr>
                        <a:t>Quality</a:t>
                      </a:r>
                      <a:endParaRPr sz="1100">
                        <a:latin typeface="Times New Roman"/>
                        <a:cs typeface="Times New Roman"/>
                      </a:endParaRPr>
                    </a:p>
                  </a:txBody>
                  <a:tcPr marL="0" marR="0" marT="21231" marB="0"/>
                </a:tc>
                <a:tc>
                  <a:txBody>
                    <a:bodyPr/>
                    <a:lstStyle/>
                    <a:p>
                      <a:pPr marL="8890" algn="ctr">
                        <a:lnSpc>
                          <a:spcPts val="1140"/>
                        </a:lnSpc>
                      </a:pPr>
                      <a:r>
                        <a:rPr sz="1100" spc="10" dirty="0">
                          <a:latin typeface="Times New Roman"/>
                          <a:cs typeface="Times New Roman"/>
                        </a:rPr>
                        <a:t>(0.005)</a:t>
                      </a:r>
                      <a:endParaRPr sz="1100" dirty="0">
                        <a:latin typeface="Times New Roman"/>
                        <a:cs typeface="Times New Roman"/>
                      </a:endParaRPr>
                    </a:p>
                    <a:p>
                      <a:pPr marL="455930" marR="439420" algn="ctr">
                        <a:lnSpc>
                          <a:spcPts val="1190"/>
                        </a:lnSpc>
                        <a:spcBef>
                          <a:spcPts val="45"/>
                        </a:spcBef>
                      </a:pPr>
                      <a:r>
                        <a:rPr sz="1100" spc="-5" dirty="0">
                          <a:latin typeface="Times New Roman"/>
                          <a:cs typeface="Times New Roman"/>
                        </a:rPr>
                        <a:t>-2.</a:t>
                      </a:r>
                      <a:r>
                        <a:rPr sz="1100" spc="5" dirty="0">
                          <a:latin typeface="Times New Roman"/>
                          <a:cs typeface="Times New Roman"/>
                        </a:rPr>
                        <a:t>3</a:t>
                      </a:r>
                      <a:r>
                        <a:rPr sz="1100" spc="-5" dirty="0">
                          <a:latin typeface="Times New Roman"/>
                          <a:cs typeface="Times New Roman"/>
                        </a:rPr>
                        <a:t>39</a:t>
                      </a:r>
                      <a:r>
                        <a:rPr sz="1100" spc="5" dirty="0">
                          <a:latin typeface="Times New Roman"/>
                          <a:cs typeface="Times New Roman"/>
                        </a:rPr>
                        <a:t>*</a:t>
                      </a:r>
                      <a:r>
                        <a:rPr sz="1100" spc="-5" dirty="0">
                          <a:latin typeface="Times New Roman"/>
                          <a:cs typeface="Times New Roman"/>
                        </a:rPr>
                        <a:t>**  </a:t>
                      </a:r>
                      <a:r>
                        <a:rPr sz="1100" spc="10" dirty="0">
                          <a:latin typeface="Times New Roman"/>
                          <a:cs typeface="Times New Roman"/>
                        </a:rPr>
                        <a:t>(0.000)</a:t>
                      </a:r>
                      <a:endParaRPr sz="1100" dirty="0">
                        <a:latin typeface="Times New Roman"/>
                        <a:cs typeface="Times New Roman"/>
                      </a:endParaRPr>
                    </a:p>
                    <a:p>
                      <a:pPr marL="9525" algn="ctr">
                        <a:lnSpc>
                          <a:spcPts val="1145"/>
                        </a:lnSpc>
                      </a:pPr>
                      <a:r>
                        <a:rPr sz="1100" spc="15" dirty="0">
                          <a:latin typeface="Times New Roman"/>
                          <a:cs typeface="Times New Roman"/>
                        </a:rPr>
                        <a:t>0.537***</a:t>
                      </a:r>
                      <a:endParaRPr sz="1100" dirty="0">
                        <a:latin typeface="Times New Roman"/>
                        <a:cs typeface="Times New Roman"/>
                      </a:endParaRPr>
                    </a:p>
                    <a:p>
                      <a:pPr marL="8890" algn="ctr">
                        <a:lnSpc>
                          <a:spcPts val="1140"/>
                        </a:lnSpc>
                      </a:pPr>
                      <a:r>
                        <a:rPr sz="1100" spc="10" dirty="0">
                          <a:latin typeface="Times New Roman"/>
                          <a:cs typeface="Times New Roman"/>
                        </a:rPr>
                        <a:t>(0.000)</a:t>
                      </a:r>
                      <a:endParaRPr sz="1100" dirty="0">
                        <a:latin typeface="Times New Roman"/>
                        <a:cs typeface="Times New Roman"/>
                      </a:endParaRPr>
                    </a:p>
                  </a:txBody>
                  <a:tcPr marL="0" marR="0" marT="0" marB="0"/>
                </a:tc>
                <a:tc>
                  <a:txBody>
                    <a:bodyPr/>
                    <a:lstStyle/>
                    <a:p>
                      <a:pPr marL="6350" algn="ctr">
                        <a:lnSpc>
                          <a:spcPts val="1140"/>
                        </a:lnSpc>
                      </a:pPr>
                      <a:r>
                        <a:rPr sz="1100" spc="10" dirty="0">
                          <a:latin typeface="Times New Roman"/>
                          <a:cs typeface="Times New Roman"/>
                        </a:rPr>
                        <a:t>(0.124)</a:t>
                      </a:r>
                      <a:endParaRPr sz="1100" dirty="0">
                        <a:latin typeface="Times New Roman"/>
                        <a:cs typeface="Times New Roman"/>
                      </a:endParaRPr>
                    </a:p>
                    <a:p>
                      <a:pPr marL="469265" marR="454025" algn="ctr">
                        <a:lnSpc>
                          <a:spcPts val="1190"/>
                        </a:lnSpc>
                        <a:spcBef>
                          <a:spcPts val="45"/>
                        </a:spcBef>
                      </a:pPr>
                      <a:r>
                        <a:rPr sz="1100" spc="-5" dirty="0">
                          <a:latin typeface="Times New Roman"/>
                          <a:cs typeface="Times New Roman"/>
                        </a:rPr>
                        <a:t>-1.</a:t>
                      </a:r>
                      <a:r>
                        <a:rPr sz="1100" spc="5" dirty="0">
                          <a:latin typeface="Times New Roman"/>
                          <a:cs typeface="Times New Roman"/>
                        </a:rPr>
                        <a:t>4</a:t>
                      </a:r>
                      <a:r>
                        <a:rPr sz="1100" spc="-5" dirty="0">
                          <a:latin typeface="Times New Roman"/>
                          <a:cs typeface="Times New Roman"/>
                        </a:rPr>
                        <a:t>59</a:t>
                      </a:r>
                      <a:r>
                        <a:rPr sz="1100" spc="5" dirty="0">
                          <a:latin typeface="Times New Roman"/>
                          <a:cs typeface="Times New Roman"/>
                        </a:rPr>
                        <a:t>*</a:t>
                      </a:r>
                      <a:r>
                        <a:rPr sz="1100" dirty="0">
                          <a:latin typeface="Times New Roman"/>
                          <a:cs typeface="Times New Roman"/>
                        </a:rPr>
                        <a:t>*  </a:t>
                      </a:r>
                      <a:r>
                        <a:rPr sz="1100" spc="10" dirty="0">
                          <a:latin typeface="Times New Roman"/>
                          <a:cs typeface="Times New Roman"/>
                        </a:rPr>
                        <a:t>(0.030)</a:t>
                      </a:r>
                      <a:endParaRPr sz="1100" dirty="0">
                        <a:latin typeface="Times New Roman"/>
                        <a:cs typeface="Times New Roman"/>
                      </a:endParaRPr>
                    </a:p>
                    <a:p>
                      <a:pPr marL="6985" algn="ctr">
                        <a:lnSpc>
                          <a:spcPts val="1145"/>
                        </a:lnSpc>
                      </a:pPr>
                      <a:r>
                        <a:rPr sz="1100" spc="10" dirty="0">
                          <a:latin typeface="Times New Roman"/>
                          <a:cs typeface="Times New Roman"/>
                        </a:rPr>
                        <a:t>0.563***</a:t>
                      </a:r>
                      <a:endParaRPr sz="1100" dirty="0">
                        <a:latin typeface="Times New Roman"/>
                        <a:cs typeface="Times New Roman"/>
                      </a:endParaRPr>
                    </a:p>
                    <a:p>
                      <a:pPr marL="6350" algn="ctr">
                        <a:lnSpc>
                          <a:spcPts val="1140"/>
                        </a:lnSpc>
                      </a:pPr>
                      <a:r>
                        <a:rPr sz="1100" spc="10" dirty="0">
                          <a:latin typeface="Times New Roman"/>
                          <a:cs typeface="Times New Roman"/>
                        </a:rPr>
                        <a:t>(0.000)</a:t>
                      </a:r>
                      <a:endParaRPr sz="1100" dirty="0">
                        <a:latin typeface="Times New Roman"/>
                        <a:cs typeface="Times New Roman"/>
                      </a:endParaRPr>
                    </a:p>
                  </a:txBody>
                  <a:tcPr marL="0" marR="0" marT="0" marB="0"/>
                </a:tc>
              </a:tr>
              <a:tr h="158327">
                <a:tc>
                  <a:txBody>
                    <a:bodyPr/>
                    <a:lstStyle/>
                    <a:p>
                      <a:pPr marL="67945">
                        <a:lnSpc>
                          <a:spcPts val="1090"/>
                        </a:lnSpc>
                      </a:pPr>
                      <a:r>
                        <a:rPr sz="1100" spc="10" dirty="0">
                          <a:latin typeface="Times New Roman"/>
                          <a:cs typeface="Times New Roman"/>
                        </a:rPr>
                        <a:t>Population</a:t>
                      </a:r>
                      <a:r>
                        <a:rPr sz="1100" spc="5" dirty="0">
                          <a:latin typeface="Times New Roman"/>
                          <a:cs typeface="Times New Roman"/>
                        </a:rPr>
                        <a:t> </a:t>
                      </a:r>
                      <a:r>
                        <a:rPr sz="1100" spc="15" dirty="0">
                          <a:latin typeface="Times New Roman"/>
                          <a:cs typeface="Times New Roman"/>
                        </a:rPr>
                        <a:t>growth</a:t>
                      </a:r>
                      <a:endParaRPr sz="1100">
                        <a:latin typeface="Times New Roman"/>
                        <a:cs typeface="Times New Roman"/>
                      </a:endParaRPr>
                    </a:p>
                  </a:txBody>
                  <a:tcPr marL="0" marR="0" marT="0" marB="0"/>
                </a:tc>
                <a:tc>
                  <a:txBody>
                    <a:bodyPr/>
                    <a:lstStyle/>
                    <a:p>
                      <a:pPr marL="9525" algn="ctr">
                        <a:lnSpc>
                          <a:spcPts val="1090"/>
                        </a:lnSpc>
                      </a:pPr>
                      <a:r>
                        <a:rPr sz="1100" spc="10" dirty="0">
                          <a:latin typeface="Times New Roman"/>
                          <a:cs typeface="Times New Roman"/>
                        </a:rPr>
                        <a:t>-0.482**</a:t>
                      </a:r>
                      <a:endParaRPr sz="1100">
                        <a:latin typeface="Times New Roman"/>
                        <a:cs typeface="Times New Roman"/>
                      </a:endParaRPr>
                    </a:p>
                  </a:txBody>
                  <a:tcPr marL="0" marR="0" marT="0" marB="0"/>
                </a:tc>
                <a:tc>
                  <a:txBody>
                    <a:bodyPr/>
                    <a:lstStyle/>
                    <a:p>
                      <a:pPr marR="520065" algn="r">
                        <a:lnSpc>
                          <a:spcPts val="1090"/>
                        </a:lnSpc>
                      </a:pPr>
                      <a:r>
                        <a:rPr sz="1100" spc="-5" dirty="0">
                          <a:latin typeface="Times New Roman"/>
                          <a:cs typeface="Times New Roman"/>
                        </a:rPr>
                        <a:t>-0.2</a:t>
                      </a:r>
                      <a:r>
                        <a:rPr sz="1100" spc="5" dirty="0">
                          <a:latin typeface="Times New Roman"/>
                          <a:cs typeface="Times New Roman"/>
                        </a:rPr>
                        <a:t>1</a:t>
                      </a:r>
                      <a:r>
                        <a:rPr sz="1100" dirty="0">
                          <a:latin typeface="Times New Roman"/>
                          <a:cs typeface="Times New Roman"/>
                        </a:rPr>
                        <a:t>7</a:t>
                      </a:r>
                      <a:endParaRPr sz="1100">
                        <a:latin typeface="Times New Roman"/>
                        <a:cs typeface="Times New Roman"/>
                      </a:endParaRPr>
                    </a:p>
                  </a:txBody>
                  <a:tcPr marL="0" marR="0" marT="0" marB="0"/>
                </a:tc>
              </a:tr>
              <a:tr h="158327">
                <a:tc>
                  <a:txBody>
                    <a:bodyPr/>
                    <a:lstStyle/>
                    <a:p>
                      <a:pPr>
                        <a:lnSpc>
                          <a:spcPct val="100000"/>
                        </a:lnSpc>
                      </a:pPr>
                      <a:endParaRPr sz="1050">
                        <a:latin typeface="Times New Roman"/>
                        <a:cs typeface="Times New Roman"/>
                      </a:endParaRPr>
                    </a:p>
                  </a:txBody>
                  <a:tcPr marL="0" marR="0" marT="0" marB="0"/>
                </a:tc>
                <a:tc>
                  <a:txBody>
                    <a:bodyPr/>
                    <a:lstStyle/>
                    <a:p>
                      <a:pPr marL="8890" algn="ctr">
                        <a:lnSpc>
                          <a:spcPts val="1090"/>
                        </a:lnSpc>
                      </a:pPr>
                      <a:r>
                        <a:rPr sz="1100" spc="10" dirty="0">
                          <a:latin typeface="Times New Roman"/>
                          <a:cs typeface="Times New Roman"/>
                        </a:rPr>
                        <a:t>(0.012)</a:t>
                      </a:r>
                      <a:endParaRPr sz="1100">
                        <a:latin typeface="Times New Roman"/>
                        <a:cs typeface="Times New Roman"/>
                      </a:endParaRPr>
                    </a:p>
                  </a:txBody>
                  <a:tcPr marL="0" marR="0" marT="0" marB="0"/>
                </a:tc>
                <a:tc>
                  <a:txBody>
                    <a:bodyPr/>
                    <a:lstStyle/>
                    <a:p>
                      <a:pPr marR="498475" algn="r">
                        <a:lnSpc>
                          <a:spcPts val="1090"/>
                        </a:lnSpc>
                      </a:pPr>
                      <a:r>
                        <a:rPr sz="1100" dirty="0">
                          <a:latin typeface="Times New Roman"/>
                          <a:cs typeface="Times New Roman"/>
                        </a:rPr>
                        <a:t>(</a:t>
                      </a:r>
                      <a:r>
                        <a:rPr sz="1100" spc="-10" dirty="0">
                          <a:latin typeface="Times New Roman"/>
                          <a:cs typeface="Times New Roman"/>
                        </a:rPr>
                        <a:t>0</a:t>
                      </a:r>
                      <a:r>
                        <a:rPr sz="1100" dirty="0">
                          <a:latin typeface="Times New Roman"/>
                          <a:cs typeface="Times New Roman"/>
                        </a:rPr>
                        <a:t>.44</a:t>
                      </a:r>
                      <a:r>
                        <a:rPr sz="1100" spc="-10" dirty="0">
                          <a:latin typeface="Times New Roman"/>
                          <a:cs typeface="Times New Roman"/>
                        </a:rPr>
                        <a:t>8</a:t>
                      </a:r>
                      <a:r>
                        <a:rPr sz="1100" dirty="0">
                          <a:latin typeface="Times New Roman"/>
                          <a:cs typeface="Times New Roman"/>
                        </a:rPr>
                        <a:t>)</a:t>
                      </a:r>
                    </a:p>
                  </a:txBody>
                  <a:tcPr marL="0" marR="0" marT="0" marB="0"/>
                </a:tc>
              </a:tr>
              <a:tr h="158327">
                <a:tc>
                  <a:txBody>
                    <a:bodyPr/>
                    <a:lstStyle/>
                    <a:p>
                      <a:pPr marL="67945">
                        <a:lnSpc>
                          <a:spcPts val="1090"/>
                        </a:lnSpc>
                      </a:pPr>
                      <a:r>
                        <a:rPr sz="1100" spc="10" dirty="0">
                          <a:latin typeface="Times New Roman"/>
                          <a:cs typeface="Times New Roman"/>
                        </a:rPr>
                        <a:t>Schooling</a:t>
                      </a:r>
                      <a:endParaRPr sz="1100">
                        <a:latin typeface="Times New Roman"/>
                        <a:cs typeface="Times New Roman"/>
                      </a:endParaRPr>
                    </a:p>
                  </a:txBody>
                  <a:tcPr marL="0" marR="0" marT="0" marB="0"/>
                </a:tc>
                <a:tc>
                  <a:txBody>
                    <a:bodyPr/>
                    <a:lstStyle/>
                    <a:p>
                      <a:pPr marL="7620" algn="ctr">
                        <a:lnSpc>
                          <a:spcPts val="1090"/>
                        </a:lnSpc>
                      </a:pPr>
                      <a:r>
                        <a:rPr sz="1100" spc="10" dirty="0">
                          <a:latin typeface="Times New Roman"/>
                          <a:cs typeface="Times New Roman"/>
                        </a:rPr>
                        <a:t>-0.404</a:t>
                      </a:r>
                      <a:endParaRPr sz="1100">
                        <a:latin typeface="Times New Roman"/>
                        <a:cs typeface="Times New Roman"/>
                      </a:endParaRPr>
                    </a:p>
                  </a:txBody>
                  <a:tcPr marL="0" marR="0" marT="0" marB="0"/>
                </a:tc>
                <a:tc>
                  <a:txBody>
                    <a:bodyPr/>
                    <a:lstStyle/>
                    <a:p>
                      <a:pPr marR="520065" algn="r">
                        <a:lnSpc>
                          <a:spcPts val="1090"/>
                        </a:lnSpc>
                      </a:pPr>
                      <a:r>
                        <a:rPr sz="1100" spc="-5" dirty="0">
                          <a:latin typeface="Times New Roman"/>
                          <a:cs typeface="Times New Roman"/>
                        </a:rPr>
                        <a:t>-0.3</a:t>
                      </a:r>
                      <a:r>
                        <a:rPr sz="1100" spc="5" dirty="0">
                          <a:latin typeface="Times New Roman"/>
                          <a:cs typeface="Times New Roman"/>
                        </a:rPr>
                        <a:t>1</a:t>
                      </a:r>
                      <a:r>
                        <a:rPr sz="1100" dirty="0">
                          <a:latin typeface="Times New Roman"/>
                          <a:cs typeface="Times New Roman"/>
                        </a:rPr>
                        <a:t>7</a:t>
                      </a:r>
                    </a:p>
                  </a:txBody>
                  <a:tcPr marL="0" marR="0" marT="0" marB="0"/>
                </a:tc>
              </a:tr>
              <a:tr h="158327">
                <a:tc>
                  <a:txBody>
                    <a:bodyPr/>
                    <a:lstStyle/>
                    <a:p>
                      <a:pPr>
                        <a:lnSpc>
                          <a:spcPct val="100000"/>
                        </a:lnSpc>
                      </a:pPr>
                      <a:endParaRPr sz="1050">
                        <a:latin typeface="Times New Roman"/>
                        <a:cs typeface="Times New Roman"/>
                      </a:endParaRPr>
                    </a:p>
                  </a:txBody>
                  <a:tcPr marL="0" marR="0" marT="0" marB="0"/>
                </a:tc>
                <a:tc>
                  <a:txBody>
                    <a:bodyPr/>
                    <a:lstStyle/>
                    <a:p>
                      <a:pPr marL="8890" algn="ctr">
                        <a:lnSpc>
                          <a:spcPts val="1090"/>
                        </a:lnSpc>
                      </a:pPr>
                      <a:r>
                        <a:rPr sz="1100" spc="10" dirty="0">
                          <a:latin typeface="Times New Roman"/>
                          <a:cs typeface="Times New Roman"/>
                        </a:rPr>
                        <a:t>(0.201)</a:t>
                      </a:r>
                      <a:endParaRPr sz="1100">
                        <a:latin typeface="Times New Roman"/>
                        <a:cs typeface="Times New Roman"/>
                      </a:endParaRPr>
                    </a:p>
                  </a:txBody>
                  <a:tcPr marL="0" marR="0" marT="0" marB="0"/>
                </a:tc>
                <a:tc>
                  <a:txBody>
                    <a:bodyPr/>
                    <a:lstStyle/>
                    <a:p>
                      <a:pPr marR="498475" algn="r">
                        <a:lnSpc>
                          <a:spcPts val="1090"/>
                        </a:lnSpc>
                      </a:pPr>
                      <a:r>
                        <a:rPr sz="1100" dirty="0">
                          <a:latin typeface="Times New Roman"/>
                          <a:cs typeface="Times New Roman"/>
                        </a:rPr>
                        <a:t>(</a:t>
                      </a:r>
                      <a:r>
                        <a:rPr sz="1100" spc="-10" dirty="0">
                          <a:latin typeface="Times New Roman"/>
                          <a:cs typeface="Times New Roman"/>
                        </a:rPr>
                        <a:t>0</a:t>
                      </a:r>
                      <a:r>
                        <a:rPr sz="1100" dirty="0">
                          <a:latin typeface="Times New Roman"/>
                          <a:cs typeface="Times New Roman"/>
                        </a:rPr>
                        <a:t>.45</a:t>
                      </a:r>
                      <a:r>
                        <a:rPr sz="1100" spc="-10" dirty="0">
                          <a:latin typeface="Times New Roman"/>
                          <a:cs typeface="Times New Roman"/>
                        </a:rPr>
                        <a:t>8</a:t>
                      </a:r>
                      <a:r>
                        <a:rPr sz="1100" dirty="0">
                          <a:latin typeface="Times New Roman"/>
                          <a:cs typeface="Times New Roman"/>
                        </a:rPr>
                        <a:t>)</a:t>
                      </a:r>
                      <a:endParaRPr sz="1100">
                        <a:latin typeface="Times New Roman"/>
                        <a:cs typeface="Times New Roman"/>
                      </a:endParaRPr>
                    </a:p>
                  </a:txBody>
                  <a:tcPr marL="0" marR="0" marT="0" marB="0"/>
                </a:tc>
              </a:tr>
              <a:tr h="158327">
                <a:tc>
                  <a:txBody>
                    <a:bodyPr/>
                    <a:lstStyle/>
                    <a:p>
                      <a:pPr marL="67945">
                        <a:lnSpc>
                          <a:spcPts val="1090"/>
                        </a:lnSpc>
                      </a:pPr>
                      <a:r>
                        <a:rPr sz="1100" spc="10" dirty="0">
                          <a:latin typeface="Times New Roman"/>
                          <a:cs typeface="Times New Roman"/>
                        </a:rPr>
                        <a:t>Sub-Saharan</a:t>
                      </a:r>
                      <a:r>
                        <a:rPr sz="1100" spc="5" dirty="0">
                          <a:latin typeface="Times New Roman"/>
                          <a:cs typeface="Times New Roman"/>
                        </a:rPr>
                        <a:t> Africa</a:t>
                      </a:r>
                      <a:endParaRPr sz="1100">
                        <a:latin typeface="Times New Roman"/>
                        <a:cs typeface="Times New Roman"/>
                      </a:endParaRPr>
                    </a:p>
                  </a:txBody>
                  <a:tcPr marL="0" marR="0" marT="0" marB="0"/>
                </a:tc>
                <a:tc>
                  <a:txBody>
                    <a:bodyPr/>
                    <a:lstStyle/>
                    <a:p>
                      <a:pPr marL="6350" algn="ctr">
                        <a:lnSpc>
                          <a:spcPts val="1090"/>
                        </a:lnSpc>
                      </a:pPr>
                      <a:r>
                        <a:rPr sz="1100" spc="10" dirty="0">
                          <a:latin typeface="Times New Roman"/>
                          <a:cs typeface="Times New Roman"/>
                        </a:rPr>
                        <a:t>-1.629***</a:t>
                      </a:r>
                      <a:endParaRPr sz="1100">
                        <a:latin typeface="Times New Roman"/>
                        <a:cs typeface="Times New Roman"/>
                      </a:endParaRPr>
                    </a:p>
                  </a:txBody>
                  <a:tcPr marL="0" marR="0" marT="0" marB="0"/>
                </a:tc>
                <a:tc>
                  <a:txBody>
                    <a:bodyPr/>
                    <a:lstStyle/>
                    <a:p>
                      <a:pPr marR="520065" algn="r">
                        <a:lnSpc>
                          <a:spcPts val="1090"/>
                        </a:lnSpc>
                      </a:pPr>
                      <a:r>
                        <a:rPr sz="1100" spc="-5" dirty="0">
                          <a:latin typeface="Times New Roman"/>
                          <a:cs typeface="Times New Roman"/>
                        </a:rPr>
                        <a:t>-1.1</a:t>
                      </a:r>
                      <a:r>
                        <a:rPr sz="1100" spc="5" dirty="0">
                          <a:latin typeface="Times New Roman"/>
                          <a:cs typeface="Times New Roman"/>
                        </a:rPr>
                        <a:t>5</a:t>
                      </a:r>
                      <a:r>
                        <a:rPr sz="1100" dirty="0">
                          <a:latin typeface="Times New Roman"/>
                          <a:cs typeface="Times New Roman"/>
                        </a:rPr>
                        <a:t>1</a:t>
                      </a:r>
                    </a:p>
                  </a:txBody>
                  <a:tcPr marL="0" marR="0" marT="0" marB="0"/>
                </a:tc>
              </a:tr>
              <a:tr h="549136">
                <a:tc>
                  <a:txBody>
                    <a:bodyPr/>
                    <a:lstStyle/>
                    <a:p>
                      <a:pPr>
                        <a:lnSpc>
                          <a:spcPct val="100000"/>
                        </a:lnSpc>
                        <a:spcBef>
                          <a:spcPts val="40"/>
                        </a:spcBef>
                      </a:pPr>
                      <a:endParaRPr sz="1100">
                        <a:latin typeface="Times New Roman"/>
                        <a:cs typeface="Times New Roman"/>
                      </a:endParaRPr>
                    </a:p>
                    <a:p>
                      <a:pPr marL="67945">
                        <a:lnSpc>
                          <a:spcPct val="100000"/>
                        </a:lnSpc>
                      </a:pPr>
                      <a:r>
                        <a:rPr sz="1100" spc="5" dirty="0">
                          <a:latin typeface="Times New Roman"/>
                          <a:cs typeface="Times New Roman"/>
                        </a:rPr>
                        <a:t>East</a:t>
                      </a:r>
                      <a:r>
                        <a:rPr sz="1100" spc="10" dirty="0">
                          <a:latin typeface="Times New Roman"/>
                          <a:cs typeface="Times New Roman"/>
                        </a:rPr>
                        <a:t> Asia</a:t>
                      </a:r>
                      <a:endParaRPr sz="1100">
                        <a:latin typeface="Times New Roman"/>
                        <a:cs typeface="Times New Roman"/>
                      </a:endParaRPr>
                    </a:p>
                    <a:p>
                      <a:pPr>
                        <a:lnSpc>
                          <a:spcPct val="100000"/>
                        </a:lnSpc>
                        <a:spcBef>
                          <a:spcPts val="30"/>
                        </a:spcBef>
                      </a:pPr>
                      <a:endParaRPr sz="1100">
                        <a:latin typeface="Times New Roman"/>
                        <a:cs typeface="Times New Roman"/>
                      </a:endParaRPr>
                    </a:p>
                    <a:p>
                      <a:pPr marL="67945">
                        <a:lnSpc>
                          <a:spcPct val="100000"/>
                        </a:lnSpc>
                      </a:pPr>
                      <a:r>
                        <a:rPr sz="1100" spc="10" dirty="0">
                          <a:latin typeface="Times New Roman"/>
                          <a:cs typeface="Times New Roman"/>
                        </a:rPr>
                        <a:t>Ethnic</a:t>
                      </a:r>
                      <a:r>
                        <a:rPr sz="1100" dirty="0">
                          <a:latin typeface="Times New Roman"/>
                          <a:cs typeface="Times New Roman"/>
                        </a:rPr>
                        <a:t> </a:t>
                      </a:r>
                      <a:r>
                        <a:rPr sz="1100" spc="10" dirty="0">
                          <a:latin typeface="Times New Roman"/>
                          <a:cs typeface="Times New Roman"/>
                        </a:rPr>
                        <a:t>Fractionalization</a:t>
                      </a:r>
                      <a:endParaRPr sz="1100">
                        <a:latin typeface="Times New Roman"/>
                        <a:cs typeface="Times New Roman"/>
                      </a:endParaRPr>
                    </a:p>
                  </a:txBody>
                  <a:tcPr marL="0" marR="0" marT="3692" marB="0"/>
                </a:tc>
                <a:tc>
                  <a:txBody>
                    <a:bodyPr/>
                    <a:lstStyle/>
                    <a:p>
                      <a:pPr marL="8890" algn="ctr">
                        <a:lnSpc>
                          <a:spcPts val="1140"/>
                        </a:lnSpc>
                      </a:pPr>
                      <a:r>
                        <a:rPr sz="1100" spc="10" dirty="0">
                          <a:latin typeface="Times New Roman"/>
                          <a:cs typeface="Times New Roman"/>
                        </a:rPr>
                        <a:t>(0.002)</a:t>
                      </a:r>
                      <a:endParaRPr sz="1100">
                        <a:latin typeface="Times New Roman"/>
                        <a:cs typeface="Times New Roman"/>
                      </a:endParaRPr>
                    </a:p>
                    <a:p>
                      <a:pPr marL="478155" marR="461645" algn="ctr">
                        <a:lnSpc>
                          <a:spcPts val="1190"/>
                        </a:lnSpc>
                        <a:spcBef>
                          <a:spcPts val="40"/>
                        </a:spcBef>
                      </a:pPr>
                      <a:r>
                        <a:rPr sz="1100" spc="-5" dirty="0">
                          <a:latin typeface="Times New Roman"/>
                          <a:cs typeface="Times New Roman"/>
                        </a:rPr>
                        <a:t>2.</a:t>
                      </a:r>
                      <a:r>
                        <a:rPr sz="1100" spc="5" dirty="0">
                          <a:latin typeface="Times New Roman"/>
                          <a:cs typeface="Times New Roman"/>
                        </a:rPr>
                        <a:t>3</a:t>
                      </a:r>
                      <a:r>
                        <a:rPr sz="1100" spc="-10" dirty="0">
                          <a:latin typeface="Times New Roman"/>
                          <a:cs typeface="Times New Roman"/>
                        </a:rPr>
                        <a:t>5</a:t>
                      </a:r>
                      <a:r>
                        <a:rPr sz="1100" spc="5" dirty="0">
                          <a:latin typeface="Times New Roman"/>
                          <a:cs typeface="Times New Roman"/>
                        </a:rPr>
                        <a:t>5</a:t>
                      </a:r>
                      <a:r>
                        <a:rPr sz="1100" spc="-5" dirty="0">
                          <a:latin typeface="Times New Roman"/>
                          <a:cs typeface="Times New Roman"/>
                        </a:rPr>
                        <a:t>***  </a:t>
                      </a:r>
                      <a:r>
                        <a:rPr sz="1100" spc="10" dirty="0">
                          <a:latin typeface="Times New Roman"/>
                          <a:cs typeface="Times New Roman"/>
                        </a:rPr>
                        <a:t>(0.000)</a:t>
                      </a:r>
                      <a:endParaRPr sz="1100">
                        <a:latin typeface="Times New Roman"/>
                        <a:cs typeface="Times New Roman"/>
                      </a:endParaRPr>
                    </a:p>
                    <a:p>
                      <a:pPr marL="490220" marR="471170" algn="ctr">
                        <a:lnSpc>
                          <a:spcPts val="1190"/>
                        </a:lnSpc>
                      </a:pPr>
                      <a:r>
                        <a:rPr sz="1100" dirty="0">
                          <a:latin typeface="Times New Roman"/>
                          <a:cs typeface="Times New Roman"/>
                        </a:rPr>
                        <a:t>-</a:t>
                      </a:r>
                      <a:r>
                        <a:rPr sz="1100" spc="-10" dirty="0">
                          <a:latin typeface="Times New Roman"/>
                          <a:cs typeface="Times New Roman"/>
                        </a:rPr>
                        <a:t>1</a:t>
                      </a:r>
                      <a:r>
                        <a:rPr sz="1100" spc="5" dirty="0">
                          <a:latin typeface="Times New Roman"/>
                          <a:cs typeface="Times New Roman"/>
                        </a:rPr>
                        <a:t>.</a:t>
                      </a:r>
                      <a:r>
                        <a:rPr sz="1100" spc="-5" dirty="0">
                          <a:latin typeface="Times New Roman"/>
                          <a:cs typeface="Times New Roman"/>
                        </a:rPr>
                        <a:t>4</a:t>
                      </a:r>
                      <a:r>
                        <a:rPr sz="1100" spc="5" dirty="0">
                          <a:latin typeface="Times New Roman"/>
                          <a:cs typeface="Times New Roman"/>
                        </a:rPr>
                        <a:t>4</a:t>
                      </a:r>
                      <a:r>
                        <a:rPr sz="1100" spc="-10" dirty="0">
                          <a:latin typeface="Times New Roman"/>
                          <a:cs typeface="Times New Roman"/>
                        </a:rPr>
                        <a:t>9</a:t>
                      </a:r>
                      <a:r>
                        <a:rPr sz="1100" spc="5" dirty="0">
                          <a:latin typeface="Times New Roman"/>
                          <a:cs typeface="Times New Roman"/>
                        </a:rPr>
                        <a:t>*</a:t>
                      </a:r>
                      <a:r>
                        <a:rPr sz="1100" dirty="0">
                          <a:latin typeface="Times New Roman"/>
                          <a:cs typeface="Times New Roman"/>
                        </a:rPr>
                        <a:t>*  </a:t>
                      </a:r>
                      <a:r>
                        <a:rPr sz="1100" spc="10" dirty="0">
                          <a:latin typeface="Times New Roman"/>
                          <a:cs typeface="Times New Roman"/>
                        </a:rPr>
                        <a:t>(0.040)</a:t>
                      </a:r>
                      <a:endParaRPr sz="1100">
                        <a:latin typeface="Times New Roman"/>
                        <a:cs typeface="Times New Roman"/>
                      </a:endParaRPr>
                    </a:p>
                  </a:txBody>
                  <a:tcPr marL="0" marR="0" marT="0" marB="0"/>
                </a:tc>
                <a:tc>
                  <a:txBody>
                    <a:bodyPr/>
                    <a:lstStyle/>
                    <a:p>
                      <a:pPr marL="6350" algn="ctr">
                        <a:lnSpc>
                          <a:spcPts val="1140"/>
                        </a:lnSpc>
                      </a:pPr>
                      <a:r>
                        <a:rPr sz="1100" spc="10" dirty="0">
                          <a:latin typeface="Times New Roman"/>
                          <a:cs typeface="Times New Roman"/>
                        </a:rPr>
                        <a:t>(0.119)</a:t>
                      </a:r>
                      <a:endParaRPr sz="1100" dirty="0">
                        <a:latin typeface="Times New Roman"/>
                        <a:cs typeface="Times New Roman"/>
                      </a:endParaRPr>
                    </a:p>
                    <a:p>
                      <a:pPr marL="490220" marR="476884" algn="ctr">
                        <a:lnSpc>
                          <a:spcPts val="1190"/>
                        </a:lnSpc>
                        <a:spcBef>
                          <a:spcPts val="40"/>
                        </a:spcBef>
                      </a:pPr>
                      <a:r>
                        <a:rPr sz="1100" spc="-5" dirty="0">
                          <a:latin typeface="Times New Roman"/>
                          <a:cs typeface="Times New Roman"/>
                        </a:rPr>
                        <a:t>1.</a:t>
                      </a:r>
                      <a:r>
                        <a:rPr sz="1100" spc="5" dirty="0">
                          <a:latin typeface="Times New Roman"/>
                          <a:cs typeface="Times New Roman"/>
                        </a:rPr>
                        <a:t>8</a:t>
                      </a:r>
                      <a:r>
                        <a:rPr sz="1100" spc="-10" dirty="0">
                          <a:latin typeface="Times New Roman"/>
                          <a:cs typeface="Times New Roman"/>
                        </a:rPr>
                        <a:t>7</a:t>
                      </a:r>
                      <a:r>
                        <a:rPr sz="1100" spc="5" dirty="0">
                          <a:latin typeface="Times New Roman"/>
                          <a:cs typeface="Times New Roman"/>
                        </a:rPr>
                        <a:t>6</a:t>
                      </a:r>
                      <a:r>
                        <a:rPr sz="1100" spc="-5" dirty="0">
                          <a:latin typeface="Times New Roman"/>
                          <a:cs typeface="Times New Roman"/>
                        </a:rPr>
                        <a:t>**  </a:t>
                      </a:r>
                      <a:r>
                        <a:rPr sz="1100" spc="10" dirty="0">
                          <a:latin typeface="Times New Roman"/>
                          <a:cs typeface="Times New Roman"/>
                        </a:rPr>
                        <a:t>(0.013)</a:t>
                      </a:r>
                      <a:endParaRPr sz="1100" dirty="0">
                        <a:latin typeface="Times New Roman"/>
                        <a:cs typeface="Times New Roman"/>
                      </a:endParaRPr>
                    </a:p>
                    <a:p>
                      <a:pPr marL="436245" marR="421005" algn="ctr">
                        <a:lnSpc>
                          <a:spcPts val="1190"/>
                        </a:lnSpc>
                      </a:pPr>
                      <a:r>
                        <a:rPr sz="1100" spc="-5" dirty="0">
                          <a:latin typeface="Times New Roman"/>
                          <a:cs typeface="Times New Roman"/>
                        </a:rPr>
                        <a:t>-3.</a:t>
                      </a:r>
                      <a:r>
                        <a:rPr sz="1100" spc="5" dirty="0">
                          <a:latin typeface="Times New Roman"/>
                          <a:cs typeface="Times New Roman"/>
                        </a:rPr>
                        <a:t>5</a:t>
                      </a:r>
                      <a:r>
                        <a:rPr sz="1100" spc="-5" dirty="0">
                          <a:latin typeface="Times New Roman"/>
                          <a:cs typeface="Times New Roman"/>
                        </a:rPr>
                        <a:t>82*</a:t>
                      </a:r>
                      <a:r>
                        <a:rPr sz="1100" spc="5" dirty="0">
                          <a:latin typeface="Times New Roman"/>
                          <a:cs typeface="Times New Roman"/>
                        </a:rPr>
                        <a:t>*</a:t>
                      </a:r>
                      <a:r>
                        <a:rPr sz="1100" dirty="0">
                          <a:latin typeface="Times New Roman"/>
                          <a:cs typeface="Times New Roman"/>
                        </a:rPr>
                        <a:t>*  </a:t>
                      </a:r>
                      <a:r>
                        <a:rPr sz="1100" spc="10" dirty="0">
                          <a:latin typeface="Times New Roman"/>
                          <a:cs typeface="Times New Roman"/>
                        </a:rPr>
                        <a:t>(0.009)</a:t>
                      </a:r>
                      <a:endParaRPr sz="1100" dirty="0">
                        <a:latin typeface="Times New Roman"/>
                        <a:cs typeface="Times New Roman"/>
                      </a:endParaRPr>
                    </a:p>
                  </a:txBody>
                  <a:tcPr marL="0" marR="0" marT="0" marB="0"/>
                </a:tc>
              </a:tr>
              <a:tr h="158327">
                <a:tc>
                  <a:txBody>
                    <a:bodyPr/>
                    <a:lstStyle/>
                    <a:p>
                      <a:pPr marL="67945">
                        <a:lnSpc>
                          <a:spcPts val="1090"/>
                        </a:lnSpc>
                      </a:pPr>
                      <a:r>
                        <a:rPr sz="1100" spc="10" dirty="0">
                          <a:latin typeface="Times New Roman"/>
                          <a:cs typeface="Times New Roman"/>
                        </a:rPr>
                        <a:t>Political</a:t>
                      </a:r>
                      <a:r>
                        <a:rPr sz="1100" dirty="0">
                          <a:latin typeface="Times New Roman"/>
                          <a:cs typeface="Times New Roman"/>
                        </a:rPr>
                        <a:t> </a:t>
                      </a:r>
                      <a:r>
                        <a:rPr sz="1100" spc="10" dirty="0">
                          <a:latin typeface="Times New Roman"/>
                          <a:cs typeface="Times New Roman"/>
                        </a:rPr>
                        <a:t>instability</a:t>
                      </a:r>
                      <a:endParaRPr sz="1100">
                        <a:latin typeface="Times New Roman"/>
                        <a:cs typeface="Times New Roman"/>
                      </a:endParaRPr>
                    </a:p>
                  </a:txBody>
                  <a:tcPr marL="0" marR="0" marT="0" marB="0"/>
                </a:tc>
                <a:tc>
                  <a:txBody>
                    <a:bodyPr/>
                    <a:lstStyle/>
                    <a:p>
                      <a:pPr marL="7620" algn="ctr">
                        <a:lnSpc>
                          <a:spcPts val="1090"/>
                        </a:lnSpc>
                      </a:pPr>
                      <a:r>
                        <a:rPr sz="1100" spc="10" dirty="0">
                          <a:latin typeface="Times New Roman"/>
                          <a:cs typeface="Times New Roman"/>
                        </a:rPr>
                        <a:t>-0.984</a:t>
                      </a:r>
                      <a:endParaRPr sz="1100">
                        <a:latin typeface="Times New Roman"/>
                        <a:cs typeface="Times New Roman"/>
                      </a:endParaRPr>
                    </a:p>
                  </a:txBody>
                  <a:tcPr marL="0" marR="0" marT="0" marB="0"/>
                </a:tc>
                <a:tc>
                  <a:txBody>
                    <a:bodyPr/>
                    <a:lstStyle/>
                    <a:p>
                      <a:pPr marR="542290" algn="r">
                        <a:lnSpc>
                          <a:spcPts val="1090"/>
                        </a:lnSpc>
                      </a:pPr>
                      <a:r>
                        <a:rPr sz="1100" spc="-10" dirty="0">
                          <a:latin typeface="Times New Roman"/>
                          <a:cs typeface="Times New Roman"/>
                        </a:rPr>
                        <a:t>0</a:t>
                      </a:r>
                      <a:r>
                        <a:rPr sz="1100" spc="5" dirty="0">
                          <a:latin typeface="Times New Roman"/>
                          <a:cs typeface="Times New Roman"/>
                        </a:rPr>
                        <a:t>.</a:t>
                      </a:r>
                      <a:r>
                        <a:rPr sz="1100" spc="-5" dirty="0">
                          <a:latin typeface="Times New Roman"/>
                          <a:cs typeface="Times New Roman"/>
                        </a:rPr>
                        <a:t>452</a:t>
                      </a:r>
                      <a:endParaRPr sz="1100" dirty="0">
                        <a:latin typeface="Times New Roman"/>
                        <a:cs typeface="Times New Roman"/>
                      </a:endParaRPr>
                    </a:p>
                  </a:txBody>
                  <a:tcPr marL="0" marR="0" marT="0" marB="0"/>
                </a:tc>
              </a:tr>
              <a:tr h="158327">
                <a:tc>
                  <a:txBody>
                    <a:bodyPr/>
                    <a:lstStyle/>
                    <a:p>
                      <a:pPr>
                        <a:lnSpc>
                          <a:spcPct val="100000"/>
                        </a:lnSpc>
                      </a:pPr>
                      <a:endParaRPr sz="1050">
                        <a:latin typeface="Times New Roman"/>
                        <a:cs typeface="Times New Roman"/>
                      </a:endParaRPr>
                    </a:p>
                  </a:txBody>
                  <a:tcPr marL="0" marR="0" marT="0" marB="0"/>
                </a:tc>
                <a:tc>
                  <a:txBody>
                    <a:bodyPr/>
                    <a:lstStyle/>
                    <a:p>
                      <a:pPr marL="8890" algn="ctr">
                        <a:lnSpc>
                          <a:spcPts val="1090"/>
                        </a:lnSpc>
                      </a:pPr>
                      <a:r>
                        <a:rPr sz="1100" spc="10" dirty="0">
                          <a:latin typeface="Times New Roman"/>
                          <a:cs typeface="Times New Roman"/>
                        </a:rPr>
                        <a:t>(0.178)</a:t>
                      </a:r>
                      <a:endParaRPr sz="1100">
                        <a:latin typeface="Times New Roman"/>
                        <a:cs typeface="Times New Roman"/>
                      </a:endParaRPr>
                    </a:p>
                  </a:txBody>
                  <a:tcPr marL="0" marR="0" marT="0" marB="0"/>
                </a:tc>
                <a:tc>
                  <a:txBody>
                    <a:bodyPr/>
                    <a:lstStyle/>
                    <a:p>
                      <a:pPr marR="498475" algn="r">
                        <a:lnSpc>
                          <a:spcPts val="1090"/>
                        </a:lnSpc>
                      </a:pPr>
                      <a:r>
                        <a:rPr sz="1100" dirty="0">
                          <a:latin typeface="Times New Roman"/>
                          <a:cs typeface="Times New Roman"/>
                        </a:rPr>
                        <a:t>(</a:t>
                      </a:r>
                      <a:r>
                        <a:rPr sz="1100" spc="-10" dirty="0">
                          <a:latin typeface="Times New Roman"/>
                          <a:cs typeface="Times New Roman"/>
                        </a:rPr>
                        <a:t>0</a:t>
                      </a:r>
                      <a:r>
                        <a:rPr sz="1100" dirty="0">
                          <a:latin typeface="Times New Roman"/>
                          <a:cs typeface="Times New Roman"/>
                        </a:rPr>
                        <a:t>.70</a:t>
                      </a:r>
                      <a:r>
                        <a:rPr sz="1100" spc="-10" dirty="0">
                          <a:latin typeface="Times New Roman"/>
                          <a:cs typeface="Times New Roman"/>
                        </a:rPr>
                        <a:t>4</a:t>
                      </a:r>
                      <a:r>
                        <a:rPr sz="1100" dirty="0">
                          <a:latin typeface="Times New Roman"/>
                          <a:cs typeface="Times New Roman"/>
                        </a:rPr>
                        <a:t>)</a:t>
                      </a:r>
                      <a:endParaRPr sz="1100">
                        <a:latin typeface="Times New Roman"/>
                        <a:cs typeface="Times New Roman"/>
                      </a:endParaRPr>
                    </a:p>
                  </a:txBody>
                  <a:tcPr marL="0" marR="0" marT="0" marB="0"/>
                </a:tc>
              </a:tr>
              <a:tr h="158327">
                <a:tc>
                  <a:txBody>
                    <a:bodyPr/>
                    <a:lstStyle/>
                    <a:p>
                      <a:pPr marL="67945">
                        <a:lnSpc>
                          <a:spcPts val="1090"/>
                        </a:lnSpc>
                      </a:pPr>
                      <a:r>
                        <a:rPr sz="1100" spc="10" dirty="0">
                          <a:latin typeface="Times New Roman"/>
                          <a:cs typeface="Times New Roman"/>
                        </a:rPr>
                        <a:t>Financial</a:t>
                      </a:r>
                      <a:r>
                        <a:rPr sz="1100" spc="5" dirty="0">
                          <a:latin typeface="Times New Roman"/>
                          <a:cs typeface="Times New Roman"/>
                        </a:rPr>
                        <a:t> </a:t>
                      </a:r>
                      <a:r>
                        <a:rPr sz="1100" spc="10" dirty="0">
                          <a:latin typeface="Times New Roman"/>
                          <a:cs typeface="Times New Roman"/>
                        </a:rPr>
                        <a:t>depth</a:t>
                      </a:r>
                      <a:endParaRPr sz="1100">
                        <a:latin typeface="Times New Roman"/>
                        <a:cs typeface="Times New Roman"/>
                      </a:endParaRPr>
                    </a:p>
                  </a:txBody>
                  <a:tcPr marL="0" marR="0" marT="0" marB="0"/>
                </a:tc>
                <a:tc>
                  <a:txBody>
                    <a:bodyPr/>
                    <a:lstStyle/>
                    <a:p>
                      <a:pPr marL="7620" algn="ctr">
                        <a:lnSpc>
                          <a:spcPts val="1090"/>
                        </a:lnSpc>
                      </a:pPr>
                      <a:r>
                        <a:rPr sz="1100" spc="15" dirty="0">
                          <a:latin typeface="Times New Roman"/>
                          <a:cs typeface="Times New Roman"/>
                        </a:rPr>
                        <a:t>-0.018</a:t>
                      </a:r>
                      <a:endParaRPr sz="1100">
                        <a:latin typeface="Times New Roman"/>
                        <a:cs typeface="Times New Roman"/>
                      </a:endParaRPr>
                    </a:p>
                  </a:txBody>
                  <a:tcPr marL="0" marR="0" marT="0" marB="0"/>
                </a:tc>
                <a:tc>
                  <a:txBody>
                    <a:bodyPr/>
                    <a:lstStyle/>
                    <a:p>
                      <a:pPr marR="520065" algn="r">
                        <a:lnSpc>
                          <a:spcPts val="1090"/>
                        </a:lnSpc>
                      </a:pPr>
                      <a:r>
                        <a:rPr sz="1100" spc="-5" dirty="0">
                          <a:latin typeface="Times New Roman"/>
                          <a:cs typeface="Times New Roman"/>
                        </a:rPr>
                        <a:t>-0.0</a:t>
                      </a:r>
                      <a:r>
                        <a:rPr sz="1100" spc="5" dirty="0">
                          <a:latin typeface="Times New Roman"/>
                          <a:cs typeface="Times New Roman"/>
                        </a:rPr>
                        <a:t>2</a:t>
                      </a:r>
                      <a:r>
                        <a:rPr sz="1100" dirty="0">
                          <a:latin typeface="Times New Roman"/>
                          <a:cs typeface="Times New Roman"/>
                        </a:rPr>
                        <a:t>1</a:t>
                      </a:r>
                    </a:p>
                  </a:txBody>
                  <a:tcPr marL="0" marR="0" marT="0" marB="0"/>
                </a:tc>
              </a:tr>
              <a:tr h="331047">
                <a:tc>
                  <a:txBody>
                    <a:bodyPr/>
                    <a:lstStyle/>
                    <a:p>
                      <a:pPr>
                        <a:lnSpc>
                          <a:spcPct val="100000"/>
                        </a:lnSpc>
                        <a:spcBef>
                          <a:spcPts val="40"/>
                        </a:spcBef>
                      </a:pPr>
                      <a:endParaRPr sz="1100">
                        <a:latin typeface="Times New Roman"/>
                        <a:cs typeface="Times New Roman"/>
                      </a:endParaRPr>
                    </a:p>
                    <a:p>
                      <a:pPr marL="67945">
                        <a:lnSpc>
                          <a:spcPct val="100000"/>
                        </a:lnSpc>
                      </a:pPr>
                      <a:r>
                        <a:rPr sz="1100" spc="10" dirty="0">
                          <a:latin typeface="Times New Roman"/>
                          <a:cs typeface="Times New Roman"/>
                        </a:rPr>
                        <a:t>Investment</a:t>
                      </a:r>
                      <a:r>
                        <a:rPr sz="1100" dirty="0">
                          <a:latin typeface="Times New Roman"/>
                          <a:cs typeface="Times New Roman"/>
                        </a:rPr>
                        <a:t> </a:t>
                      </a:r>
                      <a:r>
                        <a:rPr sz="1100" spc="5" dirty="0">
                          <a:latin typeface="Times New Roman"/>
                          <a:cs typeface="Times New Roman"/>
                        </a:rPr>
                        <a:t>(lagged)</a:t>
                      </a:r>
                      <a:endParaRPr sz="1100">
                        <a:latin typeface="Times New Roman"/>
                        <a:cs typeface="Times New Roman"/>
                      </a:endParaRPr>
                    </a:p>
                  </a:txBody>
                  <a:tcPr marL="0" marR="0" marT="3692" marB="0">
                    <a:lnB w="6350">
                      <a:solidFill>
                        <a:srgbClr val="000000"/>
                      </a:solidFill>
                      <a:prstDash val="solid"/>
                    </a:lnB>
                  </a:tcPr>
                </a:tc>
                <a:tc>
                  <a:txBody>
                    <a:bodyPr/>
                    <a:lstStyle/>
                    <a:p>
                      <a:pPr marL="8890" algn="ctr">
                        <a:lnSpc>
                          <a:spcPts val="1140"/>
                        </a:lnSpc>
                      </a:pPr>
                      <a:r>
                        <a:rPr sz="1100" spc="10" dirty="0">
                          <a:latin typeface="Times New Roman"/>
                          <a:cs typeface="Times New Roman"/>
                        </a:rPr>
                        <a:t>(0.100)</a:t>
                      </a:r>
                      <a:endParaRPr sz="1100">
                        <a:latin typeface="Times New Roman"/>
                        <a:cs typeface="Times New Roman"/>
                      </a:endParaRPr>
                    </a:p>
                    <a:p>
                      <a:pPr marL="478155" marR="461645" algn="ctr">
                        <a:lnSpc>
                          <a:spcPts val="1190"/>
                        </a:lnSpc>
                        <a:spcBef>
                          <a:spcPts val="40"/>
                        </a:spcBef>
                      </a:pPr>
                      <a:r>
                        <a:rPr sz="1100" spc="-5" dirty="0">
                          <a:latin typeface="Times New Roman"/>
                          <a:cs typeface="Times New Roman"/>
                        </a:rPr>
                        <a:t>0.</a:t>
                      </a:r>
                      <a:r>
                        <a:rPr sz="1100" spc="5" dirty="0">
                          <a:latin typeface="Times New Roman"/>
                          <a:cs typeface="Times New Roman"/>
                        </a:rPr>
                        <a:t>0</a:t>
                      </a:r>
                      <a:r>
                        <a:rPr sz="1100" spc="-10" dirty="0">
                          <a:latin typeface="Times New Roman"/>
                          <a:cs typeface="Times New Roman"/>
                        </a:rPr>
                        <a:t>4</a:t>
                      </a:r>
                      <a:r>
                        <a:rPr sz="1100" spc="5" dirty="0">
                          <a:latin typeface="Times New Roman"/>
                          <a:cs typeface="Times New Roman"/>
                        </a:rPr>
                        <a:t>8</a:t>
                      </a:r>
                      <a:r>
                        <a:rPr sz="1100" spc="-5" dirty="0">
                          <a:latin typeface="Times New Roman"/>
                          <a:cs typeface="Times New Roman"/>
                        </a:rPr>
                        <a:t>***  </a:t>
                      </a:r>
                      <a:r>
                        <a:rPr sz="1100" spc="10" dirty="0">
                          <a:latin typeface="Times New Roman"/>
                          <a:cs typeface="Times New Roman"/>
                        </a:rPr>
                        <a:t>(0.008)</a:t>
                      </a:r>
                      <a:endParaRPr sz="1100">
                        <a:latin typeface="Times New Roman"/>
                        <a:cs typeface="Times New Roman"/>
                      </a:endParaRPr>
                    </a:p>
                  </a:txBody>
                  <a:tcPr marL="0" marR="0" marT="0" marB="0">
                    <a:lnB w="6350">
                      <a:solidFill>
                        <a:srgbClr val="000000"/>
                      </a:solidFill>
                      <a:prstDash val="solid"/>
                    </a:lnB>
                  </a:tcPr>
                </a:tc>
                <a:tc>
                  <a:txBody>
                    <a:bodyPr/>
                    <a:lstStyle/>
                    <a:p>
                      <a:pPr marL="6350" algn="ctr">
                        <a:lnSpc>
                          <a:spcPts val="1140"/>
                        </a:lnSpc>
                      </a:pPr>
                      <a:r>
                        <a:rPr sz="1100" spc="10" dirty="0">
                          <a:latin typeface="Times New Roman"/>
                          <a:cs typeface="Times New Roman"/>
                        </a:rPr>
                        <a:t>(0.142)</a:t>
                      </a:r>
                      <a:endParaRPr sz="1100" dirty="0">
                        <a:latin typeface="Times New Roman"/>
                        <a:cs typeface="Times New Roman"/>
                      </a:endParaRPr>
                    </a:p>
                    <a:p>
                      <a:pPr marL="490220" marR="476884" algn="ctr">
                        <a:lnSpc>
                          <a:spcPts val="1190"/>
                        </a:lnSpc>
                        <a:spcBef>
                          <a:spcPts val="40"/>
                        </a:spcBef>
                      </a:pPr>
                      <a:r>
                        <a:rPr sz="1100" spc="-5" dirty="0">
                          <a:latin typeface="Times New Roman"/>
                          <a:cs typeface="Times New Roman"/>
                        </a:rPr>
                        <a:t>0.</a:t>
                      </a:r>
                      <a:r>
                        <a:rPr sz="1100" spc="5" dirty="0">
                          <a:latin typeface="Times New Roman"/>
                          <a:cs typeface="Times New Roman"/>
                        </a:rPr>
                        <a:t>0</a:t>
                      </a:r>
                      <a:r>
                        <a:rPr sz="1100" spc="-10" dirty="0">
                          <a:latin typeface="Times New Roman"/>
                          <a:cs typeface="Times New Roman"/>
                        </a:rPr>
                        <a:t>6</a:t>
                      </a:r>
                      <a:r>
                        <a:rPr sz="1100" spc="5" dirty="0">
                          <a:latin typeface="Times New Roman"/>
                          <a:cs typeface="Times New Roman"/>
                        </a:rPr>
                        <a:t>1</a:t>
                      </a:r>
                      <a:r>
                        <a:rPr sz="1100" spc="-5" dirty="0">
                          <a:latin typeface="Times New Roman"/>
                          <a:cs typeface="Times New Roman"/>
                        </a:rPr>
                        <a:t>**  </a:t>
                      </a:r>
                      <a:r>
                        <a:rPr sz="1100" spc="10" dirty="0">
                          <a:latin typeface="Times New Roman"/>
                          <a:cs typeface="Times New Roman"/>
                        </a:rPr>
                        <a:t>(0.014)</a:t>
                      </a:r>
                      <a:endParaRPr sz="1100" dirty="0">
                        <a:latin typeface="Times New Roman"/>
                        <a:cs typeface="Times New Roman"/>
                      </a:endParaRPr>
                    </a:p>
                  </a:txBody>
                  <a:tcPr marL="0" marR="0" marT="0" marB="0">
                    <a:lnB w="6350">
                      <a:solidFill>
                        <a:srgbClr val="000000"/>
                      </a:solidFill>
                      <a:prstDash val="solid"/>
                    </a:lnB>
                  </a:tcPr>
                </a:tc>
              </a:tr>
              <a:tr h="172720">
                <a:tc>
                  <a:txBody>
                    <a:bodyPr/>
                    <a:lstStyle/>
                    <a:p>
                      <a:pPr marL="67945">
                        <a:lnSpc>
                          <a:spcPts val="1180"/>
                        </a:lnSpc>
                      </a:pPr>
                      <a:r>
                        <a:rPr sz="1100" spc="15" dirty="0">
                          <a:latin typeface="Times New Roman"/>
                          <a:cs typeface="Times New Roman"/>
                        </a:rPr>
                        <a:t>R²</a:t>
                      </a:r>
                      <a:endParaRPr sz="1100">
                        <a:latin typeface="Times New Roman"/>
                        <a:cs typeface="Times New Roman"/>
                      </a:endParaRPr>
                    </a:p>
                  </a:txBody>
                  <a:tcPr marL="0" marR="0" marT="0" marB="0">
                    <a:lnT w="6350">
                      <a:solidFill>
                        <a:srgbClr val="000000"/>
                      </a:solidFill>
                      <a:prstDash val="solid"/>
                    </a:lnT>
                  </a:tcPr>
                </a:tc>
                <a:tc>
                  <a:txBody>
                    <a:bodyPr/>
                    <a:lstStyle/>
                    <a:p>
                      <a:pPr marL="9525" algn="ctr">
                        <a:lnSpc>
                          <a:spcPts val="1180"/>
                        </a:lnSpc>
                      </a:pPr>
                      <a:r>
                        <a:rPr sz="1100" spc="10" dirty="0">
                          <a:latin typeface="Times New Roman"/>
                          <a:cs typeface="Times New Roman"/>
                        </a:rPr>
                        <a:t>0.35</a:t>
                      </a:r>
                      <a:endParaRPr sz="1100">
                        <a:latin typeface="Times New Roman"/>
                        <a:cs typeface="Times New Roman"/>
                      </a:endParaRPr>
                    </a:p>
                  </a:txBody>
                  <a:tcPr marL="0" marR="0" marT="0" marB="0">
                    <a:lnT w="6350">
                      <a:solidFill>
                        <a:srgbClr val="000000"/>
                      </a:solidFill>
                      <a:prstDash val="solid"/>
                    </a:lnT>
                  </a:tcPr>
                </a:tc>
                <a:tc>
                  <a:txBody>
                    <a:bodyPr/>
                    <a:lstStyle/>
                    <a:p>
                      <a:pPr>
                        <a:lnSpc>
                          <a:spcPct val="100000"/>
                        </a:lnSpc>
                      </a:pPr>
                      <a:endParaRPr sz="1100" dirty="0">
                        <a:latin typeface="Times New Roman"/>
                        <a:cs typeface="Times New Roman"/>
                      </a:endParaRPr>
                    </a:p>
                  </a:txBody>
                  <a:tcPr marL="0" marR="0" marT="0" marB="0">
                    <a:lnT w="6350">
                      <a:solidFill>
                        <a:srgbClr val="000000"/>
                      </a:solidFill>
                      <a:prstDash val="solid"/>
                    </a:lnT>
                  </a:tcPr>
                </a:tc>
              </a:tr>
              <a:tr h="136596">
                <a:tc>
                  <a:txBody>
                    <a:bodyPr/>
                    <a:lstStyle/>
                    <a:p>
                      <a:pPr marL="67945">
                        <a:lnSpc>
                          <a:spcPct val="100000"/>
                        </a:lnSpc>
                        <a:spcBef>
                          <a:spcPts val="40"/>
                        </a:spcBef>
                      </a:pPr>
                      <a:r>
                        <a:rPr sz="1100" spc="10" dirty="0">
                          <a:latin typeface="Times New Roman"/>
                          <a:cs typeface="Times New Roman"/>
                        </a:rPr>
                        <a:t>No. of</a:t>
                      </a:r>
                      <a:r>
                        <a:rPr sz="1100" spc="5" dirty="0">
                          <a:latin typeface="Times New Roman"/>
                          <a:cs typeface="Times New Roman"/>
                        </a:rPr>
                        <a:t> </a:t>
                      </a:r>
                      <a:r>
                        <a:rPr sz="1100" spc="10" dirty="0">
                          <a:latin typeface="Times New Roman"/>
                          <a:cs typeface="Times New Roman"/>
                        </a:rPr>
                        <a:t>observations</a:t>
                      </a:r>
                      <a:endParaRPr sz="1100">
                        <a:latin typeface="Times New Roman"/>
                        <a:cs typeface="Times New Roman"/>
                      </a:endParaRPr>
                    </a:p>
                  </a:txBody>
                  <a:tcPr marL="0" marR="0" marT="3692" marB="0">
                    <a:lnB w="6350">
                      <a:solidFill>
                        <a:srgbClr val="000000"/>
                      </a:solidFill>
                      <a:prstDash val="solid"/>
                    </a:lnB>
                  </a:tcPr>
                </a:tc>
                <a:tc>
                  <a:txBody>
                    <a:bodyPr/>
                    <a:lstStyle/>
                    <a:p>
                      <a:pPr marL="8890" algn="ctr">
                        <a:lnSpc>
                          <a:spcPct val="100000"/>
                        </a:lnSpc>
                        <a:spcBef>
                          <a:spcPts val="40"/>
                        </a:spcBef>
                      </a:pPr>
                      <a:r>
                        <a:rPr sz="1100" spc="10" dirty="0">
                          <a:latin typeface="Times New Roman"/>
                          <a:cs typeface="Times New Roman"/>
                        </a:rPr>
                        <a:t>453</a:t>
                      </a:r>
                      <a:endParaRPr sz="1100">
                        <a:latin typeface="Times New Roman"/>
                        <a:cs typeface="Times New Roman"/>
                      </a:endParaRPr>
                    </a:p>
                  </a:txBody>
                  <a:tcPr marL="0" marR="0" marT="3692" marB="0">
                    <a:lnB w="6350">
                      <a:solidFill>
                        <a:srgbClr val="000000"/>
                      </a:solidFill>
                      <a:prstDash val="solid"/>
                    </a:lnB>
                  </a:tcPr>
                </a:tc>
                <a:tc>
                  <a:txBody>
                    <a:bodyPr/>
                    <a:lstStyle/>
                    <a:p>
                      <a:pPr marL="7620" algn="ctr">
                        <a:lnSpc>
                          <a:spcPct val="100000"/>
                        </a:lnSpc>
                        <a:spcBef>
                          <a:spcPts val="40"/>
                        </a:spcBef>
                      </a:pPr>
                      <a:r>
                        <a:rPr sz="1100" spc="10" dirty="0">
                          <a:latin typeface="Times New Roman"/>
                          <a:cs typeface="Times New Roman"/>
                        </a:rPr>
                        <a:t>453</a:t>
                      </a:r>
                      <a:endParaRPr sz="1100" dirty="0">
                        <a:latin typeface="Times New Roman"/>
                        <a:cs typeface="Times New Roman"/>
                      </a:endParaRPr>
                    </a:p>
                  </a:txBody>
                  <a:tcPr marL="0" marR="0" marT="3692" marB="0">
                    <a:lnB w="6350">
                      <a:solidFill>
                        <a:srgbClr val="000000"/>
                      </a:solidFill>
                      <a:prstDash val="solid"/>
                    </a:lnB>
                  </a:tcPr>
                </a:tc>
              </a:tr>
            </a:tbl>
          </a:graphicData>
        </a:graphic>
      </p:graphicFrame>
      <p:sp>
        <p:nvSpPr>
          <p:cNvPr id="6" name="object 6"/>
          <p:cNvSpPr txBox="1"/>
          <p:nvPr/>
        </p:nvSpPr>
        <p:spPr>
          <a:xfrm>
            <a:off x="1982834" y="6400799"/>
            <a:ext cx="7326266" cy="1417760"/>
          </a:xfrm>
          <a:prstGeom prst="rect">
            <a:avLst/>
          </a:prstGeom>
        </p:spPr>
        <p:txBody>
          <a:bodyPr vert="horz" wrap="square" lIns="0" tIns="22225" rIns="0" bIns="0" rtlCol="0">
            <a:spAutoFit/>
          </a:bodyPr>
          <a:lstStyle/>
          <a:p>
            <a:pPr marL="101600" marR="132715">
              <a:lnSpc>
                <a:spcPts val="1080"/>
              </a:lnSpc>
              <a:spcBef>
                <a:spcPts val="175"/>
              </a:spcBef>
            </a:pPr>
            <a:r>
              <a:rPr spc="-5" dirty="0">
                <a:latin typeface="Times New Roman"/>
                <a:cs typeface="Times New Roman"/>
              </a:rPr>
              <a:t>Note: </a:t>
            </a:r>
            <a:r>
              <a:rPr spc="-10" dirty="0">
                <a:latin typeface="Times New Roman"/>
                <a:cs typeface="Times New Roman"/>
              </a:rPr>
              <a:t>P-values </a:t>
            </a:r>
            <a:r>
              <a:rPr spc="-5" dirty="0">
                <a:latin typeface="Times New Roman"/>
                <a:cs typeface="Times New Roman"/>
              </a:rPr>
              <a:t>for all variables </a:t>
            </a:r>
            <a:r>
              <a:rPr spc="-10" dirty="0">
                <a:latin typeface="Times New Roman"/>
                <a:cs typeface="Times New Roman"/>
              </a:rPr>
              <a:t>are </a:t>
            </a:r>
            <a:r>
              <a:rPr spc="-5" dirty="0">
                <a:latin typeface="Times New Roman"/>
                <a:cs typeface="Times New Roman"/>
              </a:rPr>
              <a:t>given </a:t>
            </a:r>
            <a:r>
              <a:rPr spc="-10" dirty="0">
                <a:latin typeface="Times New Roman"/>
                <a:cs typeface="Times New Roman"/>
              </a:rPr>
              <a:t>in parentheses. </a:t>
            </a:r>
            <a:r>
              <a:rPr spc="-5" dirty="0">
                <a:latin typeface="Times New Roman"/>
                <a:cs typeface="Times New Roman"/>
              </a:rPr>
              <a:t>* </a:t>
            </a:r>
            <a:r>
              <a:rPr spc="-10" dirty="0">
                <a:latin typeface="Times New Roman"/>
                <a:cs typeface="Times New Roman"/>
              </a:rPr>
              <a:t>Significance </a:t>
            </a:r>
            <a:r>
              <a:rPr spc="-5" dirty="0">
                <a:latin typeface="Times New Roman"/>
                <a:cs typeface="Times New Roman"/>
              </a:rPr>
              <a:t>levels </a:t>
            </a:r>
            <a:endParaRPr lang="en-US" spc="-5" dirty="0" smtClean="0">
              <a:latin typeface="Times New Roman"/>
              <a:cs typeface="Times New Roman"/>
            </a:endParaRPr>
          </a:p>
          <a:p>
            <a:pPr marL="101600" marR="132715">
              <a:lnSpc>
                <a:spcPts val="1080"/>
              </a:lnSpc>
              <a:spcBef>
                <a:spcPts val="175"/>
              </a:spcBef>
            </a:pPr>
            <a:endParaRPr lang="en-US" spc="-5" dirty="0">
              <a:latin typeface="Times New Roman"/>
              <a:cs typeface="Times New Roman"/>
            </a:endParaRPr>
          </a:p>
          <a:p>
            <a:pPr marL="101600" marR="132715">
              <a:lnSpc>
                <a:spcPts val="1080"/>
              </a:lnSpc>
              <a:spcBef>
                <a:spcPts val="175"/>
              </a:spcBef>
            </a:pPr>
            <a:r>
              <a:rPr spc="-5" dirty="0" smtClean="0">
                <a:latin typeface="Times New Roman"/>
                <a:cs typeface="Times New Roman"/>
              </a:rPr>
              <a:t>at </a:t>
            </a:r>
            <a:r>
              <a:rPr spc="-10" dirty="0">
                <a:latin typeface="Times New Roman"/>
                <a:cs typeface="Times New Roman"/>
              </a:rPr>
              <a:t>10%, </a:t>
            </a:r>
            <a:r>
              <a:rPr spc="-5" dirty="0">
                <a:latin typeface="Times New Roman"/>
                <a:cs typeface="Times New Roman"/>
              </a:rPr>
              <a:t>**Significance  levels at </a:t>
            </a:r>
            <a:r>
              <a:rPr spc="-10" dirty="0">
                <a:latin typeface="Times New Roman"/>
                <a:cs typeface="Times New Roman"/>
              </a:rPr>
              <a:t>5%, *** Significance levels </a:t>
            </a:r>
            <a:r>
              <a:rPr spc="-5" dirty="0">
                <a:latin typeface="Times New Roman"/>
                <a:cs typeface="Times New Roman"/>
              </a:rPr>
              <a:t>at </a:t>
            </a:r>
            <a:r>
              <a:rPr spc="-10" dirty="0">
                <a:latin typeface="Times New Roman"/>
                <a:cs typeface="Times New Roman"/>
              </a:rPr>
              <a:t>1%.</a:t>
            </a:r>
            <a:endParaRPr dirty="0">
              <a:latin typeface="Times New Roman"/>
              <a:cs typeface="Times New Roman"/>
            </a:endParaRPr>
          </a:p>
          <a:p>
            <a:pPr>
              <a:lnSpc>
                <a:spcPct val="100000"/>
              </a:lnSpc>
              <a:spcBef>
                <a:spcPts val="5"/>
              </a:spcBef>
            </a:pPr>
            <a:endParaRPr sz="1100" dirty="0">
              <a:latin typeface="Times New Roman"/>
              <a:cs typeface="Times New Roman"/>
            </a:endParaRPr>
          </a:p>
          <a:p>
            <a:pPr marL="12700" marR="5080" algn="just">
              <a:lnSpc>
                <a:spcPct val="147500"/>
              </a:lnSpc>
            </a:pPr>
            <a:endParaRPr lang="en-US" sz="1100" spc="10" dirty="0" smtClean="0">
              <a:latin typeface="Times New Roman"/>
              <a:cs typeface="Times New Roman"/>
            </a:endParaRPr>
          </a:p>
          <a:p>
            <a:pPr marL="12700" marR="5080" algn="just">
              <a:lnSpc>
                <a:spcPct val="147500"/>
              </a:lnSpc>
            </a:pPr>
            <a:endParaRPr lang="en-US" sz="1100" spc="10" dirty="0">
              <a:latin typeface="Times New Roman"/>
              <a:cs typeface="Times New Roman"/>
            </a:endParaRPr>
          </a:p>
          <a:p>
            <a:pPr marL="12700" marR="5080" algn="just">
              <a:lnSpc>
                <a:spcPct val="147500"/>
              </a:lnSpc>
            </a:pPr>
            <a:endParaRPr lang="en-US" sz="1100" spc="10" dirty="0" smtClean="0">
              <a:latin typeface="Times New Roman"/>
              <a:cs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2976" y="120002"/>
            <a:ext cx="8751726" cy="781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258047" y="291509"/>
            <a:ext cx="8282143" cy="4562455"/>
          </a:xfrm>
          <a:prstGeom prst="rect">
            <a:avLst/>
          </a:prstGeom>
        </p:spPr>
        <p:txBody>
          <a:bodyPr vert="horz" wrap="square" lIns="0" tIns="15875" rIns="0" bIns="0" rtlCol="0">
            <a:spAutoFit/>
          </a:bodyPr>
          <a:lstStyle/>
          <a:p>
            <a:pPr>
              <a:lnSpc>
                <a:spcPct val="100000"/>
              </a:lnSpc>
            </a:pPr>
            <a:endParaRPr sz="1200" dirty="0">
              <a:latin typeface="Times New Roman"/>
              <a:cs typeface="Times New Roman"/>
            </a:endParaRPr>
          </a:p>
          <a:p>
            <a:pPr>
              <a:lnSpc>
                <a:spcPct val="100000"/>
              </a:lnSpc>
              <a:spcBef>
                <a:spcPts val="15"/>
              </a:spcBef>
            </a:pPr>
            <a:endParaRPr sz="1150" dirty="0">
              <a:latin typeface="Times New Roman"/>
              <a:cs typeface="Times New Roman"/>
            </a:endParaRPr>
          </a:p>
          <a:p>
            <a:pPr marL="88900" marR="82550" algn="just">
              <a:lnSpc>
                <a:spcPct val="147300"/>
              </a:lnSpc>
            </a:pPr>
            <a:endParaRPr lang="en-US" sz="1100" spc="10" dirty="0" smtClean="0">
              <a:latin typeface="Times New Roman"/>
              <a:cs typeface="Times New Roman"/>
            </a:endParaRPr>
          </a:p>
          <a:p>
            <a:pPr marL="241300" marR="5080" indent="-228600" algn="just">
              <a:lnSpc>
                <a:spcPct val="147500"/>
              </a:lnSpc>
              <a:buFont typeface="+mj-lt"/>
              <a:buAutoNum type="arabicPeriod"/>
            </a:pPr>
            <a:r>
              <a:rPr lang="en-US" sz="1600" spc="10" dirty="0" smtClean="0">
                <a:latin typeface="Times New Roman"/>
                <a:cs typeface="Times New Roman"/>
              </a:rPr>
              <a:t>The </a:t>
            </a:r>
            <a:r>
              <a:rPr lang="en-US" sz="1600" spc="5" dirty="0" smtClean="0">
                <a:latin typeface="Times New Roman"/>
                <a:cs typeface="Times New Roman"/>
              </a:rPr>
              <a:t>positive relationship </a:t>
            </a:r>
            <a:r>
              <a:rPr lang="en-US" sz="1600" spc="10" dirty="0" smtClean="0">
                <a:latin typeface="Times New Roman"/>
                <a:cs typeface="Times New Roman"/>
              </a:rPr>
              <a:t>between aid and growth in Model 1, however, does not say </a:t>
            </a:r>
            <a:r>
              <a:rPr lang="en-US" sz="1600" spc="295" dirty="0" smtClean="0">
                <a:latin typeface="Times New Roman"/>
                <a:cs typeface="Times New Roman"/>
              </a:rPr>
              <a:t> </a:t>
            </a:r>
            <a:r>
              <a:rPr lang="en-US" sz="1600" spc="10" dirty="0" smtClean="0">
                <a:latin typeface="Times New Roman"/>
                <a:cs typeface="Times New Roman"/>
              </a:rPr>
              <a:t>much about the </a:t>
            </a:r>
            <a:r>
              <a:rPr lang="en-US" sz="1600" spc="5" dirty="0" smtClean="0">
                <a:latin typeface="Times New Roman"/>
                <a:cs typeface="Times New Roman"/>
              </a:rPr>
              <a:t>direction of</a:t>
            </a:r>
            <a:r>
              <a:rPr lang="en-US" sz="1600" spc="285" dirty="0" smtClean="0">
                <a:latin typeface="Times New Roman"/>
                <a:cs typeface="Times New Roman"/>
              </a:rPr>
              <a:t> </a:t>
            </a:r>
            <a:r>
              <a:rPr lang="en-US" sz="1600" spc="5" dirty="0" smtClean="0">
                <a:latin typeface="Times New Roman"/>
                <a:cs typeface="Times New Roman"/>
              </a:rPr>
              <a:t>causality</a:t>
            </a:r>
            <a:r>
              <a:rPr lang="en-US" sz="1600" spc="285" dirty="0" smtClean="0">
                <a:latin typeface="Times New Roman"/>
                <a:cs typeface="Times New Roman"/>
              </a:rPr>
              <a:t> </a:t>
            </a:r>
            <a:r>
              <a:rPr lang="en-US" sz="1600" spc="10" dirty="0" smtClean="0">
                <a:latin typeface="Times New Roman"/>
                <a:cs typeface="Times New Roman"/>
              </a:rPr>
              <a:t>due to </a:t>
            </a:r>
            <a:r>
              <a:rPr lang="en-US" sz="1600" spc="5" dirty="0" smtClean="0">
                <a:latin typeface="Times New Roman"/>
                <a:cs typeface="Times New Roman"/>
              </a:rPr>
              <a:t>the potential </a:t>
            </a:r>
            <a:r>
              <a:rPr lang="en-US" sz="1600" spc="10" dirty="0" err="1" smtClean="0">
                <a:latin typeface="Times New Roman"/>
                <a:cs typeface="Times New Roman"/>
              </a:rPr>
              <a:t>endogeneity</a:t>
            </a:r>
            <a:r>
              <a:rPr lang="en-US" sz="1600" spc="10" dirty="0" smtClean="0">
                <a:latin typeface="Times New Roman"/>
                <a:cs typeface="Times New Roman"/>
              </a:rPr>
              <a:t> problem  </a:t>
            </a:r>
            <a:r>
              <a:rPr lang="en-US" sz="1600" spc="5" dirty="0" smtClean="0">
                <a:latin typeface="Times New Roman"/>
                <a:cs typeface="Times New Roman"/>
              </a:rPr>
              <a:t>discussed earlier. </a:t>
            </a:r>
            <a:r>
              <a:rPr lang="en-US" sz="1600" spc="10" dirty="0" smtClean="0">
                <a:latin typeface="Times New Roman"/>
                <a:cs typeface="Times New Roman"/>
              </a:rPr>
              <a:t>Hence, 2SLS estimations were </a:t>
            </a:r>
            <a:r>
              <a:rPr lang="en-US" sz="1600" spc="5" dirty="0" smtClean="0">
                <a:latin typeface="Times New Roman"/>
                <a:cs typeface="Times New Roman"/>
              </a:rPr>
              <a:t>performed; </a:t>
            </a:r>
            <a:r>
              <a:rPr lang="en-US" sz="1600" spc="10" dirty="0" smtClean="0">
                <a:latin typeface="Times New Roman"/>
                <a:cs typeface="Times New Roman"/>
              </a:rPr>
              <a:t>these </a:t>
            </a:r>
            <a:r>
              <a:rPr lang="en-US" sz="1600" spc="5" dirty="0" smtClean="0">
                <a:latin typeface="Times New Roman"/>
                <a:cs typeface="Times New Roman"/>
              </a:rPr>
              <a:t>are </a:t>
            </a:r>
            <a:r>
              <a:rPr lang="en-US" sz="1600" spc="10" dirty="0" smtClean="0">
                <a:latin typeface="Times New Roman"/>
                <a:cs typeface="Times New Roman"/>
              </a:rPr>
              <a:t>in Column</a:t>
            </a:r>
            <a:r>
              <a:rPr lang="en-US" sz="1600" spc="40" dirty="0" smtClean="0">
                <a:latin typeface="Times New Roman"/>
                <a:cs typeface="Times New Roman"/>
              </a:rPr>
              <a:t> </a:t>
            </a:r>
            <a:r>
              <a:rPr lang="en-US" sz="1600" spc="5" dirty="0" smtClean="0">
                <a:latin typeface="Times New Roman"/>
                <a:cs typeface="Times New Roman"/>
              </a:rPr>
              <a:t>2.</a:t>
            </a:r>
            <a:endParaRPr lang="en-US" sz="1600" dirty="0">
              <a:latin typeface="Times New Roman"/>
              <a:cs typeface="Times New Roman"/>
            </a:endParaRPr>
          </a:p>
          <a:p>
            <a:pPr marL="241300" marR="5080" indent="-228600" algn="just">
              <a:lnSpc>
                <a:spcPct val="147500"/>
              </a:lnSpc>
              <a:buFont typeface="+mj-lt"/>
              <a:buAutoNum type="arabicPeriod"/>
            </a:pPr>
            <a:r>
              <a:rPr lang="en-US" sz="1600" spc="10" dirty="0" smtClean="0">
                <a:latin typeface="Times New Roman"/>
                <a:cs typeface="Times New Roman"/>
              </a:rPr>
              <a:t>The </a:t>
            </a:r>
            <a:r>
              <a:rPr lang="en-US" sz="1600" spc="5" dirty="0" smtClean="0">
                <a:latin typeface="Times New Roman"/>
                <a:cs typeface="Times New Roman"/>
              </a:rPr>
              <a:t>coefficients of </a:t>
            </a:r>
            <a:r>
              <a:rPr lang="en-US" sz="1600" i="1" spc="10" dirty="0" smtClean="0">
                <a:latin typeface="Times New Roman"/>
                <a:cs typeface="Times New Roman"/>
              </a:rPr>
              <a:t>Aid/GDP </a:t>
            </a:r>
            <a:r>
              <a:rPr lang="en-US" sz="1600" spc="10" dirty="0" smtClean="0">
                <a:latin typeface="Times New Roman"/>
                <a:cs typeface="Times New Roman"/>
              </a:rPr>
              <a:t>and </a:t>
            </a:r>
            <a:r>
              <a:rPr lang="en-US" sz="1600" i="1" spc="10" dirty="0" smtClean="0">
                <a:latin typeface="Times New Roman"/>
                <a:cs typeface="Times New Roman"/>
              </a:rPr>
              <a:t>Aid Volatility </a:t>
            </a:r>
            <a:r>
              <a:rPr lang="en-US" sz="1600" spc="5" dirty="0" smtClean="0">
                <a:latin typeface="Times New Roman"/>
                <a:cs typeface="Times New Roman"/>
              </a:rPr>
              <a:t>remain significant, albeit </a:t>
            </a:r>
            <a:r>
              <a:rPr lang="en-US" sz="1600" spc="10" dirty="0" smtClean="0">
                <a:latin typeface="Times New Roman"/>
                <a:cs typeface="Times New Roman"/>
              </a:rPr>
              <a:t>at a  </a:t>
            </a:r>
            <a:r>
              <a:rPr lang="en-US" sz="1600" spc="5" dirty="0" smtClean="0">
                <a:latin typeface="Times New Roman"/>
                <a:cs typeface="Times New Roman"/>
              </a:rPr>
              <a:t>lower </a:t>
            </a:r>
            <a:r>
              <a:rPr lang="en-US" sz="1600" spc="10" dirty="0" smtClean="0">
                <a:latin typeface="Times New Roman"/>
                <a:cs typeface="Times New Roman"/>
              </a:rPr>
              <a:t>but </a:t>
            </a:r>
            <a:r>
              <a:rPr lang="en-US" sz="1600" spc="5" dirty="0" smtClean="0">
                <a:latin typeface="Times New Roman"/>
                <a:cs typeface="Times New Roman"/>
              </a:rPr>
              <a:t>still </a:t>
            </a:r>
            <a:r>
              <a:rPr lang="en-US" sz="1600" spc="10" dirty="0" smtClean="0">
                <a:latin typeface="Times New Roman"/>
                <a:cs typeface="Times New Roman"/>
              </a:rPr>
              <a:t>customary </a:t>
            </a:r>
            <a:r>
              <a:rPr lang="en-US" sz="1600" spc="5" dirty="0" smtClean="0">
                <a:latin typeface="Times New Roman"/>
                <a:cs typeface="Times New Roman"/>
              </a:rPr>
              <a:t>significance level </a:t>
            </a:r>
            <a:r>
              <a:rPr lang="en-US" sz="1600" spc="10" dirty="0" smtClean="0">
                <a:latin typeface="Times New Roman"/>
                <a:cs typeface="Times New Roman"/>
              </a:rPr>
              <a:t>of 5 </a:t>
            </a:r>
            <a:r>
              <a:rPr lang="en-US" sz="1600" spc="5" dirty="0" smtClean="0">
                <a:latin typeface="Times New Roman"/>
                <a:cs typeface="Times New Roman"/>
              </a:rPr>
              <a:t>percent. </a:t>
            </a:r>
            <a:r>
              <a:rPr lang="en-US" sz="1600" spc="10" dirty="0" smtClean="0">
                <a:latin typeface="Times New Roman"/>
                <a:cs typeface="Times New Roman"/>
              </a:rPr>
              <a:t>The </a:t>
            </a:r>
            <a:r>
              <a:rPr lang="en-US" sz="1600" spc="5" dirty="0" smtClean="0">
                <a:latin typeface="Times New Roman"/>
                <a:cs typeface="Times New Roman"/>
              </a:rPr>
              <a:t>signs </a:t>
            </a:r>
            <a:r>
              <a:rPr lang="en-US" sz="1600" spc="10" dirty="0" smtClean="0">
                <a:latin typeface="Times New Roman"/>
                <a:cs typeface="Times New Roman"/>
              </a:rPr>
              <a:t>of </a:t>
            </a:r>
            <a:r>
              <a:rPr lang="en-US" sz="1600" spc="5" dirty="0" smtClean="0">
                <a:latin typeface="Times New Roman"/>
                <a:cs typeface="Times New Roman"/>
              </a:rPr>
              <a:t>the </a:t>
            </a:r>
            <a:r>
              <a:rPr lang="en-US" sz="1600" spc="10" dirty="0" smtClean="0">
                <a:latin typeface="Times New Roman"/>
                <a:cs typeface="Times New Roman"/>
              </a:rPr>
              <a:t>various  </a:t>
            </a:r>
            <a:r>
              <a:rPr lang="en-US" sz="1600" spc="5" dirty="0" smtClean="0">
                <a:latin typeface="Times New Roman"/>
                <a:cs typeface="Times New Roman"/>
              </a:rPr>
              <a:t>coefficients</a:t>
            </a:r>
            <a:r>
              <a:rPr lang="en-US" sz="1600" spc="70" dirty="0" smtClean="0">
                <a:latin typeface="Times New Roman"/>
                <a:cs typeface="Times New Roman"/>
              </a:rPr>
              <a:t> </a:t>
            </a:r>
            <a:r>
              <a:rPr lang="en-US" sz="1600" spc="10" dirty="0" smtClean="0">
                <a:latin typeface="Times New Roman"/>
                <a:cs typeface="Times New Roman"/>
              </a:rPr>
              <a:t>do</a:t>
            </a:r>
            <a:r>
              <a:rPr lang="en-US" sz="1600" spc="80" dirty="0" smtClean="0">
                <a:latin typeface="Times New Roman"/>
                <a:cs typeface="Times New Roman"/>
              </a:rPr>
              <a:t> </a:t>
            </a:r>
            <a:r>
              <a:rPr lang="en-US" sz="1600" spc="5" dirty="0" smtClean="0">
                <a:latin typeface="Times New Roman"/>
                <a:cs typeface="Times New Roman"/>
              </a:rPr>
              <a:t>not</a:t>
            </a:r>
            <a:r>
              <a:rPr lang="en-US" sz="1600" spc="75" dirty="0" smtClean="0">
                <a:latin typeface="Times New Roman"/>
                <a:cs typeface="Times New Roman"/>
              </a:rPr>
              <a:t> </a:t>
            </a:r>
            <a:r>
              <a:rPr lang="en-US" sz="1600" spc="10" dirty="0" smtClean="0">
                <a:latin typeface="Times New Roman"/>
                <a:cs typeface="Times New Roman"/>
              </a:rPr>
              <a:t>change</a:t>
            </a:r>
            <a:r>
              <a:rPr lang="en-US" sz="1600" spc="75" dirty="0" smtClean="0">
                <a:latin typeface="Times New Roman"/>
                <a:cs typeface="Times New Roman"/>
              </a:rPr>
              <a:t> </a:t>
            </a:r>
            <a:r>
              <a:rPr lang="en-US" sz="1600" spc="10" dirty="0" smtClean="0">
                <a:latin typeface="Times New Roman"/>
                <a:cs typeface="Times New Roman"/>
              </a:rPr>
              <a:t>compared</a:t>
            </a:r>
            <a:r>
              <a:rPr lang="en-US" sz="1600" spc="75" dirty="0" smtClean="0">
                <a:latin typeface="Times New Roman"/>
                <a:cs typeface="Times New Roman"/>
              </a:rPr>
              <a:t> </a:t>
            </a:r>
            <a:r>
              <a:rPr lang="en-US" sz="1600" spc="5" dirty="0" smtClean="0">
                <a:latin typeface="Times New Roman"/>
                <a:cs typeface="Times New Roman"/>
              </a:rPr>
              <a:t>to</a:t>
            </a:r>
            <a:r>
              <a:rPr lang="en-US" sz="1600" spc="75" dirty="0" smtClean="0">
                <a:latin typeface="Times New Roman"/>
                <a:cs typeface="Times New Roman"/>
              </a:rPr>
              <a:t> </a:t>
            </a:r>
            <a:r>
              <a:rPr lang="en-US" sz="1600" spc="5" dirty="0" smtClean="0">
                <a:latin typeface="Times New Roman"/>
                <a:cs typeface="Times New Roman"/>
              </a:rPr>
              <a:t>the</a:t>
            </a:r>
            <a:r>
              <a:rPr lang="en-US" sz="1600" spc="75" dirty="0" smtClean="0">
                <a:latin typeface="Times New Roman"/>
                <a:cs typeface="Times New Roman"/>
              </a:rPr>
              <a:t> </a:t>
            </a:r>
            <a:r>
              <a:rPr lang="en-US" sz="1600" spc="15" dirty="0" smtClean="0">
                <a:latin typeface="Times New Roman"/>
                <a:cs typeface="Times New Roman"/>
              </a:rPr>
              <a:t>OLS</a:t>
            </a:r>
            <a:r>
              <a:rPr lang="en-US" sz="1600" spc="85" dirty="0" smtClean="0">
                <a:latin typeface="Times New Roman"/>
                <a:cs typeface="Times New Roman"/>
              </a:rPr>
              <a:t> </a:t>
            </a:r>
            <a:r>
              <a:rPr lang="en-US" sz="1600" spc="5" dirty="0" smtClean="0">
                <a:latin typeface="Times New Roman"/>
                <a:cs typeface="Times New Roman"/>
              </a:rPr>
              <a:t>specification</a:t>
            </a:r>
            <a:r>
              <a:rPr lang="en-US" sz="1600" spc="70" dirty="0" smtClean="0">
                <a:latin typeface="Times New Roman"/>
                <a:cs typeface="Times New Roman"/>
              </a:rPr>
              <a:t> </a:t>
            </a:r>
            <a:r>
              <a:rPr lang="en-US" sz="1600" spc="5" dirty="0" smtClean="0">
                <a:latin typeface="Times New Roman"/>
                <a:cs typeface="Times New Roman"/>
              </a:rPr>
              <a:t>results but</a:t>
            </a:r>
            <a:r>
              <a:rPr lang="en-US" sz="1600" spc="80" dirty="0" smtClean="0">
                <a:latin typeface="Times New Roman"/>
                <a:cs typeface="Times New Roman"/>
              </a:rPr>
              <a:t> </a:t>
            </a:r>
            <a:r>
              <a:rPr lang="en-US" sz="1600" spc="10" dirty="0" smtClean="0">
                <a:latin typeface="Times New Roman"/>
                <a:cs typeface="Times New Roman"/>
              </a:rPr>
              <a:t>the</a:t>
            </a:r>
            <a:r>
              <a:rPr lang="en-US" sz="1600" spc="75" dirty="0" smtClean="0">
                <a:latin typeface="Times New Roman"/>
                <a:cs typeface="Times New Roman"/>
              </a:rPr>
              <a:t> </a:t>
            </a:r>
            <a:r>
              <a:rPr lang="en-US" sz="1600" spc="5" dirty="0" smtClean="0">
                <a:latin typeface="Times New Roman"/>
                <a:cs typeface="Times New Roman"/>
              </a:rPr>
              <a:t>coefficient </a:t>
            </a:r>
            <a:r>
              <a:rPr sz="1600" spc="10" dirty="0" smtClean="0">
                <a:latin typeface="Times New Roman"/>
                <a:cs typeface="Times New Roman"/>
              </a:rPr>
              <a:t>values </a:t>
            </a:r>
            <a:r>
              <a:rPr sz="1600" spc="10" dirty="0">
                <a:latin typeface="Times New Roman"/>
                <a:cs typeface="Times New Roman"/>
              </a:rPr>
              <a:t>become </a:t>
            </a:r>
            <a:r>
              <a:rPr sz="1600" spc="5" dirty="0">
                <a:latin typeface="Times New Roman"/>
                <a:cs typeface="Times New Roman"/>
              </a:rPr>
              <a:t>considerably</a:t>
            </a:r>
            <a:r>
              <a:rPr sz="1600" spc="285" dirty="0">
                <a:latin typeface="Times New Roman"/>
                <a:cs typeface="Times New Roman"/>
              </a:rPr>
              <a:t> </a:t>
            </a:r>
            <a:r>
              <a:rPr sz="1600" spc="5" dirty="0">
                <a:latin typeface="Times New Roman"/>
                <a:cs typeface="Times New Roman"/>
              </a:rPr>
              <a:t>larger</a:t>
            </a:r>
            <a:r>
              <a:rPr sz="1600" spc="285" dirty="0">
                <a:latin typeface="Times New Roman"/>
                <a:cs typeface="Times New Roman"/>
              </a:rPr>
              <a:t> </a:t>
            </a:r>
            <a:r>
              <a:rPr sz="1600" spc="5" dirty="0">
                <a:latin typeface="Times New Roman"/>
                <a:cs typeface="Times New Roman"/>
              </a:rPr>
              <a:t>in</a:t>
            </a:r>
            <a:r>
              <a:rPr sz="1600" spc="285" dirty="0">
                <a:latin typeface="Times New Roman"/>
                <a:cs typeface="Times New Roman"/>
              </a:rPr>
              <a:t> </a:t>
            </a:r>
            <a:r>
              <a:rPr sz="1600" spc="10" dirty="0">
                <a:latin typeface="Times New Roman"/>
                <a:cs typeface="Times New Roman"/>
              </a:rPr>
              <a:t>magnitude. </a:t>
            </a:r>
            <a:r>
              <a:rPr sz="1600" spc="5" dirty="0">
                <a:latin typeface="Times New Roman"/>
                <a:cs typeface="Times New Roman"/>
              </a:rPr>
              <a:t>Other</a:t>
            </a:r>
            <a:r>
              <a:rPr sz="1600" spc="285" dirty="0">
                <a:latin typeface="Times New Roman"/>
                <a:cs typeface="Times New Roman"/>
              </a:rPr>
              <a:t> </a:t>
            </a:r>
            <a:r>
              <a:rPr sz="1600" spc="5" dirty="0">
                <a:latin typeface="Times New Roman"/>
                <a:cs typeface="Times New Roman"/>
              </a:rPr>
              <a:t>variables</a:t>
            </a:r>
            <a:r>
              <a:rPr sz="1600" spc="285" dirty="0">
                <a:latin typeface="Times New Roman"/>
                <a:cs typeface="Times New Roman"/>
              </a:rPr>
              <a:t> </a:t>
            </a:r>
            <a:r>
              <a:rPr sz="1600" spc="5" dirty="0">
                <a:latin typeface="Times New Roman"/>
                <a:cs typeface="Times New Roman"/>
              </a:rPr>
              <a:t>which remain  significant </a:t>
            </a:r>
            <a:r>
              <a:rPr sz="1600" spc="10" dirty="0">
                <a:latin typeface="Times New Roman"/>
                <a:cs typeface="Times New Roman"/>
              </a:rPr>
              <a:t>include </a:t>
            </a:r>
            <a:r>
              <a:rPr sz="1600" spc="5" dirty="0">
                <a:latin typeface="Times New Roman"/>
                <a:cs typeface="Times New Roman"/>
              </a:rPr>
              <a:t>inflation, </a:t>
            </a:r>
            <a:r>
              <a:rPr sz="1600" spc="10" dirty="0">
                <a:latin typeface="Times New Roman"/>
                <a:cs typeface="Times New Roman"/>
              </a:rPr>
              <a:t>institutional quality, ethnic </a:t>
            </a:r>
            <a:r>
              <a:rPr sz="1600" spc="5" dirty="0">
                <a:latin typeface="Times New Roman"/>
                <a:cs typeface="Times New Roman"/>
              </a:rPr>
              <a:t>fractionalization, </a:t>
            </a:r>
            <a:r>
              <a:rPr sz="1600" spc="10" dirty="0">
                <a:latin typeface="Times New Roman"/>
                <a:cs typeface="Times New Roman"/>
              </a:rPr>
              <a:t>investment </a:t>
            </a:r>
            <a:r>
              <a:rPr sz="1600" spc="295" dirty="0">
                <a:latin typeface="Times New Roman"/>
                <a:cs typeface="Times New Roman"/>
              </a:rPr>
              <a:t> </a:t>
            </a:r>
            <a:r>
              <a:rPr sz="1600" spc="10" dirty="0">
                <a:latin typeface="Times New Roman"/>
                <a:cs typeface="Times New Roman"/>
              </a:rPr>
              <a:t>and the </a:t>
            </a:r>
            <a:r>
              <a:rPr sz="1600" spc="5" dirty="0">
                <a:latin typeface="Times New Roman"/>
                <a:cs typeface="Times New Roman"/>
              </a:rPr>
              <a:t>regional </a:t>
            </a:r>
            <a:r>
              <a:rPr sz="1600" spc="10" dirty="0">
                <a:latin typeface="Times New Roman"/>
                <a:cs typeface="Times New Roman"/>
              </a:rPr>
              <a:t>dummies, </a:t>
            </a:r>
            <a:r>
              <a:rPr sz="1600" spc="5" dirty="0">
                <a:latin typeface="Times New Roman"/>
                <a:cs typeface="Times New Roman"/>
              </a:rPr>
              <a:t>all with </a:t>
            </a:r>
            <a:r>
              <a:rPr sz="1600" spc="10" dirty="0">
                <a:latin typeface="Times New Roman"/>
                <a:cs typeface="Times New Roman"/>
              </a:rPr>
              <a:t>the expected</a:t>
            </a:r>
            <a:r>
              <a:rPr sz="1600" spc="-10" dirty="0">
                <a:latin typeface="Times New Roman"/>
                <a:cs typeface="Times New Roman"/>
              </a:rPr>
              <a:t> </a:t>
            </a:r>
            <a:r>
              <a:rPr sz="1600" spc="5" dirty="0" smtClean="0">
                <a:latin typeface="Times New Roman"/>
                <a:cs typeface="Times New Roman"/>
              </a:rPr>
              <a:t>sign.</a:t>
            </a:r>
            <a:endParaRPr lang="en-US" sz="1600" dirty="0">
              <a:latin typeface="Times New Roman"/>
              <a:cs typeface="Times New Roman"/>
            </a:endParaRPr>
          </a:p>
          <a:p>
            <a:pPr marL="241300" marR="5080" indent="-228600" algn="just">
              <a:lnSpc>
                <a:spcPct val="147500"/>
              </a:lnSpc>
              <a:buFont typeface="+mj-lt"/>
              <a:buAutoNum type="arabicPeriod"/>
            </a:pPr>
            <a:r>
              <a:rPr sz="1600" spc="10" dirty="0" smtClean="0">
                <a:latin typeface="Times New Roman"/>
                <a:cs typeface="Times New Roman"/>
              </a:rPr>
              <a:t>The </a:t>
            </a:r>
            <a:r>
              <a:rPr sz="1600" spc="10" dirty="0">
                <a:latin typeface="Times New Roman"/>
                <a:cs typeface="Times New Roman"/>
              </a:rPr>
              <a:t>2SLS </a:t>
            </a:r>
            <a:r>
              <a:rPr sz="1600" spc="5" dirty="0">
                <a:latin typeface="Times New Roman"/>
                <a:cs typeface="Times New Roman"/>
              </a:rPr>
              <a:t>estimation indicates that foreign aid has </a:t>
            </a:r>
            <a:r>
              <a:rPr sz="1600" spc="10" dirty="0">
                <a:latin typeface="Times New Roman"/>
                <a:cs typeface="Times New Roman"/>
              </a:rPr>
              <a:t>a </a:t>
            </a:r>
            <a:r>
              <a:rPr sz="1600" spc="5" dirty="0">
                <a:latin typeface="Times New Roman"/>
                <a:cs typeface="Times New Roman"/>
              </a:rPr>
              <a:t>positive </a:t>
            </a:r>
            <a:r>
              <a:rPr sz="1600" spc="10" dirty="0">
                <a:latin typeface="Times New Roman"/>
                <a:cs typeface="Times New Roman"/>
              </a:rPr>
              <a:t>impact </a:t>
            </a:r>
            <a:r>
              <a:rPr sz="1600" spc="5" dirty="0">
                <a:latin typeface="Times New Roman"/>
                <a:cs typeface="Times New Roman"/>
              </a:rPr>
              <a:t>on  economic </a:t>
            </a:r>
            <a:r>
              <a:rPr sz="1600" spc="10" dirty="0">
                <a:latin typeface="Times New Roman"/>
                <a:cs typeface="Times New Roman"/>
              </a:rPr>
              <a:t>growth </a:t>
            </a:r>
            <a:r>
              <a:rPr sz="1600" spc="5" dirty="0">
                <a:latin typeface="Times New Roman"/>
                <a:cs typeface="Times New Roman"/>
              </a:rPr>
              <a:t>while the volatility of aid </a:t>
            </a:r>
            <a:r>
              <a:rPr sz="1600" spc="10" dirty="0">
                <a:latin typeface="Times New Roman"/>
                <a:cs typeface="Times New Roman"/>
              </a:rPr>
              <a:t>flows </a:t>
            </a:r>
            <a:r>
              <a:rPr sz="1600" spc="5" dirty="0">
                <a:latin typeface="Times New Roman"/>
                <a:cs typeface="Times New Roman"/>
              </a:rPr>
              <a:t>is detrimental to </a:t>
            </a:r>
            <a:r>
              <a:rPr sz="1600" dirty="0">
                <a:latin typeface="Times New Roman"/>
                <a:cs typeface="Times New Roman"/>
              </a:rPr>
              <a:t>it. </a:t>
            </a:r>
            <a:endParaRPr sz="1400" dirty="0">
              <a:latin typeface="Times New Roman"/>
              <a:cs typeface="Times New Roman"/>
            </a:endParaRPr>
          </a:p>
          <a:p>
            <a:pPr>
              <a:lnSpc>
                <a:spcPct val="100000"/>
              </a:lnSpc>
            </a:pPr>
            <a:endParaRPr sz="1200" dirty="0">
              <a:latin typeface="Times New Roman"/>
              <a:cs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48374" y="286158"/>
            <a:ext cx="8491818" cy="7512826"/>
          </a:xfrm>
          <a:prstGeom prst="rect">
            <a:avLst/>
          </a:prstGeom>
        </p:spPr>
        <p:txBody>
          <a:bodyPr vert="horz" wrap="square" lIns="0" tIns="15875" rIns="0" bIns="0" rtlCol="0">
            <a:spAutoFit/>
          </a:bodyPr>
          <a:lstStyle/>
          <a:p>
            <a:pPr>
              <a:lnSpc>
                <a:spcPct val="100000"/>
              </a:lnSpc>
            </a:pPr>
            <a:endParaRPr sz="1200" dirty="0">
              <a:latin typeface="Times New Roman"/>
              <a:cs typeface="Times New Roman"/>
            </a:endParaRPr>
          </a:p>
          <a:p>
            <a:pPr>
              <a:lnSpc>
                <a:spcPct val="100000"/>
              </a:lnSpc>
              <a:spcBef>
                <a:spcPts val="15"/>
              </a:spcBef>
            </a:pPr>
            <a:endParaRPr sz="1150" dirty="0">
              <a:latin typeface="Times New Roman"/>
              <a:cs typeface="Times New Roman"/>
            </a:endParaRPr>
          </a:p>
          <a:p>
            <a:pPr marL="12700" marR="5080" indent="430530" algn="just">
              <a:lnSpc>
                <a:spcPct val="147500"/>
              </a:lnSpc>
            </a:pPr>
            <a:endParaRPr lang="en-US" sz="1100" spc="5" dirty="0" smtClean="0">
              <a:latin typeface="Times New Roman"/>
              <a:cs typeface="Times New Roman"/>
            </a:endParaRPr>
          </a:p>
          <a:p>
            <a:pPr marL="241300" marR="5080" indent="-228600" algn="just">
              <a:lnSpc>
                <a:spcPct val="147500"/>
              </a:lnSpc>
              <a:buFont typeface="+mj-lt"/>
              <a:buAutoNum type="arabicPeriod"/>
            </a:pPr>
            <a:r>
              <a:rPr lang="en-US" sz="1600" spc="5" dirty="0" smtClean="0">
                <a:latin typeface="Times New Roman"/>
                <a:cs typeface="Times New Roman"/>
              </a:rPr>
              <a:t>Since foreign aid may be endogenous in the above model, a two-stage-least-squares  estimation is also necessary. Corruption may influence donors' decisions and may deter  them from extending aid to those countries with high levels of corruption, as they this  can be viewed as a waste, or inefficient use of aid resources. A Durbin-Wu-</a:t>
            </a:r>
            <a:r>
              <a:rPr lang="en-US" sz="1600" spc="5" dirty="0" err="1" smtClean="0">
                <a:latin typeface="Times New Roman"/>
                <a:cs typeface="Times New Roman"/>
              </a:rPr>
              <a:t>Hausman</a:t>
            </a:r>
            <a:r>
              <a:rPr lang="en-US" sz="1600" spc="5" dirty="0" smtClean="0">
                <a:latin typeface="Times New Roman"/>
                <a:cs typeface="Times New Roman"/>
              </a:rPr>
              <a:t>  chi-square test was conducted and the null of the </a:t>
            </a:r>
            <a:r>
              <a:rPr lang="en-US" sz="1600" spc="5" dirty="0" err="1" smtClean="0">
                <a:latin typeface="Times New Roman"/>
                <a:cs typeface="Times New Roman"/>
              </a:rPr>
              <a:t>exogeneity</a:t>
            </a:r>
            <a:r>
              <a:rPr lang="en-US" sz="1600" spc="5" dirty="0" smtClean="0">
                <a:latin typeface="Times New Roman"/>
                <a:cs typeface="Times New Roman"/>
              </a:rPr>
              <a:t> of the aid variable was  rejected at a 5 percent significance level indicating the preference for the 2SLS variant  in Table 2</a:t>
            </a:r>
          </a:p>
          <a:p>
            <a:pPr marL="241300" marR="5080" indent="-228600" algn="just">
              <a:lnSpc>
                <a:spcPct val="147500"/>
              </a:lnSpc>
              <a:buFont typeface="+mj-lt"/>
              <a:buAutoNum type="arabicPeriod"/>
            </a:pPr>
            <a:r>
              <a:rPr sz="1600" spc="5" dirty="0" smtClean="0">
                <a:latin typeface="Times New Roman"/>
                <a:cs typeface="Times New Roman"/>
              </a:rPr>
              <a:t>Table </a:t>
            </a:r>
            <a:r>
              <a:rPr lang="en-US" sz="1600" spc="10" dirty="0" smtClean="0">
                <a:latin typeface="Times New Roman"/>
                <a:cs typeface="Times New Roman"/>
              </a:rPr>
              <a:t>2</a:t>
            </a:r>
            <a:r>
              <a:rPr sz="1600" spc="10" dirty="0" smtClean="0">
                <a:latin typeface="Times New Roman"/>
                <a:cs typeface="Times New Roman"/>
              </a:rPr>
              <a:t> demonstrates </a:t>
            </a:r>
            <a:r>
              <a:rPr sz="1600" spc="5" dirty="0" smtClean="0">
                <a:latin typeface="Times New Roman"/>
                <a:cs typeface="Times New Roman"/>
              </a:rPr>
              <a:t>that in both </a:t>
            </a:r>
            <a:r>
              <a:rPr sz="1600" spc="10" dirty="0" smtClean="0">
                <a:latin typeface="Times New Roman"/>
                <a:cs typeface="Times New Roman"/>
              </a:rPr>
              <a:t>the </a:t>
            </a:r>
            <a:r>
              <a:rPr sz="1600" spc="15" dirty="0" smtClean="0">
                <a:latin typeface="Times New Roman"/>
                <a:cs typeface="Times New Roman"/>
              </a:rPr>
              <a:t>OLS </a:t>
            </a:r>
            <a:r>
              <a:rPr sz="1600" spc="10" dirty="0" smtClean="0">
                <a:latin typeface="Times New Roman"/>
                <a:cs typeface="Times New Roman"/>
              </a:rPr>
              <a:t>and </a:t>
            </a:r>
            <a:r>
              <a:rPr sz="1600" spc="5" dirty="0" smtClean="0">
                <a:latin typeface="Times New Roman"/>
                <a:cs typeface="Times New Roman"/>
              </a:rPr>
              <a:t>the </a:t>
            </a:r>
            <a:r>
              <a:rPr sz="1600" spc="10" dirty="0" smtClean="0">
                <a:latin typeface="Times New Roman"/>
                <a:cs typeface="Times New Roman"/>
              </a:rPr>
              <a:t>2SLS, </a:t>
            </a:r>
            <a:r>
              <a:rPr sz="1600" spc="5" dirty="0" smtClean="0">
                <a:latin typeface="Times New Roman"/>
                <a:cs typeface="Times New Roman"/>
              </a:rPr>
              <a:t>aid </a:t>
            </a:r>
            <a:r>
              <a:rPr sz="1600" spc="10" dirty="0" smtClean="0">
                <a:latin typeface="Times New Roman"/>
                <a:cs typeface="Times New Roman"/>
              </a:rPr>
              <a:t>and </a:t>
            </a:r>
            <a:r>
              <a:rPr sz="1600" spc="5" dirty="0" smtClean="0">
                <a:latin typeface="Times New Roman"/>
                <a:cs typeface="Times New Roman"/>
              </a:rPr>
              <a:t>its volatility  </a:t>
            </a:r>
            <a:r>
              <a:rPr sz="1600" spc="10" dirty="0" smtClean="0">
                <a:latin typeface="Times New Roman"/>
                <a:cs typeface="Times New Roman"/>
              </a:rPr>
              <a:t>appear </a:t>
            </a:r>
            <a:r>
              <a:rPr sz="1600" spc="5" dirty="0" smtClean="0">
                <a:latin typeface="Times New Roman"/>
                <a:cs typeface="Times New Roman"/>
              </a:rPr>
              <a:t>significant, </a:t>
            </a:r>
            <a:r>
              <a:rPr sz="1600" spc="10" dirty="0" smtClean="0">
                <a:latin typeface="Times New Roman"/>
                <a:cs typeface="Times New Roman"/>
              </a:rPr>
              <a:t>although again </a:t>
            </a:r>
            <a:r>
              <a:rPr sz="1600" spc="5" dirty="0" smtClean="0">
                <a:latin typeface="Times New Roman"/>
                <a:cs typeface="Times New Roman"/>
              </a:rPr>
              <a:t>with </a:t>
            </a:r>
            <a:r>
              <a:rPr sz="1600" spc="10" dirty="0" smtClean="0">
                <a:latin typeface="Times New Roman"/>
                <a:cs typeface="Times New Roman"/>
              </a:rPr>
              <a:t>contrasting </a:t>
            </a:r>
            <a:r>
              <a:rPr sz="1600" spc="5" dirty="0" smtClean="0">
                <a:latin typeface="Times New Roman"/>
                <a:cs typeface="Times New Roman"/>
              </a:rPr>
              <a:t>signs. </a:t>
            </a:r>
            <a:r>
              <a:rPr sz="1600" spc="10" dirty="0" smtClean="0">
                <a:latin typeface="Times New Roman"/>
                <a:cs typeface="Times New Roman"/>
              </a:rPr>
              <a:t>Corruption </a:t>
            </a:r>
            <a:r>
              <a:rPr sz="1600" spc="5" dirty="0" smtClean="0">
                <a:latin typeface="Times New Roman"/>
                <a:cs typeface="Times New Roman"/>
              </a:rPr>
              <a:t>is </a:t>
            </a:r>
            <a:r>
              <a:rPr sz="1600" spc="10" dirty="0" smtClean="0">
                <a:latin typeface="Times New Roman"/>
                <a:cs typeface="Times New Roman"/>
              </a:rPr>
              <a:t>measured </a:t>
            </a:r>
            <a:r>
              <a:rPr sz="1600" spc="15" dirty="0" smtClean="0">
                <a:latin typeface="Times New Roman"/>
                <a:cs typeface="Times New Roman"/>
              </a:rPr>
              <a:t>on </a:t>
            </a:r>
            <a:r>
              <a:rPr sz="1600" spc="10" dirty="0" smtClean="0">
                <a:latin typeface="Times New Roman"/>
                <a:cs typeface="Times New Roman"/>
              </a:rPr>
              <a:t>a  6-point </a:t>
            </a:r>
            <a:r>
              <a:rPr sz="1600" spc="5" dirty="0" smtClean="0">
                <a:latin typeface="Times New Roman"/>
                <a:cs typeface="Times New Roman"/>
              </a:rPr>
              <a:t>scale, with </a:t>
            </a:r>
            <a:r>
              <a:rPr sz="1600" spc="10" dirty="0" smtClean="0">
                <a:latin typeface="Times New Roman"/>
                <a:cs typeface="Times New Roman"/>
              </a:rPr>
              <a:t>the higher points given to the least corrupt countries. Thus, </a:t>
            </a:r>
            <a:r>
              <a:rPr sz="1600" u="sng" spc="10" dirty="0" smtClean="0">
                <a:uFill>
                  <a:solidFill>
                    <a:srgbClr val="000000"/>
                  </a:solidFill>
                </a:uFill>
                <a:latin typeface="Times New Roman"/>
                <a:cs typeface="Times New Roman"/>
              </a:rPr>
              <a:t>the </a:t>
            </a:r>
            <a:r>
              <a:rPr sz="1600" spc="10" dirty="0" smtClean="0">
                <a:latin typeface="Times New Roman"/>
                <a:cs typeface="Times New Roman"/>
              </a:rPr>
              <a:t> </a:t>
            </a:r>
            <a:r>
              <a:rPr sz="1600" u="sng" spc="5" dirty="0" smtClean="0">
                <a:uFill>
                  <a:solidFill>
                    <a:srgbClr val="000000"/>
                  </a:solidFill>
                </a:uFill>
                <a:latin typeface="Times New Roman"/>
                <a:cs typeface="Times New Roman"/>
              </a:rPr>
              <a:t>positive coefficient of </a:t>
            </a:r>
            <a:r>
              <a:rPr sz="1600" u="sng" spc="10" dirty="0" smtClean="0">
                <a:uFill>
                  <a:solidFill>
                    <a:srgbClr val="000000"/>
                  </a:solidFill>
                </a:uFill>
                <a:latin typeface="Times New Roman"/>
                <a:cs typeface="Times New Roman"/>
              </a:rPr>
              <a:t>the </a:t>
            </a:r>
            <a:r>
              <a:rPr sz="1600" u="sng" spc="5" dirty="0" smtClean="0">
                <a:uFill>
                  <a:solidFill>
                    <a:srgbClr val="000000"/>
                  </a:solidFill>
                </a:uFill>
                <a:latin typeface="Times New Roman"/>
                <a:cs typeface="Times New Roman"/>
              </a:rPr>
              <a:t>aid variable </a:t>
            </a:r>
            <a:r>
              <a:rPr sz="1600" u="sng" spc="10" dirty="0" smtClean="0">
                <a:uFill>
                  <a:solidFill>
                    <a:srgbClr val="000000"/>
                  </a:solidFill>
                </a:uFill>
                <a:latin typeface="Times New Roman"/>
                <a:cs typeface="Times New Roman"/>
              </a:rPr>
              <a:t>indicates that more </a:t>
            </a:r>
            <a:r>
              <a:rPr sz="1600" u="sng" spc="5" dirty="0" smtClean="0">
                <a:uFill>
                  <a:solidFill>
                    <a:srgbClr val="000000"/>
                  </a:solidFill>
                </a:uFill>
                <a:latin typeface="Times New Roman"/>
                <a:cs typeface="Times New Roman"/>
              </a:rPr>
              <a:t>aid actually leads </a:t>
            </a:r>
            <a:r>
              <a:rPr sz="1600" u="sng" spc="10" dirty="0" smtClean="0">
                <a:uFill>
                  <a:solidFill>
                    <a:srgbClr val="000000"/>
                  </a:solidFill>
                </a:uFill>
                <a:latin typeface="Times New Roman"/>
                <a:cs typeface="Times New Roman"/>
              </a:rPr>
              <a:t>to lower </a:t>
            </a:r>
            <a:r>
              <a:rPr sz="1600" spc="295" dirty="0" smtClean="0">
                <a:latin typeface="Times New Roman"/>
                <a:cs typeface="Times New Roman"/>
              </a:rPr>
              <a:t> </a:t>
            </a:r>
            <a:r>
              <a:rPr sz="1600" u="sng" spc="10" dirty="0" smtClean="0">
                <a:uFill>
                  <a:solidFill>
                    <a:srgbClr val="000000"/>
                  </a:solidFill>
                </a:uFill>
                <a:latin typeface="Times New Roman"/>
                <a:cs typeface="Times New Roman"/>
              </a:rPr>
              <a:t>corruption </a:t>
            </a:r>
            <a:r>
              <a:rPr sz="1600" spc="5" dirty="0" smtClean="0">
                <a:latin typeface="Times New Roman"/>
                <a:cs typeface="Times New Roman"/>
              </a:rPr>
              <a:t>behavior </a:t>
            </a:r>
            <a:r>
              <a:rPr sz="1600" spc="10" dirty="0" smtClean="0">
                <a:latin typeface="Times New Roman"/>
                <a:cs typeface="Times New Roman"/>
              </a:rPr>
              <a:t>by </a:t>
            </a:r>
            <a:r>
              <a:rPr sz="1600" spc="5" dirty="0" smtClean="0">
                <a:latin typeface="Times New Roman"/>
                <a:cs typeface="Times New Roman"/>
              </a:rPr>
              <a:t>recipient </a:t>
            </a:r>
            <a:r>
              <a:rPr sz="1600" spc="10" dirty="0" smtClean="0">
                <a:latin typeface="Times New Roman"/>
                <a:cs typeface="Times New Roman"/>
              </a:rPr>
              <a:t>governments while the </a:t>
            </a:r>
            <a:r>
              <a:rPr sz="1600" spc="5" dirty="0" smtClean="0">
                <a:latin typeface="Times New Roman"/>
                <a:cs typeface="Times New Roman"/>
              </a:rPr>
              <a:t>volatility of aid </a:t>
            </a:r>
            <a:r>
              <a:rPr sz="1600" spc="10" dirty="0" smtClean="0">
                <a:latin typeface="Times New Roman"/>
                <a:cs typeface="Times New Roman"/>
              </a:rPr>
              <a:t>does the  opposite and </a:t>
            </a:r>
            <a:r>
              <a:rPr sz="1600" spc="5" dirty="0" smtClean="0">
                <a:latin typeface="Times New Roman"/>
                <a:cs typeface="Times New Roman"/>
              </a:rPr>
              <a:t>fuels </a:t>
            </a:r>
            <a:r>
              <a:rPr sz="1600" spc="10" dirty="0" smtClean="0">
                <a:latin typeface="Times New Roman"/>
                <a:cs typeface="Times New Roman"/>
              </a:rPr>
              <a:t>corruption. </a:t>
            </a:r>
            <a:r>
              <a:rPr sz="1600" spc="15" dirty="0" smtClean="0">
                <a:latin typeface="Times New Roman"/>
                <a:cs typeface="Times New Roman"/>
              </a:rPr>
              <a:t>The </a:t>
            </a:r>
            <a:r>
              <a:rPr sz="1600" spc="5" dirty="0" smtClean="0">
                <a:latin typeface="Times New Roman"/>
                <a:cs typeface="Times New Roman"/>
              </a:rPr>
              <a:t>latter is plausible, </a:t>
            </a:r>
            <a:r>
              <a:rPr sz="1600" spc="10" dirty="0" smtClean="0">
                <a:latin typeface="Times New Roman"/>
                <a:cs typeface="Times New Roman"/>
              </a:rPr>
              <a:t>as </a:t>
            </a:r>
            <a:r>
              <a:rPr sz="1600" spc="5" dirty="0" smtClean="0">
                <a:latin typeface="Times New Roman"/>
                <a:cs typeface="Times New Roman"/>
              </a:rPr>
              <a:t>on-and-off </a:t>
            </a:r>
            <a:r>
              <a:rPr sz="1600" spc="10" dirty="0" smtClean="0">
                <a:latin typeface="Times New Roman"/>
                <a:cs typeface="Times New Roman"/>
              </a:rPr>
              <a:t>aid flows </a:t>
            </a:r>
            <a:r>
              <a:rPr sz="1600" spc="5" dirty="0" smtClean="0">
                <a:latin typeface="Times New Roman"/>
                <a:cs typeface="Times New Roman"/>
              </a:rPr>
              <a:t>discourage  </a:t>
            </a:r>
            <a:r>
              <a:rPr sz="1600" spc="10" dirty="0" smtClean="0">
                <a:latin typeface="Times New Roman"/>
                <a:cs typeface="Times New Roman"/>
              </a:rPr>
              <a:t>the use of aid in structural </a:t>
            </a:r>
            <a:r>
              <a:rPr sz="1600" spc="5" dirty="0" smtClean="0">
                <a:latin typeface="Times New Roman"/>
                <a:cs typeface="Times New Roman"/>
              </a:rPr>
              <a:t>useful </a:t>
            </a:r>
            <a:r>
              <a:rPr sz="1600" spc="10" dirty="0" smtClean="0">
                <a:latin typeface="Times New Roman"/>
                <a:cs typeface="Times New Roman"/>
              </a:rPr>
              <a:t>investment projects. </a:t>
            </a:r>
            <a:endParaRPr lang="en-US" sz="1600" spc="10" dirty="0" smtClean="0">
              <a:latin typeface="Times New Roman"/>
              <a:cs typeface="Times New Roman"/>
            </a:endParaRPr>
          </a:p>
          <a:p>
            <a:pPr marL="241300" marR="5080" indent="-228600" algn="just">
              <a:lnSpc>
                <a:spcPct val="147500"/>
              </a:lnSpc>
              <a:buFont typeface="+mj-lt"/>
              <a:buAutoNum type="arabicPeriod"/>
            </a:pPr>
            <a:r>
              <a:rPr sz="1600" spc="15" dirty="0" smtClean="0">
                <a:latin typeface="Times New Roman"/>
                <a:cs typeface="Times New Roman"/>
              </a:rPr>
              <a:t>The </a:t>
            </a:r>
            <a:r>
              <a:rPr sz="1600" spc="10" dirty="0" smtClean="0">
                <a:latin typeface="Times New Roman"/>
                <a:cs typeface="Times New Roman"/>
              </a:rPr>
              <a:t>negative impact of aid flows  on the </a:t>
            </a:r>
            <a:r>
              <a:rPr sz="1600" spc="5" dirty="0" smtClean="0">
                <a:latin typeface="Times New Roman"/>
                <a:cs typeface="Times New Roman"/>
              </a:rPr>
              <a:t>level </a:t>
            </a:r>
            <a:r>
              <a:rPr sz="1600" spc="10" dirty="0" smtClean="0">
                <a:latin typeface="Times New Roman"/>
                <a:cs typeface="Times New Roman"/>
              </a:rPr>
              <a:t>of corruption </a:t>
            </a:r>
            <a:r>
              <a:rPr sz="1600" spc="5" dirty="0" smtClean="0">
                <a:latin typeface="Times New Roman"/>
                <a:cs typeface="Times New Roman"/>
              </a:rPr>
              <a:t>is </a:t>
            </a:r>
            <a:r>
              <a:rPr sz="1600" spc="10" dirty="0" smtClean="0">
                <a:latin typeface="Times New Roman"/>
                <a:cs typeface="Times New Roman"/>
              </a:rPr>
              <a:t>certainly not conform prior expectations. The higher the </a:t>
            </a:r>
            <a:r>
              <a:rPr sz="1600" spc="295" dirty="0" smtClean="0">
                <a:latin typeface="Times New Roman"/>
                <a:cs typeface="Times New Roman"/>
              </a:rPr>
              <a:t> </a:t>
            </a:r>
            <a:r>
              <a:rPr sz="1600" spc="5" dirty="0" smtClean="0">
                <a:latin typeface="Times New Roman"/>
                <a:cs typeface="Times New Roman"/>
              </a:rPr>
              <a:t>ethnic fractionalization in the recipient </a:t>
            </a:r>
            <a:r>
              <a:rPr sz="1600" spc="10" dirty="0" smtClean="0">
                <a:latin typeface="Times New Roman"/>
                <a:cs typeface="Times New Roman"/>
              </a:rPr>
              <a:t>country, the higher </a:t>
            </a:r>
            <a:r>
              <a:rPr sz="1600" spc="5" dirty="0" smtClean="0">
                <a:latin typeface="Times New Roman"/>
                <a:cs typeface="Times New Roman"/>
              </a:rPr>
              <a:t>the </a:t>
            </a:r>
            <a:r>
              <a:rPr sz="1600" spc="10" dirty="0" smtClean="0">
                <a:latin typeface="Times New Roman"/>
                <a:cs typeface="Times New Roman"/>
              </a:rPr>
              <a:t>corruption levels are  </a:t>
            </a:r>
            <a:r>
              <a:rPr sz="1600" spc="5" dirty="0" smtClean="0">
                <a:latin typeface="Times New Roman"/>
                <a:cs typeface="Times New Roman"/>
              </a:rPr>
              <a:t>likely to </a:t>
            </a:r>
            <a:r>
              <a:rPr sz="1600" spc="10" dirty="0" smtClean="0">
                <a:latin typeface="Times New Roman"/>
                <a:cs typeface="Times New Roman"/>
              </a:rPr>
              <a:t>be and the higher </a:t>
            </a:r>
            <a:r>
              <a:rPr sz="1600" spc="5" dirty="0" smtClean="0">
                <a:latin typeface="Times New Roman"/>
                <a:cs typeface="Times New Roman"/>
              </a:rPr>
              <a:t>the education levels, the </a:t>
            </a:r>
            <a:r>
              <a:rPr sz="1600" spc="10" dirty="0" smtClean="0">
                <a:latin typeface="Times New Roman"/>
                <a:cs typeface="Times New Roman"/>
              </a:rPr>
              <a:t>lower </a:t>
            </a:r>
            <a:r>
              <a:rPr sz="1600" spc="5" dirty="0" smtClean="0">
                <a:latin typeface="Times New Roman"/>
                <a:cs typeface="Times New Roman"/>
              </a:rPr>
              <a:t>the corruption.</a:t>
            </a:r>
            <a:endParaRPr lang="en-US" sz="1600" spc="5" dirty="0" smtClean="0">
              <a:latin typeface="Times New Roman"/>
              <a:cs typeface="Times New Roman"/>
            </a:endParaRPr>
          </a:p>
          <a:p>
            <a:pPr marL="241300" marR="5080" indent="-228600" algn="just">
              <a:lnSpc>
                <a:spcPct val="147500"/>
              </a:lnSpc>
              <a:buFont typeface="+mj-lt"/>
              <a:buAutoNum type="arabicPeriod"/>
            </a:pPr>
            <a:r>
              <a:rPr sz="1600" spc="5" dirty="0" smtClean="0">
                <a:latin typeface="Times New Roman"/>
                <a:cs typeface="Times New Roman"/>
              </a:rPr>
              <a:t>Population  size is insignificant in the regression </a:t>
            </a:r>
            <a:r>
              <a:rPr sz="1600" spc="10" dirty="0" smtClean="0">
                <a:latin typeface="Times New Roman"/>
                <a:cs typeface="Times New Roman"/>
              </a:rPr>
              <a:t>and </a:t>
            </a:r>
            <a:r>
              <a:rPr sz="1600" spc="5" dirty="0" smtClean="0">
                <a:latin typeface="Times New Roman"/>
                <a:cs typeface="Times New Roman"/>
              </a:rPr>
              <a:t>inflation is significant and negatively related to  </a:t>
            </a:r>
            <a:r>
              <a:rPr sz="1600" spc="10" dirty="0" smtClean="0">
                <a:latin typeface="Times New Roman"/>
                <a:cs typeface="Times New Roman"/>
              </a:rPr>
              <a:t>corruption </a:t>
            </a:r>
            <a:r>
              <a:rPr sz="1600" spc="5" dirty="0" smtClean="0">
                <a:latin typeface="Times New Roman"/>
                <a:cs typeface="Times New Roman"/>
              </a:rPr>
              <a:t>suggesting that </a:t>
            </a:r>
            <a:r>
              <a:rPr sz="1600" spc="10" dirty="0" smtClean="0">
                <a:latin typeface="Times New Roman"/>
                <a:cs typeface="Times New Roman"/>
              </a:rPr>
              <a:t>higher inflation </a:t>
            </a:r>
            <a:r>
              <a:rPr sz="1600" spc="5" dirty="0" smtClean="0">
                <a:latin typeface="Times New Roman"/>
                <a:cs typeface="Times New Roman"/>
              </a:rPr>
              <a:t>levels lead to </a:t>
            </a:r>
            <a:r>
              <a:rPr sz="1600" spc="10" dirty="0" smtClean="0">
                <a:latin typeface="Times New Roman"/>
                <a:cs typeface="Times New Roman"/>
              </a:rPr>
              <a:t>less corruption. </a:t>
            </a:r>
            <a:endParaRPr sz="1600" dirty="0" smtClean="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55"/>
              </a:spcBef>
            </a:pPr>
            <a:endParaRPr sz="1000" dirty="0">
              <a:latin typeface="Times New Roman"/>
              <a:cs typeface="Times New Roman"/>
            </a:endParaRPr>
          </a:p>
          <a:p>
            <a:pPr marL="12700" algn="just">
              <a:lnSpc>
                <a:spcPct val="100000"/>
              </a:lnSpc>
            </a:pPr>
            <a:endParaRPr lang="en-US" sz="1100" b="1" spc="10" dirty="0" smtClean="0">
              <a:latin typeface="Times New Roman"/>
              <a:cs typeface="Times New Roman"/>
            </a:endParaRPr>
          </a:p>
          <a:p>
            <a:pPr marL="12700" algn="just">
              <a:lnSpc>
                <a:spcPct val="100000"/>
              </a:lnSpc>
            </a:pPr>
            <a:endParaRPr lang="en-US" sz="1100" b="1" spc="10" dirty="0">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76</TotalTime>
  <Words>3197</Words>
  <Application>Microsoft Office PowerPoint</Application>
  <PresentationFormat>Произвольный</PresentationFormat>
  <Paragraphs>337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Аптека</vt:lpstr>
      <vt:lpstr>Economic Growth and the Volatility</vt:lpstr>
      <vt:lpstr>Content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Word - Webvoorblad 10002.doc</dc:title>
  <dc:creator>wdriesse</dc:creator>
  <cp:lastModifiedBy>ilias.okishev.w2@gmail.com</cp:lastModifiedBy>
  <cp:revision>12</cp:revision>
  <dcterms:created xsi:type="dcterms:W3CDTF">2020-04-17T10:38:43Z</dcterms:created>
  <dcterms:modified xsi:type="dcterms:W3CDTF">2020-04-17T11:57:12Z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2010-01-04T00:00:00Z</vt:filetime>
  </property>
  <property fmtid="{D5CDD505-2E9C-101B-9397-08002B2CF9AE}" pid="3" name="Creator">
    <vt:lpwstr>PScript5.dll Version 5.2.2</vt:lpwstr>
  </property>
  <property fmtid="{D5CDD505-2E9C-101B-9397-08002B2CF9AE}" pid="4" name="LastSaved">
    <vt:filetime>2020-04-17T00:00:00Z</vt:filetime>
  </property>
</Properties>
</file>