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62" r:id="rId4"/>
    <p:sldId id="257" r:id="rId5"/>
    <p:sldId id="258" r:id="rId6"/>
    <p:sldId id="259" r:id="rId7"/>
    <p:sldId id="260" r:id="rId8"/>
    <p:sldId id="265" r:id="rId9"/>
    <p:sldId id="269" r:id="rId10"/>
    <p:sldId id="266" r:id="rId11"/>
    <p:sldId id="263"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08-Apr-23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08-Apr-23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08-Apr-23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08-Apr-23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08-Apr-23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08-Apr-23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1370215"/>
          </a:xfrm>
        </p:spPr>
        <p:txBody>
          <a:bodyPr/>
          <a:lstStyle/>
          <a:p>
            <a:pPr algn="ctr"/>
            <a:r>
              <a:rPr lang="en-US" sz="3200" b="1" dirty="0" smtClean="0"/>
              <a:t>International Space Law</a:t>
            </a:r>
            <a:endParaRPr lang="en-US" sz="3200" b="1" dirty="0"/>
          </a:p>
        </p:txBody>
      </p:sp>
      <p:sp>
        <p:nvSpPr>
          <p:cNvPr id="3" name="Subtitle 2"/>
          <p:cNvSpPr>
            <a:spLocks noGrp="1"/>
          </p:cNvSpPr>
          <p:nvPr>
            <p:ph type="subTitle" idx="1"/>
          </p:nvPr>
        </p:nvSpPr>
        <p:spPr>
          <a:xfrm>
            <a:off x="1154955" y="3374968"/>
            <a:ext cx="8825658" cy="565266"/>
          </a:xfrm>
        </p:spPr>
        <p:txBody>
          <a:bodyPr/>
          <a:lstStyle/>
          <a:p>
            <a:pPr algn="ctr"/>
            <a:r>
              <a:rPr lang="en-US" b="1" dirty="0" smtClean="0"/>
              <a:t>The law of outer space</a:t>
            </a:r>
            <a:endParaRPr lang="en-US" b="1" dirty="0"/>
          </a:p>
        </p:txBody>
      </p:sp>
    </p:spTree>
    <p:extLst>
      <p:ext uri="{BB962C8B-B14F-4D97-AF65-F5344CB8AC3E}">
        <p14:creationId xmlns:p14="http://schemas.microsoft.com/office/powerpoint/2010/main" val="2041741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85384"/>
          </a:xfrm>
        </p:spPr>
        <p:txBody>
          <a:bodyPr/>
          <a:lstStyle/>
          <a:p>
            <a:pPr algn="ctr"/>
            <a:r>
              <a:rPr lang="en-US" sz="3200" b="1" dirty="0" smtClean="0"/>
              <a:t>US Space Launch Competitiveness Act, 2015</a:t>
            </a:r>
            <a:endParaRPr lang="en-US" sz="3200" b="1" dirty="0"/>
          </a:p>
        </p:txBody>
      </p:sp>
      <p:sp>
        <p:nvSpPr>
          <p:cNvPr id="3" name="Content Placeholder 2"/>
          <p:cNvSpPr>
            <a:spLocks noGrp="1"/>
          </p:cNvSpPr>
          <p:nvPr>
            <p:ph idx="1"/>
          </p:nvPr>
        </p:nvSpPr>
        <p:spPr>
          <a:xfrm>
            <a:off x="1103312" y="1737360"/>
            <a:ext cx="8946541" cy="4511039"/>
          </a:xfrm>
        </p:spPr>
        <p:txBody>
          <a:bodyPr>
            <a:normAutofit lnSpcReduction="10000"/>
          </a:bodyPr>
          <a:lstStyle/>
          <a:p>
            <a:pPr algn="just"/>
            <a:r>
              <a:rPr lang="en-US" dirty="0" smtClean="0"/>
              <a:t>The law explicitly </a:t>
            </a:r>
            <a:r>
              <a:rPr lang="en-US" dirty="0"/>
              <a:t>allows US citizens and industries to </a:t>
            </a:r>
            <a:r>
              <a:rPr lang="en-US" dirty="0" smtClean="0"/>
              <a:t>“engage </a:t>
            </a:r>
            <a:r>
              <a:rPr lang="en-US" dirty="0"/>
              <a:t>in the commercial exploration and exploitation of space </a:t>
            </a:r>
            <a:r>
              <a:rPr lang="en-US" dirty="0" smtClean="0"/>
              <a:t>resources” </a:t>
            </a:r>
            <a:r>
              <a:rPr lang="en-US" dirty="0"/>
              <a:t>including water and minerals</a:t>
            </a:r>
            <a:r>
              <a:rPr lang="en-US" dirty="0" smtClean="0"/>
              <a:t>.</a:t>
            </a:r>
          </a:p>
          <a:p>
            <a:pPr algn="just"/>
            <a:r>
              <a:rPr lang="en-US" dirty="0" smtClean="0"/>
              <a:t>The right does not extend to extraterrestrial life.</a:t>
            </a:r>
          </a:p>
          <a:p>
            <a:pPr algn="just"/>
            <a:r>
              <a:rPr lang="en-US" dirty="0" smtClean="0"/>
              <a:t>The law also states that “</a:t>
            </a:r>
            <a:r>
              <a:rPr lang="en-US" dirty="0"/>
              <a:t>the United States does </a:t>
            </a:r>
            <a:r>
              <a:rPr lang="en-US" dirty="0" smtClean="0"/>
              <a:t>not assert</a:t>
            </a:r>
            <a:r>
              <a:rPr lang="en-US" dirty="0"/>
              <a:t> sovereignty, or sovereign or exclusive rights or jurisdiction over, or the ownership of, any celestial body</a:t>
            </a:r>
            <a:r>
              <a:rPr lang="en-US" dirty="0" smtClean="0"/>
              <a:t>.”</a:t>
            </a:r>
          </a:p>
          <a:p>
            <a:pPr algn="just"/>
            <a:r>
              <a:rPr lang="en-US" dirty="0" smtClean="0"/>
              <a:t>To summarize – One effect of the law is that American citizens could keep anything they brought back from space. </a:t>
            </a:r>
            <a:endParaRPr lang="en-US" dirty="0" smtClean="0"/>
          </a:p>
          <a:p>
            <a:pPr algn="just"/>
            <a:r>
              <a:rPr lang="en-US" dirty="0"/>
              <a:t>By allowing private appropriation in outer space, the United States, through the SPACE Act of 2015, is committing a prohibited act of sovereignty within the scope of Article II of the Treaty, thus creating a conflict that may invalidate the U.S. law</a:t>
            </a:r>
            <a:r>
              <a:rPr lang="en-US" dirty="0" smtClean="0"/>
              <a:t>.</a:t>
            </a:r>
            <a:endParaRPr lang="en-US" dirty="0"/>
          </a:p>
        </p:txBody>
      </p:sp>
    </p:spTree>
    <p:extLst>
      <p:ext uri="{BB962C8B-B14F-4D97-AF65-F5344CB8AC3E}">
        <p14:creationId xmlns:p14="http://schemas.microsoft.com/office/powerpoint/2010/main" val="3860830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35755"/>
          </a:xfrm>
        </p:spPr>
        <p:txBody>
          <a:bodyPr/>
          <a:lstStyle/>
          <a:p>
            <a:pPr algn="ctr"/>
            <a:r>
              <a:rPr lang="en-US" sz="3200" b="1" dirty="0" smtClean="0">
                <a:solidFill>
                  <a:schemeClr val="accent3">
                    <a:lumMod val="60000"/>
                    <a:lumOff val="40000"/>
                  </a:schemeClr>
                </a:solidFill>
              </a:rPr>
              <a:t>ARTICLE II</a:t>
            </a:r>
            <a:endParaRPr lang="en-US" sz="3200" b="1" dirty="0">
              <a:solidFill>
                <a:schemeClr val="accent3">
                  <a:lumMod val="60000"/>
                  <a:lumOff val="40000"/>
                </a:schemeClr>
              </a:solidFill>
            </a:endParaRPr>
          </a:p>
        </p:txBody>
      </p:sp>
      <p:sp>
        <p:nvSpPr>
          <p:cNvPr id="3" name="Content Placeholder 2"/>
          <p:cNvSpPr>
            <a:spLocks noGrp="1"/>
          </p:cNvSpPr>
          <p:nvPr>
            <p:ph idx="1"/>
          </p:nvPr>
        </p:nvSpPr>
        <p:spPr>
          <a:xfrm>
            <a:off x="1103312" y="1371600"/>
            <a:ext cx="8946541" cy="4876799"/>
          </a:xfrm>
        </p:spPr>
        <p:txBody>
          <a:bodyPr/>
          <a:lstStyle/>
          <a:p>
            <a:pPr algn="just"/>
            <a:r>
              <a:rPr lang="en-US" dirty="0" smtClean="0"/>
              <a:t>The purpose of Article II is to </a:t>
            </a:r>
            <a:r>
              <a:rPr lang="en-US" dirty="0"/>
              <a:t>declare the traditional ways of acquiring a territory under general </a:t>
            </a:r>
            <a:r>
              <a:rPr lang="en-US" dirty="0" smtClean="0"/>
              <a:t>international law</a:t>
            </a:r>
            <a:r>
              <a:rPr lang="en-US" dirty="0"/>
              <a:t>, namely discovery, occupacio and effective </a:t>
            </a:r>
            <a:r>
              <a:rPr lang="en-US" dirty="0" smtClean="0"/>
              <a:t>control, </a:t>
            </a:r>
            <a:r>
              <a:rPr lang="en-US" dirty="0"/>
              <a:t>inapplicable in Outer Space</a:t>
            </a:r>
            <a:r>
              <a:rPr lang="en-US" dirty="0" smtClean="0"/>
              <a:t>.</a:t>
            </a:r>
          </a:p>
          <a:p>
            <a:pPr algn="just"/>
            <a:r>
              <a:rPr lang="en-US" dirty="0"/>
              <a:t>It is the national appropriation of a celestial body as a sovereign territory belonging to some polity of Earth that is unacceptable</a:t>
            </a:r>
            <a:r>
              <a:rPr lang="en-US" dirty="0" smtClean="0"/>
              <a:t>.</a:t>
            </a:r>
          </a:p>
          <a:p>
            <a:pPr algn="just"/>
            <a:r>
              <a:rPr lang="en-US" dirty="0" smtClean="0"/>
              <a:t>The </a:t>
            </a:r>
            <a:r>
              <a:rPr lang="en-US" dirty="0"/>
              <a:t>“use” in Article II is the use of </a:t>
            </a:r>
            <a:r>
              <a:rPr lang="en-US" dirty="0" smtClean="0"/>
              <a:t>a celestial body in </a:t>
            </a:r>
            <a:r>
              <a:rPr lang="en-US" dirty="0"/>
              <a:t>such a way that it makes use by other countries impossible.</a:t>
            </a:r>
            <a:endParaRPr lang="en-US" dirty="0" smtClean="0"/>
          </a:p>
          <a:p>
            <a:pPr algn="just"/>
            <a:r>
              <a:rPr lang="en-US" b="1" dirty="0" smtClean="0"/>
              <a:t>Does modification of a celestial environment imply acquiring of territory in the traditional sense? </a:t>
            </a:r>
          </a:p>
          <a:p>
            <a:pPr algn="just"/>
            <a:r>
              <a:rPr lang="en-US" b="1" dirty="0"/>
              <a:t>Should a greater incompatibility with a strict reading of the non-appropriation article be tolerable if it is solving a larger problem?</a:t>
            </a:r>
          </a:p>
          <a:p>
            <a:pPr algn="just"/>
            <a:endParaRPr lang="en-US" b="1" dirty="0"/>
          </a:p>
        </p:txBody>
      </p:sp>
    </p:spTree>
    <p:extLst>
      <p:ext uri="{BB962C8B-B14F-4D97-AF65-F5344CB8AC3E}">
        <p14:creationId xmlns:p14="http://schemas.microsoft.com/office/powerpoint/2010/main" val="2678954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44315"/>
          </a:xfrm>
        </p:spPr>
        <p:txBody>
          <a:bodyPr/>
          <a:lstStyle/>
          <a:p>
            <a:endParaRPr lang="en-US" dirty="0"/>
          </a:p>
        </p:txBody>
      </p:sp>
      <p:sp>
        <p:nvSpPr>
          <p:cNvPr id="3" name="Content Placeholder 2"/>
          <p:cNvSpPr>
            <a:spLocks noGrp="1"/>
          </p:cNvSpPr>
          <p:nvPr>
            <p:ph idx="1"/>
          </p:nvPr>
        </p:nvSpPr>
        <p:spPr>
          <a:xfrm>
            <a:off x="1103312" y="1662546"/>
            <a:ext cx="8947522" cy="4585854"/>
          </a:xfrm>
        </p:spPr>
        <p:txBody>
          <a:bodyPr/>
          <a:lstStyle/>
          <a:p>
            <a:pPr algn="just"/>
            <a:r>
              <a:rPr lang="en-US" dirty="0" smtClean="0"/>
              <a:t>Article </a:t>
            </a:r>
            <a:r>
              <a:rPr lang="en-US" dirty="0"/>
              <a:t>II exists to bar nations from claiming territorial ownership of celestial bodies and resources</a:t>
            </a:r>
            <a:r>
              <a:rPr lang="en-US" dirty="0" smtClean="0"/>
              <a:t>.</a:t>
            </a:r>
          </a:p>
          <a:p>
            <a:pPr algn="just"/>
            <a:r>
              <a:rPr lang="en-US" b="1" dirty="0"/>
              <a:t>Narrow interpretation </a:t>
            </a:r>
            <a:r>
              <a:rPr lang="en-US" dirty="0"/>
              <a:t>- </a:t>
            </a:r>
            <a:r>
              <a:rPr lang="en-US" dirty="0" smtClean="0"/>
              <a:t>Because </a:t>
            </a:r>
            <a:r>
              <a:rPr lang="en-US" dirty="0"/>
              <a:t>Article II is silent as to private actors and only addresses sovereign actors, there is no prohibition of private appropriation of outer space resources</a:t>
            </a:r>
            <a:r>
              <a:rPr lang="en-US" dirty="0" smtClean="0"/>
              <a:t>.</a:t>
            </a:r>
          </a:p>
          <a:p>
            <a:pPr algn="just"/>
            <a:r>
              <a:rPr lang="en-US" dirty="0"/>
              <a:t>Sovereign recognition of ownership is essential to private ownership of something in outer </a:t>
            </a:r>
            <a:r>
              <a:rPr lang="en-US" dirty="0" smtClean="0"/>
              <a:t>space.</a:t>
            </a:r>
          </a:p>
          <a:p>
            <a:pPr algn="just"/>
            <a:r>
              <a:rPr lang="en-US" dirty="0"/>
              <a:t>Private ownership of something cannot exist without first being granted by a sovereign</a:t>
            </a:r>
            <a:r>
              <a:rPr lang="en-US" dirty="0" smtClean="0"/>
              <a:t>, </a:t>
            </a:r>
            <a:r>
              <a:rPr lang="en-US" dirty="0"/>
              <a:t>therefore a narrow interpretation of Article II fails because it rests on the creation of an illegal property right over celestial resources by private entities</a:t>
            </a:r>
            <a:endParaRPr lang="en-US" dirty="0" smtClean="0"/>
          </a:p>
          <a:p>
            <a:pPr algn="just"/>
            <a:endParaRPr lang="en-US" dirty="0"/>
          </a:p>
        </p:txBody>
      </p:sp>
    </p:spTree>
    <p:extLst>
      <p:ext uri="{BB962C8B-B14F-4D97-AF65-F5344CB8AC3E}">
        <p14:creationId xmlns:p14="http://schemas.microsoft.com/office/powerpoint/2010/main" val="4188568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Broad interpretation </a:t>
            </a:r>
            <a:r>
              <a:rPr lang="en-US" dirty="0"/>
              <a:t>- Article II, should apply to all actors, state and private. A proper textual interpretation of the treaty shows that the drafters intended for the non-appropriation doctrine to cover all entities: private and state. </a:t>
            </a:r>
            <a:endParaRPr lang="en-US" dirty="0" smtClean="0"/>
          </a:p>
          <a:p>
            <a:r>
              <a:rPr lang="en-US" dirty="0"/>
              <a:t>Article VI, contemplates private actors and firmly places their activities within the jurisdiction and responsibility of the state of which they are citizens. </a:t>
            </a:r>
            <a:endParaRPr lang="en-US" dirty="0" smtClean="0"/>
          </a:p>
          <a:p>
            <a:endParaRPr lang="en-US" dirty="0" smtClean="0"/>
          </a:p>
        </p:txBody>
      </p:sp>
    </p:spTree>
    <p:extLst>
      <p:ext uri="{BB962C8B-B14F-4D97-AF65-F5344CB8AC3E}">
        <p14:creationId xmlns:p14="http://schemas.microsoft.com/office/powerpoint/2010/main" val="777864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60940"/>
          </a:xfrm>
        </p:spPr>
        <p:txBody>
          <a:bodyPr/>
          <a:lstStyle/>
          <a:p>
            <a:pPr algn="ctr"/>
            <a:r>
              <a:rPr lang="en-US" sz="3200" b="1" dirty="0" smtClean="0">
                <a:solidFill>
                  <a:srgbClr val="FFFF00"/>
                </a:solidFill>
              </a:rPr>
              <a:t>Corpus Juris Spatialis</a:t>
            </a:r>
            <a:endParaRPr lang="en-US" sz="3200" b="1" dirty="0">
              <a:solidFill>
                <a:srgbClr val="FFFF00"/>
              </a:solidFill>
            </a:endParaRPr>
          </a:p>
        </p:txBody>
      </p:sp>
      <p:sp>
        <p:nvSpPr>
          <p:cNvPr id="3" name="Content Placeholder 2"/>
          <p:cNvSpPr>
            <a:spLocks noGrp="1"/>
          </p:cNvSpPr>
          <p:nvPr>
            <p:ph idx="1"/>
          </p:nvPr>
        </p:nvSpPr>
        <p:spPr/>
        <p:txBody>
          <a:bodyPr/>
          <a:lstStyle/>
          <a:p>
            <a:r>
              <a:rPr lang="en-US" dirty="0" smtClean="0"/>
              <a:t>Outer Space Treaty, 1967 (113 state parties)</a:t>
            </a:r>
          </a:p>
          <a:p>
            <a:r>
              <a:rPr lang="en-US" dirty="0" smtClean="0"/>
              <a:t>Rescue Agreement, 1968</a:t>
            </a:r>
          </a:p>
          <a:p>
            <a:r>
              <a:rPr lang="en-US" dirty="0" smtClean="0"/>
              <a:t>Liability Convention, 1972</a:t>
            </a:r>
          </a:p>
          <a:p>
            <a:r>
              <a:rPr lang="en-US" dirty="0" smtClean="0"/>
              <a:t>Registration Convention, 1976</a:t>
            </a:r>
          </a:p>
          <a:p>
            <a:r>
              <a:rPr lang="en-US" dirty="0" smtClean="0"/>
              <a:t>Moon Agreement, 1984 (18 state parties)</a:t>
            </a:r>
            <a:endParaRPr lang="en-US" dirty="0"/>
          </a:p>
        </p:txBody>
      </p:sp>
    </p:spTree>
    <p:extLst>
      <p:ext uri="{BB962C8B-B14F-4D97-AF65-F5344CB8AC3E}">
        <p14:creationId xmlns:p14="http://schemas.microsoft.com/office/powerpoint/2010/main" val="2332296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11064"/>
          </a:xfrm>
        </p:spPr>
        <p:txBody>
          <a:bodyPr/>
          <a:lstStyle/>
          <a:p>
            <a:endParaRPr lang="en-US" dirty="0"/>
          </a:p>
        </p:txBody>
      </p:sp>
      <p:sp>
        <p:nvSpPr>
          <p:cNvPr id="3" name="Content Placeholder 2"/>
          <p:cNvSpPr>
            <a:spLocks noGrp="1"/>
          </p:cNvSpPr>
          <p:nvPr>
            <p:ph idx="1"/>
          </p:nvPr>
        </p:nvSpPr>
        <p:spPr/>
        <p:txBody>
          <a:bodyPr/>
          <a:lstStyle/>
          <a:p>
            <a:pPr algn="just"/>
            <a:r>
              <a:rPr lang="en-US" dirty="0" smtClean="0"/>
              <a:t>“Outer space, including the Moon and other celestial bodies, shall be the province of all mankind.”</a:t>
            </a:r>
          </a:p>
          <a:p>
            <a:pPr algn="just"/>
            <a:endParaRPr lang="en-US" dirty="0"/>
          </a:p>
        </p:txBody>
      </p:sp>
    </p:spTree>
    <p:extLst>
      <p:ext uri="{BB962C8B-B14F-4D97-AF65-F5344CB8AC3E}">
        <p14:creationId xmlns:p14="http://schemas.microsoft.com/office/powerpoint/2010/main" val="307075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35755"/>
          </a:xfrm>
        </p:spPr>
        <p:txBody>
          <a:bodyPr/>
          <a:lstStyle/>
          <a:p>
            <a:pPr algn="ctr"/>
            <a:r>
              <a:rPr lang="en-US" sz="3200" b="1" dirty="0" smtClean="0">
                <a:solidFill>
                  <a:srgbClr val="FFFF00"/>
                </a:solidFill>
              </a:rPr>
              <a:t>Freedoms of Outer Space </a:t>
            </a:r>
            <a:endParaRPr lang="en-US" sz="3200" b="1" dirty="0">
              <a:solidFill>
                <a:srgbClr val="FFFF00"/>
              </a:solidFill>
            </a:endParaRPr>
          </a:p>
        </p:txBody>
      </p:sp>
      <p:sp>
        <p:nvSpPr>
          <p:cNvPr id="3" name="Content Placeholder 2"/>
          <p:cNvSpPr>
            <a:spLocks noGrp="1"/>
          </p:cNvSpPr>
          <p:nvPr>
            <p:ph idx="1"/>
          </p:nvPr>
        </p:nvSpPr>
        <p:spPr>
          <a:xfrm>
            <a:off x="1103312" y="1745674"/>
            <a:ext cx="8946541" cy="4502726"/>
          </a:xfrm>
        </p:spPr>
        <p:txBody>
          <a:bodyPr/>
          <a:lstStyle/>
          <a:p>
            <a:pPr algn="just"/>
            <a:r>
              <a:rPr lang="en-US" dirty="0"/>
              <a:t>Outer space, including the Moon and other celestial bodies, shall be free for exploration and use by all States without </a:t>
            </a:r>
            <a:r>
              <a:rPr lang="en-US" dirty="0" smtClean="0"/>
              <a:t>discrimination.</a:t>
            </a:r>
          </a:p>
          <a:p>
            <a:pPr algn="just"/>
            <a:r>
              <a:rPr lang="en-US" dirty="0" smtClean="0"/>
              <a:t>There </a:t>
            </a:r>
            <a:r>
              <a:rPr lang="en-US" dirty="0"/>
              <a:t>shall be free access to all areas of celestial bodies</a:t>
            </a:r>
            <a:r>
              <a:rPr lang="en-US" dirty="0" smtClean="0"/>
              <a:t>.</a:t>
            </a:r>
          </a:p>
          <a:p>
            <a:pPr algn="just"/>
            <a:r>
              <a:rPr lang="en-US" dirty="0"/>
              <a:t>There shall be freedom of scientific investigation in outer space, including the Moon and other celestial </a:t>
            </a:r>
            <a:r>
              <a:rPr lang="en-US" dirty="0" smtClean="0"/>
              <a:t>bodies.</a:t>
            </a:r>
            <a:endParaRPr lang="en-US" dirty="0"/>
          </a:p>
          <a:p>
            <a:pPr algn="just"/>
            <a:endParaRPr lang="en-US" dirty="0"/>
          </a:p>
        </p:txBody>
      </p:sp>
    </p:spTree>
    <p:extLst>
      <p:ext uri="{BB962C8B-B14F-4D97-AF65-F5344CB8AC3E}">
        <p14:creationId xmlns:p14="http://schemas.microsoft.com/office/powerpoint/2010/main" val="133020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52627"/>
          </a:xfrm>
        </p:spPr>
        <p:txBody>
          <a:bodyPr/>
          <a:lstStyle/>
          <a:p>
            <a:pPr algn="ctr"/>
            <a:r>
              <a:rPr lang="en-US" sz="3200" b="1" dirty="0" smtClean="0">
                <a:solidFill>
                  <a:srgbClr val="FFFF00"/>
                </a:solidFill>
              </a:rPr>
              <a:t>Restrictions on Freedoms</a:t>
            </a:r>
            <a:endParaRPr lang="en-US" sz="3200" b="1" dirty="0">
              <a:solidFill>
                <a:srgbClr val="FFFF00"/>
              </a:solidFill>
            </a:endParaRPr>
          </a:p>
        </p:txBody>
      </p:sp>
      <p:sp>
        <p:nvSpPr>
          <p:cNvPr id="3" name="Content Placeholder 2"/>
          <p:cNvSpPr>
            <a:spLocks noGrp="1"/>
          </p:cNvSpPr>
          <p:nvPr>
            <p:ph idx="1"/>
          </p:nvPr>
        </p:nvSpPr>
        <p:spPr>
          <a:xfrm>
            <a:off x="1103312" y="1562794"/>
            <a:ext cx="8946541" cy="4685606"/>
          </a:xfrm>
        </p:spPr>
        <p:txBody>
          <a:bodyPr/>
          <a:lstStyle/>
          <a:p>
            <a:pPr algn="just"/>
            <a:r>
              <a:rPr lang="en-US" dirty="0" smtClean="0"/>
              <a:t>The exploration and use of outer space, including the Moon and other celestial bodies, shall be carried out for the benefit and in the interests of all countries.</a:t>
            </a:r>
          </a:p>
          <a:p>
            <a:pPr algn="just"/>
            <a:r>
              <a:rPr lang="en-US" dirty="0" smtClean="0"/>
              <a:t>The Moon and other celestial bodies shall be used by all States Parties to the Treaty exclusively for peaceful purposes.</a:t>
            </a:r>
          </a:p>
          <a:p>
            <a:pPr algn="just"/>
            <a:r>
              <a:rPr lang="en-US" dirty="0"/>
              <a:t>State </a:t>
            </a:r>
            <a:r>
              <a:rPr lang="en-US" dirty="0" smtClean="0"/>
              <a:t>Parties shall </a:t>
            </a:r>
            <a:r>
              <a:rPr lang="en-US" dirty="0"/>
              <a:t>conduct all their activities in outer space, including the Moon and other celestial bodies, with due regard to the corresponding interests of all other States Parties to the Treaty. </a:t>
            </a:r>
            <a:endParaRPr lang="en-US" dirty="0" smtClean="0"/>
          </a:p>
          <a:p>
            <a:pPr algn="just"/>
            <a:endParaRPr lang="en-US" dirty="0"/>
          </a:p>
        </p:txBody>
      </p:sp>
    </p:spTree>
    <p:extLst>
      <p:ext uri="{BB962C8B-B14F-4D97-AF65-F5344CB8AC3E}">
        <p14:creationId xmlns:p14="http://schemas.microsoft.com/office/powerpoint/2010/main" val="322189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68758"/>
          </a:xfrm>
        </p:spPr>
        <p:txBody>
          <a:bodyPr/>
          <a:lstStyle/>
          <a:p>
            <a:pPr algn="ctr"/>
            <a:r>
              <a:rPr lang="en-US" sz="3200" b="1" dirty="0" smtClean="0">
                <a:solidFill>
                  <a:srgbClr val="FF0000"/>
                </a:solidFill>
              </a:rPr>
              <a:t>Prohibited Activities in Outer Space</a:t>
            </a:r>
            <a:endParaRPr lang="en-US" sz="3200" b="1" dirty="0">
              <a:solidFill>
                <a:srgbClr val="FF0000"/>
              </a:solidFill>
            </a:endParaRPr>
          </a:p>
        </p:txBody>
      </p:sp>
      <p:sp>
        <p:nvSpPr>
          <p:cNvPr id="3" name="Content Placeholder 2"/>
          <p:cNvSpPr>
            <a:spLocks noGrp="1"/>
          </p:cNvSpPr>
          <p:nvPr>
            <p:ph idx="1"/>
          </p:nvPr>
        </p:nvSpPr>
        <p:spPr>
          <a:xfrm>
            <a:off x="1103312" y="1479666"/>
            <a:ext cx="8947522" cy="4768734"/>
          </a:xfrm>
        </p:spPr>
        <p:txBody>
          <a:bodyPr/>
          <a:lstStyle/>
          <a:p>
            <a:pPr algn="just"/>
            <a:r>
              <a:rPr lang="en-US" dirty="0"/>
              <a:t>Outer space, including the Moon and other celestial bodies, is </a:t>
            </a:r>
            <a:r>
              <a:rPr lang="en-US" b="1" dirty="0"/>
              <a:t>not subject to national appropriation</a:t>
            </a:r>
            <a:r>
              <a:rPr lang="en-US" dirty="0"/>
              <a:t> by claim of sovereignty, by means of use or occupation, or by any other means</a:t>
            </a:r>
            <a:r>
              <a:rPr lang="en-US" dirty="0" smtClean="0"/>
              <a:t>.</a:t>
            </a:r>
          </a:p>
          <a:p>
            <a:pPr algn="just"/>
            <a:r>
              <a:rPr lang="en-US" dirty="0"/>
              <a:t>States Parties to the Treaty undertake not to place in orbit around the Earth any objects carrying nuclear weapons or any other kinds of weapons of mass destruction, install such weapons on celestial bodies, or station such weapons in outer space in any other manner</a:t>
            </a:r>
            <a:r>
              <a:rPr lang="en-US" dirty="0" smtClean="0"/>
              <a:t>.</a:t>
            </a:r>
          </a:p>
          <a:p>
            <a:pPr algn="just"/>
            <a:r>
              <a:rPr lang="en-US" dirty="0"/>
              <a:t>The establishment of military bases, installations and fortifications, the testing of any type of weapons and the conduct of military manoeuvres on celestial bodies shall be forbidden. </a:t>
            </a:r>
          </a:p>
        </p:txBody>
      </p:sp>
    </p:spTree>
    <p:extLst>
      <p:ext uri="{BB962C8B-B14F-4D97-AF65-F5344CB8AC3E}">
        <p14:creationId xmlns:p14="http://schemas.microsoft.com/office/powerpoint/2010/main" val="323539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902257"/>
          </a:xfrm>
        </p:spPr>
        <p:txBody>
          <a:bodyPr/>
          <a:lstStyle/>
          <a:p>
            <a:pPr algn="ctr"/>
            <a:r>
              <a:rPr lang="en-US" sz="3200" b="1" dirty="0" smtClean="0">
                <a:solidFill>
                  <a:schemeClr val="accent3">
                    <a:lumMod val="60000"/>
                    <a:lumOff val="40000"/>
                  </a:schemeClr>
                </a:solidFill>
              </a:rPr>
              <a:t>ARTICLE I </a:t>
            </a:r>
            <a:endParaRPr lang="en-US" sz="3200" b="1" dirty="0">
              <a:solidFill>
                <a:schemeClr val="accent3">
                  <a:lumMod val="60000"/>
                  <a:lumOff val="40000"/>
                </a:schemeClr>
              </a:solidFill>
            </a:endParaRPr>
          </a:p>
        </p:txBody>
      </p:sp>
      <p:sp>
        <p:nvSpPr>
          <p:cNvPr id="3" name="Content Placeholder 2"/>
          <p:cNvSpPr>
            <a:spLocks noGrp="1"/>
          </p:cNvSpPr>
          <p:nvPr>
            <p:ph idx="1"/>
          </p:nvPr>
        </p:nvSpPr>
        <p:spPr>
          <a:xfrm>
            <a:off x="1028498" y="1296785"/>
            <a:ext cx="8946541" cy="4569229"/>
          </a:xfrm>
        </p:spPr>
        <p:txBody>
          <a:bodyPr/>
          <a:lstStyle/>
          <a:p>
            <a:r>
              <a:rPr lang="en-US" b="1" dirty="0"/>
              <a:t>Exploration</a:t>
            </a:r>
            <a:r>
              <a:rPr lang="en-US" dirty="0"/>
              <a:t> - an activity aimed at gathering knowledge of outer </a:t>
            </a:r>
            <a:r>
              <a:rPr lang="en-US" dirty="0" smtClean="0"/>
              <a:t>space.</a:t>
            </a:r>
          </a:p>
          <a:p>
            <a:r>
              <a:rPr lang="en-US" b="1" dirty="0"/>
              <a:t>Use</a:t>
            </a:r>
            <a:r>
              <a:rPr lang="en-US" dirty="0"/>
              <a:t> – It </a:t>
            </a:r>
            <a:r>
              <a:rPr lang="en-US" dirty="0" smtClean="0"/>
              <a:t>is the </a:t>
            </a:r>
            <a:r>
              <a:rPr lang="en-US" dirty="0"/>
              <a:t>application of this knowledge</a:t>
            </a:r>
            <a:r>
              <a:rPr lang="en-US" dirty="0" smtClean="0"/>
              <a:t>.</a:t>
            </a:r>
          </a:p>
          <a:p>
            <a:r>
              <a:rPr lang="en-US" dirty="0"/>
              <a:t>The obligation to carry out space activities for the benefit and in the interests of all countries is too vague to be </a:t>
            </a:r>
            <a:r>
              <a:rPr lang="en-US" dirty="0" smtClean="0"/>
              <a:t>self-executing.</a:t>
            </a:r>
          </a:p>
          <a:p>
            <a:endParaRPr lang="en-US" dirty="0"/>
          </a:p>
        </p:txBody>
      </p:sp>
    </p:spTree>
    <p:extLst>
      <p:ext uri="{BB962C8B-B14F-4D97-AF65-F5344CB8AC3E}">
        <p14:creationId xmlns:p14="http://schemas.microsoft.com/office/powerpoint/2010/main" val="135848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61187"/>
          </a:xfrm>
        </p:spPr>
        <p:txBody>
          <a:bodyPr/>
          <a:lstStyle/>
          <a:p>
            <a:endParaRPr lang="en-US" dirty="0"/>
          </a:p>
        </p:txBody>
      </p:sp>
      <p:sp>
        <p:nvSpPr>
          <p:cNvPr id="3" name="Content Placeholder 2"/>
          <p:cNvSpPr>
            <a:spLocks noGrp="1"/>
          </p:cNvSpPr>
          <p:nvPr>
            <p:ph idx="1"/>
          </p:nvPr>
        </p:nvSpPr>
        <p:spPr/>
        <p:txBody>
          <a:bodyPr/>
          <a:lstStyle/>
          <a:p>
            <a:pPr algn="just"/>
            <a:r>
              <a:rPr lang="en-US" dirty="0" smtClean="0"/>
              <a:t>“Nothing </a:t>
            </a:r>
            <a:r>
              <a:rPr lang="en-US" dirty="0"/>
              <a:t>in Article I diminishes or alters the right of the United States to determine…how it shares the benefits and results of its space activities</a:t>
            </a:r>
            <a:r>
              <a:rPr lang="en-US" dirty="0" smtClean="0"/>
              <a:t>.” – United States</a:t>
            </a:r>
            <a:endParaRPr lang="en-US" dirty="0"/>
          </a:p>
        </p:txBody>
      </p:sp>
    </p:spTree>
    <p:extLst>
      <p:ext uri="{BB962C8B-B14F-4D97-AF65-F5344CB8AC3E}">
        <p14:creationId xmlns:p14="http://schemas.microsoft.com/office/powerpoint/2010/main" val="1119152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53853" cy="1218140"/>
          </a:xfrm>
        </p:spPr>
        <p:txBody>
          <a:bodyPr/>
          <a:lstStyle/>
          <a:p>
            <a:pPr algn="ctr"/>
            <a:r>
              <a:rPr lang="en-US" sz="3200" b="1" dirty="0" smtClean="0"/>
              <a:t>Dennis Hope – made 10 million USD selling land on Moon</a:t>
            </a:r>
            <a:endParaRPr lang="en-US" sz="3200" b="1" dirty="0"/>
          </a:p>
        </p:txBody>
      </p:sp>
      <p:pic>
        <p:nvPicPr>
          <p:cNvPr id="1026" name="Picture 2" descr="https://i.dailymail.co.uk/i/pix/2014/06/10/article-2654045-1EA0EC5500000578-814_306x42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59425" y="1836507"/>
            <a:ext cx="3035232" cy="419576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185949" y="2061951"/>
            <a:ext cx="5480858" cy="1323439"/>
          </a:xfrm>
          <a:prstGeom prst="rect">
            <a:avLst/>
          </a:prstGeom>
        </p:spPr>
        <p:txBody>
          <a:bodyPr wrap="square">
            <a:spAutoFit/>
          </a:bodyPr>
          <a:lstStyle/>
          <a:p>
            <a:pPr algn="just"/>
            <a:r>
              <a:rPr lang="en-US" sz="2000" dirty="0">
                <a:latin typeface="Google Sans"/>
              </a:rPr>
              <a:t>In 1980 Hope realized that while the 1967 United Nations Outer Space Treaty said no country could own the moon, it said nothing about individuals.</a:t>
            </a:r>
            <a:endParaRPr lang="en-US" sz="2000" dirty="0"/>
          </a:p>
        </p:txBody>
      </p:sp>
    </p:spTree>
    <p:extLst>
      <p:ext uri="{BB962C8B-B14F-4D97-AF65-F5344CB8AC3E}">
        <p14:creationId xmlns:p14="http://schemas.microsoft.com/office/powerpoint/2010/main" val="13367229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127</TotalTime>
  <Words>787</Words>
  <Application>Microsoft Office PowerPoint</Application>
  <PresentationFormat>Widescreen</PresentationFormat>
  <Paragraphs>46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Google Sans</vt:lpstr>
      <vt:lpstr>Wingdings 3</vt:lpstr>
      <vt:lpstr>Ion</vt:lpstr>
      <vt:lpstr>International Space Law</vt:lpstr>
      <vt:lpstr>Corpus Juris Spatialis</vt:lpstr>
      <vt:lpstr>PowerPoint Presentation</vt:lpstr>
      <vt:lpstr>Freedoms of Outer Space </vt:lpstr>
      <vt:lpstr>Restrictions on Freedoms</vt:lpstr>
      <vt:lpstr>Prohibited Activities in Outer Space</vt:lpstr>
      <vt:lpstr>ARTICLE I </vt:lpstr>
      <vt:lpstr>PowerPoint Presentation</vt:lpstr>
      <vt:lpstr>Dennis Hope – made 10 million USD selling land on Moon</vt:lpstr>
      <vt:lpstr>US Space Launch Competitiveness Act, 2015</vt:lpstr>
      <vt:lpstr>ARTICLE II</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Space Law</dc:title>
  <dc:creator>Bholenath Dutta</dc:creator>
  <cp:lastModifiedBy>Bholenath Dutta</cp:lastModifiedBy>
  <cp:revision>93</cp:revision>
  <dcterms:created xsi:type="dcterms:W3CDTF">2023-04-04T09:08:53Z</dcterms:created>
  <dcterms:modified xsi:type="dcterms:W3CDTF">2023-04-08T06:57:25Z</dcterms:modified>
</cp:coreProperties>
</file>