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57" r:id="rId4"/>
    <p:sldId id="258" r:id="rId5"/>
    <p:sldId id="260" r:id="rId6"/>
    <p:sldId id="261" r:id="rId7"/>
    <p:sldId id="270" r:id="rId8"/>
    <p:sldId id="269" r:id="rId9"/>
    <p:sldId id="262" r:id="rId10"/>
    <p:sldId id="263" r:id="rId11"/>
    <p:sldId id="271" r:id="rId12"/>
    <p:sldId id="272" r:id="rId13"/>
    <p:sldId id="273" r:id="rId14"/>
    <p:sldId id="274" r:id="rId15"/>
    <p:sldId id="264" r:id="rId16"/>
    <p:sldId id="265" r:id="rId17"/>
    <p:sldId id="275" r:id="rId18"/>
    <p:sldId id="266"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922" autoAdjust="0"/>
  </p:normalViewPr>
  <p:slideViewPr>
    <p:cSldViewPr snapToGrid="0">
      <p:cViewPr varScale="1">
        <p:scale>
          <a:sx n="52" d="100"/>
          <a:sy n="52" d="100"/>
        </p:scale>
        <p:origin x="1872"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5C34B-C7A7-4F29-9D8F-E28F1D54209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348AF28-AE71-4AC3-9085-CC499D67CB62}">
      <dgm:prSet/>
      <dgm:spPr/>
      <dgm:t>
        <a:bodyPr/>
        <a:lstStyle/>
        <a:p>
          <a:r>
            <a:rPr lang="en-US" b="0" baseline="0"/>
            <a:t>The efficient (or Pigouvian) tax internalizes the externality, forcing producers and consumers to incorporate the full costs of their actions into their decisions.</a:t>
          </a:r>
          <a:endParaRPr lang="en-US"/>
        </a:p>
      </dgm:t>
    </dgm:pt>
    <dgm:pt modelId="{FF44DB61-48DC-4997-A234-E28E4174E02C}" type="parTrans" cxnId="{94284FEE-A8E1-46F1-8CC3-A8C8A909EC34}">
      <dgm:prSet/>
      <dgm:spPr/>
      <dgm:t>
        <a:bodyPr/>
        <a:lstStyle/>
        <a:p>
          <a:endParaRPr lang="en-US"/>
        </a:p>
      </dgm:t>
    </dgm:pt>
    <dgm:pt modelId="{1E376FD3-ED3D-4E62-976D-151B4518370B}" type="sibTrans" cxnId="{94284FEE-A8E1-46F1-8CC3-A8C8A909EC34}">
      <dgm:prSet/>
      <dgm:spPr/>
      <dgm:t>
        <a:bodyPr/>
        <a:lstStyle/>
        <a:p>
          <a:endParaRPr lang="en-US"/>
        </a:p>
      </dgm:t>
    </dgm:pt>
    <dgm:pt modelId="{4CC5CC7D-C9F8-4D7B-BBB0-A6EFEB5E5852}">
      <dgm:prSet/>
      <dgm:spPr/>
      <dgm:t>
        <a:bodyPr/>
        <a:lstStyle/>
        <a:p>
          <a:r>
            <a:rPr lang="en-US"/>
            <a:t>By correcting the market failure, the Pigouvian tax eliminates deadweight loss.</a:t>
          </a:r>
        </a:p>
      </dgm:t>
    </dgm:pt>
    <dgm:pt modelId="{ACFD51C8-927C-43F6-AAF5-F0AB66141BBB}" type="parTrans" cxnId="{4AFA3AF7-9898-4DCB-ABE8-BC498106E69F}">
      <dgm:prSet/>
      <dgm:spPr/>
      <dgm:t>
        <a:bodyPr/>
        <a:lstStyle/>
        <a:p>
          <a:endParaRPr lang="en-US"/>
        </a:p>
      </dgm:t>
    </dgm:pt>
    <dgm:pt modelId="{C7F1BD0F-0125-4122-BD69-2F077D2C5F93}" type="sibTrans" cxnId="{4AFA3AF7-9898-4DCB-ABE8-BC498106E69F}">
      <dgm:prSet/>
      <dgm:spPr/>
      <dgm:t>
        <a:bodyPr/>
        <a:lstStyle/>
        <a:p>
          <a:endParaRPr lang="en-US"/>
        </a:p>
      </dgm:t>
    </dgm:pt>
    <dgm:pt modelId="{D9F0AD2A-2221-4901-9C45-DC182DFA5601}" type="pres">
      <dgm:prSet presAssocID="{1095C34B-C7A7-4F29-9D8F-E28F1D542091}" presName="hierChild1" presStyleCnt="0">
        <dgm:presLayoutVars>
          <dgm:chPref val="1"/>
          <dgm:dir/>
          <dgm:animOne val="branch"/>
          <dgm:animLvl val="lvl"/>
          <dgm:resizeHandles/>
        </dgm:presLayoutVars>
      </dgm:prSet>
      <dgm:spPr/>
    </dgm:pt>
    <dgm:pt modelId="{223D4D48-FF4F-4715-929E-D55BF7D8AF92}" type="pres">
      <dgm:prSet presAssocID="{0348AF28-AE71-4AC3-9085-CC499D67CB62}" presName="hierRoot1" presStyleCnt="0"/>
      <dgm:spPr/>
    </dgm:pt>
    <dgm:pt modelId="{3DE7A612-A914-4066-A52C-37BBFD656C2F}" type="pres">
      <dgm:prSet presAssocID="{0348AF28-AE71-4AC3-9085-CC499D67CB62}" presName="composite" presStyleCnt="0"/>
      <dgm:spPr/>
    </dgm:pt>
    <dgm:pt modelId="{84D4133F-1D87-489F-9DDE-95982D5B021D}" type="pres">
      <dgm:prSet presAssocID="{0348AF28-AE71-4AC3-9085-CC499D67CB62}" presName="background" presStyleLbl="node0" presStyleIdx="0" presStyleCnt="2"/>
      <dgm:spPr/>
    </dgm:pt>
    <dgm:pt modelId="{4BA58696-F220-45FC-A1AB-D348BA6A230E}" type="pres">
      <dgm:prSet presAssocID="{0348AF28-AE71-4AC3-9085-CC499D67CB62}" presName="text" presStyleLbl="fgAcc0" presStyleIdx="0" presStyleCnt="2">
        <dgm:presLayoutVars>
          <dgm:chPref val="3"/>
        </dgm:presLayoutVars>
      </dgm:prSet>
      <dgm:spPr/>
    </dgm:pt>
    <dgm:pt modelId="{E72B8AA8-0635-466E-8613-27E5E2D084A1}" type="pres">
      <dgm:prSet presAssocID="{0348AF28-AE71-4AC3-9085-CC499D67CB62}" presName="hierChild2" presStyleCnt="0"/>
      <dgm:spPr/>
    </dgm:pt>
    <dgm:pt modelId="{B573AEFE-E4A7-4B63-B7B7-CFDD3DB5B027}" type="pres">
      <dgm:prSet presAssocID="{4CC5CC7D-C9F8-4D7B-BBB0-A6EFEB5E5852}" presName="hierRoot1" presStyleCnt="0"/>
      <dgm:spPr/>
    </dgm:pt>
    <dgm:pt modelId="{30D2F07D-4D2E-424B-BB28-64B2F6A2CD88}" type="pres">
      <dgm:prSet presAssocID="{4CC5CC7D-C9F8-4D7B-BBB0-A6EFEB5E5852}" presName="composite" presStyleCnt="0"/>
      <dgm:spPr/>
    </dgm:pt>
    <dgm:pt modelId="{55451FB0-4864-47AE-B057-2BC734C5CEC6}" type="pres">
      <dgm:prSet presAssocID="{4CC5CC7D-C9F8-4D7B-BBB0-A6EFEB5E5852}" presName="background" presStyleLbl="node0" presStyleIdx="1" presStyleCnt="2"/>
      <dgm:spPr/>
    </dgm:pt>
    <dgm:pt modelId="{D3865256-2FD6-49BC-A1CF-AF0AC324AAC2}" type="pres">
      <dgm:prSet presAssocID="{4CC5CC7D-C9F8-4D7B-BBB0-A6EFEB5E5852}" presName="text" presStyleLbl="fgAcc0" presStyleIdx="1" presStyleCnt="2">
        <dgm:presLayoutVars>
          <dgm:chPref val="3"/>
        </dgm:presLayoutVars>
      </dgm:prSet>
      <dgm:spPr/>
    </dgm:pt>
    <dgm:pt modelId="{1FCE82DA-3F34-4D3F-9253-31E192EE409A}" type="pres">
      <dgm:prSet presAssocID="{4CC5CC7D-C9F8-4D7B-BBB0-A6EFEB5E5852}" presName="hierChild2" presStyleCnt="0"/>
      <dgm:spPr/>
    </dgm:pt>
  </dgm:ptLst>
  <dgm:cxnLst>
    <dgm:cxn modelId="{8CFFC027-D2BB-43F5-8E91-274744F1AC22}" type="presOf" srcId="{4CC5CC7D-C9F8-4D7B-BBB0-A6EFEB5E5852}" destId="{D3865256-2FD6-49BC-A1CF-AF0AC324AAC2}" srcOrd="0" destOrd="0" presId="urn:microsoft.com/office/officeart/2005/8/layout/hierarchy1"/>
    <dgm:cxn modelId="{76447C4B-FFDC-4D78-8942-C8FD7508EE29}" type="presOf" srcId="{1095C34B-C7A7-4F29-9D8F-E28F1D542091}" destId="{D9F0AD2A-2221-4901-9C45-DC182DFA5601}" srcOrd="0" destOrd="0" presId="urn:microsoft.com/office/officeart/2005/8/layout/hierarchy1"/>
    <dgm:cxn modelId="{DB00754C-8B6D-47A0-A2CE-646F052A3CB7}" type="presOf" srcId="{0348AF28-AE71-4AC3-9085-CC499D67CB62}" destId="{4BA58696-F220-45FC-A1AB-D348BA6A230E}" srcOrd="0" destOrd="0" presId="urn:microsoft.com/office/officeart/2005/8/layout/hierarchy1"/>
    <dgm:cxn modelId="{94284FEE-A8E1-46F1-8CC3-A8C8A909EC34}" srcId="{1095C34B-C7A7-4F29-9D8F-E28F1D542091}" destId="{0348AF28-AE71-4AC3-9085-CC499D67CB62}" srcOrd="0" destOrd="0" parTransId="{FF44DB61-48DC-4997-A234-E28E4174E02C}" sibTransId="{1E376FD3-ED3D-4E62-976D-151B4518370B}"/>
    <dgm:cxn modelId="{4AFA3AF7-9898-4DCB-ABE8-BC498106E69F}" srcId="{1095C34B-C7A7-4F29-9D8F-E28F1D542091}" destId="{4CC5CC7D-C9F8-4D7B-BBB0-A6EFEB5E5852}" srcOrd="1" destOrd="0" parTransId="{ACFD51C8-927C-43F6-AAF5-F0AB66141BBB}" sibTransId="{C7F1BD0F-0125-4122-BD69-2F077D2C5F93}"/>
    <dgm:cxn modelId="{987E5A93-A1A5-45E4-86B1-90FF58691E00}" type="presParOf" srcId="{D9F0AD2A-2221-4901-9C45-DC182DFA5601}" destId="{223D4D48-FF4F-4715-929E-D55BF7D8AF92}" srcOrd="0" destOrd="0" presId="urn:microsoft.com/office/officeart/2005/8/layout/hierarchy1"/>
    <dgm:cxn modelId="{8D59B2F0-B258-47D3-99A7-83E7E5D71C39}" type="presParOf" srcId="{223D4D48-FF4F-4715-929E-D55BF7D8AF92}" destId="{3DE7A612-A914-4066-A52C-37BBFD656C2F}" srcOrd="0" destOrd="0" presId="urn:microsoft.com/office/officeart/2005/8/layout/hierarchy1"/>
    <dgm:cxn modelId="{7FE0F21E-3C3C-4F2D-81F2-CA74153593B5}" type="presParOf" srcId="{3DE7A612-A914-4066-A52C-37BBFD656C2F}" destId="{84D4133F-1D87-489F-9DDE-95982D5B021D}" srcOrd="0" destOrd="0" presId="urn:microsoft.com/office/officeart/2005/8/layout/hierarchy1"/>
    <dgm:cxn modelId="{A43AB21E-72BC-4EE3-A1ED-749DAC533FBD}" type="presParOf" srcId="{3DE7A612-A914-4066-A52C-37BBFD656C2F}" destId="{4BA58696-F220-45FC-A1AB-D348BA6A230E}" srcOrd="1" destOrd="0" presId="urn:microsoft.com/office/officeart/2005/8/layout/hierarchy1"/>
    <dgm:cxn modelId="{3E813BC2-44FD-4D9F-8EFB-04A7BF46576A}" type="presParOf" srcId="{223D4D48-FF4F-4715-929E-D55BF7D8AF92}" destId="{E72B8AA8-0635-466E-8613-27E5E2D084A1}" srcOrd="1" destOrd="0" presId="urn:microsoft.com/office/officeart/2005/8/layout/hierarchy1"/>
    <dgm:cxn modelId="{12D2C92F-7B8B-4A97-8BF0-660E743213BA}" type="presParOf" srcId="{D9F0AD2A-2221-4901-9C45-DC182DFA5601}" destId="{B573AEFE-E4A7-4B63-B7B7-CFDD3DB5B027}" srcOrd="1" destOrd="0" presId="urn:microsoft.com/office/officeart/2005/8/layout/hierarchy1"/>
    <dgm:cxn modelId="{E5F0730F-1784-4DC5-AA61-A88F3AA1A66D}" type="presParOf" srcId="{B573AEFE-E4A7-4B63-B7B7-CFDD3DB5B027}" destId="{30D2F07D-4D2E-424B-BB28-64B2F6A2CD88}" srcOrd="0" destOrd="0" presId="urn:microsoft.com/office/officeart/2005/8/layout/hierarchy1"/>
    <dgm:cxn modelId="{3D8476CD-3D27-420D-BFA8-D583BDA161DA}" type="presParOf" srcId="{30D2F07D-4D2E-424B-BB28-64B2F6A2CD88}" destId="{55451FB0-4864-47AE-B057-2BC734C5CEC6}" srcOrd="0" destOrd="0" presId="urn:microsoft.com/office/officeart/2005/8/layout/hierarchy1"/>
    <dgm:cxn modelId="{BDC4E9FE-9C1C-453F-A863-79D7E6CA7A38}" type="presParOf" srcId="{30D2F07D-4D2E-424B-BB28-64B2F6A2CD88}" destId="{D3865256-2FD6-49BC-A1CF-AF0AC324AAC2}" srcOrd="1" destOrd="0" presId="urn:microsoft.com/office/officeart/2005/8/layout/hierarchy1"/>
    <dgm:cxn modelId="{EAE17EF0-7347-40EC-B2DC-6AB1708BB94A}" type="presParOf" srcId="{B573AEFE-E4A7-4B63-B7B7-CFDD3DB5B027}" destId="{1FCE82DA-3F34-4D3F-9253-31E192EE409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7296C0-7FAE-4086-A24E-2057D1AC12B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ADCA5A7-7CF6-4FB6-8490-F40D38AFBC1E}">
      <dgm:prSet/>
      <dgm:spPr/>
      <dgm:t>
        <a:bodyPr/>
        <a:lstStyle/>
        <a:p>
          <a:r>
            <a:rPr lang="en-US" b="0" i="0" baseline="0"/>
            <a:t>Surprisingly, however, uncertainty in the marginal benefit function does not matter for policy.</a:t>
          </a:r>
          <a:endParaRPr lang="en-US"/>
        </a:p>
      </dgm:t>
    </dgm:pt>
    <dgm:pt modelId="{3F77E9A6-C93E-46A8-B97C-B40D614C816C}" type="parTrans" cxnId="{1990FE17-BF53-43D7-A8B5-56FC45E61675}">
      <dgm:prSet/>
      <dgm:spPr/>
      <dgm:t>
        <a:bodyPr/>
        <a:lstStyle/>
        <a:p>
          <a:endParaRPr lang="en-US"/>
        </a:p>
      </dgm:t>
    </dgm:pt>
    <dgm:pt modelId="{A5DAB75F-E550-47E2-8D85-3BA608747D7A}" type="sibTrans" cxnId="{1990FE17-BF53-43D7-A8B5-56FC45E61675}">
      <dgm:prSet/>
      <dgm:spPr/>
      <dgm:t>
        <a:bodyPr/>
        <a:lstStyle/>
        <a:p>
          <a:endParaRPr lang="en-US"/>
        </a:p>
      </dgm:t>
    </dgm:pt>
    <dgm:pt modelId="{3E139B50-5A0D-4C56-8963-73191B25046E}">
      <dgm:prSet/>
      <dgm:spPr/>
      <dgm:t>
        <a:bodyPr/>
        <a:lstStyle/>
        <a:p>
          <a:r>
            <a:rPr lang="en-US" b="0" i="0" baseline="0"/>
            <a:t>The key point is that the deadweight loss from allowance trading is not the same as the deadweight loss from the tax when abatement costs are uncertain.</a:t>
          </a:r>
          <a:endParaRPr lang="en-US"/>
        </a:p>
      </dgm:t>
    </dgm:pt>
    <dgm:pt modelId="{F5978F5D-3551-43F6-8877-06A12DF9C01C}" type="parTrans" cxnId="{01937496-824C-4C38-8AB4-9ADEAD31A0CC}">
      <dgm:prSet/>
      <dgm:spPr/>
      <dgm:t>
        <a:bodyPr/>
        <a:lstStyle/>
        <a:p>
          <a:endParaRPr lang="en-US"/>
        </a:p>
      </dgm:t>
    </dgm:pt>
    <dgm:pt modelId="{3DFF10AB-8EA9-45BB-BED4-8E2DB0FA056A}" type="sibTrans" cxnId="{01937496-824C-4C38-8AB4-9ADEAD31A0CC}">
      <dgm:prSet/>
      <dgm:spPr/>
      <dgm:t>
        <a:bodyPr/>
        <a:lstStyle/>
        <a:p>
          <a:endParaRPr lang="en-US"/>
        </a:p>
      </dgm:t>
    </dgm:pt>
    <dgm:pt modelId="{7CF67AF8-B165-44E7-8047-5956B34E5130}">
      <dgm:prSet/>
      <dgm:spPr/>
      <dgm:t>
        <a:bodyPr/>
        <a:lstStyle/>
        <a:p>
          <a:r>
            <a:rPr lang="en-US" b="0" i="0" baseline="0"/>
            <a:t>If you look closely, you’ll see that the difference in the two graphs is the </a:t>
          </a:r>
          <a:r>
            <a:rPr lang="en-US" b="0" i="1" baseline="0"/>
            <a:t>relative slopes </a:t>
          </a:r>
          <a:r>
            <a:rPr lang="en-US" b="0" i="0" baseline="0"/>
            <a:t>of the marginal benefit and marginal cost curves.</a:t>
          </a:r>
          <a:endParaRPr lang="en-US"/>
        </a:p>
      </dgm:t>
    </dgm:pt>
    <dgm:pt modelId="{E1986E47-8EE2-450F-8CF6-00E305FC722C}" type="parTrans" cxnId="{47A3AD03-6AB8-4DC8-ACAA-E997C2569319}">
      <dgm:prSet/>
      <dgm:spPr/>
      <dgm:t>
        <a:bodyPr/>
        <a:lstStyle/>
        <a:p>
          <a:endParaRPr lang="en-US"/>
        </a:p>
      </dgm:t>
    </dgm:pt>
    <dgm:pt modelId="{4ABA934B-FD02-4CDF-A417-F777A97BDFB3}" type="sibTrans" cxnId="{47A3AD03-6AB8-4DC8-ACAA-E997C2569319}">
      <dgm:prSet/>
      <dgm:spPr/>
      <dgm:t>
        <a:bodyPr/>
        <a:lstStyle/>
        <a:p>
          <a:endParaRPr lang="en-US"/>
        </a:p>
      </dgm:t>
    </dgm:pt>
    <dgm:pt modelId="{93D670DC-5239-42B9-87EB-7C4463F51371}" type="pres">
      <dgm:prSet presAssocID="{AC7296C0-7FAE-4086-A24E-2057D1AC12B6}" presName="linear" presStyleCnt="0">
        <dgm:presLayoutVars>
          <dgm:animLvl val="lvl"/>
          <dgm:resizeHandles val="exact"/>
        </dgm:presLayoutVars>
      </dgm:prSet>
      <dgm:spPr/>
    </dgm:pt>
    <dgm:pt modelId="{485FD6B5-0756-4940-9F06-2FF0D3F3024B}" type="pres">
      <dgm:prSet presAssocID="{2ADCA5A7-7CF6-4FB6-8490-F40D38AFBC1E}" presName="parentText" presStyleLbl="node1" presStyleIdx="0" presStyleCnt="3">
        <dgm:presLayoutVars>
          <dgm:chMax val="0"/>
          <dgm:bulletEnabled val="1"/>
        </dgm:presLayoutVars>
      </dgm:prSet>
      <dgm:spPr/>
    </dgm:pt>
    <dgm:pt modelId="{0622FA8C-B7BD-46A5-80AB-D72BCDB5409A}" type="pres">
      <dgm:prSet presAssocID="{A5DAB75F-E550-47E2-8D85-3BA608747D7A}" presName="spacer" presStyleCnt="0"/>
      <dgm:spPr/>
    </dgm:pt>
    <dgm:pt modelId="{548DA91A-3901-4A36-A6FB-69D770470264}" type="pres">
      <dgm:prSet presAssocID="{3E139B50-5A0D-4C56-8963-73191B25046E}" presName="parentText" presStyleLbl="node1" presStyleIdx="1" presStyleCnt="3">
        <dgm:presLayoutVars>
          <dgm:chMax val="0"/>
          <dgm:bulletEnabled val="1"/>
        </dgm:presLayoutVars>
      </dgm:prSet>
      <dgm:spPr/>
    </dgm:pt>
    <dgm:pt modelId="{C8A03032-FA28-479F-A95D-244F64E02031}" type="pres">
      <dgm:prSet presAssocID="{3DFF10AB-8EA9-45BB-BED4-8E2DB0FA056A}" presName="spacer" presStyleCnt="0"/>
      <dgm:spPr/>
    </dgm:pt>
    <dgm:pt modelId="{B068C9F4-4FC0-42A4-8549-2B20FF9E096D}" type="pres">
      <dgm:prSet presAssocID="{7CF67AF8-B165-44E7-8047-5956B34E5130}" presName="parentText" presStyleLbl="node1" presStyleIdx="2" presStyleCnt="3">
        <dgm:presLayoutVars>
          <dgm:chMax val="0"/>
          <dgm:bulletEnabled val="1"/>
        </dgm:presLayoutVars>
      </dgm:prSet>
      <dgm:spPr/>
    </dgm:pt>
  </dgm:ptLst>
  <dgm:cxnLst>
    <dgm:cxn modelId="{47A3AD03-6AB8-4DC8-ACAA-E997C2569319}" srcId="{AC7296C0-7FAE-4086-A24E-2057D1AC12B6}" destId="{7CF67AF8-B165-44E7-8047-5956B34E5130}" srcOrd="2" destOrd="0" parTransId="{E1986E47-8EE2-450F-8CF6-00E305FC722C}" sibTransId="{4ABA934B-FD02-4CDF-A417-F777A97BDFB3}"/>
    <dgm:cxn modelId="{B9B7A012-DE1C-4D7A-BB4A-236B6E0E3366}" type="presOf" srcId="{2ADCA5A7-7CF6-4FB6-8490-F40D38AFBC1E}" destId="{485FD6B5-0756-4940-9F06-2FF0D3F3024B}" srcOrd="0" destOrd="0" presId="urn:microsoft.com/office/officeart/2005/8/layout/vList2"/>
    <dgm:cxn modelId="{1990FE17-BF53-43D7-A8B5-56FC45E61675}" srcId="{AC7296C0-7FAE-4086-A24E-2057D1AC12B6}" destId="{2ADCA5A7-7CF6-4FB6-8490-F40D38AFBC1E}" srcOrd="0" destOrd="0" parTransId="{3F77E9A6-C93E-46A8-B97C-B40D614C816C}" sibTransId="{A5DAB75F-E550-47E2-8D85-3BA608747D7A}"/>
    <dgm:cxn modelId="{7FF2F31B-66C7-455F-8BF6-4EB7AF47FFAC}" type="presOf" srcId="{AC7296C0-7FAE-4086-A24E-2057D1AC12B6}" destId="{93D670DC-5239-42B9-87EB-7C4463F51371}" srcOrd="0" destOrd="0" presId="urn:microsoft.com/office/officeart/2005/8/layout/vList2"/>
    <dgm:cxn modelId="{C6A88994-B9B8-4830-967F-FB60FEDAE851}" type="presOf" srcId="{7CF67AF8-B165-44E7-8047-5956B34E5130}" destId="{B068C9F4-4FC0-42A4-8549-2B20FF9E096D}" srcOrd="0" destOrd="0" presId="urn:microsoft.com/office/officeart/2005/8/layout/vList2"/>
    <dgm:cxn modelId="{01937496-824C-4C38-8AB4-9ADEAD31A0CC}" srcId="{AC7296C0-7FAE-4086-A24E-2057D1AC12B6}" destId="{3E139B50-5A0D-4C56-8963-73191B25046E}" srcOrd="1" destOrd="0" parTransId="{F5978F5D-3551-43F6-8877-06A12DF9C01C}" sibTransId="{3DFF10AB-8EA9-45BB-BED4-8E2DB0FA056A}"/>
    <dgm:cxn modelId="{A0A47ED0-2086-4B17-B4A6-AEC7EAF3BB4B}" type="presOf" srcId="{3E139B50-5A0D-4C56-8963-73191B25046E}" destId="{548DA91A-3901-4A36-A6FB-69D770470264}" srcOrd="0" destOrd="0" presId="urn:microsoft.com/office/officeart/2005/8/layout/vList2"/>
    <dgm:cxn modelId="{7D6F3186-0D45-464B-867E-47DA83A6FACA}" type="presParOf" srcId="{93D670DC-5239-42B9-87EB-7C4463F51371}" destId="{485FD6B5-0756-4940-9F06-2FF0D3F3024B}" srcOrd="0" destOrd="0" presId="urn:microsoft.com/office/officeart/2005/8/layout/vList2"/>
    <dgm:cxn modelId="{2AD915CA-A102-458D-B4AF-E86DE95319F8}" type="presParOf" srcId="{93D670DC-5239-42B9-87EB-7C4463F51371}" destId="{0622FA8C-B7BD-46A5-80AB-D72BCDB5409A}" srcOrd="1" destOrd="0" presId="urn:microsoft.com/office/officeart/2005/8/layout/vList2"/>
    <dgm:cxn modelId="{15C12E19-77CB-4CFD-983F-43F4F020699A}" type="presParOf" srcId="{93D670DC-5239-42B9-87EB-7C4463F51371}" destId="{548DA91A-3901-4A36-A6FB-69D770470264}" srcOrd="2" destOrd="0" presId="urn:microsoft.com/office/officeart/2005/8/layout/vList2"/>
    <dgm:cxn modelId="{FB63ADF0-F92B-426B-ADA0-97CF4C110CEB}" type="presParOf" srcId="{93D670DC-5239-42B9-87EB-7C4463F51371}" destId="{C8A03032-FA28-479F-A95D-244F64E02031}" srcOrd="3" destOrd="0" presId="urn:microsoft.com/office/officeart/2005/8/layout/vList2"/>
    <dgm:cxn modelId="{F148C36C-F5A3-4CF2-8EAE-8F3FF078F09F}" type="presParOf" srcId="{93D670DC-5239-42B9-87EB-7C4463F51371}" destId="{B068C9F4-4FC0-42A4-8549-2B20FF9E09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4133F-1D87-489F-9DDE-95982D5B021D}">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58696-F220-45FC-A1AB-D348BA6A230E}">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kern="1200" baseline="0"/>
            <a:t>The efficient (or Pigouvian) tax internalizes the externality, forcing producers and consumers to incorporate the full costs of their actions into their decisions.</a:t>
          </a:r>
          <a:endParaRPr lang="en-US" sz="2700" kern="1200"/>
        </a:p>
      </dsp:txBody>
      <dsp:txXfrm>
        <a:off x="602678" y="725825"/>
        <a:ext cx="4463730" cy="2771523"/>
      </dsp:txXfrm>
    </dsp:sp>
    <dsp:sp modelId="{55451FB0-4864-47AE-B057-2BC734C5CEC6}">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65256-2FD6-49BC-A1CF-AF0AC324AAC2}">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By correcting the market failure, the Pigouvian tax eliminates deadweight loss.</a:t>
          </a:r>
        </a:p>
      </dsp:txBody>
      <dsp:txXfrm>
        <a:off x="6269123" y="725825"/>
        <a:ext cx="4463730" cy="2771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FD6B5-0756-4940-9F06-2FF0D3F3024B}">
      <dsp:nvSpPr>
        <dsp:cNvPr id="0" name=""/>
        <dsp:cNvSpPr/>
      </dsp:nvSpPr>
      <dsp:spPr>
        <a:xfrm>
          <a:off x="0" y="85967"/>
          <a:ext cx="7559504" cy="19840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a:t>Surprisingly, however, uncertainty in the marginal benefit function does not matter for policy.</a:t>
          </a:r>
          <a:endParaRPr lang="en-US" sz="2800" kern="1200"/>
        </a:p>
      </dsp:txBody>
      <dsp:txXfrm>
        <a:off x="96852" y="182819"/>
        <a:ext cx="7365800" cy="1790323"/>
      </dsp:txXfrm>
    </dsp:sp>
    <dsp:sp modelId="{548DA91A-3901-4A36-A6FB-69D770470264}">
      <dsp:nvSpPr>
        <dsp:cNvPr id="0" name=""/>
        <dsp:cNvSpPr/>
      </dsp:nvSpPr>
      <dsp:spPr>
        <a:xfrm>
          <a:off x="0" y="2150634"/>
          <a:ext cx="7559504" cy="198402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a:t>The key point is that the deadweight loss from allowance trading is not the same as the deadweight loss from the tax when abatement costs are uncertain.</a:t>
          </a:r>
          <a:endParaRPr lang="en-US" sz="2800" kern="1200"/>
        </a:p>
      </dsp:txBody>
      <dsp:txXfrm>
        <a:off x="96852" y="2247486"/>
        <a:ext cx="7365800" cy="1790323"/>
      </dsp:txXfrm>
    </dsp:sp>
    <dsp:sp modelId="{B068C9F4-4FC0-42A4-8549-2B20FF9E096D}">
      <dsp:nvSpPr>
        <dsp:cNvPr id="0" name=""/>
        <dsp:cNvSpPr/>
      </dsp:nvSpPr>
      <dsp:spPr>
        <a:xfrm>
          <a:off x="0" y="4215302"/>
          <a:ext cx="7559504" cy="19840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a:t>If you look closely, you’ll see that the difference in the two graphs is the </a:t>
          </a:r>
          <a:r>
            <a:rPr lang="en-US" sz="2800" b="0" i="1" kern="1200" baseline="0"/>
            <a:t>relative slopes </a:t>
          </a:r>
          <a:r>
            <a:rPr lang="en-US" sz="2800" b="0" i="0" kern="1200" baseline="0"/>
            <a:t>of the marginal benefit and marginal cost curves.</a:t>
          </a:r>
          <a:endParaRPr lang="en-US" sz="2800" kern="1200"/>
        </a:p>
      </dsp:txBody>
      <dsp:txXfrm>
        <a:off x="96852" y="4312154"/>
        <a:ext cx="7365800" cy="17903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CA899-D68D-409C-9232-0A826A611E90}"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274F8-72F7-4AA7-B6C8-EEE65501AD9D}" type="slidenum">
              <a:rPr lang="en-US" smtClean="0"/>
              <a:t>‹#›</a:t>
            </a:fld>
            <a:endParaRPr lang="en-US"/>
          </a:p>
        </p:txBody>
      </p:sp>
    </p:spTree>
    <p:extLst>
      <p:ext uri="{BB962C8B-B14F-4D97-AF65-F5344CB8AC3E}">
        <p14:creationId xmlns:p14="http://schemas.microsoft.com/office/powerpoint/2010/main" val="315898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WdfwgbPmqyjfBembo"/>
              </a:rPr>
              <a:t>The dashed (lowest) line represents the marginal damages of pollution; the middle line is the supply curve, corresponding to the private marginal costs of production; and the upper line represents social marginal costs (the sum of marginal damages of pollution and private marginal costs). As you know already, the efficient point (</a:t>
            </a:r>
            <a:r>
              <a:rPr lang="en-US" sz="1800" b="0" i="1" u="none" strike="noStrike" baseline="0" dirty="0">
                <a:latin typeface="JxjxslLqxtvxBembo-Italic"/>
              </a:rPr>
              <a:t>Q</a:t>
            </a:r>
            <a:r>
              <a:rPr lang="en-US" sz="1800" b="0" i="0" u="none" strike="noStrike" baseline="0" dirty="0">
                <a:latin typeface="WdfwgbPmqyjfBembo"/>
              </a:rPr>
              <a:t>*) is where marginal benefit equals social marginal cost. The unregulated market outcome (</a:t>
            </a:r>
            <a:r>
              <a:rPr lang="en-US" sz="1800" b="0" i="1" u="none" strike="noStrike" baseline="0" dirty="0">
                <a:latin typeface="JxjxslLqxtvxBembo-Italic"/>
              </a:rPr>
              <a:t>QM</a:t>
            </a:r>
            <a:r>
              <a:rPr lang="en-US" sz="1800" b="0" i="0" u="none" strike="noStrike" baseline="0" dirty="0">
                <a:latin typeface="WdfwgbPmqyjfBembo"/>
              </a:rPr>
              <a:t>) yields too much output and thus too much pollution, with the size of the inefficiency measured by the shaded deadweight loss triangle.</a:t>
            </a:r>
          </a:p>
          <a:p>
            <a:pPr algn="l"/>
            <a:endParaRPr lang="en-US" sz="1800" b="0" i="0" u="none" strike="noStrike" baseline="0" dirty="0">
              <a:latin typeface="WdfwgbPmqyjfBembo"/>
            </a:endParaRPr>
          </a:p>
          <a:p>
            <a:pPr algn="l"/>
            <a:endParaRPr lang="en-US" sz="1800" b="0" i="0" u="none" strike="noStrike" baseline="0" dirty="0">
              <a:latin typeface="WdfwgbPmqyjfBembo"/>
            </a:endParaRPr>
          </a:p>
          <a:p>
            <a:pPr algn="l"/>
            <a:r>
              <a:rPr lang="en-US" sz="1800" b="0" i="0" u="none" strike="noStrike" baseline="0" dirty="0">
                <a:latin typeface="WdfwgbPmqyjfBembo"/>
              </a:rPr>
              <a:t>The efficient tax is known as a Pigouvian tax, after the economist Pigou (whom we met in the first section). What such a tax does, in essence, is internalize the externality: It forces the producers and consumers of polluting goods to incorporate the full costs of their actions (including the external costs from pollution and so on) into their output and consumption decisions. With the tax in</a:t>
            </a:r>
          </a:p>
          <a:p>
            <a:pPr algn="l"/>
            <a:r>
              <a:rPr lang="en-US" sz="1800" b="0" i="0" u="none" strike="noStrike" baseline="0" dirty="0">
                <a:latin typeface="WdfwgbPmqyjfBembo"/>
              </a:rPr>
              <a:t>place, the market outcome will be efficient: No other government intervention (such as telling the firms how much to produce) is necessary.</a:t>
            </a:r>
          </a:p>
          <a:p>
            <a:pPr algn="l"/>
            <a:endParaRPr lang="en-US" sz="1800" b="0" i="0" u="none" strike="noStrike" baseline="0" dirty="0">
              <a:latin typeface="WdfwgbPmqyjfBembo"/>
            </a:endParaRPr>
          </a:p>
          <a:p>
            <a:pPr algn="l"/>
            <a:endParaRPr lang="en-US" dirty="0"/>
          </a:p>
        </p:txBody>
      </p:sp>
      <p:sp>
        <p:nvSpPr>
          <p:cNvPr id="4" name="Slide Number Placeholder 3"/>
          <p:cNvSpPr>
            <a:spLocks noGrp="1"/>
          </p:cNvSpPr>
          <p:nvPr>
            <p:ph type="sldNum" sz="quarter" idx="5"/>
          </p:nvPr>
        </p:nvSpPr>
        <p:spPr/>
        <p:txBody>
          <a:bodyPr/>
          <a:lstStyle/>
          <a:p>
            <a:fld id="{B04274F8-72F7-4AA7-B6C8-EEE65501AD9D}" type="slidenum">
              <a:rPr lang="en-US" smtClean="0"/>
              <a:t>8</a:t>
            </a:fld>
            <a:endParaRPr lang="en-US"/>
          </a:p>
        </p:txBody>
      </p:sp>
    </p:spTree>
    <p:extLst>
      <p:ext uri="{BB962C8B-B14F-4D97-AF65-F5344CB8AC3E}">
        <p14:creationId xmlns:p14="http://schemas.microsoft.com/office/powerpoint/2010/main" val="162453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WdfwgbPmqyjfBembo"/>
              </a:rPr>
              <a:t>You may have heard or read economists refer to taxes as distortionary. That is certainly true for most taxes (such as sales taxes or income taxes) that raise revenue but interfere</a:t>
            </a:r>
          </a:p>
          <a:p>
            <a:pPr algn="l"/>
            <a:r>
              <a:rPr lang="en-US" sz="1800" b="0" i="0" u="none" strike="noStrike" baseline="0" dirty="0">
                <a:latin typeface="WdfwgbPmqyjfBembo"/>
              </a:rPr>
              <a:t>with the smooth operation of the market by driving a wedge between supply and demand. In the case of the Pigouvian tax, however, the distortion</a:t>
            </a:r>
          </a:p>
          <a:p>
            <a:pPr algn="l"/>
            <a:r>
              <a:rPr lang="en-US" sz="1800" b="0" i="0" u="none" strike="noStrike" baseline="0" dirty="0">
                <a:latin typeface="WdfwgbPmqyjfBembo"/>
              </a:rPr>
              <a:t>arises from the </a:t>
            </a:r>
            <a:r>
              <a:rPr lang="en-US" sz="1800" b="0" i="1" u="none" strike="noStrike" baseline="0" dirty="0">
                <a:latin typeface="JxjxslLqxtvxBembo-Italic"/>
              </a:rPr>
              <a:t>absence </a:t>
            </a:r>
            <a:r>
              <a:rPr lang="en-US" sz="1800" b="0" i="0" u="none" strike="noStrike" baseline="0" dirty="0">
                <a:latin typeface="WdfwgbPmqyjfBembo"/>
              </a:rPr>
              <a:t>of government intervention. </a:t>
            </a:r>
          </a:p>
          <a:p>
            <a:pPr algn="l"/>
            <a:endParaRPr lang="en-US" sz="1800" b="0" i="0" u="none" strike="noStrike" baseline="0" dirty="0">
              <a:latin typeface="WdfwgbPmqyjfBembo"/>
            </a:endParaRPr>
          </a:p>
          <a:p>
            <a:pPr algn="l"/>
            <a:r>
              <a:rPr lang="en-US" sz="1800" b="0" i="0" u="none" strike="noStrike" baseline="0" dirty="0">
                <a:latin typeface="WdfwgbPmqyjfBembo"/>
              </a:rPr>
              <a:t>The tax is </a:t>
            </a:r>
            <a:r>
              <a:rPr lang="en-US" sz="1800" b="0" i="1" u="none" strike="noStrike" baseline="0" dirty="0">
                <a:latin typeface="JxjxslLqxtvxBembo-Italic"/>
              </a:rPr>
              <a:t>corrective</a:t>
            </a:r>
            <a:r>
              <a:rPr lang="en-US" sz="1800" b="0" i="0" u="none" strike="noStrike" baseline="0" dirty="0">
                <a:latin typeface="WdfwgbPmqyjfBembo"/>
              </a:rPr>
              <a:t>, not distortionary: It eliminates deadweight loss rather than introducing it. By incorporating the external cost into the price of the good,</a:t>
            </a:r>
          </a:p>
          <a:p>
            <a:pPr algn="l"/>
            <a:r>
              <a:rPr lang="en-US" sz="1800" b="0" i="0" u="none" strike="noStrike" baseline="0" dirty="0">
                <a:latin typeface="WdfwgbPmqyjfBembo"/>
              </a:rPr>
              <a:t>a tax gets the prices right and restores efficiency.</a:t>
            </a:r>
            <a:endParaRPr lang="en-US" dirty="0"/>
          </a:p>
        </p:txBody>
      </p:sp>
      <p:sp>
        <p:nvSpPr>
          <p:cNvPr id="4" name="Slide Number Placeholder 3"/>
          <p:cNvSpPr>
            <a:spLocks noGrp="1"/>
          </p:cNvSpPr>
          <p:nvPr>
            <p:ph type="sldNum" sz="quarter" idx="5"/>
          </p:nvPr>
        </p:nvSpPr>
        <p:spPr/>
        <p:txBody>
          <a:bodyPr/>
          <a:lstStyle/>
          <a:p>
            <a:fld id="{B04274F8-72F7-4AA7-B6C8-EEE65501AD9D}" type="slidenum">
              <a:rPr lang="en-US" smtClean="0"/>
              <a:t>11</a:t>
            </a:fld>
            <a:endParaRPr lang="en-US"/>
          </a:p>
        </p:txBody>
      </p:sp>
    </p:spTree>
    <p:extLst>
      <p:ext uri="{BB962C8B-B14F-4D97-AF65-F5344CB8AC3E}">
        <p14:creationId xmlns:p14="http://schemas.microsoft.com/office/powerpoint/2010/main" val="2174071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WdfwgbPmqyjfBembo"/>
              </a:rPr>
              <a:t>First, let’s consider what happen when marginal cost is uncertain. Suppose that the regulator knows what the marginal cost curve will be on average but not in any particular case at the time the policy is chosen. The actual cost could turn out to be above or below this average or </a:t>
            </a:r>
            <a:r>
              <a:rPr lang="en-US" sz="1800" b="0" i="0" u="none" strike="noStrike" baseline="0" dirty="0">
                <a:solidFill>
                  <a:srgbClr val="000000"/>
                </a:solidFill>
                <a:latin typeface="WdfwgbPmqyjfBembo"/>
              </a:rPr>
              <a:t>expected value. Figure </a:t>
            </a:r>
            <a:r>
              <a:rPr lang="en-US" sz="1800" b="0" i="0" u="none" strike="noStrike" baseline="0" dirty="0">
                <a:solidFill>
                  <a:srgbClr val="0000FF"/>
                </a:solidFill>
                <a:latin typeface="WdfwgbPmqyjfBembo"/>
              </a:rPr>
              <a:t>8.4 </a:t>
            </a:r>
            <a:r>
              <a:rPr lang="en-US" sz="1800" b="0" i="0" u="none" strike="noStrike" baseline="0" dirty="0">
                <a:solidFill>
                  <a:srgbClr val="000000"/>
                </a:solidFill>
                <a:latin typeface="WdfwgbPmqyjfBembo"/>
              </a:rPr>
              <a:t>illustrates this case, depicting a high and low marginal cost curve, along with the average curve (labeled </a:t>
            </a:r>
            <a:r>
              <a:rPr lang="en-US" sz="1800" b="0" i="1" u="none" strike="noStrike" baseline="0" dirty="0">
                <a:solidFill>
                  <a:srgbClr val="000000"/>
                </a:solidFill>
                <a:latin typeface="JxjxslLqxtvxBembo-Italic"/>
              </a:rPr>
              <a:t>EMC </a:t>
            </a:r>
            <a:r>
              <a:rPr lang="en-US" sz="1800" b="0" i="0" u="none" strike="noStrike" baseline="0" dirty="0">
                <a:solidFill>
                  <a:srgbClr val="000000"/>
                </a:solidFill>
                <a:latin typeface="WdfwgbPmqyjfBembo"/>
              </a:rPr>
              <a:t>for </a:t>
            </a:r>
            <a:r>
              <a:rPr lang="en-US" sz="1800" b="0" i="1" u="none" strike="noStrike" baseline="0" dirty="0">
                <a:solidFill>
                  <a:srgbClr val="000000"/>
                </a:solidFill>
                <a:latin typeface="JxjxslLqxtvxBembo-Italic"/>
              </a:rPr>
              <a:t>expected marginal cost </a:t>
            </a:r>
            <a:r>
              <a:rPr lang="en-US" sz="1800" b="0" i="0" u="none" strike="noStrike" baseline="0" dirty="0">
                <a:solidFill>
                  <a:srgbClr val="000000"/>
                </a:solidFill>
                <a:latin typeface="WdfwgbPmqyjfBembo"/>
              </a:rPr>
              <a:t>) and the marginal benefit curve, which we assume is known</a:t>
            </a:r>
          </a:p>
          <a:p>
            <a:pPr algn="l"/>
            <a:endParaRPr lang="en-US" sz="1800" b="0" i="0" u="none" strike="noStrike" baseline="0" dirty="0">
              <a:solidFill>
                <a:srgbClr val="000000"/>
              </a:solidFill>
              <a:latin typeface="WdfwgbPmqyjfBembo"/>
            </a:endParaRPr>
          </a:p>
          <a:p>
            <a:pPr algn="l"/>
            <a:r>
              <a:rPr lang="en-US" sz="1800" b="0" i="1" u="none" strike="noStrike" baseline="0" dirty="0">
                <a:latin typeface="JxjxslLqxtvxBembo-Italic"/>
              </a:rPr>
              <a:t>Figure 8.4 </a:t>
            </a:r>
            <a:r>
              <a:rPr lang="en-US" sz="1800" b="0" i="0" u="none" strike="noStrike" baseline="0" dirty="0">
                <a:latin typeface="WdfwgbPmqyjfBembo"/>
              </a:rPr>
              <a:t>Comparison of price (emissions tax) and quantity (allowance trading) instruments under marginal cost uncertainty. The solid marginal cost line, denoted </a:t>
            </a:r>
            <a:r>
              <a:rPr lang="en-US" sz="1800" b="0" i="1" u="none" strike="noStrike" baseline="0" dirty="0">
                <a:latin typeface="JxjxslLqxtvxBembo-Italic"/>
              </a:rPr>
              <a:t>MCH</a:t>
            </a:r>
            <a:r>
              <a:rPr lang="en-US" sz="1800" b="0" i="0" u="none" strike="noStrike" baseline="0" dirty="0">
                <a:latin typeface="WdfwgbPmqyjfBembo"/>
              </a:rPr>
              <a:t>, represents the actual high marginal abatement cost curve, which is unknown to the regulator in advance. The bottom dashed line parallel to it, denoted </a:t>
            </a:r>
            <a:r>
              <a:rPr lang="en-US" sz="1800" b="0" i="1" u="none" strike="noStrike" baseline="0" dirty="0">
                <a:latin typeface="JxjxslLqxtvxBembo-Italic"/>
              </a:rPr>
              <a:t>MCL</a:t>
            </a:r>
            <a:r>
              <a:rPr lang="en-US" sz="1800" b="0" i="0" u="none" strike="noStrike" baseline="0" dirty="0">
                <a:latin typeface="WdfwgbPmqyjfBembo"/>
              </a:rPr>
              <a:t>, shows the alternative possibility (equally likely ahead of time) of a low marginal abatement cost curve. The middle line (</a:t>
            </a:r>
            <a:r>
              <a:rPr lang="en-US" sz="1800" b="0" i="1" u="none" strike="noStrike" baseline="0" dirty="0">
                <a:latin typeface="JxjxslLqxtvxBembo-Italic"/>
              </a:rPr>
              <a:t>EMC</a:t>
            </a:r>
            <a:r>
              <a:rPr lang="en-US" sz="1800" b="0" i="0" u="none" strike="noStrike" baseline="0" dirty="0">
                <a:latin typeface="WdfwgbPmqyjfBembo"/>
              </a:rPr>
              <a:t>) is the expected marginal cost curve. The figure depicts a case in which marginal benefit is steeper than marginal cost, hence the cap-and-trade policy is preferable (smaller deadweight loss).</a:t>
            </a:r>
            <a:endParaRPr lang="en-US" dirty="0"/>
          </a:p>
        </p:txBody>
      </p:sp>
      <p:sp>
        <p:nvSpPr>
          <p:cNvPr id="4" name="Slide Number Placeholder 3"/>
          <p:cNvSpPr>
            <a:spLocks noGrp="1"/>
          </p:cNvSpPr>
          <p:nvPr>
            <p:ph type="sldNum" sz="quarter" idx="5"/>
          </p:nvPr>
        </p:nvSpPr>
        <p:spPr/>
        <p:txBody>
          <a:bodyPr/>
          <a:lstStyle/>
          <a:p>
            <a:fld id="{B04274F8-72F7-4AA7-B6C8-EEE65501AD9D}" type="slidenum">
              <a:rPr lang="en-US" smtClean="0"/>
              <a:t>14</a:t>
            </a:fld>
            <a:endParaRPr lang="en-US"/>
          </a:p>
        </p:txBody>
      </p:sp>
    </p:spTree>
    <p:extLst>
      <p:ext uri="{BB962C8B-B14F-4D97-AF65-F5344CB8AC3E}">
        <p14:creationId xmlns:p14="http://schemas.microsoft.com/office/powerpoint/2010/main" val="345496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WdfwgbPmqyjfBembo"/>
              </a:rPr>
              <a:t>In particular, a price instrument is preferred when the marginal benefit curve is flatter than the marginal cost curve, and a quantity instrument is preferred when the reverse is true.</a:t>
            </a:r>
          </a:p>
          <a:p>
            <a:pPr algn="l"/>
            <a:r>
              <a:rPr lang="en-US" sz="1800" b="0" i="0" u="none" strike="noStrike" baseline="0" dirty="0">
                <a:latin typeface="WdfwgbPmqyjfBembo"/>
              </a:rPr>
              <a:t>As we have seen, the two policy instruments differ in the amount of flexibility they give to the industry to respond to abatement costs. Uncertainty matters because firms can respond to the realization of marginal cost under the tax but not under a cap-and-trade system. Whether this flexibility is a good thing or not (from the point of view of efficiency) depends on the relative slopes of the marginal benefit and cost curves. </a:t>
            </a:r>
          </a:p>
          <a:p>
            <a:pPr algn="l"/>
            <a:endParaRPr lang="en-US" sz="1800" b="0" i="0" u="none" strike="noStrike" baseline="0" dirty="0">
              <a:latin typeface="WdfwgbPmqyjfBembo"/>
            </a:endParaRPr>
          </a:p>
          <a:p>
            <a:pPr algn="l"/>
            <a:r>
              <a:rPr lang="en-US" sz="1800" b="0" i="0" u="none" strike="noStrike" baseline="0" dirty="0">
                <a:latin typeface="WdfwgbPmqyjfBembo"/>
              </a:rPr>
              <a:t>A simple way to understand the intuition behind this relative slopes rule is to focus separately on benefit and cost in turn. First, consider the slope of the marginal benefit function. Recall that we can think of the regulator’s goal as replicating the missing demand for abatement—that is, the underlying marginal benefit curve. A tax represents a horizontal demand curve, which is a better approximation when marginal benefits are flat. When marginal benefits are steep, on the other hand, a vertical demand curve—corresponding to the quantity policy—is preferable.</a:t>
            </a:r>
          </a:p>
          <a:p>
            <a:pPr algn="l"/>
            <a:endParaRPr lang="en-US" sz="1800" b="0" i="0" u="none" strike="noStrike" baseline="0" dirty="0">
              <a:latin typeface="WdfwgbPmqyjfBembo"/>
            </a:endParaRPr>
          </a:p>
          <a:p>
            <a:pPr algn="l"/>
            <a:r>
              <a:rPr lang="en-US" sz="1800" b="0" i="0" u="none" strike="noStrike" baseline="0" dirty="0">
                <a:latin typeface="WdfwgbPmqyjfBembo"/>
              </a:rPr>
              <a:t>Now consider the role of marginal costs. A flat marginal cost curve implies that the amount of abatement chosen by the regulated firms is highly sensitive to the tax, because a small change in marginal cost corresponds to a large change in abatement. Thus, when marginal cost is flat, a small error in the size of the tax (and recall that some error is inevitable, given uncertainty) induces a large error in abatement. </a:t>
            </a:r>
          </a:p>
          <a:p>
            <a:pPr algn="l"/>
            <a:r>
              <a:rPr lang="en-US" sz="1800" b="0" i="0" u="none" strike="noStrike" baseline="0" dirty="0">
                <a:latin typeface="WdfwgbPmqyjfBembo"/>
              </a:rPr>
              <a:t>Loosely speaking, the potential costs to society of the abatement flexibility afforded by the tax are much greater when the marginal cost curve is flat. When the marginal</a:t>
            </a:r>
          </a:p>
          <a:p>
            <a:pPr algn="l"/>
            <a:r>
              <a:rPr lang="en-US" sz="1800" b="0" i="0" u="none" strike="noStrike" baseline="0" dirty="0">
                <a:latin typeface="WdfwgbPmqyjfBembo"/>
              </a:rPr>
              <a:t>cost curve is steep, the tax has much less effect on the actual level of abatement.</a:t>
            </a:r>
            <a:endParaRPr lang="en-US" dirty="0"/>
          </a:p>
        </p:txBody>
      </p:sp>
      <p:sp>
        <p:nvSpPr>
          <p:cNvPr id="4" name="Slide Number Placeholder 3"/>
          <p:cNvSpPr>
            <a:spLocks noGrp="1"/>
          </p:cNvSpPr>
          <p:nvPr>
            <p:ph type="sldNum" sz="quarter" idx="5"/>
          </p:nvPr>
        </p:nvSpPr>
        <p:spPr/>
        <p:txBody>
          <a:bodyPr/>
          <a:lstStyle/>
          <a:p>
            <a:fld id="{B04274F8-72F7-4AA7-B6C8-EEE65501AD9D}" type="slidenum">
              <a:rPr lang="en-US" smtClean="0"/>
              <a:t>17</a:t>
            </a:fld>
            <a:endParaRPr lang="en-US"/>
          </a:p>
        </p:txBody>
      </p:sp>
    </p:spTree>
    <p:extLst>
      <p:ext uri="{BB962C8B-B14F-4D97-AF65-F5344CB8AC3E}">
        <p14:creationId xmlns:p14="http://schemas.microsoft.com/office/powerpoint/2010/main" val="2943847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4274F8-72F7-4AA7-B6C8-EEE65501AD9D}" type="slidenum">
              <a:rPr lang="en-US" smtClean="0"/>
              <a:t>18</a:t>
            </a:fld>
            <a:endParaRPr lang="en-US"/>
          </a:p>
        </p:txBody>
      </p:sp>
    </p:spTree>
    <p:extLst>
      <p:ext uri="{BB962C8B-B14F-4D97-AF65-F5344CB8AC3E}">
        <p14:creationId xmlns:p14="http://schemas.microsoft.com/office/powerpoint/2010/main" val="3768086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4EC7-BC79-3E68-8142-123E420DCB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DE41AF-BE19-803A-ADBF-0271D6DAC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95416E-FDB9-8922-5322-F22578082994}"/>
              </a:ext>
            </a:extLst>
          </p:cNvPr>
          <p:cNvSpPr>
            <a:spLocks noGrp="1"/>
          </p:cNvSpPr>
          <p:nvPr>
            <p:ph type="dt" sz="half" idx="10"/>
          </p:nvPr>
        </p:nvSpPr>
        <p:spPr/>
        <p:txBody>
          <a:bodyPr/>
          <a:lstStyle/>
          <a:p>
            <a:fld id="{C4E728BA-0A85-4D95-BDDD-C3B65530D8E2}" type="datetimeFigureOut">
              <a:rPr lang="en-US" smtClean="0"/>
              <a:t>10/6/2022</a:t>
            </a:fld>
            <a:endParaRPr lang="en-US"/>
          </a:p>
        </p:txBody>
      </p:sp>
      <p:sp>
        <p:nvSpPr>
          <p:cNvPr id="5" name="Footer Placeholder 4">
            <a:extLst>
              <a:ext uri="{FF2B5EF4-FFF2-40B4-BE49-F238E27FC236}">
                <a16:creationId xmlns:a16="http://schemas.microsoft.com/office/drawing/2014/main" id="{EC4CA623-20D9-4CB3-A424-22293CA21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C5CCA-9D19-646D-2CB6-5B6A0487FDBD}"/>
              </a:ext>
            </a:extLst>
          </p:cNvPr>
          <p:cNvSpPr>
            <a:spLocks noGrp="1"/>
          </p:cNvSpPr>
          <p:nvPr>
            <p:ph type="sldNum" sz="quarter" idx="12"/>
          </p:nvPr>
        </p:nvSpPr>
        <p:spPr/>
        <p:txBody>
          <a:bodyPr/>
          <a:lstStyle/>
          <a:p>
            <a:fld id="{12CBDC5E-8DD5-48CE-B635-5386ACD48B28}" type="slidenum">
              <a:rPr lang="en-US" smtClean="0"/>
              <a:t>‹#›</a:t>
            </a:fld>
            <a:endParaRPr lang="en-US"/>
          </a:p>
        </p:txBody>
      </p:sp>
    </p:spTree>
    <p:extLst>
      <p:ext uri="{BB962C8B-B14F-4D97-AF65-F5344CB8AC3E}">
        <p14:creationId xmlns:p14="http://schemas.microsoft.com/office/powerpoint/2010/main" val="5106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00DD-C812-80AC-59C2-08ED2BE054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A2751-18BE-EA77-7AA8-C30625F82D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1B18E-9061-FEF8-C98D-0DA0B0CD904E}"/>
              </a:ext>
            </a:extLst>
          </p:cNvPr>
          <p:cNvSpPr>
            <a:spLocks noGrp="1"/>
          </p:cNvSpPr>
          <p:nvPr>
            <p:ph type="dt" sz="half" idx="10"/>
          </p:nvPr>
        </p:nvSpPr>
        <p:spPr/>
        <p:txBody>
          <a:bodyPr/>
          <a:lstStyle/>
          <a:p>
            <a:fld id="{C4E728BA-0A85-4D95-BDDD-C3B65530D8E2}" type="datetimeFigureOut">
              <a:rPr lang="en-US" smtClean="0"/>
              <a:t>10/6/2022</a:t>
            </a:fld>
            <a:endParaRPr lang="en-US"/>
          </a:p>
        </p:txBody>
      </p:sp>
      <p:sp>
        <p:nvSpPr>
          <p:cNvPr id="5" name="Footer Placeholder 4">
            <a:extLst>
              <a:ext uri="{FF2B5EF4-FFF2-40B4-BE49-F238E27FC236}">
                <a16:creationId xmlns:a16="http://schemas.microsoft.com/office/drawing/2014/main" id="{32497924-A942-1014-9E2C-836DE5174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5DFDF-FC70-D040-7199-05B6B1CA25B4}"/>
              </a:ext>
            </a:extLst>
          </p:cNvPr>
          <p:cNvSpPr>
            <a:spLocks noGrp="1"/>
          </p:cNvSpPr>
          <p:nvPr>
            <p:ph type="sldNum" sz="quarter" idx="12"/>
          </p:nvPr>
        </p:nvSpPr>
        <p:spPr/>
        <p:txBody>
          <a:bodyPr/>
          <a:lstStyle/>
          <a:p>
            <a:fld id="{12CBDC5E-8DD5-48CE-B635-5386ACD48B28}" type="slidenum">
              <a:rPr lang="en-US" smtClean="0"/>
              <a:t>‹#›</a:t>
            </a:fld>
            <a:endParaRPr lang="en-US"/>
          </a:p>
        </p:txBody>
      </p:sp>
    </p:spTree>
    <p:extLst>
      <p:ext uri="{BB962C8B-B14F-4D97-AF65-F5344CB8AC3E}">
        <p14:creationId xmlns:p14="http://schemas.microsoft.com/office/powerpoint/2010/main" val="160551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71F74E-699E-2170-D588-BF48212C08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2FD5DE-4B4A-3432-2221-98E9C06224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9FC0E-4B09-A2B3-7C65-C9A052B7F19D}"/>
              </a:ext>
            </a:extLst>
          </p:cNvPr>
          <p:cNvSpPr>
            <a:spLocks noGrp="1"/>
          </p:cNvSpPr>
          <p:nvPr>
            <p:ph type="dt" sz="half" idx="10"/>
          </p:nvPr>
        </p:nvSpPr>
        <p:spPr/>
        <p:txBody>
          <a:bodyPr/>
          <a:lstStyle/>
          <a:p>
            <a:fld id="{C4E728BA-0A85-4D95-BDDD-C3B65530D8E2}" type="datetimeFigureOut">
              <a:rPr lang="en-US" smtClean="0"/>
              <a:t>10/6/2022</a:t>
            </a:fld>
            <a:endParaRPr lang="en-US"/>
          </a:p>
        </p:txBody>
      </p:sp>
      <p:sp>
        <p:nvSpPr>
          <p:cNvPr id="5" name="Footer Placeholder 4">
            <a:extLst>
              <a:ext uri="{FF2B5EF4-FFF2-40B4-BE49-F238E27FC236}">
                <a16:creationId xmlns:a16="http://schemas.microsoft.com/office/drawing/2014/main" id="{3F0378DC-F3A1-89CA-942D-F95B46BB9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6A0789-EDA3-44E3-BD52-5485EB3FD68B}"/>
              </a:ext>
            </a:extLst>
          </p:cNvPr>
          <p:cNvSpPr>
            <a:spLocks noGrp="1"/>
          </p:cNvSpPr>
          <p:nvPr>
            <p:ph type="sldNum" sz="quarter" idx="12"/>
          </p:nvPr>
        </p:nvSpPr>
        <p:spPr/>
        <p:txBody>
          <a:bodyPr/>
          <a:lstStyle/>
          <a:p>
            <a:fld id="{12CBDC5E-8DD5-48CE-B635-5386ACD48B28}" type="slidenum">
              <a:rPr lang="en-US" smtClean="0"/>
              <a:t>‹#›</a:t>
            </a:fld>
            <a:endParaRPr lang="en-US"/>
          </a:p>
        </p:txBody>
      </p:sp>
    </p:spTree>
    <p:extLst>
      <p:ext uri="{BB962C8B-B14F-4D97-AF65-F5344CB8AC3E}">
        <p14:creationId xmlns:p14="http://schemas.microsoft.com/office/powerpoint/2010/main" val="148001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1385-7E63-29BF-B3EF-9DC7870A2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7C4BF-A80B-7CB6-B204-3DEB1B37C6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3A045-EF6D-0AF9-F0AB-B6D05D51B433}"/>
              </a:ext>
            </a:extLst>
          </p:cNvPr>
          <p:cNvSpPr>
            <a:spLocks noGrp="1"/>
          </p:cNvSpPr>
          <p:nvPr>
            <p:ph type="dt" sz="half" idx="10"/>
          </p:nvPr>
        </p:nvSpPr>
        <p:spPr/>
        <p:txBody>
          <a:bodyPr/>
          <a:lstStyle/>
          <a:p>
            <a:fld id="{C4E728BA-0A85-4D95-BDDD-C3B65530D8E2}" type="datetimeFigureOut">
              <a:rPr lang="en-US" smtClean="0"/>
              <a:t>10/6/2022</a:t>
            </a:fld>
            <a:endParaRPr lang="en-US"/>
          </a:p>
        </p:txBody>
      </p:sp>
      <p:sp>
        <p:nvSpPr>
          <p:cNvPr id="5" name="Footer Placeholder 4">
            <a:extLst>
              <a:ext uri="{FF2B5EF4-FFF2-40B4-BE49-F238E27FC236}">
                <a16:creationId xmlns:a16="http://schemas.microsoft.com/office/drawing/2014/main" id="{A10A1ADB-D8D8-4B1B-02AC-6CE1C51D3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0B50A-2721-81AD-5F17-255B0BDC38DE}"/>
              </a:ext>
            </a:extLst>
          </p:cNvPr>
          <p:cNvSpPr>
            <a:spLocks noGrp="1"/>
          </p:cNvSpPr>
          <p:nvPr>
            <p:ph type="sldNum" sz="quarter" idx="12"/>
          </p:nvPr>
        </p:nvSpPr>
        <p:spPr/>
        <p:txBody>
          <a:bodyPr/>
          <a:lstStyle/>
          <a:p>
            <a:fld id="{12CBDC5E-8DD5-48CE-B635-5386ACD48B28}" type="slidenum">
              <a:rPr lang="en-US" smtClean="0"/>
              <a:t>‹#›</a:t>
            </a:fld>
            <a:endParaRPr lang="en-US"/>
          </a:p>
        </p:txBody>
      </p:sp>
    </p:spTree>
    <p:extLst>
      <p:ext uri="{BB962C8B-B14F-4D97-AF65-F5344CB8AC3E}">
        <p14:creationId xmlns:p14="http://schemas.microsoft.com/office/powerpoint/2010/main" val="148943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1D4D-A6F7-5CA0-40F7-DC3CFC4CE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6DE837-5553-75E1-045F-02C886F9E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B6F020-E173-E3B1-9A80-F3C1A0B2B230}"/>
              </a:ext>
            </a:extLst>
          </p:cNvPr>
          <p:cNvSpPr>
            <a:spLocks noGrp="1"/>
          </p:cNvSpPr>
          <p:nvPr>
            <p:ph type="dt" sz="half" idx="10"/>
          </p:nvPr>
        </p:nvSpPr>
        <p:spPr/>
        <p:txBody>
          <a:bodyPr/>
          <a:lstStyle/>
          <a:p>
            <a:fld id="{C4E728BA-0A85-4D95-BDDD-C3B65530D8E2}" type="datetimeFigureOut">
              <a:rPr lang="en-US" smtClean="0"/>
              <a:t>10/6/2022</a:t>
            </a:fld>
            <a:endParaRPr lang="en-US"/>
          </a:p>
        </p:txBody>
      </p:sp>
      <p:sp>
        <p:nvSpPr>
          <p:cNvPr id="5" name="Footer Placeholder 4">
            <a:extLst>
              <a:ext uri="{FF2B5EF4-FFF2-40B4-BE49-F238E27FC236}">
                <a16:creationId xmlns:a16="http://schemas.microsoft.com/office/drawing/2014/main" id="{79427BDF-B042-694E-66A0-F1CB77C13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8FC03-DC04-52DC-7CF5-2A5C3977BDE8}"/>
              </a:ext>
            </a:extLst>
          </p:cNvPr>
          <p:cNvSpPr>
            <a:spLocks noGrp="1"/>
          </p:cNvSpPr>
          <p:nvPr>
            <p:ph type="sldNum" sz="quarter" idx="12"/>
          </p:nvPr>
        </p:nvSpPr>
        <p:spPr/>
        <p:txBody>
          <a:bodyPr/>
          <a:lstStyle/>
          <a:p>
            <a:fld id="{12CBDC5E-8DD5-48CE-B635-5386ACD48B28}" type="slidenum">
              <a:rPr lang="en-US" smtClean="0"/>
              <a:t>‹#›</a:t>
            </a:fld>
            <a:endParaRPr lang="en-US"/>
          </a:p>
        </p:txBody>
      </p:sp>
    </p:spTree>
    <p:extLst>
      <p:ext uri="{BB962C8B-B14F-4D97-AF65-F5344CB8AC3E}">
        <p14:creationId xmlns:p14="http://schemas.microsoft.com/office/powerpoint/2010/main" val="258479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006E5-1AB5-A340-6816-7BD43A6A9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BD2000-83BA-2B45-117E-747C55AC22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86AE1-DE37-48F8-5A7A-51BF749D5A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C968E6-C95A-C94E-FD7C-700A52B7911E}"/>
              </a:ext>
            </a:extLst>
          </p:cNvPr>
          <p:cNvSpPr>
            <a:spLocks noGrp="1"/>
          </p:cNvSpPr>
          <p:nvPr>
            <p:ph type="dt" sz="half" idx="10"/>
          </p:nvPr>
        </p:nvSpPr>
        <p:spPr/>
        <p:txBody>
          <a:bodyPr/>
          <a:lstStyle/>
          <a:p>
            <a:fld id="{C4E728BA-0A85-4D95-BDDD-C3B65530D8E2}" type="datetimeFigureOut">
              <a:rPr lang="en-US" smtClean="0"/>
              <a:t>10/6/2022</a:t>
            </a:fld>
            <a:endParaRPr lang="en-US"/>
          </a:p>
        </p:txBody>
      </p:sp>
      <p:sp>
        <p:nvSpPr>
          <p:cNvPr id="6" name="Footer Placeholder 5">
            <a:extLst>
              <a:ext uri="{FF2B5EF4-FFF2-40B4-BE49-F238E27FC236}">
                <a16:creationId xmlns:a16="http://schemas.microsoft.com/office/drawing/2014/main" id="{E82C4DC8-0BE1-C7D4-9692-445BF3EFC6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5BF6D-B353-8798-FE57-2EC057DD933B}"/>
              </a:ext>
            </a:extLst>
          </p:cNvPr>
          <p:cNvSpPr>
            <a:spLocks noGrp="1"/>
          </p:cNvSpPr>
          <p:nvPr>
            <p:ph type="sldNum" sz="quarter" idx="12"/>
          </p:nvPr>
        </p:nvSpPr>
        <p:spPr/>
        <p:txBody>
          <a:bodyPr/>
          <a:lstStyle/>
          <a:p>
            <a:fld id="{12CBDC5E-8DD5-48CE-B635-5386ACD48B28}" type="slidenum">
              <a:rPr lang="en-US" smtClean="0"/>
              <a:t>‹#›</a:t>
            </a:fld>
            <a:endParaRPr lang="en-US"/>
          </a:p>
        </p:txBody>
      </p:sp>
    </p:spTree>
    <p:extLst>
      <p:ext uri="{BB962C8B-B14F-4D97-AF65-F5344CB8AC3E}">
        <p14:creationId xmlns:p14="http://schemas.microsoft.com/office/powerpoint/2010/main" val="96938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264C-9EEE-DDDD-C778-E50CE0472C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4FF93C-9BF8-9564-6D0D-5253CA0A59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FFBDDE-54B7-B8FE-1D61-D25972562E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E8D466-4B1F-6C4A-F789-495FA229F7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CE18B-9D3F-0DD0-D074-82D62B4750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6ACFFC-CD0C-2D8A-2668-FCC94247AF34}"/>
              </a:ext>
            </a:extLst>
          </p:cNvPr>
          <p:cNvSpPr>
            <a:spLocks noGrp="1"/>
          </p:cNvSpPr>
          <p:nvPr>
            <p:ph type="dt" sz="half" idx="10"/>
          </p:nvPr>
        </p:nvSpPr>
        <p:spPr/>
        <p:txBody>
          <a:bodyPr/>
          <a:lstStyle/>
          <a:p>
            <a:fld id="{C4E728BA-0A85-4D95-BDDD-C3B65530D8E2}" type="datetimeFigureOut">
              <a:rPr lang="en-US" smtClean="0"/>
              <a:t>10/6/2022</a:t>
            </a:fld>
            <a:endParaRPr lang="en-US"/>
          </a:p>
        </p:txBody>
      </p:sp>
      <p:sp>
        <p:nvSpPr>
          <p:cNvPr id="8" name="Footer Placeholder 7">
            <a:extLst>
              <a:ext uri="{FF2B5EF4-FFF2-40B4-BE49-F238E27FC236}">
                <a16:creationId xmlns:a16="http://schemas.microsoft.com/office/drawing/2014/main" id="{E91E5CEE-4BEA-E040-7EF3-B3D9887696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AD6E2E-A61D-6B67-C9A2-5DB46898ECD0}"/>
              </a:ext>
            </a:extLst>
          </p:cNvPr>
          <p:cNvSpPr>
            <a:spLocks noGrp="1"/>
          </p:cNvSpPr>
          <p:nvPr>
            <p:ph type="sldNum" sz="quarter" idx="12"/>
          </p:nvPr>
        </p:nvSpPr>
        <p:spPr/>
        <p:txBody>
          <a:bodyPr/>
          <a:lstStyle/>
          <a:p>
            <a:fld id="{12CBDC5E-8DD5-48CE-B635-5386ACD48B28}" type="slidenum">
              <a:rPr lang="en-US" smtClean="0"/>
              <a:t>‹#›</a:t>
            </a:fld>
            <a:endParaRPr lang="en-US"/>
          </a:p>
        </p:txBody>
      </p:sp>
    </p:spTree>
    <p:extLst>
      <p:ext uri="{BB962C8B-B14F-4D97-AF65-F5344CB8AC3E}">
        <p14:creationId xmlns:p14="http://schemas.microsoft.com/office/powerpoint/2010/main" val="30666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D634-625C-74DC-B504-FC0E979716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00F735-6C3A-B9CB-F769-3328031E5D66}"/>
              </a:ext>
            </a:extLst>
          </p:cNvPr>
          <p:cNvSpPr>
            <a:spLocks noGrp="1"/>
          </p:cNvSpPr>
          <p:nvPr>
            <p:ph type="dt" sz="half" idx="10"/>
          </p:nvPr>
        </p:nvSpPr>
        <p:spPr/>
        <p:txBody>
          <a:bodyPr/>
          <a:lstStyle/>
          <a:p>
            <a:fld id="{C4E728BA-0A85-4D95-BDDD-C3B65530D8E2}" type="datetimeFigureOut">
              <a:rPr lang="en-US" smtClean="0"/>
              <a:t>10/6/2022</a:t>
            </a:fld>
            <a:endParaRPr lang="en-US"/>
          </a:p>
        </p:txBody>
      </p:sp>
      <p:sp>
        <p:nvSpPr>
          <p:cNvPr id="4" name="Footer Placeholder 3">
            <a:extLst>
              <a:ext uri="{FF2B5EF4-FFF2-40B4-BE49-F238E27FC236}">
                <a16:creationId xmlns:a16="http://schemas.microsoft.com/office/drawing/2014/main" id="{9BE2B4CD-0556-1E31-3C35-03719E5844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8B4F8A-8D64-D192-7421-837700C34DB4}"/>
              </a:ext>
            </a:extLst>
          </p:cNvPr>
          <p:cNvSpPr>
            <a:spLocks noGrp="1"/>
          </p:cNvSpPr>
          <p:nvPr>
            <p:ph type="sldNum" sz="quarter" idx="12"/>
          </p:nvPr>
        </p:nvSpPr>
        <p:spPr/>
        <p:txBody>
          <a:bodyPr/>
          <a:lstStyle/>
          <a:p>
            <a:fld id="{12CBDC5E-8DD5-48CE-B635-5386ACD48B28}" type="slidenum">
              <a:rPr lang="en-US" smtClean="0"/>
              <a:t>‹#›</a:t>
            </a:fld>
            <a:endParaRPr lang="en-US"/>
          </a:p>
        </p:txBody>
      </p:sp>
    </p:spTree>
    <p:extLst>
      <p:ext uri="{BB962C8B-B14F-4D97-AF65-F5344CB8AC3E}">
        <p14:creationId xmlns:p14="http://schemas.microsoft.com/office/powerpoint/2010/main" val="950895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AB136E-6E4E-9194-A27C-BBDFA234BF15}"/>
              </a:ext>
            </a:extLst>
          </p:cNvPr>
          <p:cNvSpPr>
            <a:spLocks noGrp="1"/>
          </p:cNvSpPr>
          <p:nvPr>
            <p:ph type="dt" sz="half" idx="10"/>
          </p:nvPr>
        </p:nvSpPr>
        <p:spPr/>
        <p:txBody>
          <a:bodyPr/>
          <a:lstStyle/>
          <a:p>
            <a:fld id="{C4E728BA-0A85-4D95-BDDD-C3B65530D8E2}" type="datetimeFigureOut">
              <a:rPr lang="en-US" smtClean="0"/>
              <a:t>10/6/2022</a:t>
            </a:fld>
            <a:endParaRPr lang="en-US"/>
          </a:p>
        </p:txBody>
      </p:sp>
      <p:sp>
        <p:nvSpPr>
          <p:cNvPr id="3" name="Footer Placeholder 2">
            <a:extLst>
              <a:ext uri="{FF2B5EF4-FFF2-40B4-BE49-F238E27FC236}">
                <a16:creationId xmlns:a16="http://schemas.microsoft.com/office/drawing/2014/main" id="{EF4272C1-A5F7-B2F1-7C38-ADE2FA6874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FD175-688A-8D23-D711-5C33DBFE2502}"/>
              </a:ext>
            </a:extLst>
          </p:cNvPr>
          <p:cNvSpPr>
            <a:spLocks noGrp="1"/>
          </p:cNvSpPr>
          <p:nvPr>
            <p:ph type="sldNum" sz="quarter" idx="12"/>
          </p:nvPr>
        </p:nvSpPr>
        <p:spPr/>
        <p:txBody>
          <a:bodyPr/>
          <a:lstStyle/>
          <a:p>
            <a:fld id="{12CBDC5E-8DD5-48CE-B635-5386ACD48B28}" type="slidenum">
              <a:rPr lang="en-US" smtClean="0"/>
              <a:t>‹#›</a:t>
            </a:fld>
            <a:endParaRPr lang="en-US"/>
          </a:p>
        </p:txBody>
      </p:sp>
    </p:spTree>
    <p:extLst>
      <p:ext uri="{BB962C8B-B14F-4D97-AF65-F5344CB8AC3E}">
        <p14:creationId xmlns:p14="http://schemas.microsoft.com/office/powerpoint/2010/main" val="24527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FCC9-5BC1-69DE-BE56-C9F9E11B2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21EC90-1559-C00E-6204-B38FC2D94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73D7D1-1F47-F38E-120F-5B868B3C3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32388-16C1-85D3-35F0-D0F578F90C71}"/>
              </a:ext>
            </a:extLst>
          </p:cNvPr>
          <p:cNvSpPr>
            <a:spLocks noGrp="1"/>
          </p:cNvSpPr>
          <p:nvPr>
            <p:ph type="dt" sz="half" idx="10"/>
          </p:nvPr>
        </p:nvSpPr>
        <p:spPr/>
        <p:txBody>
          <a:bodyPr/>
          <a:lstStyle/>
          <a:p>
            <a:fld id="{C4E728BA-0A85-4D95-BDDD-C3B65530D8E2}" type="datetimeFigureOut">
              <a:rPr lang="en-US" smtClean="0"/>
              <a:t>10/6/2022</a:t>
            </a:fld>
            <a:endParaRPr lang="en-US"/>
          </a:p>
        </p:txBody>
      </p:sp>
      <p:sp>
        <p:nvSpPr>
          <p:cNvPr id="6" name="Footer Placeholder 5">
            <a:extLst>
              <a:ext uri="{FF2B5EF4-FFF2-40B4-BE49-F238E27FC236}">
                <a16:creationId xmlns:a16="http://schemas.microsoft.com/office/drawing/2014/main" id="{29F50677-244B-51A7-1AD5-C324B44E1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F3E797-0848-C32E-64DC-C5E88DD9107D}"/>
              </a:ext>
            </a:extLst>
          </p:cNvPr>
          <p:cNvSpPr>
            <a:spLocks noGrp="1"/>
          </p:cNvSpPr>
          <p:nvPr>
            <p:ph type="sldNum" sz="quarter" idx="12"/>
          </p:nvPr>
        </p:nvSpPr>
        <p:spPr/>
        <p:txBody>
          <a:bodyPr/>
          <a:lstStyle/>
          <a:p>
            <a:fld id="{12CBDC5E-8DD5-48CE-B635-5386ACD48B28}" type="slidenum">
              <a:rPr lang="en-US" smtClean="0"/>
              <a:t>‹#›</a:t>
            </a:fld>
            <a:endParaRPr lang="en-US"/>
          </a:p>
        </p:txBody>
      </p:sp>
    </p:spTree>
    <p:extLst>
      <p:ext uri="{BB962C8B-B14F-4D97-AF65-F5344CB8AC3E}">
        <p14:creationId xmlns:p14="http://schemas.microsoft.com/office/powerpoint/2010/main" val="200592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D089-5439-A79C-0054-ADCFEF86E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9B559E-0830-24F1-E29D-85E5D604B9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87B3C9-C648-631D-109F-467887170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9DB5E-80CE-7A30-D4B1-621A34F3F4A1}"/>
              </a:ext>
            </a:extLst>
          </p:cNvPr>
          <p:cNvSpPr>
            <a:spLocks noGrp="1"/>
          </p:cNvSpPr>
          <p:nvPr>
            <p:ph type="dt" sz="half" idx="10"/>
          </p:nvPr>
        </p:nvSpPr>
        <p:spPr/>
        <p:txBody>
          <a:bodyPr/>
          <a:lstStyle/>
          <a:p>
            <a:fld id="{C4E728BA-0A85-4D95-BDDD-C3B65530D8E2}" type="datetimeFigureOut">
              <a:rPr lang="en-US" smtClean="0"/>
              <a:t>10/6/2022</a:t>
            </a:fld>
            <a:endParaRPr lang="en-US"/>
          </a:p>
        </p:txBody>
      </p:sp>
      <p:sp>
        <p:nvSpPr>
          <p:cNvPr id="6" name="Footer Placeholder 5">
            <a:extLst>
              <a:ext uri="{FF2B5EF4-FFF2-40B4-BE49-F238E27FC236}">
                <a16:creationId xmlns:a16="http://schemas.microsoft.com/office/drawing/2014/main" id="{57785793-A338-4FBB-77F6-7ED9D9CC5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3C7DD0-9B34-870E-5ECA-88B6FD37F050}"/>
              </a:ext>
            </a:extLst>
          </p:cNvPr>
          <p:cNvSpPr>
            <a:spLocks noGrp="1"/>
          </p:cNvSpPr>
          <p:nvPr>
            <p:ph type="sldNum" sz="quarter" idx="12"/>
          </p:nvPr>
        </p:nvSpPr>
        <p:spPr/>
        <p:txBody>
          <a:bodyPr/>
          <a:lstStyle/>
          <a:p>
            <a:fld id="{12CBDC5E-8DD5-48CE-B635-5386ACD48B28}" type="slidenum">
              <a:rPr lang="en-US" smtClean="0"/>
              <a:t>‹#›</a:t>
            </a:fld>
            <a:endParaRPr lang="en-US"/>
          </a:p>
        </p:txBody>
      </p:sp>
    </p:spTree>
    <p:extLst>
      <p:ext uri="{BB962C8B-B14F-4D97-AF65-F5344CB8AC3E}">
        <p14:creationId xmlns:p14="http://schemas.microsoft.com/office/powerpoint/2010/main" val="201777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B07844-3803-8626-9BC3-6BFE84215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FCF06E-4478-73B7-E987-8FBAC1A3F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30A2B-8DF1-ADF3-F5B5-1C051D4EA2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728BA-0A85-4D95-BDDD-C3B65530D8E2}" type="datetimeFigureOut">
              <a:rPr lang="en-US" smtClean="0"/>
              <a:t>10/6/2022</a:t>
            </a:fld>
            <a:endParaRPr lang="en-US"/>
          </a:p>
        </p:txBody>
      </p:sp>
      <p:sp>
        <p:nvSpPr>
          <p:cNvPr id="5" name="Footer Placeholder 4">
            <a:extLst>
              <a:ext uri="{FF2B5EF4-FFF2-40B4-BE49-F238E27FC236}">
                <a16:creationId xmlns:a16="http://schemas.microsoft.com/office/drawing/2014/main" id="{D44F4050-83DB-69F0-8EB4-E0D88A356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2A76DD-0DF8-AF1A-B146-6DDA81B86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BDC5E-8DD5-48CE-B635-5386ACD48B28}" type="slidenum">
              <a:rPr lang="en-US" smtClean="0"/>
              <a:t>‹#›</a:t>
            </a:fld>
            <a:endParaRPr lang="en-US"/>
          </a:p>
        </p:txBody>
      </p:sp>
    </p:spTree>
    <p:extLst>
      <p:ext uri="{BB962C8B-B14F-4D97-AF65-F5344CB8AC3E}">
        <p14:creationId xmlns:p14="http://schemas.microsoft.com/office/powerpoint/2010/main" val="405376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painted factory">
            <a:extLst>
              <a:ext uri="{FF2B5EF4-FFF2-40B4-BE49-F238E27FC236}">
                <a16:creationId xmlns:a16="http://schemas.microsoft.com/office/drawing/2014/main" id="{6CBCD142-EA2A-A9E7-3AFB-2CC25797E69B}"/>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B54408BE-61AF-C420-0FE5-50D94AA686C2}"/>
              </a:ext>
            </a:extLst>
          </p:cNvPr>
          <p:cNvSpPr>
            <a:spLocks noGrp="1"/>
          </p:cNvSpPr>
          <p:nvPr>
            <p:ph type="ctrTitle"/>
          </p:nvPr>
        </p:nvSpPr>
        <p:spPr>
          <a:xfrm>
            <a:off x="1524000" y="1122362"/>
            <a:ext cx="9144000" cy="2900518"/>
          </a:xfrm>
        </p:spPr>
        <p:txBody>
          <a:bodyPr>
            <a:normAutofit/>
          </a:bodyPr>
          <a:lstStyle/>
          <a:p>
            <a:r>
              <a:rPr lang="en-GB">
                <a:solidFill>
                  <a:srgbClr val="FFFFFF"/>
                </a:solidFill>
                <a:effectLst/>
                <a:latin typeface="Calibri Light" panose="020F0302020204030204" pitchFamily="34" charset="0"/>
                <a:ea typeface="Calibri" panose="020F0502020204030204" pitchFamily="34" charset="0"/>
              </a:rPr>
              <a:t>Policy instruments for greenhouse gas emission reduction</a:t>
            </a:r>
            <a:endParaRPr lang="en-US">
              <a:solidFill>
                <a:srgbClr val="FFFFFF"/>
              </a:solidFill>
            </a:endParaRPr>
          </a:p>
        </p:txBody>
      </p:sp>
      <p:sp>
        <p:nvSpPr>
          <p:cNvPr id="3" name="Subtitle 2">
            <a:extLst>
              <a:ext uri="{FF2B5EF4-FFF2-40B4-BE49-F238E27FC236}">
                <a16:creationId xmlns:a16="http://schemas.microsoft.com/office/drawing/2014/main" id="{00DD7883-7845-9728-DD88-D0F6CEB13CC2}"/>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30 September (makeup for 7 October)</a:t>
            </a:r>
          </a:p>
        </p:txBody>
      </p:sp>
    </p:spTree>
    <p:extLst>
      <p:ext uri="{BB962C8B-B14F-4D97-AF65-F5344CB8AC3E}">
        <p14:creationId xmlns:p14="http://schemas.microsoft.com/office/powerpoint/2010/main" val="31465620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2DE6981-ED69-B7D9-BCCB-D13407EC43CB}"/>
              </a:ext>
            </a:extLst>
          </p:cNvPr>
          <p:cNvSpPr>
            <a:spLocks noGrp="1"/>
          </p:cNvSpPr>
          <p:nvPr>
            <p:ph type="title"/>
          </p:nvPr>
        </p:nvSpPr>
        <p:spPr>
          <a:xfrm>
            <a:off x="147483" y="176981"/>
            <a:ext cx="3628103" cy="505869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dirty="0">
                <a:solidFill>
                  <a:srgbClr val="FFFFFF"/>
                </a:solidFill>
                <a:latin typeface="+mj-lt"/>
                <a:ea typeface="+mj-ea"/>
                <a:cs typeface="+mj-cs"/>
              </a:rPr>
              <a:t>A </a:t>
            </a:r>
            <a:r>
              <a:rPr lang="en-US" sz="1800" b="0" i="0" u="none" strike="noStrike" kern="1200" baseline="0" dirty="0">
                <a:solidFill>
                  <a:srgbClr val="FFFFFF"/>
                </a:solidFill>
                <a:latin typeface="+mj-lt"/>
                <a:ea typeface="+mj-ea"/>
                <a:cs typeface="+mj-cs"/>
              </a:rPr>
              <a:t>tax (price) is preferable to a cap-and-trade policy (quantity) when the</a:t>
            </a:r>
            <a:br>
              <a:rPr lang="en-US" sz="1800" b="0" i="0" u="none" strike="noStrike" kern="1200" baseline="0" dirty="0">
                <a:solidFill>
                  <a:srgbClr val="FFFFFF"/>
                </a:solidFill>
                <a:latin typeface="+mj-lt"/>
                <a:ea typeface="+mj-ea"/>
                <a:cs typeface="+mj-cs"/>
              </a:rPr>
            </a:br>
            <a:r>
              <a:rPr lang="en-US" sz="1800" b="0" i="0" u="none" strike="noStrike" kern="1200" baseline="0" dirty="0">
                <a:solidFill>
                  <a:srgbClr val="FFFFFF"/>
                </a:solidFill>
                <a:latin typeface="+mj-lt"/>
                <a:ea typeface="+mj-ea"/>
                <a:cs typeface="+mj-cs"/>
              </a:rPr>
              <a:t>marginal benefit curve is flat relative to marginal cost, and vice versa.</a:t>
            </a:r>
            <a:endParaRPr lang="en-US" sz="1800" kern="1200" dirty="0">
              <a:solidFill>
                <a:srgbClr val="FFFFFF"/>
              </a:solidFill>
              <a:latin typeface="+mj-lt"/>
              <a:ea typeface="+mj-ea"/>
              <a:cs typeface="+mj-cs"/>
            </a:endParaRPr>
          </a:p>
        </p:txBody>
      </p:sp>
      <p:pic>
        <p:nvPicPr>
          <p:cNvPr id="6" name="Content Placeholder 5">
            <a:extLst>
              <a:ext uri="{FF2B5EF4-FFF2-40B4-BE49-F238E27FC236}">
                <a16:creationId xmlns:a16="http://schemas.microsoft.com/office/drawing/2014/main" id="{F90D63CB-FDCC-8B0E-23C7-5D219852BDAC}"/>
              </a:ext>
            </a:extLst>
          </p:cNvPr>
          <p:cNvPicPr>
            <a:picLocks noGrp="1" noChangeAspect="1"/>
          </p:cNvPicPr>
          <p:nvPr>
            <p:ph idx="1"/>
          </p:nvPr>
        </p:nvPicPr>
        <p:blipFill>
          <a:blip r:embed="rId2"/>
          <a:stretch>
            <a:fillRect/>
          </a:stretch>
        </p:blipFill>
        <p:spPr>
          <a:xfrm>
            <a:off x="4072767" y="961812"/>
            <a:ext cx="7119864" cy="4930987"/>
          </a:xfrm>
          <a:prstGeom prst="rect">
            <a:avLst/>
          </a:prstGeom>
        </p:spPr>
      </p:pic>
    </p:spTree>
    <p:extLst>
      <p:ext uri="{BB962C8B-B14F-4D97-AF65-F5344CB8AC3E}">
        <p14:creationId xmlns:p14="http://schemas.microsoft.com/office/powerpoint/2010/main" val="255876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0FDD29C-0BCB-F08F-2D12-A77738D120F2}"/>
              </a:ext>
            </a:extLst>
          </p:cNvPr>
          <p:cNvSpPr>
            <a:spLocks noGrp="1"/>
          </p:cNvSpPr>
          <p:nvPr>
            <p:ph type="title"/>
          </p:nvPr>
        </p:nvSpPr>
        <p:spPr>
          <a:xfrm>
            <a:off x="1143000" y="990599"/>
            <a:ext cx="9906000" cy="685800"/>
          </a:xfrm>
        </p:spPr>
        <p:txBody>
          <a:bodyPr anchor="t">
            <a:normAutofit/>
          </a:bodyPr>
          <a:lstStyle/>
          <a:p>
            <a:endParaRPr lang="en-US" sz="4000"/>
          </a:p>
        </p:txBody>
      </p:sp>
      <p:graphicFrame>
        <p:nvGraphicFramePr>
          <p:cNvPr id="5" name="Content Placeholder 2">
            <a:extLst>
              <a:ext uri="{FF2B5EF4-FFF2-40B4-BE49-F238E27FC236}">
                <a16:creationId xmlns:a16="http://schemas.microsoft.com/office/drawing/2014/main" id="{BC9CC662-1632-69EB-4ECF-52C4BCFF37B5}"/>
              </a:ext>
            </a:extLst>
          </p:cNvPr>
          <p:cNvGraphicFramePr>
            <a:graphicFrameLocks noGrp="1"/>
          </p:cNvGraphicFramePr>
          <p:nvPr>
            <p:ph idx="1"/>
            <p:extLst>
              <p:ext uri="{D42A27DB-BD31-4B8C-83A1-F6EECF244321}">
                <p14:modId xmlns:p14="http://schemas.microsoft.com/office/powerpoint/2010/main" val="3676650430"/>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27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2C52F-76D8-BB33-4054-B45573D133CE}"/>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b="1"/>
              <a:t>Setting Prices versus Setting Quantities</a:t>
            </a:r>
          </a:p>
        </p:txBody>
      </p:sp>
      <p:sp>
        <p:nvSpPr>
          <p:cNvPr id="4" name="Content Placeholder 3">
            <a:extLst>
              <a:ext uri="{FF2B5EF4-FFF2-40B4-BE49-F238E27FC236}">
                <a16:creationId xmlns:a16="http://schemas.microsoft.com/office/drawing/2014/main" id="{DCD0BB1B-B2BC-E3ED-1A96-E551653147BE}"/>
              </a:ext>
            </a:extLst>
          </p:cNvPr>
          <p:cNvSpPr>
            <a:spLocks noGrp="1"/>
          </p:cNvSpPr>
          <p:nvPr>
            <p:ph sz="half" idx="1"/>
          </p:nvPr>
        </p:nvSpPr>
        <p:spPr>
          <a:xfrm>
            <a:off x="836680" y="2405067"/>
            <a:ext cx="6002110" cy="3729034"/>
          </a:xfrm>
        </p:spPr>
        <p:txBody>
          <a:bodyPr vert="horz" lIns="91440" tIns="45720" rIns="91440" bIns="45720" rtlCol="0">
            <a:normAutofit/>
          </a:bodyPr>
          <a:lstStyle/>
          <a:p>
            <a:r>
              <a:rPr lang="en-US" sz="2000"/>
              <a:t>There is an equivalence between an emission tax and a cap-and-trade policy. </a:t>
            </a:r>
          </a:p>
          <a:p>
            <a:r>
              <a:rPr lang="en-US" sz="2000"/>
              <a:t>One sets a price, the other a quantity, but as far as efficiency goes, the policies are just two ways of getting to the same point. </a:t>
            </a:r>
          </a:p>
          <a:p>
            <a:r>
              <a:rPr lang="en-US" sz="2000"/>
              <a:t>The price of an allowance under an efficient cap-and-trade policy will be exactly equal to the efficient emission tax, and the abatement achieved by the tax will be the same as that imposed by the cap.</a:t>
            </a:r>
          </a:p>
        </p:txBody>
      </p:sp>
      <p:pic>
        <p:nvPicPr>
          <p:cNvPr id="7" name="Content Placeholder 6" descr="Line in the sand with spheres">
            <a:extLst>
              <a:ext uri="{FF2B5EF4-FFF2-40B4-BE49-F238E27FC236}">
                <a16:creationId xmlns:a16="http://schemas.microsoft.com/office/drawing/2014/main" id="{237D9005-B921-ADCF-ADE9-387F63B53AE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321" b="4332"/>
          <a:stretch/>
        </p:blipFill>
        <p:spPr>
          <a:xfrm>
            <a:off x="7199440" y="10"/>
            <a:ext cx="4992560" cy="6857990"/>
          </a:xfrm>
          <a:prstGeom prst="rect">
            <a:avLst/>
          </a:prstGeom>
          <a:effectLst/>
        </p:spPr>
      </p:pic>
    </p:spTree>
    <p:extLst>
      <p:ext uri="{BB962C8B-B14F-4D97-AF65-F5344CB8AC3E}">
        <p14:creationId xmlns:p14="http://schemas.microsoft.com/office/powerpoint/2010/main" val="2485059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1C5977-D818-C7F2-0B1F-50F39A054525}"/>
              </a:ext>
            </a:extLst>
          </p:cNvPr>
          <p:cNvSpPr>
            <a:spLocks noGrp="1"/>
          </p:cNvSpPr>
          <p:nvPr>
            <p:ph type="title"/>
          </p:nvPr>
        </p:nvSpPr>
        <p:spPr>
          <a:xfrm>
            <a:off x="643467" y="321734"/>
            <a:ext cx="10905066" cy="1135737"/>
          </a:xfrm>
        </p:spPr>
        <p:txBody>
          <a:bodyPr vert="horz" lIns="91440" tIns="45720" rIns="91440" bIns="45720" rtlCol="0" anchor="ctr">
            <a:normAutofit/>
          </a:bodyPr>
          <a:lstStyle/>
          <a:p>
            <a:endParaRPr lang="en-US" sz="3600" kern="12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01999FD8-0BC8-1C3E-C52E-1F5415C73150}"/>
              </a:ext>
            </a:extLst>
          </p:cNvPr>
          <p:cNvSpPr>
            <a:spLocks noGrp="1"/>
          </p:cNvSpPr>
          <p:nvPr>
            <p:ph sz="half" idx="1"/>
          </p:nvPr>
        </p:nvSpPr>
        <p:spPr>
          <a:xfrm>
            <a:off x="643469" y="1782981"/>
            <a:ext cx="4008384" cy="4393982"/>
          </a:xfrm>
        </p:spPr>
        <p:txBody>
          <a:bodyPr vert="horz" lIns="91440" tIns="45720" rIns="91440" bIns="45720" rtlCol="0">
            <a:normAutofit/>
          </a:bodyPr>
          <a:lstStyle/>
          <a:p>
            <a:r>
              <a:rPr lang="en-US" sz="2400" dirty="0"/>
              <a:t>It turns out that when marginal cost is uncertain, the choice of price versus quantity matters for efficiency. </a:t>
            </a:r>
          </a:p>
          <a:p>
            <a:r>
              <a:rPr lang="en-US" sz="2400" dirty="0"/>
              <a:t>In particular, a tax (price) is preferable to a cap-and-trade policy (quantity) when the marginal benefit curve is flat relative to marginal cost, and vice versa.</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Content Placeholder 5">
            <a:extLst>
              <a:ext uri="{FF2B5EF4-FFF2-40B4-BE49-F238E27FC236}">
                <a16:creationId xmlns:a16="http://schemas.microsoft.com/office/drawing/2014/main" id="{2B687C45-38E0-293E-7DD5-A8FDB0052AA1}"/>
              </a:ext>
            </a:extLst>
          </p:cNvPr>
          <p:cNvPicPr>
            <a:picLocks noGrp="1" noChangeAspect="1"/>
          </p:cNvPicPr>
          <p:nvPr>
            <p:ph sz="half" idx="2"/>
          </p:nvPr>
        </p:nvPicPr>
        <p:blipFill>
          <a:blip r:embed="rId2"/>
          <a:stretch>
            <a:fillRect/>
          </a:stretch>
        </p:blipFill>
        <p:spPr>
          <a:xfrm>
            <a:off x="5316851" y="1782981"/>
            <a:ext cx="6210149" cy="4361892"/>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4338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14" name="Rectangle 13">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5480CCDE-2D26-A9DC-9264-0EC204CDE121}"/>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a:solidFill>
                  <a:schemeClr val="tx1"/>
                </a:solidFill>
                <a:latin typeface="+mj-lt"/>
                <a:ea typeface="+mj-ea"/>
                <a:cs typeface="+mj-cs"/>
              </a:rPr>
              <a:t>Marginal cost is uncertain</a:t>
            </a:r>
          </a:p>
        </p:txBody>
      </p:sp>
      <p:pic>
        <p:nvPicPr>
          <p:cNvPr id="6" name="Content Placeholder 5">
            <a:extLst>
              <a:ext uri="{FF2B5EF4-FFF2-40B4-BE49-F238E27FC236}">
                <a16:creationId xmlns:a16="http://schemas.microsoft.com/office/drawing/2014/main" id="{7A1FBF11-6C4F-E694-5E0C-8185CD273339}"/>
              </a:ext>
            </a:extLst>
          </p:cNvPr>
          <p:cNvPicPr>
            <a:picLocks noGrp="1" noChangeAspect="1"/>
          </p:cNvPicPr>
          <p:nvPr>
            <p:ph sz="half" idx="2"/>
          </p:nvPr>
        </p:nvPicPr>
        <p:blipFill>
          <a:blip r:embed="rId3"/>
          <a:stretch>
            <a:fillRect/>
          </a:stretch>
        </p:blipFill>
        <p:spPr>
          <a:xfrm>
            <a:off x="643467" y="1782981"/>
            <a:ext cx="6253214" cy="4330351"/>
          </a:xfrm>
          <a:prstGeom prst="rect">
            <a:avLst/>
          </a:prstGeom>
        </p:spPr>
      </p:pic>
      <p:sp>
        <p:nvSpPr>
          <p:cNvPr id="3" name="Content Placeholder 2">
            <a:extLst>
              <a:ext uri="{FF2B5EF4-FFF2-40B4-BE49-F238E27FC236}">
                <a16:creationId xmlns:a16="http://schemas.microsoft.com/office/drawing/2014/main" id="{673D0975-B5B4-72FB-4F4F-6ACE5E1AF9A0}"/>
              </a:ext>
            </a:extLst>
          </p:cNvPr>
          <p:cNvSpPr>
            <a:spLocks noGrp="1"/>
          </p:cNvSpPr>
          <p:nvPr>
            <p:ph sz="half" idx="1"/>
          </p:nvPr>
        </p:nvSpPr>
        <p:spPr>
          <a:xfrm>
            <a:off x="7544052" y="1782981"/>
            <a:ext cx="4004479" cy="4393982"/>
          </a:xfrm>
        </p:spPr>
        <p:txBody>
          <a:bodyPr vert="horz" lIns="91440" tIns="45720" rIns="91440" bIns="45720" rtlCol="0">
            <a:normAutofit/>
          </a:bodyPr>
          <a:lstStyle/>
          <a:p>
            <a:r>
              <a:rPr lang="en-US" sz="2000" dirty="0"/>
              <a:t>Under the tax, therefore, firms will do too little abatement when reducing pollution is more costly than expected.</a:t>
            </a:r>
          </a:p>
          <a:p>
            <a:endParaRPr lang="en-US" sz="2000" dirty="0"/>
          </a:p>
          <a:p>
            <a:r>
              <a:rPr lang="en-US" sz="2000" dirty="0"/>
              <a:t>The key point is that the deadweight loss from allowance trading is not  the same as the deadweight loss from the tax when abatement costs are uncertain.</a:t>
            </a:r>
          </a:p>
        </p:txBody>
      </p:sp>
      <p:grpSp>
        <p:nvGrpSpPr>
          <p:cNvPr id="17" name="Group 16">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8" name="Isosceles Triangle 17">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16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8E9C894-3661-34EF-235C-6B39E86C8E5C}"/>
              </a:ext>
            </a:extLst>
          </p:cNvPr>
          <p:cNvSpPr>
            <a:spLocks noGrp="1"/>
          </p:cNvSpPr>
          <p:nvPr>
            <p:ph type="title"/>
          </p:nvPr>
        </p:nvSpPr>
        <p:spPr>
          <a:xfrm rot="16200000">
            <a:off x="-1325880" y="1947672"/>
            <a:ext cx="5961888" cy="2788920"/>
          </a:xfrm>
        </p:spPr>
        <p:txBody>
          <a:bodyPr anchor="ctr">
            <a:normAutofit/>
          </a:bodyPr>
          <a:lstStyle/>
          <a:p>
            <a:endParaRPr lang="en-US" sz="4800">
              <a:solidFill>
                <a:schemeClr val="bg1"/>
              </a:solidFill>
            </a:endParaRPr>
          </a:p>
        </p:txBody>
      </p:sp>
      <p:graphicFrame>
        <p:nvGraphicFramePr>
          <p:cNvPr id="5" name="Content Placeholder 2">
            <a:extLst>
              <a:ext uri="{FF2B5EF4-FFF2-40B4-BE49-F238E27FC236}">
                <a16:creationId xmlns:a16="http://schemas.microsoft.com/office/drawing/2014/main" id="{2DDF7280-D78A-8E70-5066-0337461945BE}"/>
              </a:ext>
            </a:extLst>
          </p:cNvPr>
          <p:cNvGraphicFramePr>
            <a:graphicFrameLocks noGrp="1"/>
          </p:cNvGraphicFramePr>
          <p:nvPr>
            <p:ph idx="1"/>
            <p:extLst>
              <p:ext uri="{D42A27DB-BD31-4B8C-83A1-F6EECF244321}">
                <p14:modId xmlns:p14="http://schemas.microsoft.com/office/powerpoint/2010/main" val="250755068"/>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154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FEC383E-776E-D67B-98AE-2E3DDA4A3BA6}"/>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b="0" i="0" u="none" strike="noStrike" kern="1200" baseline="0">
                <a:solidFill>
                  <a:schemeClr val="tx1"/>
                </a:solidFill>
                <a:latin typeface="+mj-lt"/>
                <a:ea typeface="+mj-ea"/>
                <a:cs typeface="+mj-cs"/>
              </a:rPr>
              <a:t>Weitzman Rule</a:t>
            </a:r>
            <a:endParaRPr lang="en-US" kern="1200">
              <a:solidFill>
                <a:schemeClr val="tx1"/>
              </a:solidFill>
              <a:latin typeface="+mj-lt"/>
              <a:ea typeface="+mj-ea"/>
              <a:cs typeface="+mj-cs"/>
            </a:endParaRP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C3DBE6DE-10C6-549B-3B4B-D8A3F2633D98}"/>
              </a:ext>
            </a:extLst>
          </p:cNvPr>
          <p:cNvPicPr>
            <a:picLocks noGrp="1" noChangeAspect="1"/>
          </p:cNvPicPr>
          <p:nvPr>
            <p:ph sz="half" idx="1"/>
          </p:nvPr>
        </p:nvPicPr>
        <p:blipFill>
          <a:blip r:embed="rId2"/>
          <a:stretch>
            <a:fillRect/>
          </a:stretch>
        </p:blipFill>
        <p:spPr>
          <a:xfrm>
            <a:off x="-5743" y="1574099"/>
            <a:ext cx="5900705" cy="407014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7" name="Content Placeholder 6">
            <a:extLst>
              <a:ext uri="{FF2B5EF4-FFF2-40B4-BE49-F238E27FC236}">
                <a16:creationId xmlns:a16="http://schemas.microsoft.com/office/drawing/2014/main" id="{E3CA128E-A3C8-8A4F-A069-F4747F7D07B9}"/>
              </a:ext>
            </a:extLst>
          </p:cNvPr>
          <p:cNvSpPr>
            <a:spLocks noGrp="1"/>
          </p:cNvSpPr>
          <p:nvPr>
            <p:ph sz="half" idx="2"/>
          </p:nvPr>
        </p:nvSpPr>
        <p:spPr>
          <a:xfrm>
            <a:off x="5894962" y="1984443"/>
            <a:ext cx="5458838" cy="4192520"/>
          </a:xfrm>
        </p:spPr>
        <p:txBody>
          <a:bodyPr vert="horz" lIns="91440" tIns="45720" rIns="91440" bIns="45720" rtlCol="0">
            <a:normAutofit/>
          </a:bodyPr>
          <a:lstStyle/>
          <a:p>
            <a:r>
              <a:rPr lang="en-US" b="0" i="0" u="none" strike="noStrike" baseline="0"/>
              <a:t>When marginal costs are uncertain, the efficient choice of policy instrument depends on the relative slopes of the marginal benefit and marginal cost curves.</a:t>
            </a:r>
          </a:p>
          <a:p>
            <a:endParaRPr lang="en-US"/>
          </a:p>
          <a:p>
            <a:endParaRPr lang="en-US"/>
          </a:p>
        </p:txBody>
      </p:sp>
    </p:spTree>
    <p:extLst>
      <p:ext uri="{BB962C8B-B14F-4D97-AF65-F5344CB8AC3E}">
        <p14:creationId xmlns:p14="http://schemas.microsoft.com/office/powerpoint/2010/main" val="194732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718A4C-7825-E22A-9670-09D20893D45A}"/>
              </a:ext>
            </a:extLst>
          </p:cNvPr>
          <p:cNvSpPr>
            <a:spLocks noGrp="1"/>
          </p:cNvSpPr>
          <p:nvPr>
            <p:ph type="title"/>
          </p:nvPr>
        </p:nvSpPr>
        <p:spPr>
          <a:xfrm>
            <a:off x="686834" y="1153572"/>
            <a:ext cx="3200400" cy="4461163"/>
          </a:xfrm>
        </p:spPr>
        <p:txBody>
          <a:bodyPr>
            <a:normAutofit/>
          </a:bodyPr>
          <a:lstStyle/>
          <a:p>
            <a:r>
              <a:rPr lang="en-US" sz="3700" b="0" i="0" u="none" strike="noStrike" baseline="0">
                <a:solidFill>
                  <a:srgbClr val="FFFFFF"/>
                </a:solidFill>
                <a:latin typeface="WdfwgbPmqyjfBembo"/>
              </a:rPr>
              <a:t>Comparison of price (emissions tax) and quantity (allowance trading) instruments </a:t>
            </a:r>
            <a:endParaRPr lang="en-US"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5FD12F4-4F4F-6AC6-609F-64199502E0A3}"/>
              </a:ext>
            </a:extLst>
          </p:cNvPr>
          <p:cNvSpPr>
            <a:spLocks noGrp="1"/>
          </p:cNvSpPr>
          <p:nvPr>
            <p:ph idx="1"/>
          </p:nvPr>
        </p:nvSpPr>
        <p:spPr>
          <a:xfrm>
            <a:off x="4447308" y="591344"/>
            <a:ext cx="6906491" cy="5585619"/>
          </a:xfrm>
        </p:spPr>
        <p:txBody>
          <a:bodyPr anchor="ctr">
            <a:normAutofit/>
          </a:bodyPr>
          <a:lstStyle/>
          <a:p>
            <a:r>
              <a:rPr lang="en-US" dirty="0"/>
              <a:t>When marginal costs are uncertain, the efficient choice of policy instrument depends on the relative slopes of the marginal benefit and marginal cost curves.</a:t>
            </a:r>
          </a:p>
          <a:p>
            <a:endParaRPr lang="en-US" dirty="0"/>
          </a:p>
          <a:p>
            <a:endParaRPr lang="en-US" dirty="0"/>
          </a:p>
        </p:txBody>
      </p:sp>
    </p:spTree>
    <p:extLst>
      <p:ext uri="{BB962C8B-B14F-4D97-AF65-F5344CB8AC3E}">
        <p14:creationId xmlns:p14="http://schemas.microsoft.com/office/powerpoint/2010/main" val="4108708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452F95D-A3AB-A55F-8E7C-24C636C32C57}"/>
              </a:ext>
            </a:extLst>
          </p:cNvPr>
          <p:cNvSpPr>
            <a:spLocks noGrp="1"/>
          </p:cNvSpPr>
          <p:nvPr>
            <p:ph type="title"/>
          </p:nvPr>
        </p:nvSpPr>
        <p:spPr>
          <a:xfrm>
            <a:off x="838200" y="365125"/>
            <a:ext cx="5558489" cy="1325563"/>
          </a:xfrm>
        </p:spPr>
        <p:txBody>
          <a:bodyPr>
            <a:normAutofit/>
          </a:bodyPr>
          <a:lstStyle/>
          <a:p>
            <a:r>
              <a:rPr lang="en-US" dirty="0"/>
              <a:t>Conclusion</a:t>
            </a:r>
          </a:p>
        </p:txBody>
      </p:sp>
      <p:sp>
        <p:nvSpPr>
          <p:cNvPr id="13" name="Freeform: Shape 1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5AE8641A-3202-456E-4538-6281102ADA6E}"/>
              </a:ext>
            </a:extLst>
          </p:cNvPr>
          <p:cNvSpPr>
            <a:spLocks noGrp="1"/>
          </p:cNvSpPr>
          <p:nvPr>
            <p:ph idx="1"/>
          </p:nvPr>
        </p:nvSpPr>
        <p:spPr>
          <a:xfrm>
            <a:off x="838200" y="1825625"/>
            <a:ext cx="5558489" cy="4351338"/>
          </a:xfrm>
        </p:spPr>
        <p:txBody>
          <a:bodyPr>
            <a:normAutofit/>
          </a:bodyPr>
          <a:lstStyle/>
          <a:p>
            <a:r>
              <a:rPr lang="en-US" b="0" i="0" u="none" strike="noStrike" baseline="0">
                <a:latin typeface="WdfwgbPmqyjfBembo"/>
              </a:rPr>
              <a:t>Private bargaining may take care of negative externalities</a:t>
            </a:r>
          </a:p>
          <a:p>
            <a:r>
              <a:rPr lang="en-US" b="0" i="0" u="none" strike="noStrike" baseline="0">
                <a:latin typeface="WdfwgbPmqyjfBembo"/>
              </a:rPr>
              <a:t>However, transaction costs will be large enough that government policies are needed</a:t>
            </a:r>
          </a:p>
          <a:p>
            <a:r>
              <a:rPr lang="en-US" dirty="0">
                <a:latin typeface="WdfwgbPmqyjfBembo"/>
              </a:rPr>
              <a:t>T</a:t>
            </a:r>
            <a:r>
              <a:rPr lang="en-US" b="0" i="0" u="none" strike="noStrike" baseline="0">
                <a:latin typeface="WdfwgbPmqyjfBembo"/>
              </a:rPr>
              <a:t>he choice between controlling price (through an emission tax) or quantity (through a cap-and-trade system) can have important implications for efficiency</a:t>
            </a:r>
          </a:p>
        </p:txBody>
      </p:sp>
      <p:sp>
        <p:nvSpPr>
          <p:cNvPr id="15" name="Oval 1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Block Arc 1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eeform: Shape 1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1" name="Straight Connector 2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5" name="Arc 2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41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ticky notes with question marks">
            <a:extLst>
              <a:ext uri="{FF2B5EF4-FFF2-40B4-BE49-F238E27FC236}">
                <a16:creationId xmlns:a16="http://schemas.microsoft.com/office/drawing/2014/main" id="{F4B3A758-8CC6-327A-BF6F-C3DDF9810EBB}"/>
              </a:ext>
            </a:extLst>
          </p:cNvPr>
          <p:cNvPicPr>
            <a:picLocks noChangeAspect="1"/>
          </p:cNvPicPr>
          <p:nvPr/>
        </p:nvPicPr>
        <p:blipFill rotWithShape="1">
          <a:blip r:embed="rId2"/>
          <a:srcRect t="10162" b="5569"/>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DE7ED6-A445-3D2A-104E-6090055EC9C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Thank you! Questions?</a:t>
            </a:r>
          </a:p>
        </p:txBody>
      </p:sp>
      <p:sp>
        <p:nvSpPr>
          <p:cNvPr id="5" name="Subtitle 4">
            <a:extLst>
              <a:ext uri="{FF2B5EF4-FFF2-40B4-BE49-F238E27FC236}">
                <a16:creationId xmlns:a16="http://schemas.microsoft.com/office/drawing/2014/main" id="{AD34B444-456E-9EE8-8CEC-5FD3EDDDD609}"/>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US">
              <a:solidFill>
                <a:srgbClr val="FFFFFF"/>
              </a:solidFill>
            </a:endParaRPr>
          </a:p>
        </p:txBody>
      </p:sp>
    </p:spTree>
    <p:extLst>
      <p:ext uri="{BB962C8B-B14F-4D97-AF65-F5344CB8AC3E}">
        <p14:creationId xmlns:p14="http://schemas.microsoft.com/office/powerpoint/2010/main" val="211528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69A1126-8E28-AF69-4429-0F2EBBED4D0E}"/>
              </a:ext>
            </a:extLst>
          </p:cNvPr>
          <p:cNvSpPr>
            <a:spLocks noGrp="1"/>
          </p:cNvSpPr>
          <p:nvPr>
            <p:ph type="title"/>
          </p:nvPr>
        </p:nvSpPr>
        <p:spPr>
          <a:xfrm>
            <a:off x="838200" y="669925"/>
            <a:ext cx="4508946" cy="1325563"/>
          </a:xfrm>
        </p:spPr>
        <p:txBody>
          <a:bodyPr anchor="b">
            <a:normAutofit/>
          </a:bodyPr>
          <a:lstStyle/>
          <a:p>
            <a:pPr algn="r"/>
            <a:endParaRPr lang="en-US">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A87B0D-3765-9151-756E-EE0872B2ED49}"/>
              </a:ext>
            </a:extLst>
          </p:cNvPr>
          <p:cNvSpPr>
            <a:spLocks noGrp="1"/>
          </p:cNvSpPr>
          <p:nvPr>
            <p:ph idx="1"/>
          </p:nvPr>
        </p:nvSpPr>
        <p:spPr>
          <a:xfrm>
            <a:off x="1392667" y="2398957"/>
            <a:ext cx="9406666" cy="3526144"/>
          </a:xfrm>
        </p:spPr>
        <p:txBody>
          <a:bodyPr>
            <a:normAutofit/>
          </a:bodyPr>
          <a:lstStyle/>
          <a:p>
            <a:r>
              <a:rPr lang="en-US" sz="4000" dirty="0">
                <a:solidFill>
                  <a:schemeClr val="bg1"/>
                </a:solidFill>
              </a:rPr>
              <a:t>Should the government regulate the environmental outcome?</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8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3748893-DF69-27BD-34A4-06FC1EB297B8}"/>
              </a:ext>
            </a:extLst>
          </p:cNvPr>
          <p:cNvSpPr>
            <a:spLocks noGrp="1"/>
          </p:cNvSpPr>
          <p:nvPr>
            <p:ph type="title"/>
          </p:nvPr>
        </p:nvSpPr>
        <p:spPr>
          <a:xfrm>
            <a:off x="838200" y="669925"/>
            <a:ext cx="4508946" cy="1325563"/>
          </a:xfrm>
        </p:spPr>
        <p:txBody>
          <a:bodyPr anchor="b">
            <a:normAutofit/>
          </a:bodyPr>
          <a:lstStyle/>
          <a:p>
            <a:pPr algn="r"/>
            <a:r>
              <a:rPr lang="en-US" dirty="0">
                <a:solidFill>
                  <a:schemeClr val="bg1"/>
                </a:solidFill>
              </a:rPr>
              <a:t>Pigou vs Coase</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CF6589-DB86-F3E0-839D-B4701D3EF885}"/>
              </a:ext>
            </a:extLst>
          </p:cNvPr>
          <p:cNvSpPr>
            <a:spLocks noGrp="1"/>
          </p:cNvSpPr>
          <p:nvPr>
            <p:ph idx="1"/>
          </p:nvPr>
        </p:nvSpPr>
        <p:spPr>
          <a:xfrm>
            <a:off x="1392667" y="2398957"/>
            <a:ext cx="9406666" cy="3526144"/>
          </a:xfrm>
        </p:spPr>
        <p:txBody>
          <a:bodyPr>
            <a:noAutofit/>
          </a:bodyPr>
          <a:lstStyle/>
          <a:p>
            <a:r>
              <a:rPr lang="en-US" sz="3200" b="0" i="1" u="none" strike="noStrike" baseline="0" dirty="0">
                <a:solidFill>
                  <a:schemeClr val="bg1"/>
                </a:solidFill>
                <a:latin typeface="JxmwcwCvxfbgMetaPlusNormal-Italic"/>
              </a:rPr>
              <a:t>The Coase Theorem states that private bargaining will result in the efficient resolution of negative externalities, without the need for government intervention, as long as property rights are fully allocated (but regardless of the distribution of property rights among affected parties).</a:t>
            </a:r>
          </a:p>
          <a:p>
            <a:endParaRPr lang="en-US" sz="3200" i="1" dirty="0">
              <a:solidFill>
                <a:schemeClr val="bg1"/>
              </a:solidFill>
              <a:latin typeface="JxmwcwCvxfbgMetaPlusNormal-Italic"/>
            </a:endParaRPr>
          </a:p>
          <a:p>
            <a:r>
              <a:rPr lang="en-US" sz="3200" dirty="0">
                <a:solidFill>
                  <a:schemeClr val="bg1"/>
                </a:solidFill>
                <a:latin typeface="WdfwgbPmqyjfBembo"/>
              </a:rPr>
              <a:t>T</a:t>
            </a:r>
            <a:r>
              <a:rPr lang="en-US" sz="3200" b="0" i="0" u="none" strike="noStrike" baseline="0" dirty="0">
                <a:solidFill>
                  <a:schemeClr val="bg1"/>
                </a:solidFill>
                <a:latin typeface="WdfwgbPmqyjfBembo"/>
              </a:rPr>
              <a:t>ransaction costs must be negligible.</a:t>
            </a:r>
            <a:endParaRPr lang="en-US" sz="32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40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6EC491C-7B06-0A1D-C843-90A69F43CDB7}"/>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b="1">
                <a:solidFill>
                  <a:schemeClr val="bg1"/>
                </a:solidFill>
              </a:rPr>
              <a:t>The Array of Policy Instruments</a:t>
            </a:r>
            <a:endParaRPr lang="en-US" sz="3800">
              <a:solidFill>
                <a:schemeClr val="bg1"/>
              </a:solidFill>
            </a:endParaRP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FB173AF-BB93-646F-65BF-CB5D3A164BB4}"/>
              </a:ext>
            </a:extLst>
          </p:cNvPr>
          <p:cNvSpPr>
            <a:spLocks noGrp="1"/>
          </p:cNvSpPr>
          <p:nvPr>
            <p:ph sz="half" idx="1"/>
          </p:nvPr>
        </p:nvSpPr>
        <p:spPr>
          <a:xfrm>
            <a:off x="897769" y="1909192"/>
            <a:ext cx="5396351" cy="3647710"/>
          </a:xfrm>
        </p:spPr>
        <p:txBody>
          <a:bodyPr vert="horz" lIns="91440" tIns="45720" rIns="91440" bIns="45720" rtlCol="0">
            <a:normAutofit/>
          </a:bodyPr>
          <a:lstStyle/>
          <a:p>
            <a:r>
              <a:rPr lang="en-US" dirty="0">
                <a:solidFill>
                  <a:schemeClr val="bg1"/>
                </a:solidFill>
              </a:rPr>
              <a:t>Perrier and Vittel: Paying Farmers to Change Their Agricultural Practices</a:t>
            </a:r>
          </a:p>
          <a:p>
            <a:r>
              <a:rPr lang="en-US" dirty="0">
                <a:solidFill>
                  <a:schemeClr val="bg1"/>
                </a:solidFill>
              </a:rPr>
              <a:t>Prescriptive Regulation: Technology and Performance Standards</a:t>
            </a: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Content Placeholder 5" descr="Hand washing">
            <a:extLst>
              <a:ext uri="{FF2B5EF4-FFF2-40B4-BE49-F238E27FC236}">
                <a16:creationId xmlns:a16="http://schemas.microsoft.com/office/drawing/2014/main" id="{99BD383A-7A0E-B439-F13C-A713496B42F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4939" r="19907" b="-1"/>
          <a:stretch/>
        </p:blipFill>
        <p:spPr>
          <a:xfrm>
            <a:off x="6525453" y="10"/>
            <a:ext cx="5666547" cy="6857990"/>
          </a:xfrm>
          <a:prstGeom prst="rect">
            <a:avLst/>
          </a:prstGeom>
        </p:spPr>
      </p:pic>
    </p:spTree>
    <p:extLst>
      <p:ext uri="{BB962C8B-B14F-4D97-AF65-F5344CB8AC3E}">
        <p14:creationId xmlns:p14="http://schemas.microsoft.com/office/powerpoint/2010/main" val="221835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roup of hot dogs">
            <a:extLst>
              <a:ext uri="{FF2B5EF4-FFF2-40B4-BE49-F238E27FC236}">
                <a16:creationId xmlns:a16="http://schemas.microsoft.com/office/drawing/2014/main" id="{ED4E0D52-B19D-7DC1-4DF5-BC91F186978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148" t="6508" r="22392" b="-2"/>
          <a:stretch/>
        </p:blipFill>
        <p:spPr>
          <a:xfrm>
            <a:off x="3522468" y="10"/>
            <a:ext cx="8669532" cy="685799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C5440E-AEDC-9BDA-1D6D-4F198E702996}"/>
              </a:ext>
            </a:extLst>
          </p:cNvPr>
          <p:cNvSpPr>
            <a:spLocks noGrp="1"/>
          </p:cNvSpPr>
          <p:nvPr>
            <p:ph type="title"/>
          </p:nvPr>
        </p:nvSpPr>
        <p:spPr>
          <a:xfrm>
            <a:off x="371094" y="1161288"/>
            <a:ext cx="4662724" cy="1300480"/>
          </a:xfrm>
        </p:spPr>
        <p:txBody>
          <a:bodyPr vert="horz" lIns="91440" tIns="45720" rIns="91440" bIns="45720" rtlCol="0" anchor="b">
            <a:normAutofit/>
          </a:bodyPr>
          <a:lstStyle/>
          <a:p>
            <a:r>
              <a:rPr lang="en-US" sz="3600" b="1" dirty="0"/>
              <a:t>The Array of Policy Instruments 2</a:t>
            </a:r>
            <a:endParaRPr lang="en-US" sz="3600"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8E25173-2E95-6BB6-F70B-A74A5374C1F2}"/>
              </a:ext>
            </a:extLst>
          </p:cNvPr>
          <p:cNvSpPr>
            <a:spLocks noGrp="1"/>
          </p:cNvSpPr>
          <p:nvPr>
            <p:ph sz="half" idx="1"/>
          </p:nvPr>
        </p:nvSpPr>
        <p:spPr>
          <a:xfrm>
            <a:off x="371094" y="2718054"/>
            <a:ext cx="4662724" cy="3581146"/>
          </a:xfrm>
        </p:spPr>
        <p:txBody>
          <a:bodyPr vert="horz" lIns="91440" tIns="45720" rIns="91440" bIns="45720" rtlCol="0" anchor="t">
            <a:normAutofit/>
          </a:bodyPr>
          <a:lstStyle/>
          <a:p>
            <a:r>
              <a:rPr lang="en-US" sz="2400" b="0" i="0" u="none" strike="noStrike" baseline="0" dirty="0"/>
              <a:t>Market-Based Policies: Emission Taxes and Allowance Trading</a:t>
            </a:r>
          </a:p>
          <a:p>
            <a:pPr lvl="1"/>
            <a:r>
              <a:rPr lang="en-US" dirty="0"/>
              <a:t>1. Emission tax</a:t>
            </a:r>
          </a:p>
          <a:p>
            <a:pPr lvl="1"/>
            <a:r>
              <a:rPr lang="en-US" dirty="0"/>
              <a:t>2. Allowance trading or cap</a:t>
            </a:r>
          </a:p>
          <a:p>
            <a:endParaRPr lang="en-US" sz="2400" dirty="0"/>
          </a:p>
          <a:p>
            <a:r>
              <a:rPr lang="en-US" sz="2400" b="0" i="0" u="none" strike="noStrike" baseline="0" dirty="0"/>
              <a:t>Information-Based Approaches</a:t>
            </a:r>
          </a:p>
          <a:p>
            <a:pPr lvl="1"/>
            <a:r>
              <a:rPr lang="en-US" b="0" i="0" u="none" strike="noStrike" baseline="0" dirty="0"/>
              <a:t>right-to-know laws</a:t>
            </a:r>
            <a:endParaRPr lang="en-US" dirty="0"/>
          </a:p>
          <a:p>
            <a:pPr lvl="1"/>
            <a:r>
              <a:rPr lang="en-US" b="0" i="0" u="none" strike="noStrike" baseline="0" dirty="0"/>
              <a:t>ecolabeling and certification programs</a:t>
            </a:r>
          </a:p>
          <a:p>
            <a:endParaRPr lang="en-US" sz="2400" dirty="0"/>
          </a:p>
          <a:p>
            <a:endParaRPr lang="en-US" sz="2400" dirty="0"/>
          </a:p>
        </p:txBody>
      </p:sp>
    </p:spTree>
    <p:extLst>
      <p:ext uri="{BB962C8B-B14F-4D97-AF65-F5344CB8AC3E}">
        <p14:creationId xmlns:p14="http://schemas.microsoft.com/office/powerpoint/2010/main" val="400771391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Coin purse full of credit cards">
            <a:extLst>
              <a:ext uri="{FF2B5EF4-FFF2-40B4-BE49-F238E27FC236}">
                <a16:creationId xmlns:a16="http://schemas.microsoft.com/office/drawing/2014/main" id="{923AE2B3-3378-6397-427F-613F117A1ACD}"/>
              </a:ext>
            </a:extLst>
          </p:cNvPr>
          <p:cNvPicPr>
            <a:picLocks noGrp="1" noChangeAspect="1"/>
          </p:cNvPicPr>
          <p:nvPr>
            <p:ph sz="half" idx="2"/>
          </p:nvPr>
        </p:nvPicPr>
        <p:blipFill rotWithShape="1">
          <a:blip r:embed="rId2">
            <a:alphaModFix amt="40000"/>
            <a:extLst>
              <a:ext uri="{28A0092B-C50C-407E-A947-70E740481C1C}">
                <a14:useLocalDpi xmlns:a14="http://schemas.microsoft.com/office/drawing/2010/main" val="0"/>
              </a:ext>
            </a:extLst>
          </a:blip>
          <a:srcRect t="20667" b="37146"/>
          <a:stretch/>
        </p:blipFill>
        <p:spPr>
          <a:xfrm>
            <a:off x="20" y="10"/>
            <a:ext cx="12191980" cy="6857990"/>
          </a:xfrm>
          <a:prstGeom prst="rect">
            <a:avLst/>
          </a:prstGeom>
        </p:spPr>
      </p:pic>
      <p:sp>
        <p:nvSpPr>
          <p:cNvPr id="2" name="Title 1">
            <a:extLst>
              <a:ext uri="{FF2B5EF4-FFF2-40B4-BE49-F238E27FC236}">
                <a16:creationId xmlns:a16="http://schemas.microsoft.com/office/drawing/2014/main" id="{6FD362D7-1305-FB9E-A943-B57C55FD9931}"/>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dirty="0">
                <a:ln w="22225">
                  <a:solidFill>
                    <a:schemeClr val="tx1"/>
                  </a:solidFill>
                  <a:miter lim="800000"/>
                </a:ln>
                <a:noFill/>
              </a:rPr>
              <a:t>End of part I</a:t>
            </a:r>
          </a:p>
        </p:txBody>
      </p:sp>
      <p:sp>
        <p:nvSpPr>
          <p:cNvPr id="3" name="Content Placeholder 2">
            <a:extLst>
              <a:ext uri="{FF2B5EF4-FFF2-40B4-BE49-F238E27FC236}">
                <a16:creationId xmlns:a16="http://schemas.microsoft.com/office/drawing/2014/main" id="{AF9063A9-9514-258A-F81C-3CBE8A5849D7}"/>
              </a:ext>
            </a:extLst>
          </p:cNvPr>
          <p:cNvSpPr>
            <a:spLocks noGrp="1"/>
          </p:cNvSpPr>
          <p:nvPr>
            <p:ph sz="half" idx="1"/>
          </p:nvPr>
        </p:nvSpPr>
        <p:spPr>
          <a:xfrm>
            <a:off x="965200" y="4572002"/>
            <a:ext cx="10261600" cy="1202995"/>
          </a:xfrm>
        </p:spPr>
        <p:txBody>
          <a:bodyPr vert="horz" lIns="91440" tIns="45720" rIns="91440" bIns="45720" rtlCol="0">
            <a:normAutofit/>
          </a:bodyPr>
          <a:lstStyle/>
          <a:p>
            <a:pPr marL="0" indent="0">
              <a:buNone/>
            </a:pPr>
            <a:endParaRPr lang="en-US" sz="3200" dirty="0"/>
          </a:p>
        </p:txBody>
      </p:sp>
    </p:spTree>
    <p:extLst>
      <p:ext uri="{BB962C8B-B14F-4D97-AF65-F5344CB8AC3E}">
        <p14:creationId xmlns:p14="http://schemas.microsoft.com/office/powerpoint/2010/main" val="67523848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painted factory">
            <a:extLst>
              <a:ext uri="{FF2B5EF4-FFF2-40B4-BE49-F238E27FC236}">
                <a16:creationId xmlns:a16="http://schemas.microsoft.com/office/drawing/2014/main" id="{6CBCD142-EA2A-A9E7-3AFB-2CC25797E69B}"/>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B54408BE-61AF-C420-0FE5-50D94AA686C2}"/>
              </a:ext>
            </a:extLst>
          </p:cNvPr>
          <p:cNvSpPr>
            <a:spLocks noGrp="1"/>
          </p:cNvSpPr>
          <p:nvPr>
            <p:ph type="ctrTitle"/>
          </p:nvPr>
        </p:nvSpPr>
        <p:spPr>
          <a:xfrm>
            <a:off x="1524000" y="1122362"/>
            <a:ext cx="9144000" cy="2900518"/>
          </a:xfrm>
        </p:spPr>
        <p:txBody>
          <a:bodyPr>
            <a:normAutofit fontScale="90000"/>
          </a:bodyPr>
          <a:lstStyle/>
          <a:p>
            <a:r>
              <a:rPr lang="en-GB" sz="6600" b="1" dirty="0">
                <a:effectLst/>
                <a:latin typeface="Bookman Old Style" panose="02050604050505020204" pitchFamily="18" charset="0"/>
                <a:ea typeface="Calibri" panose="020F0502020204030204" pitchFamily="34" charset="0"/>
              </a:rPr>
              <a:t>Policy instruments for greenhouse gas emission reduction Part II</a:t>
            </a:r>
            <a:endParaRPr lang="en-US" sz="6600" b="1" dirty="0">
              <a:latin typeface="Bookman Old Style" panose="02050604050505020204" pitchFamily="18" charset="0"/>
            </a:endParaRPr>
          </a:p>
        </p:txBody>
      </p:sp>
      <p:sp>
        <p:nvSpPr>
          <p:cNvPr id="3" name="Subtitle 2">
            <a:extLst>
              <a:ext uri="{FF2B5EF4-FFF2-40B4-BE49-F238E27FC236}">
                <a16:creationId xmlns:a16="http://schemas.microsoft.com/office/drawing/2014/main" id="{00DD7883-7845-9728-DD88-D0F6CEB13CC2}"/>
              </a:ext>
            </a:extLst>
          </p:cNvPr>
          <p:cNvSpPr>
            <a:spLocks noGrp="1"/>
          </p:cNvSpPr>
          <p:nvPr>
            <p:ph type="subTitle" idx="1"/>
          </p:nvPr>
        </p:nvSpPr>
        <p:spPr>
          <a:xfrm>
            <a:off x="1524000" y="4159404"/>
            <a:ext cx="9144000" cy="1098395"/>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177655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6E308-A831-A454-8761-5291C678F0E6}"/>
              </a:ext>
            </a:extLst>
          </p:cNvPr>
          <p:cNvSpPr>
            <a:spLocks noGrp="1"/>
          </p:cNvSpPr>
          <p:nvPr>
            <p:ph sz="half" idx="1"/>
          </p:nvPr>
        </p:nvSpPr>
        <p:spPr>
          <a:xfrm>
            <a:off x="648931" y="557784"/>
            <a:ext cx="3505494" cy="5666035"/>
          </a:xfrm>
        </p:spPr>
        <p:txBody>
          <a:bodyPr vert="horz" lIns="91440" tIns="45720" rIns="91440" bIns="45720" rtlCol="0">
            <a:normAutofit/>
          </a:bodyPr>
          <a:lstStyle/>
          <a:p>
            <a:r>
              <a:rPr lang="en-US" sz="2000" dirty="0">
                <a:latin typeface="WdfwgbPmqyjfBembo"/>
              </a:rPr>
              <a:t>T</a:t>
            </a:r>
            <a:r>
              <a:rPr lang="en-US" sz="2000" b="0" i="0" u="none" strike="noStrike" baseline="0" dirty="0">
                <a:latin typeface="WdfwgbPmqyjfBembo"/>
              </a:rPr>
              <a:t>ax introduces a gap between supply and demand.</a:t>
            </a:r>
          </a:p>
          <a:p>
            <a:pPr algn="l"/>
            <a:r>
              <a:rPr lang="en-US" sz="2000" b="0" i="0" u="none" strike="noStrike" baseline="0" dirty="0">
                <a:latin typeface="WdfwgbPmqyjfBembo"/>
              </a:rPr>
              <a:t>Market equilibrium, given a tax, is now the point at which the quantity supplied </a:t>
            </a:r>
            <a:r>
              <a:rPr lang="en-US" sz="2000" b="0" i="1" u="none" strike="noStrike" baseline="0" dirty="0">
                <a:latin typeface="JxjxslLqxtvxBembo-Italic"/>
              </a:rPr>
              <a:t>given the price received by the supplier </a:t>
            </a:r>
            <a:r>
              <a:rPr lang="en-US" sz="2000" b="0" i="0" u="none" strike="noStrike" baseline="0" dirty="0">
                <a:latin typeface="WdfwgbPmqyjfBembo"/>
              </a:rPr>
              <a:t>equals the quantity demanded </a:t>
            </a:r>
            <a:r>
              <a:rPr lang="en-US" sz="2000" b="0" i="1" u="none" strike="noStrike" baseline="0" dirty="0">
                <a:latin typeface="JxjxslLqxtvxBembo-Italic"/>
              </a:rPr>
              <a:t>given the price paid by the consumer</a:t>
            </a:r>
          </a:p>
          <a:p>
            <a:pPr algn="l"/>
            <a:r>
              <a:rPr lang="en-US" sz="2000" b="0" i="0" u="none" strike="noStrike" baseline="0" dirty="0">
                <a:latin typeface="WhyymtWjxbjkBembo"/>
              </a:rPr>
              <a:t>A tax on pollution equal to the marginal damage at the socially ef</a:t>
            </a:r>
            <a:r>
              <a:rPr lang="en-US" sz="2000" b="0" i="0" u="none" strike="noStrike" baseline="0" dirty="0">
                <a:latin typeface="WdfwgbPmqyjfBembo"/>
              </a:rPr>
              <a:t>ficient level of pollution will achieve the socially efficient outcome..</a:t>
            </a:r>
            <a:endParaRPr lang="en-US" sz="24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10;&#10;Description automatically generated">
            <a:extLst>
              <a:ext uri="{FF2B5EF4-FFF2-40B4-BE49-F238E27FC236}">
                <a16:creationId xmlns:a16="http://schemas.microsoft.com/office/drawing/2014/main" id="{3EC0DC1D-B3A9-C591-D63E-F6CFE8F7EC19}"/>
              </a:ext>
            </a:extLst>
          </p:cNvPr>
          <p:cNvPicPr>
            <a:picLocks noGrp="1" noChangeAspect="1"/>
          </p:cNvPicPr>
          <p:nvPr>
            <p:ph sz="half" idx="2"/>
          </p:nvPr>
        </p:nvPicPr>
        <p:blipFill>
          <a:blip r:embed="rId3"/>
          <a:stretch>
            <a:fillRect/>
          </a:stretch>
        </p:blipFill>
        <p:spPr>
          <a:xfrm>
            <a:off x="5147063" y="737420"/>
            <a:ext cx="6396006" cy="5052845"/>
          </a:xfrm>
          <a:prstGeom prst="rect">
            <a:avLst/>
          </a:prstGeom>
          <a:effectLst/>
        </p:spPr>
      </p:pic>
    </p:spTree>
    <p:extLst>
      <p:ext uri="{BB962C8B-B14F-4D97-AF65-F5344CB8AC3E}">
        <p14:creationId xmlns:p14="http://schemas.microsoft.com/office/powerpoint/2010/main" val="306425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Scales of justice on blue background">
            <a:extLst>
              <a:ext uri="{FF2B5EF4-FFF2-40B4-BE49-F238E27FC236}">
                <a16:creationId xmlns:a16="http://schemas.microsoft.com/office/drawing/2014/main" id="{A8F67484-3051-E809-A3A1-DCA86351286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9037" r="9091" b="14355"/>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F432A7-67EA-5A8D-4775-95446C861D00}"/>
              </a:ext>
            </a:extLst>
          </p:cNvPr>
          <p:cNvSpPr>
            <a:spLocks noGrp="1"/>
          </p:cNvSpPr>
          <p:nvPr>
            <p:ph type="title"/>
          </p:nvPr>
        </p:nvSpPr>
        <p:spPr>
          <a:xfrm>
            <a:off x="594804" y="640263"/>
            <a:ext cx="6619811" cy="1344975"/>
          </a:xfrm>
        </p:spPr>
        <p:txBody>
          <a:bodyPr vert="horz" lIns="91440" tIns="45720" rIns="91440" bIns="45720" rtlCol="0" anchor="ctr">
            <a:normAutofit/>
          </a:bodyPr>
          <a:lstStyle/>
          <a:p>
            <a:r>
              <a:rPr lang="en-US" sz="4000" b="1" i="0" u="none" strike="noStrike" baseline="0"/>
              <a:t>Setting Prices versus Setting Quantities</a:t>
            </a:r>
            <a:endParaRPr lang="en-US" sz="4000"/>
          </a:p>
        </p:txBody>
      </p:sp>
      <p:sp>
        <p:nvSpPr>
          <p:cNvPr id="3" name="Content Placeholder 2">
            <a:extLst>
              <a:ext uri="{FF2B5EF4-FFF2-40B4-BE49-F238E27FC236}">
                <a16:creationId xmlns:a16="http://schemas.microsoft.com/office/drawing/2014/main" id="{6772F110-4682-F716-77F0-2DBD487CF3A6}"/>
              </a:ext>
            </a:extLst>
          </p:cNvPr>
          <p:cNvSpPr>
            <a:spLocks noGrp="1"/>
          </p:cNvSpPr>
          <p:nvPr>
            <p:ph sz="half" idx="1"/>
          </p:nvPr>
        </p:nvSpPr>
        <p:spPr>
          <a:xfrm>
            <a:off x="594109" y="2121763"/>
            <a:ext cx="6620505" cy="3773010"/>
          </a:xfrm>
        </p:spPr>
        <p:txBody>
          <a:bodyPr vert="horz" lIns="91440" tIns="45720" rIns="91440" bIns="45720" rtlCol="0">
            <a:normAutofit/>
          </a:bodyPr>
          <a:lstStyle/>
          <a:p>
            <a:r>
              <a:rPr lang="en-US" sz="2400" b="0" i="0" u="none" strike="noStrike" baseline="0"/>
              <a:t>The price of an allowance under an efficient cap-and-trade policy will be exactly equal to the efficient emission tax, and the abatement achieved by the tax will be the same as that imposed by the cap.</a:t>
            </a:r>
            <a:endParaRPr lang="en-US" sz="2400"/>
          </a:p>
        </p:txBody>
      </p:sp>
    </p:spTree>
    <p:extLst>
      <p:ext uri="{BB962C8B-B14F-4D97-AF65-F5344CB8AC3E}">
        <p14:creationId xmlns:p14="http://schemas.microsoft.com/office/powerpoint/2010/main" val="2062701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1586</Words>
  <Application>Microsoft Office PowerPoint</Application>
  <PresentationFormat>Widescreen</PresentationFormat>
  <Paragraphs>77</Paragraphs>
  <Slides>19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Bookman Old Style</vt:lpstr>
      <vt:lpstr>Calibri</vt:lpstr>
      <vt:lpstr>Calibri Light</vt:lpstr>
      <vt:lpstr>JxjxslLqxtvxBembo-Italic</vt:lpstr>
      <vt:lpstr>JxmwcwCvxfbgMetaPlusNormal-Italic</vt:lpstr>
      <vt:lpstr>WdfwgbPmqyjfBembo</vt:lpstr>
      <vt:lpstr>WhyymtWjxbjkBembo</vt:lpstr>
      <vt:lpstr>Office Theme</vt:lpstr>
      <vt:lpstr>Policy instruments for greenhouse gas emission reduction</vt:lpstr>
      <vt:lpstr>PowerPoint Presentation</vt:lpstr>
      <vt:lpstr>Pigou vs Coase</vt:lpstr>
      <vt:lpstr>The Array of Policy Instruments</vt:lpstr>
      <vt:lpstr>The Array of Policy Instruments 2</vt:lpstr>
      <vt:lpstr>End of part I</vt:lpstr>
      <vt:lpstr>Policy instruments for greenhouse gas emission reduction Part II</vt:lpstr>
      <vt:lpstr>PowerPoint Presentation</vt:lpstr>
      <vt:lpstr>Setting Prices versus Setting Quantities</vt:lpstr>
      <vt:lpstr>A tax (price) is preferable to a cap-and-trade policy (quantity) when the marginal benefit curve is flat relative to marginal cost, and vice versa.</vt:lpstr>
      <vt:lpstr>PowerPoint Presentation</vt:lpstr>
      <vt:lpstr>Setting Prices versus Setting Quantities</vt:lpstr>
      <vt:lpstr>PowerPoint Presentation</vt:lpstr>
      <vt:lpstr>Marginal cost is uncertain</vt:lpstr>
      <vt:lpstr>PowerPoint Presentation</vt:lpstr>
      <vt:lpstr>Weitzman Rule</vt:lpstr>
      <vt:lpstr>Comparison of price (emissions tax) and quantity (allowance trading) instruments </vt:lpstr>
      <vt:lpstr>Conclusion</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instruments for greenhouse gas emission reduction</dc:title>
  <dc:creator>Rahat Sabyrbekov</dc:creator>
  <cp:lastModifiedBy>Rahat Sabyrbekov</cp:lastModifiedBy>
  <cp:revision>39</cp:revision>
  <dcterms:created xsi:type="dcterms:W3CDTF">2022-09-29T09:09:03Z</dcterms:created>
  <dcterms:modified xsi:type="dcterms:W3CDTF">2022-10-06T15:57:19Z</dcterms:modified>
</cp:coreProperties>
</file>