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86" r:id="rId3"/>
    <p:sldId id="258" r:id="rId4"/>
    <p:sldId id="276" r:id="rId5"/>
    <p:sldId id="272" r:id="rId6"/>
    <p:sldId id="259" r:id="rId7"/>
    <p:sldId id="273" r:id="rId8"/>
    <p:sldId id="277" r:id="rId9"/>
    <p:sldId id="260" r:id="rId10"/>
    <p:sldId id="261" r:id="rId11"/>
    <p:sldId id="274" r:id="rId12"/>
    <p:sldId id="278" r:id="rId13"/>
    <p:sldId id="279" r:id="rId14"/>
    <p:sldId id="262" r:id="rId15"/>
    <p:sldId id="281" r:id="rId16"/>
    <p:sldId id="280" r:id="rId17"/>
    <p:sldId id="264" r:id="rId18"/>
    <p:sldId id="275" r:id="rId19"/>
    <p:sldId id="265" r:id="rId20"/>
    <p:sldId id="282" r:id="rId21"/>
    <p:sldId id="283" r:id="rId22"/>
    <p:sldId id="285"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5" autoAdjust="0"/>
    <p:restoredTop sz="79782" autoAdjust="0"/>
  </p:normalViewPr>
  <p:slideViewPr>
    <p:cSldViewPr snapToGrid="0">
      <p:cViewPr varScale="1">
        <p:scale>
          <a:sx n="70" d="100"/>
          <a:sy n="70" d="100"/>
        </p:scale>
        <p:origin x="1075"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28215C-DA4C-479C-95F1-CBECED0A9417}" type="datetimeFigureOut">
              <a:rPr lang="en-US" smtClean="0"/>
              <a:t>12/2/2020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5554C9-DFA9-40F9-93C7-320AD3AF26A2}" type="slidenum">
              <a:rPr lang="en-US" smtClean="0"/>
              <a:t>‹#›</a:t>
            </a:fld>
            <a:endParaRPr lang="en-US"/>
          </a:p>
        </p:txBody>
      </p:sp>
    </p:spTree>
    <p:extLst>
      <p:ext uri="{BB962C8B-B14F-4D97-AF65-F5344CB8AC3E}">
        <p14:creationId xmlns:p14="http://schemas.microsoft.com/office/powerpoint/2010/main" val="17952041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1</a:t>
            </a:fld>
            <a:endParaRPr lang="en-US"/>
          </a:p>
        </p:txBody>
      </p:sp>
    </p:spTree>
    <p:extLst>
      <p:ext uri="{BB962C8B-B14F-4D97-AF65-F5344CB8AC3E}">
        <p14:creationId xmlns:p14="http://schemas.microsoft.com/office/powerpoint/2010/main" val="366541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5</a:t>
            </a:fld>
            <a:endParaRPr lang="en-US"/>
          </a:p>
        </p:txBody>
      </p:sp>
    </p:spTree>
    <p:extLst>
      <p:ext uri="{BB962C8B-B14F-4D97-AF65-F5344CB8AC3E}">
        <p14:creationId xmlns:p14="http://schemas.microsoft.com/office/powerpoint/2010/main" val="3542916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6</a:t>
            </a:fld>
            <a:endParaRPr lang="en-US"/>
          </a:p>
        </p:txBody>
      </p:sp>
    </p:spTree>
    <p:extLst>
      <p:ext uri="{BB962C8B-B14F-4D97-AF65-F5344CB8AC3E}">
        <p14:creationId xmlns:p14="http://schemas.microsoft.com/office/powerpoint/2010/main" val="1834592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9</a:t>
            </a:fld>
            <a:endParaRPr lang="en-US"/>
          </a:p>
        </p:txBody>
      </p:sp>
    </p:spTree>
    <p:extLst>
      <p:ext uri="{BB962C8B-B14F-4D97-AF65-F5344CB8AC3E}">
        <p14:creationId xmlns:p14="http://schemas.microsoft.com/office/powerpoint/2010/main" val="513225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11</a:t>
            </a:fld>
            <a:endParaRPr lang="en-US"/>
          </a:p>
        </p:txBody>
      </p:sp>
    </p:spTree>
    <p:extLst>
      <p:ext uri="{BB962C8B-B14F-4D97-AF65-F5344CB8AC3E}">
        <p14:creationId xmlns:p14="http://schemas.microsoft.com/office/powerpoint/2010/main" val="364826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12</a:t>
            </a:fld>
            <a:endParaRPr lang="en-US"/>
          </a:p>
        </p:txBody>
      </p:sp>
    </p:spTree>
    <p:extLst>
      <p:ext uri="{BB962C8B-B14F-4D97-AF65-F5344CB8AC3E}">
        <p14:creationId xmlns:p14="http://schemas.microsoft.com/office/powerpoint/2010/main" val="42429920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15</a:t>
            </a:fld>
            <a:endParaRPr lang="en-US"/>
          </a:p>
        </p:txBody>
      </p:sp>
    </p:spTree>
    <p:extLst>
      <p:ext uri="{BB962C8B-B14F-4D97-AF65-F5344CB8AC3E}">
        <p14:creationId xmlns:p14="http://schemas.microsoft.com/office/powerpoint/2010/main" val="5008592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21</a:t>
            </a:fld>
            <a:endParaRPr lang="en-US"/>
          </a:p>
        </p:txBody>
      </p:sp>
    </p:spTree>
    <p:extLst>
      <p:ext uri="{BB962C8B-B14F-4D97-AF65-F5344CB8AC3E}">
        <p14:creationId xmlns:p14="http://schemas.microsoft.com/office/powerpoint/2010/main" val="17552590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5554C9-DFA9-40F9-93C7-320AD3AF26A2}" type="slidenum">
              <a:rPr lang="en-US" smtClean="0"/>
              <a:t>22</a:t>
            </a:fld>
            <a:endParaRPr lang="en-US"/>
          </a:p>
        </p:txBody>
      </p:sp>
    </p:spTree>
    <p:extLst>
      <p:ext uri="{BB962C8B-B14F-4D97-AF65-F5344CB8AC3E}">
        <p14:creationId xmlns:p14="http://schemas.microsoft.com/office/powerpoint/2010/main" val="3676998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20E7181-2F77-4A46-9EF3-B4951C99D0FE}"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3329023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0E7181-2F77-4A46-9EF3-B4951C99D0FE}"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2606035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0E7181-2F77-4A46-9EF3-B4951C99D0FE}"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433354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20E7181-2F77-4A46-9EF3-B4951C99D0FE}"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3531245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20E7181-2F77-4A46-9EF3-B4951C99D0FE}" type="datetimeFigureOut">
              <a:rPr lang="ru-RU" smtClean="0"/>
              <a:t>02.12.2020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1318255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20E7181-2F77-4A46-9EF3-B4951C99D0FE}" type="datetimeFigureOut">
              <a:rPr lang="ru-RU" smtClean="0"/>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3171206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20E7181-2F77-4A46-9EF3-B4951C99D0FE}" type="datetimeFigureOut">
              <a:rPr lang="ru-RU" smtClean="0"/>
              <a:t>02.12.2020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691935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20E7181-2F77-4A46-9EF3-B4951C99D0FE}" type="datetimeFigureOut">
              <a:rPr lang="ru-RU" smtClean="0"/>
              <a:t>02.12.2020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2920900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20E7181-2F77-4A46-9EF3-B4951C99D0FE}" type="datetimeFigureOut">
              <a:rPr lang="ru-RU" smtClean="0"/>
              <a:t>02.12.2020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2291306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20E7181-2F77-4A46-9EF3-B4951C99D0FE}" type="datetimeFigureOut">
              <a:rPr lang="ru-RU" smtClean="0"/>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1930727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620E7181-2F77-4A46-9EF3-B4951C99D0FE}" type="datetimeFigureOut">
              <a:rPr lang="ru-RU" smtClean="0"/>
              <a:t>02.12.2020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05D03FA-64C8-440C-B05E-F5E41031BB5A}" type="slidenum">
              <a:rPr lang="ru-RU" smtClean="0"/>
              <a:t>‹#›</a:t>
            </a:fld>
            <a:endParaRPr lang="ru-RU"/>
          </a:p>
        </p:txBody>
      </p:sp>
    </p:spTree>
    <p:extLst>
      <p:ext uri="{BB962C8B-B14F-4D97-AF65-F5344CB8AC3E}">
        <p14:creationId xmlns:p14="http://schemas.microsoft.com/office/powerpoint/2010/main" val="4213472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0E7181-2F77-4A46-9EF3-B4951C99D0FE}" type="datetimeFigureOut">
              <a:rPr lang="ru-RU" smtClean="0"/>
              <a:t>02.12.2020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D03FA-64C8-440C-B05E-F5E41031BB5A}" type="slidenum">
              <a:rPr lang="ru-RU" smtClean="0"/>
              <a:t>‹#›</a:t>
            </a:fld>
            <a:endParaRPr lang="ru-RU"/>
          </a:p>
        </p:txBody>
      </p:sp>
    </p:spTree>
    <p:extLst>
      <p:ext uri="{BB962C8B-B14F-4D97-AF65-F5344CB8AC3E}">
        <p14:creationId xmlns:p14="http://schemas.microsoft.com/office/powerpoint/2010/main" val="2876233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81722" y="398579"/>
            <a:ext cx="10515600" cy="5422358"/>
          </a:xfrm>
        </p:spPr>
        <p:txBody>
          <a:bodyPr/>
          <a:lstStyle/>
          <a:p>
            <a:pPr algn="ctr"/>
            <a:r>
              <a:rPr lang="en-US" b="1" dirty="0" err="1"/>
              <a:t>Agroindustrial</a:t>
            </a:r>
            <a:r>
              <a:rPr lang="en-US" b="1" dirty="0"/>
              <a:t> policy of the </a:t>
            </a:r>
            <a:r>
              <a:rPr lang="en-US" b="1" dirty="0" smtClean="0"/>
              <a:t>EAEU: Kyrgyzstan</a:t>
            </a:r>
            <a:r>
              <a:rPr lang="ru-RU" dirty="0"/>
              <a:t/>
            </a:r>
            <a:br>
              <a:rPr lang="ru-RU" dirty="0"/>
            </a:br>
            <a:r>
              <a:rPr lang="en-US" b="1" u="sng" dirty="0">
                <a:solidFill>
                  <a:prstClr val="black"/>
                </a:solidFill>
              </a:rPr>
              <a:t/>
            </a:r>
            <a:br>
              <a:rPr lang="en-US" b="1" u="sng" dirty="0">
                <a:solidFill>
                  <a:prstClr val="black"/>
                </a:solidFill>
              </a:rPr>
            </a:br>
            <a:r>
              <a:rPr lang="en-US" b="1" u="sng" dirty="0" smtClean="0">
                <a:solidFill>
                  <a:prstClr val="black"/>
                </a:solidFill>
              </a:rPr>
              <a:t/>
            </a:r>
            <a:br>
              <a:rPr lang="en-US" b="1" u="sng" dirty="0" smtClean="0">
                <a:solidFill>
                  <a:prstClr val="black"/>
                </a:solidFill>
              </a:rPr>
            </a:br>
            <a:r>
              <a:rPr lang="en-US" b="1" u="sng" dirty="0">
                <a:solidFill>
                  <a:prstClr val="black"/>
                </a:solidFill>
              </a:rPr>
              <a:t/>
            </a:r>
            <a:br>
              <a:rPr lang="en-US" b="1" u="sng" dirty="0">
                <a:solidFill>
                  <a:prstClr val="black"/>
                </a:solidFill>
              </a:rPr>
            </a:br>
            <a:endParaRPr lang="ru-RU" dirty="0"/>
          </a:p>
        </p:txBody>
      </p:sp>
      <p:pic>
        <p:nvPicPr>
          <p:cNvPr id="6" name="Рисунок 5"/>
          <p:cNvPicPr>
            <a:picLocks noChangeAspect="1"/>
          </p:cNvPicPr>
          <p:nvPr/>
        </p:nvPicPr>
        <p:blipFill>
          <a:blip r:embed="rId3"/>
          <a:stretch>
            <a:fillRect/>
          </a:stretch>
        </p:blipFill>
        <p:spPr>
          <a:xfrm>
            <a:off x="4596254" y="3066256"/>
            <a:ext cx="2999492" cy="725487"/>
          </a:xfrm>
          <a:prstGeom prst="rect">
            <a:avLst/>
          </a:prstGeom>
        </p:spPr>
      </p:pic>
    </p:spTree>
    <p:extLst>
      <p:ext uri="{BB962C8B-B14F-4D97-AF65-F5344CB8AC3E}">
        <p14:creationId xmlns:p14="http://schemas.microsoft.com/office/powerpoint/2010/main" val="789520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a:xfrm>
            <a:off x="838200" y="1825625"/>
            <a:ext cx="10515600" cy="4542518"/>
          </a:xfrm>
        </p:spPr>
        <p:txBody>
          <a:bodyPr>
            <a:noAutofit/>
          </a:bodyPr>
          <a:lstStyle/>
          <a:p>
            <a:pPr marL="0" indent="0">
              <a:lnSpc>
                <a:spcPct val="150000"/>
              </a:lnSpc>
              <a:buNone/>
            </a:pPr>
            <a:r>
              <a:rPr lang="en-US" sz="2000" dirty="0"/>
              <a:t>The </a:t>
            </a:r>
            <a:r>
              <a:rPr lang="en-US" sz="2000" b="1" dirty="0"/>
              <a:t>third phase </a:t>
            </a:r>
            <a:r>
              <a:rPr lang="en-US" sz="2000" dirty="0" smtClean="0"/>
              <a:t>is beginning </a:t>
            </a:r>
            <a:r>
              <a:rPr lang="en-US" sz="2000" dirty="0"/>
              <a:t>in </a:t>
            </a:r>
            <a:r>
              <a:rPr lang="en-US" sz="2000" b="1" dirty="0"/>
              <a:t>2004 </a:t>
            </a:r>
            <a:r>
              <a:rPr lang="en-US" sz="2000" dirty="0"/>
              <a:t>emphasized the </a:t>
            </a:r>
            <a:r>
              <a:rPr lang="en-US" sz="2000" b="1" dirty="0"/>
              <a:t>development </a:t>
            </a:r>
            <a:r>
              <a:rPr lang="en-US" sz="2000" b="1" dirty="0" smtClean="0"/>
              <a:t>of agricultural </a:t>
            </a:r>
            <a:r>
              <a:rPr lang="en-US" sz="2000" b="1" dirty="0"/>
              <a:t>extension services and infrastructure</a:t>
            </a:r>
            <a:r>
              <a:rPr lang="en-US" sz="2000" dirty="0"/>
              <a:t> (LERMAN and SEDIK, 2009). </a:t>
            </a:r>
            <a:endParaRPr lang="en-US" sz="2000" dirty="0" smtClean="0"/>
          </a:p>
          <a:p>
            <a:pPr marL="0" indent="0">
              <a:lnSpc>
                <a:spcPct val="150000"/>
              </a:lnSpc>
              <a:buNone/>
            </a:pPr>
            <a:endParaRPr lang="en-US" sz="2000" dirty="0" smtClean="0"/>
          </a:p>
          <a:p>
            <a:pPr marL="0" indent="0">
              <a:lnSpc>
                <a:spcPct val="150000"/>
              </a:lnSpc>
              <a:buNone/>
            </a:pPr>
            <a:r>
              <a:rPr lang="en-US" sz="2000" dirty="0" smtClean="0"/>
              <a:t>The government compiled </a:t>
            </a:r>
            <a:r>
              <a:rPr lang="en-US" sz="2000" dirty="0"/>
              <a:t>a </a:t>
            </a:r>
            <a:r>
              <a:rPr lang="en-US" sz="2000" b="1" dirty="0"/>
              <a:t>priority list for agricultural development reforms: </a:t>
            </a:r>
            <a:endParaRPr lang="en-US" sz="2000" b="1" dirty="0" smtClean="0"/>
          </a:p>
          <a:p>
            <a:pPr>
              <a:lnSpc>
                <a:spcPct val="150000"/>
              </a:lnSpc>
            </a:pPr>
            <a:r>
              <a:rPr lang="en-US" sz="2000" dirty="0" smtClean="0"/>
              <a:t>development </a:t>
            </a:r>
            <a:r>
              <a:rPr lang="en-US" sz="2000" dirty="0"/>
              <a:t>of </a:t>
            </a:r>
            <a:r>
              <a:rPr lang="en-US" sz="2000" dirty="0" smtClean="0"/>
              <a:t>cooperatives</a:t>
            </a:r>
            <a:endParaRPr lang="en-US" sz="2000" dirty="0"/>
          </a:p>
          <a:p>
            <a:pPr>
              <a:lnSpc>
                <a:spcPct val="150000"/>
              </a:lnSpc>
            </a:pPr>
            <a:r>
              <a:rPr lang="en-US" sz="2000" dirty="0" smtClean="0"/>
              <a:t>development </a:t>
            </a:r>
            <a:r>
              <a:rPr lang="en-US" sz="2000" dirty="0"/>
              <a:t>of peasant farms and </a:t>
            </a:r>
            <a:r>
              <a:rPr lang="en-US" sz="2000" dirty="0" smtClean="0"/>
              <a:t>agri-businesses</a:t>
            </a:r>
          </a:p>
          <a:p>
            <a:pPr>
              <a:lnSpc>
                <a:spcPct val="150000"/>
              </a:lnSpc>
            </a:pPr>
            <a:r>
              <a:rPr lang="en-US" sz="2000" dirty="0" smtClean="0"/>
              <a:t>improvement </a:t>
            </a:r>
            <a:r>
              <a:rPr lang="en-US" sz="2000" dirty="0"/>
              <a:t>of water and </a:t>
            </a:r>
            <a:r>
              <a:rPr lang="en-US" sz="2000" dirty="0" smtClean="0"/>
              <a:t>pasture management</a:t>
            </a:r>
          </a:p>
          <a:p>
            <a:pPr>
              <a:lnSpc>
                <a:spcPct val="150000"/>
              </a:lnSpc>
            </a:pPr>
            <a:r>
              <a:rPr lang="en-US" sz="2000" dirty="0" smtClean="0"/>
              <a:t>social </a:t>
            </a:r>
            <a:r>
              <a:rPr lang="en-US" sz="2000" dirty="0"/>
              <a:t>development of rural areas. </a:t>
            </a:r>
            <a:endParaRPr lang="en-US" sz="2000" dirty="0" smtClean="0"/>
          </a:p>
        </p:txBody>
      </p:sp>
    </p:spTree>
    <p:extLst>
      <p:ext uri="{BB962C8B-B14F-4D97-AF65-F5344CB8AC3E}">
        <p14:creationId xmlns:p14="http://schemas.microsoft.com/office/powerpoint/2010/main" val="2112441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a:t>
            </a:r>
            <a:r>
              <a:rPr lang="en-US" sz="3200" b="1" dirty="0" smtClean="0"/>
              <a:t>programs:</a:t>
            </a:r>
            <a:r>
              <a:rPr lang="en-US" sz="3200" dirty="0" smtClean="0"/>
              <a:t> </a:t>
            </a:r>
            <a:br>
              <a:rPr lang="en-US"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a:xfrm>
            <a:off x="838200" y="1825624"/>
            <a:ext cx="10515600" cy="4640489"/>
          </a:xfrm>
        </p:spPr>
        <p:txBody>
          <a:bodyPr>
            <a:noAutofit/>
          </a:bodyPr>
          <a:lstStyle/>
          <a:p>
            <a:pPr marL="0" indent="0">
              <a:lnSpc>
                <a:spcPct val="150000"/>
              </a:lnSpc>
              <a:buNone/>
            </a:pPr>
            <a:r>
              <a:rPr lang="en-US" sz="2000" dirty="0" smtClean="0"/>
              <a:t>The </a:t>
            </a:r>
            <a:r>
              <a:rPr lang="en-US" sz="2000" b="1" dirty="0"/>
              <a:t>Rural Advisory Service (RAS) </a:t>
            </a:r>
            <a:r>
              <a:rPr lang="en-US" sz="2000" dirty="0"/>
              <a:t>– </a:t>
            </a:r>
            <a:r>
              <a:rPr lang="en-US" sz="2000" dirty="0" smtClean="0"/>
              <a:t>the extension </a:t>
            </a:r>
            <a:r>
              <a:rPr lang="en-US" sz="2000" dirty="0"/>
              <a:t>service provider – received substantial support from donor </a:t>
            </a:r>
            <a:r>
              <a:rPr lang="en-US" sz="2000" dirty="0" smtClean="0"/>
              <a:t>organizations </a:t>
            </a:r>
            <a:r>
              <a:rPr lang="en-US" sz="2000" dirty="0"/>
              <a:t>during </a:t>
            </a:r>
            <a:r>
              <a:rPr lang="en-US" sz="2000" dirty="0" smtClean="0"/>
              <a:t>the first </a:t>
            </a:r>
            <a:r>
              <a:rPr lang="en-US" sz="2000" dirty="0"/>
              <a:t>decade of its existence </a:t>
            </a:r>
            <a:r>
              <a:rPr lang="en-US" sz="2000" b="1" dirty="0"/>
              <a:t>(1998-2008). </a:t>
            </a:r>
            <a:endParaRPr lang="en-US" sz="2000" b="1" dirty="0" smtClean="0"/>
          </a:p>
          <a:p>
            <a:pPr marL="0" indent="0">
              <a:lnSpc>
                <a:spcPct val="150000"/>
              </a:lnSpc>
              <a:buNone/>
            </a:pPr>
            <a:endParaRPr lang="en-US" sz="2000" b="1" dirty="0"/>
          </a:p>
          <a:p>
            <a:pPr>
              <a:lnSpc>
                <a:spcPct val="150000"/>
              </a:lnSpc>
            </a:pPr>
            <a:r>
              <a:rPr lang="en-US" sz="2000" dirty="0" smtClean="0"/>
              <a:t> </a:t>
            </a:r>
            <a:r>
              <a:rPr lang="en-US" sz="2000" dirty="0"/>
              <a:t>T</a:t>
            </a:r>
            <a:r>
              <a:rPr lang="en-US" sz="2000" dirty="0" smtClean="0"/>
              <a:t>he </a:t>
            </a:r>
            <a:r>
              <a:rPr lang="en-US" sz="2000" dirty="0"/>
              <a:t>RAS does not appear to be sustainable</a:t>
            </a:r>
            <a:r>
              <a:rPr lang="en-US" sz="2000" dirty="0" smtClean="0"/>
              <a:t>. In </a:t>
            </a:r>
            <a:r>
              <a:rPr lang="en-US" sz="2000" dirty="0"/>
              <a:t>2010, </a:t>
            </a:r>
            <a:r>
              <a:rPr lang="en-US" sz="2000" b="1" dirty="0"/>
              <a:t>turnover</a:t>
            </a:r>
            <a:r>
              <a:rPr lang="en-US" sz="2000" dirty="0"/>
              <a:t> from the RAS </a:t>
            </a:r>
            <a:r>
              <a:rPr lang="en-US" sz="2000" b="1" dirty="0"/>
              <a:t>fell to its 2007 </a:t>
            </a:r>
            <a:r>
              <a:rPr lang="en-US" sz="2000" dirty="0"/>
              <a:t>level with private sector and rural </a:t>
            </a:r>
            <a:r>
              <a:rPr lang="en-US" sz="2000" dirty="0" smtClean="0"/>
              <a:t>clients contributing </a:t>
            </a:r>
            <a:r>
              <a:rPr lang="en-US" sz="2000" dirty="0"/>
              <a:t>just 3 % (WORLD BANK, 2011</a:t>
            </a:r>
            <a:r>
              <a:rPr lang="en-US" sz="2000" dirty="0" smtClean="0"/>
              <a:t>). </a:t>
            </a:r>
          </a:p>
          <a:p>
            <a:pPr marL="0" indent="0">
              <a:lnSpc>
                <a:spcPct val="150000"/>
              </a:lnSpc>
              <a:buNone/>
            </a:pPr>
            <a:endParaRPr lang="en-US" sz="2000" dirty="0" smtClean="0"/>
          </a:p>
          <a:p>
            <a:pPr marL="0" indent="0">
              <a:lnSpc>
                <a:spcPct val="150000"/>
              </a:lnSpc>
              <a:buNone/>
            </a:pPr>
            <a:r>
              <a:rPr lang="en-US" sz="1600" dirty="0"/>
              <a:t/>
            </a:r>
            <a:br>
              <a:rPr lang="en-US" sz="1600" dirty="0"/>
            </a:br>
            <a:endParaRPr lang="ru-RU" sz="1600" dirty="0"/>
          </a:p>
        </p:txBody>
      </p:sp>
    </p:spTree>
    <p:extLst>
      <p:ext uri="{BB962C8B-B14F-4D97-AF65-F5344CB8AC3E}">
        <p14:creationId xmlns:p14="http://schemas.microsoft.com/office/powerpoint/2010/main" val="3465338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a:t>
            </a:r>
            <a:r>
              <a:rPr lang="en-US" sz="3200" b="1" dirty="0" smtClean="0"/>
              <a:t>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a:xfrm>
            <a:off x="838200" y="1771195"/>
            <a:ext cx="10515600" cy="4640489"/>
          </a:xfrm>
        </p:spPr>
        <p:txBody>
          <a:bodyPr>
            <a:noAutofit/>
          </a:bodyPr>
          <a:lstStyle/>
          <a:p>
            <a:pPr marL="0" indent="0">
              <a:lnSpc>
                <a:spcPct val="150000"/>
              </a:lnSpc>
              <a:buNone/>
            </a:pPr>
            <a:r>
              <a:rPr lang="en-US" sz="2000" b="1" dirty="0" smtClean="0"/>
              <a:t>Pasture </a:t>
            </a:r>
            <a:r>
              <a:rPr lang="en-US" sz="2000" b="1" dirty="0"/>
              <a:t>reform </a:t>
            </a:r>
            <a:r>
              <a:rPr lang="en-US" sz="2000" dirty="0"/>
              <a:t>started in </a:t>
            </a:r>
            <a:r>
              <a:rPr lang="en-US" sz="2000" b="1" dirty="0"/>
              <a:t>2009</a:t>
            </a:r>
            <a:r>
              <a:rPr lang="en-US" sz="2000" dirty="0"/>
              <a:t> when pasture management was transferred to communities</a:t>
            </a:r>
            <a:r>
              <a:rPr lang="en-US" sz="2000" dirty="0" smtClean="0"/>
              <a:t>, creating </a:t>
            </a:r>
            <a:r>
              <a:rPr lang="en-US" sz="2000" b="1" dirty="0"/>
              <a:t>454 pasture user unions</a:t>
            </a:r>
            <a:r>
              <a:rPr lang="en-US" sz="2000" dirty="0"/>
              <a:t>, one per </a:t>
            </a:r>
            <a:r>
              <a:rPr lang="en-US" sz="2000" dirty="0" err="1"/>
              <a:t>Aiyl</a:t>
            </a:r>
            <a:r>
              <a:rPr lang="en-US" sz="2000" dirty="0"/>
              <a:t> </a:t>
            </a:r>
            <a:r>
              <a:rPr lang="en-US" sz="2000" dirty="0" err="1"/>
              <a:t>Okmotu</a:t>
            </a:r>
            <a:r>
              <a:rPr lang="en-US" sz="2000" dirty="0"/>
              <a:t> (rural municipality council). </a:t>
            </a:r>
            <a:endParaRPr lang="en-US" sz="2000" dirty="0" smtClean="0"/>
          </a:p>
          <a:p>
            <a:pPr marL="0" indent="0">
              <a:lnSpc>
                <a:spcPct val="150000"/>
              </a:lnSpc>
              <a:buNone/>
            </a:pPr>
            <a:endParaRPr lang="en-US" sz="2000" dirty="0" smtClean="0"/>
          </a:p>
          <a:p>
            <a:pPr>
              <a:lnSpc>
                <a:spcPct val="150000"/>
              </a:lnSpc>
            </a:pPr>
            <a:r>
              <a:rPr lang="en-US" sz="2000" dirty="0" smtClean="0"/>
              <a:t>The </a:t>
            </a:r>
            <a:r>
              <a:rPr lang="en-US" sz="2000" dirty="0" smtClean="0"/>
              <a:t>reform is </a:t>
            </a:r>
            <a:r>
              <a:rPr lang="en-US" sz="2000" dirty="0"/>
              <a:t>still under way: registration and demarcation of pastures is in process, fee collection </a:t>
            </a:r>
            <a:r>
              <a:rPr lang="en-US" sz="2000" dirty="0" smtClean="0"/>
              <a:t>from pasture </a:t>
            </a:r>
            <a:r>
              <a:rPr lang="en-US" sz="2000" dirty="0"/>
              <a:t>users is gradually increasing, while the capacity of the pasture unions to </a:t>
            </a:r>
            <a:r>
              <a:rPr lang="en-US" sz="2000" dirty="0" smtClean="0"/>
              <a:t>provide advisory </a:t>
            </a:r>
            <a:r>
              <a:rPr lang="en-US" sz="2000" dirty="0"/>
              <a:t>services requires further support (WORLD </a:t>
            </a:r>
            <a:r>
              <a:rPr lang="en-US" sz="2000" dirty="0" smtClean="0"/>
              <a:t>BANK). </a:t>
            </a:r>
            <a:r>
              <a:rPr lang="en-US" sz="2000" dirty="0"/>
              <a:t/>
            </a:r>
            <a:br>
              <a:rPr lang="en-US" sz="2000" dirty="0"/>
            </a:br>
            <a:r>
              <a:rPr lang="en-US" sz="1600" dirty="0"/>
              <a:t/>
            </a:r>
            <a:br>
              <a:rPr lang="en-US" sz="1600" dirty="0"/>
            </a:br>
            <a:endParaRPr lang="ru-RU" sz="1600" dirty="0"/>
          </a:p>
        </p:txBody>
      </p:sp>
    </p:spTree>
    <p:extLst>
      <p:ext uri="{BB962C8B-B14F-4D97-AF65-F5344CB8AC3E}">
        <p14:creationId xmlns:p14="http://schemas.microsoft.com/office/powerpoint/2010/main" val="4042837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en-US" sz="3200" dirty="0"/>
              <a:t/>
            </a:r>
            <a:br>
              <a:rPr lang="en-US" sz="3200" dirty="0"/>
            </a:br>
            <a:r>
              <a:rPr lang="en-US" sz="3200" b="1" dirty="0" smtClean="0">
                <a:latin typeface="+mn-lt"/>
              </a:rPr>
              <a:t>NSSD (2013-2017) </a:t>
            </a:r>
            <a:r>
              <a:rPr lang="ru-RU" sz="3200" b="1" dirty="0">
                <a:latin typeface="+mn-lt"/>
              </a:rPr>
              <a:t/>
            </a:r>
            <a:br>
              <a:rPr lang="ru-RU" sz="3200" b="1" dirty="0">
                <a:latin typeface="+mn-lt"/>
              </a:rPr>
            </a:br>
            <a:endParaRPr lang="ru-RU" sz="3200" b="1" dirty="0">
              <a:latin typeface="+mn-lt"/>
            </a:endParaRPr>
          </a:p>
        </p:txBody>
      </p:sp>
      <p:sp>
        <p:nvSpPr>
          <p:cNvPr id="3" name="Объект 2"/>
          <p:cNvSpPr>
            <a:spLocks noGrp="1"/>
          </p:cNvSpPr>
          <p:nvPr>
            <p:ph idx="1"/>
          </p:nvPr>
        </p:nvSpPr>
        <p:spPr/>
        <p:txBody>
          <a:bodyPr>
            <a:noAutofit/>
          </a:bodyPr>
          <a:lstStyle/>
          <a:p>
            <a:pPr marL="0" indent="0">
              <a:lnSpc>
                <a:spcPct val="150000"/>
              </a:lnSpc>
              <a:buNone/>
            </a:pPr>
            <a:r>
              <a:rPr lang="en-US" sz="2000" b="1" dirty="0" smtClean="0"/>
              <a:t>National </a:t>
            </a:r>
            <a:r>
              <a:rPr lang="en-US" sz="2000" b="1" dirty="0"/>
              <a:t>Strategy of </a:t>
            </a:r>
            <a:r>
              <a:rPr lang="en-US" sz="2000" b="1" dirty="0" smtClean="0"/>
              <a:t>Sustainable Development </a:t>
            </a:r>
            <a:r>
              <a:rPr lang="en-US" sz="2000" dirty="0"/>
              <a:t>of the Kyrgyz Republic for </a:t>
            </a:r>
            <a:r>
              <a:rPr lang="en-US" sz="2000" b="1" dirty="0"/>
              <a:t>2013-2017 (NSSD) </a:t>
            </a:r>
            <a:r>
              <a:rPr lang="en-US" sz="2000" dirty="0"/>
              <a:t>approved by the Decree of </a:t>
            </a:r>
            <a:r>
              <a:rPr lang="en-US" sz="2000" dirty="0" smtClean="0"/>
              <a:t>the President </a:t>
            </a:r>
            <a:r>
              <a:rPr lang="en-US" sz="2000" dirty="0"/>
              <a:t>of the Kyrgyz Republic No. 11 from 21 January 2013. </a:t>
            </a:r>
            <a:endParaRPr lang="en-US" sz="2000" dirty="0" smtClean="0"/>
          </a:p>
          <a:p>
            <a:pPr marL="0" indent="0">
              <a:lnSpc>
                <a:spcPct val="150000"/>
              </a:lnSpc>
              <a:buNone/>
            </a:pPr>
            <a:endParaRPr lang="en-US" sz="2000" dirty="0"/>
          </a:p>
          <a:p>
            <a:pPr>
              <a:lnSpc>
                <a:spcPct val="150000"/>
              </a:lnSpc>
            </a:pPr>
            <a:r>
              <a:rPr lang="en-US" sz="2000" dirty="0" smtClean="0"/>
              <a:t>The </a:t>
            </a:r>
            <a:r>
              <a:rPr lang="en-US" sz="2000" dirty="0"/>
              <a:t>NSSD </a:t>
            </a:r>
            <a:r>
              <a:rPr lang="en-US" sz="2000" dirty="0" smtClean="0"/>
              <a:t>set </a:t>
            </a:r>
            <a:r>
              <a:rPr lang="en-US" sz="2000" dirty="0"/>
              <a:t>the </a:t>
            </a:r>
            <a:r>
              <a:rPr lang="en-US" sz="2000" b="1" dirty="0"/>
              <a:t>main directions for the development of the country in the medium term. </a:t>
            </a:r>
            <a:endParaRPr lang="en-US" sz="2000" b="1" dirty="0" smtClean="0"/>
          </a:p>
          <a:p>
            <a:pPr>
              <a:lnSpc>
                <a:spcPct val="150000"/>
              </a:lnSpc>
            </a:pPr>
            <a:r>
              <a:rPr lang="en-US" sz="2000" dirty="0" smtClean="0"/>
              <a:t>Section </a:t>
            </a:r>
            <a:r>
              <a:rPr lang="en-US" sz="2000" dirty="0"/>
              <a:t>10.1 of the NSSD </a:t>
            </a:r>
            <a:r>
              <a:rPr lang="en-US" sz="2000" dirty="0" smtClean="0"/>
              <a:t>discussed </a:t>
            </a:r>
            <a:r>
              <a:rPr lang="en-US" sz="2000" dirty="0"/>
              <a:t>the </a:t>
            </a:r>
            <a:r>
              <a:rPr lang="en-US" sz="2000" b="1" dirty="0"/>
              <a:t>agro-industrial sector </a:t>
            </a:r>
            <a:r>
              <a:rPr lang="en-US" sz="2000" dirty="0"/>
              <a:t>as one of </a:t>
            </a:r>
            <a:r>
              <a:rPr lang="en-US" sz="2000" b="1" dirty="0"/>
              <a:t>the strategic sectors of the economy. </a:t>
            </a:r>
            <a:endParaRPr lang="en-US" sz="2000" b="1" dirty="0" smtClean="0"/>
          </a:p>
          <a:p>
            <a:pPr marL="0" indent="0">
              <a:buNone/>
            </a:pPr>
            <a:endParaRPr lang="en-US" sz="2000" b="1" dirty="0" smtClean="0"/>
          </a:p>
        </p:txBody>
      </p:sp>
    </p:spTree>
    <p:extLst>
      <p:ext uri="{BB962C8B-B14F-4D97-AF65-F5344CB8AC3E}">
        <p14:creationId xmlns:p14="http://schemas.microsoft.com/office/powerpoint/2010/main" val="984578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a:t>
            </a:r>
            <a:r>
              <a:rPr lang="en-US" sz="3200" b="1" dirty="0" smtClean="0"/>
              <a:t>context of agricultural programs</a:t>
            </a:r>
            <a:r>
              <a:rPr lang="en-US" sz="3200" b="1" dirty="0" smtClean="0"/>
              <a:t>:</a:t>
            </a:r>
            <a:r>
              <a:rPr lang="en-US" sz="3200" dirty="0"/>
              <a:t/>
            </a:r>
            <a:br>
              <a:rPr lang="en-US" sz="3200" dirty="0"/>
            </a:br>
            <a:r>
              <a:rPr lang="en-US" sz="3200" b="1" dirty="0">
                <a:solidFill>
                  <a:prstClr val="black"/>
                </a:solidFill>
                <a:latin typeface="Calibri" panose="020F0502020204030204"/>
              </a:rPr>
              <a:t>NSSD (2013-2017) </a:t>
            </a:r>
            <a:r>
              <a:rPr lang="ru-RU" sz="3200" b="1" dirty="0">
                <a:solidFill>
                  <a:prstClr val="black"/>
                </a:solidFill>
                <a:latin typeface="Calibri" panose="020F0502020204030204"/>
              </a:rPr>
              <a:t/>
            </a:r>
            <a:br>
              <a:rPr lang="ru-RU" sz="3200" b="1" dirty="0">
                <a:solidFill>
                  <a:prstClr val="black"/>
                </a:solidFill>
                <a:latin typeface="Calibri" panose="020F0502020204030204"/>
              </a:rPr>
            </a:br>
            <a:r>
              <a:rPr lang="ru-RU" sz="3200" dirty="0"/>
              <a:t/>
            </a:r>
            <a:br>
              <a:rPr lang="ru-RU" sz="3200" dirty="0"/>
            </a:br>
            <a:endParaRPr lang="ru-RU" sz="3200" dirty="0"/>
          </a:p>
        </p:txBody>
      </p:sp>
      <p:sp>
        <p:nvSpPr>
          <p:cNvPr id="3" name="Объект 2"/>
          <p:cNvSpPr>
            <a:spLocks noGrp="1"/>
          </p:cNvSpPr>
          <p:nvPr>
            <p:ph idx="1"/>
          </p:nvPr>
        </p:nvSpPr>
        <p:spPr>
          <a:xfrm>
            <a:off x="838200" y="1690688"/>
            <a:ext cx="10515600" cy="4351338"/>
          </a:xfrm>
        </p:spPr>
        <p:txBody>
          <a:bodyPr>
            <a:noAutofit/>
          </a:bodyPr>
          <a:lstStyle/>
          <a:p>
            <a:pPr marL="0" indent="0">
              <a:buNone/>
            </a:pPr>
            <a:r>
              <a:rPr lang="en-US" sz="2000" dirty="0" smtClean="0"/>
              <a:t>The </a:t>
            </a:r>
            <a:r>
              <a:rPr lang="en-US" sz="2000" dirty="0"/>
              <a:t>NSSD sets </a:t>
            </a:r>
            <a:r>
              <a:rPr lang="en-US" sz="2000" b="1" dirty="0"/>
              <a:t>four goals </a:t>
            </a:r>
            <a:r>
              <a:rPr lang="en-US" sz="2000" dirty="0"/>
              <a:t>for the </a:t>
            </a:r>
            <a:r>
              <a:rPr lang="en-US" sz="2000" b="1" dirty="0"/>
              <a:t>agro-industrial sector</a:t>
            </a:r>
            <a:r>
              <a:rPr lang="en-US" sz="2000" dirty="0" smtClean="0"/>
              <a:t>:</a:t>
            </a:r>
          </a:p>
          <a:p>
            <a:pPr marL="0" indent="0">
              <a:buNone/>
            </a:pPr>
            <a:endParaRPr lang="en-US" sz="2000" dirty="0" smtClean="0"/>
          </a:p>
          <a:p>
            <a:pPr marL="0" indent="0">
              <a:lnSpc>
                <a:spcPct val="150000"/>
              </a:lnSpc>
              <a:buNone/>
            </a:pPr>
            <a:r>
              <a:rPr lang="en-US" sz="2000" dirty="0" smtClean="0"/>
              <a:t>- growth </a:t>
            </a:r>
            <a:r>
              <a:rPr lang="en-US" sz="2000" dirty="0"/>
              <a:t>of output and production </a:t>
            </a:r>
            <a:r>
              <a:rPr lang="en-US" sz="2000" dirty="0" smtClean="0"/>
              <a:t>quality, provision </a:t>
            </a:r>
            <a:r>
              <a:rPr lang="en-US" sz="2000" dirty="0"/>
              <a:t>for food security of the </a:t>
            </a:r>
            <a:r>
              <a:rPr lang="en-US" sz="2000" dirty="0" smtClean="0"/>
              <a:t>country </a:t>
            </a:r>
          </a:p>
          <a:p>
            <a:pPr marL="0" indent="0">
              <a:lnSpc>
                <a:spcPct val="150000"/>
              </a:lnSpc>
              <a:buNone/>
            </a:pPr>
            <a:r>
              <a:rPr lang="en-US" sz="2000" dirty="0" smtClean="0"/>
              <a:t>- increase in </a:t>
            </a:r>
            <a:r>
              <a:rPr lang="en-US" sz="2000" dirty="0"/>
              <a:t>efficiency and competitiveness of agriculture and the agro-processing </a:t>
            </a:r>
            <a:r>
              <a:rPr lang="en-US" sz="2000" dirty="0" smtClean="0"/>
              <a:t>industry </a:t>
            </a:r>
          </a:p>
          <a:p>
            <a:pPr marL="0" indent="0">
              <a:lnSpc>
                <a:spcPct val="150000"/>
              </a:lnSpc>
              <a:buNone/>
            </a:pPr>
            <a:r>
              <a:rPr lang="en-US" sz="2000" dirty="0" smtClean="0"/>
              <a:t>- improvement </a:t>
            </a:r>
            <a:r>
              <a:rPr lang="en-US" sz="2000" dirty="0"/>
              <a:t>in efficiency of use of government budget resources in the </a:t>
            </a:r>
            <a:r>
              <a:rPr lang="en-US" sz="2000" dirty="0" smtClean="0"/>
              <a:t>sector</a:t>
            </a:r>
          </a:p>
          <a:p>
            <a:pPr marL="0" indent="0">
              <a:lnSpc>
                <a:spcPct val="150000"/>
              </a:lnSpc>
              <a:buNone/>
            </a:pPr>
            <a:r>
              <a:rPr lang="en-US" sz="2000" dirty="0" smtClean="0"/>
              <a:t>- resolution of </a:t>
            </a:r>
            <a:r>
              <a:rPr lang="en-US" sz="2000" dirty="0"/>
              <a:t>peasants’ social issues. </a:t>
            </a:r>
            <a:br>
              <a:rPr lang="en-US" sz="2000" dirty="0"/>
            </a:br>
            <a:endParaRPr lang="ru-RU" sz="2000" dirty="0"/>
          </a:p>
        </p:txBody>
      </p:sp>
    </p:spTree>
    <p:extLst>
      <p:ext uri="{BB962C8B-B14F-4D97-AF65-F5344CB8AC3E}">
        <p14:creationId xmlns:p14="http://schemas.microsoft.com/office/powerpoint/2010/main" val="3485075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ru-RU" sz="3200" dirty="0" smtClean="0"/>
              <a:t/>
            </a:r>
            <a:br>
              <a:rPr lang="ru-RU" sz="3200" dirty="0" smtClean="0"/>
            </a:br>
            <a:r>
              <a:rPr lang="en-US" sz="3200" b="1" dirty="0" smtClean="0">
                <a:solidFill>
                  <a:prstClr val="black"/>
                </a:solidFill>
                <a:latin typeface="Calibri" panose="020F0502020204030204"/>
              </a:rPr>
              <a:t>NSSD </a:t>
            </a:r>
            <a:r>
              <a:rPr lang="en-US" sz="3200" b="1" dirty="0">
                <a:solidFill>
                  <a:prstClr val="black"/>
                </a:solidFill>
                <a:latin typeface="Calibri" panose="020F0502020204030204"/>
              </a:rPr>
              <a:t>(2013-2017) </a:t>
            </a:r>
            <a:r>
              <a:rPr lang="ru-RU" sz="3200" b="1" dirty="0">
                <a:solidFill>
                  <a:prstClr val="black"/>
                </a:solidFill>
                <a:latin typeface="Calibri" panose="020F0502020204030204"/>
              </a:rPr>
              <a:t/>
            </a:r>
            <a:br>
              <a:rPr lang="ru-RU" sz="3200" b="1" dirty="0">
                <a:solidFill>
                  <a:prstClr val="black"/>
                </a:solidFill>
                <a:latin typeface="Calibri" panose="020F0502020204030204"/>
              </a:rPr>
            </a:br>
            <a:endParaRPr lang="ru-RU" sz="3200" dirty="0"/>
          </a:p>
        </p:txBody>
      </p:sp>
      <p:sp>
        <p:nvSpPr>
          <p:cNvPr id="3" name="Объект 2"/>
          <p:cNvSpPr>
            <a:spLocks noGrp="1"/>
          </p:cNvSpPr>
          <p:nvPr>
            <p:ph idx="1"/>
          </p:nvPr>
        </p:nvSpPr>
        <p:spPr/>
        <p:txBody>
          <a:bodyPr>
            <a:noAutofit/>
          </a:bodyPr>
          <a:lstStyle/>
          <a:p>
            <a:pPr marL="0" indent="0">
              <a:buNone/>
            </a:pPr>
            <a:r>
              <a:rPr lang="en-US" sz="2000" dirty="0"/>
              <a:t>T</a:t>
            </a:r>
            <a:r>
              <a:rPr lang="en-US" sz="2000" dirty="0" smtClean="0"/>
              <a:t>he </a:t>
            </a:r>
            <a:r>
              <a:rPr lang="en-US" sz="2000" dirty="0"/>
              <a:t>implementation of policies concentrated around the following </a:t>
            </a:r>
            <a:r>
              <a:rPr lang="en-US" sz="2000" b="1" dirty="0"/>
              <a:t>tasks</a:t>
            </a:r>
            <a:r>
              <a:rPr lang="en-US" sz="2000" dirty="0" smtClean="0"/>
              <a:t>:</a:t>
            </a:r>
          </a:p>
          <a:p>
            <a:pPr marL="0" indent="0">
              <a:lnSpc>
                <a:spcPct val="150000"/>
              </a:lnSpc>
              <a:buNone/>
            </a:pPr>
            <a:r>
              <a:rPr lang="en-US" sz="2000" dirty="0"/>
              <a:t/>
            </a:r>
            <a:br>
              <a:rPr lang="en-US" sz="2000" dirty="0"/>
            </a:br>
            <a:r>
              <a:rPr lang="en-US" sz="2000" dirty="0"/>
              <a:t>1. </a:t>
            </a:r>
            <a:r>
              <a:rPr lang="en-US" sz="2000" b="1" dirty="0"/>
              <a:t>Improvements in governance </a:t>
            </a:r>
            <a:r>
              <a:rPr lang="en-US" sz="2000" dirty="0"/>
              <a:t>in the sector through optimization of governance structures, strengthening property rights, support of farm consolidation and enlargement</a:t>
            </a:r>
            <a:r>
              <a:rPr lang="en-US" sz="2000" dirty="0" smtClean="0"/>
              <a:t>, improved </a:t>
            </a:r>
            <a:r>
              <a:rPr lang="en-US" sz="2000" dirty="0"/>
              <a:t>pasture management, and re-establishing seed and animal breeding farms</a:t>
            </a:r>
            <a:r>
              <a:rPr lang="en-US" sz="2000" dirty="0" smtClean="0"/>
              <a:t>.</a:t>
            </a:r>
          </a:p>
          <a:p>
            <a:pPr marL="0" indent="0">
              <a:lnSpc>
                <a:spcPct val="150000"/>
              </a:lnSpc>
              <a:buNone/>
            </a:pPr>
            <a:r>
              <a:rPr lang="en-US" sz="2000" dirty="0" smtClean="0"/>
              <a:t>2</a:t>
            </a:r>
            <a:r>
              <a:rPr lang="en-US" sz="2000" dirty="0"/>
              <a:t>. </a:t>
            </a:r>
            <a:r>
              <a:rPr lang="en-US" sz="2000" b="1" dirty="0"/>
              <a:t>Provision of better services</a:t>
            </a:r>
            <a:r>
              <a:rPr lang="en-US" sz="2000" dirty="0"/>
              <a:t> for agriculture including rehabilitation of irrigation networks,</a:t>
            </a:r>
            <a:br>
              <a:rPr lang="en-US" sz="2000" dirty="0"/>
            </a:br>
            <a:r>
              <a:rPr lang="en-US" sz="2000" dirty="0"/>
              <a:t>development of veterinary and plant protection, better access to agricultural machinery</a:t>
            </a:r>
            <a:r>
              <a:rPr lang="en-US" sz="2000" dirty="0" smtClean="0"/>
              <a:t>, finance</a:t>
            </a:r>
            <a:r>
              <a:rPr lang="en-US" sz="2000" dirty="0"/>
              <a:t>, improved seeds and genetic materials through </a:t>
            </a:r>
            <a:r>
              <a:rPr lang="en-US" sz="2000" b="1" dirty="0"/>
              <a:t>the use of public-private partnership (PPP) </a:t>
            </a:r>
            <a:r>
              <a:rPr lang="en-US" sz="2000" dirty="0"/>
              <a:t>approaches, provision of human resource and extension services, and </a:t>
            </a:r>
            <a:r>
              <a:rPr lang="en-US" sz="2000" dirty="0" smtClean="0"/>
              <a:t>rural infrastructure </a:t>
            </a:r>
            <a:r>
              <a:rPr lang="en-US" sz="2000" dirty="0"/>
              <a:t>(roads, clean water, electricity) development</a:t>
            </a:r>
            <a:r>
              <a:rPr lang="en-US" sz="2000" dirty="0" smtClean="0"/>
              <a:t>.</a:t>
            </a:r>
          </a:p>
          <a:p>
            <a:pPr marL="0" indent="0">
              <a:buNone/>
            </a:pPr>
            <a:r>
              <a:rPr lang="en-US" sz="2000" dirty="0"/>
              <a:t/>
            </a:r>
            <a:br>
              <a:rPr lang="en-US" sz="2000" dirty="0"/>
            </a:br>
            <a:endParaRPr lang="ru-RU" sz="2000" dirty="0"/>
          </a:p>
        </p:txBody>
      </p:sp>
    </p:spTree>
    <p:extLst>
      <p:ext uri="{BB962C8B-B14F-4D97-AF65-F5344CB8AC3E}">
        <p14:creationId xmlns:p14="http://schemas.microsoft.com/office/powerpoint/2010/main" val="1343967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a:t>
            </a:r>
            <a:r>
              <a:rPr lang="en-US" sz="3200" b="1" dirty="0" smtClean="0"/>
              <a:t>context of agricultural programs:</a:t>
            </a:r>
            <a:r>
              <a:rPr lang="ru-RU" sz="3200" dirty="0" smtClean="0"/>
              <a:t/>
            </a:r>
            <a:br>
              <a:rPr lang="ru-RU" sz="3200" dirty="0" smtClean="0"/>
            </a:br>
            <a:r>
              <a:rPr lang="en-US" sz="3200" b="1" dirty="0">
                <a:solidFill>
                  <a:prstClr val="black"/>
                </a:solidFill>
                <a:latin typeface="Calibri" panose="020F0502020204030204"/>
              </a:rPr>
              <a:t>NSSD (2013-2017) </a:t>
            </a:r>
            <a:r>
              <a:rPr lang="ru-RU" sz="3200" b="1" dirty="0">
                <a:solidFill>
                  <a:prstClr val="black"/>
                </a:solidFill>
                <a:latin typeface="Calibri" panose="020F0502020204030204"/>
              </a:rPr>
              <a:t/>
            </a:r>
            <a:br>
              <a:rPr lang="ru-RU" sz="3200" b="1" dirty="0">
                <a:solidFill>
                  <a:prstClr val="black"/>
                </a:solidFill>
                <a:latin typeface="Calibri" panose="020F0502020204030204"/>
              </a:rPr>
            </a:br>
            <a:r>
              <a:rPr lang="ru-RU" sz="3200" dirty="0"/>
              <a:t/>
            </a:r>
            <a:br>
              <a:rPr lang="ru-RU" sz="3200" dirty="0"/>
            </a:br>
            <a:endParaRPr lang="ru-RU" sz="3200" dirty="0"/>
          </a:p>
        </p:txBody>
      </p:sp>
      <p:sp>
        <p:nvSpPr>
          <p:cNvPr id="3" name="Объект 2"/>
          <p:cNvSpPr>
            <a:spLocks noGrp="1"/>
          </p:cNvSpPr>
          <p:nvPr>
            <p:ph idx="1"/>
          </p:nvPr>
        </p:nvSpPr>
        <p:spPr>
          <a:xfrm>
            <a:off x="838200" y="1690688"/>
            <a:ext cx="10515600" cy="4351338"/>
          </a:xfrm>
        </p:spPr>
        <p:txBody>
          <a:bodyPr>
            <a:noAutofit/>
          </a:bodyPr>
          <a:lstStyle/>
          <a:p>
            <a:pPr marL="0" indent="0">
              <a:buNone/>
            </a:pPr>
            <a:r>
              <a:rPr lang="en-US" sz="2000" dirty="0"/>
              <a:t>T</a:t>
            </a:r>
            <a:r>
              <a:rPr lang="en-US" sz="2000" dirty="0" smtClean="0"/>
              <a:t>he </a:t>
            </a:r>
            <a:r>
              <a:rPr lang="en-US" sz="2000" dirty="0"/>
              <a:t>implementation of policies concentrated around the following </a:t>
            </a:r>
            <a:r>
              <a:rPr lang="en-US" sz="2000" b="1" dirty="0"/>
              <a:t>tasks</a:t>
            </a:r>
            <a:r>
              <a:rPr lang="en-US" sz="2000" dirty="0" smtClean="0"/>
              <a:t>:</a:t>
            </a:r>
          </a:p>
          <a:p>
            <a:pPr marL="0" indent="0">
              <a:lnSpc>
                <a:spcPct val="150000"/>
              </a:lnSpc>
              <a:buNone/>
            </a:pPr>
            <a:r>
              <a:rPr lang="en-US" sz="2000" dirty="0"/>
              <a:t/>
            </a:r>
            <a:br>
              <a:rPr lang="en-US" sz="2000" dirty="0"/>
            </a:br>
            <a:r>
              <a:rPr lang="en-US" sz="2000" dirty="0" smtClean="0"/>
              <a:t>3</a:t>
            </a:r>
            <a:r>
              <a:rPr lang="en-US" sz="2000" dirty="0"/>
              <a:t>. </a:t>
            </a:r>
            <a:r>
              <a:rPr lang="en-US" sz="2000" b="1" dirty="0"/>
              <a:t>Encouraging cooperation and concentration of production </a:t>
            </a:r>
            <a:r>
              <a:rPr lang="en-US" sz="2000" dirty="0"/>
              <a:t>by creating proper legal environments, providing economic incentives for farms to cooperate and </a:t>
            </a:r>
            <a:r>
              <a:rPr lang="en-US" sz="2000" dirty="0" smtClean="0"/>
              <a:t>consolidate </a:t>
            </a:r>
            <a:r>
              <a:rPr lang="en-US" sz="2000" dirty="0"/>
              <a:t>etc</a:t>
            </a:r>
            <a:r>
              <a:rPr lang="en-US" sz="2000" dirty="0" smtClean="0"/>
              <a:t>.</a:t>
            </a:r>
          </a:p>
          <a:p>
            <a:pPr marL="0" indent="0">
              <a:lnSpc>
                <a:spcPct val="150000"/>
              </a:lnSpc>
              <a:buNone/>
            </a:pPr>
            <a:r>
              <a:rPr lang="en-US" sz="2000" dirty="0" smtClean="0"/>
              <a:t>4</a:t>
            </a:r>
            <a:r>
              <a:rPr lang="en-US" sz="2000" dirty="0"/>
              <a:t>. </a:t>
            </a:r>
            <a:r>
              <a:rPr lang="en-US" sz="2000" b="1" dirty="0"/>
              <a:t>Creation of modern market infrastructure</a:t>
            </a:r>
            <a:r>
              <a:rPr lang="en-US" sz="2000" dirty="0"/>
              <a:t> for the sector through establishing wholesale </a:t>
            </a:r>
            <a:br>
              <a:rPr lang="en-US" sz="2000" dirty="0"/>
            </a:br>
            <a:r>
              <a:rPr lang="en-US" sz="2000" dirty="0"/>
              <a:t>markets, information support, and training.</a:t>
            </a:r>
          </a:p>
          <a:p>
            <a:pPr marL="0" indent="0">
              <a:lnSpc>
                <a:spcPct val="150000"/>
              </a:lnSpc>
              <a:buNone/>
            </a:pPr>
            <a:r>
              <a:rPr lang="en-US" sz="2000" dirty="0"/>
              <a:t>5. </a:t>
            </a:r>
            <a:r>
              <a:rPr lang="en-US" sz="2000" b="1" dirty="0"/>
              <a:t>Increase in production and exports </a:t>
            </a:r>
            <a:r>
              <a:rPr lang="en-US" sz="2000" dirty="0"/>
              <a:t>of agro-industrial sector through formation and development of clusters.</a:t>
            </a:r>
          </a:p>
          <a:p>
            <a:pPr marL="0" indent="0">
              <a:buNone/>
            </a:pPr>
            <a:endParaRPr lang="ru-RU" sz="2000" dirty="0"/>
          </a:p>
        </p:txBody>
      </p:sp>
    </p:spTree>
    <p:extLst>
      <p:ext uri="{BB962C8B-B14F-4D97-AF65-F5344CB8AC3E}">
        <p14:creationId xmlns:p14="http://schemas.microsoft.com/office/powerpoint/2010/main" val="28854692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a:t>
            </a:r>
            <a:r>
              <a:rPr lang="en-US" sz="3200" b="1" dirty="0" smtClean="0"/>
              <a:t>context of agricultural programs:</a:t>
            </a:r>
            <a:r>
              <a:rPr lang="ru-RU" sz="3200" dirty="0" smtClean="0"/>
              <a:t/>
            </a:r>
            <a:br>
              <a:rPr lang="ru-RU" sz="3200" dirty="0" smtClean="0"/>
            </a:br>
            <a:r>
              <a:rPr lang="en-US" sz="3200" b="1" dirty="0">
                <a:solidFill>
                  <a:prstClr val="black"/>
                </a:solidFill>
                <a:latin typeface="Calibri" panose="020F0502020204030204"/>
              </a:rPr>
              <a:t>NSSD (2013-2017) </a:t>
            </a:r>
            <a:r>
              <a:rPr lang="ru-RU" sz="3200" b="1" dirty="0">
                <a:solidFill>
                  <a:prstClr val="black"/>
                </a:solidFill>
                <a:latin typeface="Calibri" panose="020F0502020204030204"/>
              </a:rPr>
              <a:t/>
            </a:r>
            <a:br>
              <a:rPr lang="ru-RU" sz="3200" b="1" dirty="0">
                <a:solidFill>
                  <a:prstClr val="black"/>
                </a:solidFill>
                <a:latin typeface="Calibri" panose="020F0502020204030204"/>
              </a:rPr>
            </a:b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marL="0" indent="0">
              <a:buNone/>
            </a:pPr>
            <a:r>
              <a:rPr lang="en-US" sz="2000" dirty="0"/>
              <a:t>The implementation of policies concentrated around the following </a:t>
            </a:r>
            <a:r>
              <a:rPr lang="en-US" sz="2000" b="1" dirty="0"/>
              <a:t>tasks</a:t>
            </a:r>
            <a:r>
              <a:rPr lang="en-US" sz="2000" dirty="0"/>
              <a:t>:</a:t>
            </a:r>
          </a:p>
          <a:p>
            <a:pPr marL="0" indent="0">
              <a:buNone/>
            </a:pPr>
            <a:endParaRPr lang="en-US" sz="2000" dirty="0" smtClean="0"/>
          </a:p>
          <a:p>
            <a:pPr marL="0" indent="0">
              <a:lnSpc>
                <a:spcPct val="150000"/>
              </a:lnSpc>
              <a:buNone/>
            </a:pPr>
            <a:r>
              <a:rPr lang="en-US" sz="2000" dirty="0" smtClean="0"/>
              <a:t>6.</a:t>
            </a:r>
            <a:r>
              <a:rPr lang="en-US" sz="2000" b="1" dirty="0" smtClean="0"/>
              <a:t> Land </a:t>
            </a:r>
            <a:r>
              <a:rPr lang="en-US" sz="2000" b="1" dirty="0"/>
              <a:t>reclamation</a:t>
            </a:r>
            <a:r>
              <a:rPr lang="en-US" sz="2000" dirty="0"/>
              <a:t> to be achieved through development of irrigation systems and amelioration works</a:t>
            </a:r>
            <a:r>
              <a:rPr lang="en-US" sz="2000" dirty="0" smtClean="0"/>
              <a:t>.</a:t>
            </a:r>
          </a:p>
          <a:p>
            <a:pPr marL="0" indent="0">
              <a:lnSpc>
                <a:spcPct val="150000"/>
              </a:lnSpc>
              <a:buNone/>
            </a:pPr>
            <a:r>
              <a:rPr lang="en-US" sz="2000" dirty="0" smtClean="0"/>
              <a:t>7</a:t>
            </a:r>
            <a:r>
              <a:rPr lang="en-US" sz="2000" dirty="0"/>
              <a:t>. </a:t>
            </a:r>
            <a:r>
              <a:rPr lang="en-US" sz="2000" b="1" dirty="0"/>
              <a:t>Development of agro-processing industry </a:t>
            </a:r>
            <a:r>
              <a:rPr lang="en-US" sz="2000" dirty="0"/>
              <a:t>especially animal feed production, dairy </a:t>
            </a:r>
            <a:r>
              <a:rPr lang="en-US" sz="2000" dirty="0" smtClean="0"/>
              <a:t>and </a:t>
            </a:r>
            <a:br>
              <a:rPr lang="en-US" sz="2000" dirty="0" smtClean="0"/>
            </a:br>
            <a:r>
              <a:rPr lang="en-US" sz="2000" dirty="0" smtClean="0"/>
              <a:t>meat </a:t>
            </a:r>
            <a:r>
              <a:rPr lang="en-US" sz="2000" dirty="0"/>
              <a:t>industry and canned fruits and vegetables. This is to be achieved through the creation of new enterprises supported by government investments and subsidized loans</a:t>
            </a:r>
            <a:r>
              <a:rPr lang="en-US" sz="2000" dirty="0" smtClean="0"/>
              <a:t>.</a:t>
            </a:r>
          </a:p>
          <a:p>
            <a:pPr marL="0" indent="0">
              <a:lnSpc>
                <a:spcPct val="150000"/>
              </a:lnSpc>
              <a:buNone/>
            </a:pPr>
            <a:r>
              <a:rPr lang="en-US" sz="2000" dirty="0" smtClean="0"/>
              <a:t>8</a:t>
            </a:r>
            <a:r>
              <a:rPr lang="en-US" sz="2000" dirty="0"/>
              <a:t>. </a:t>
            </a:r>
            <a:r>
              <a:rPr lang="en-US" sz="2000" b="1" dirty="0"/>
              <a:t>Improved management of land use</a:t>
            </a:r>
            <a:r>
              <a:rPr lang="en-US" sz="2000" dirty="0"/>
              <a:t>, through improved government accounting </a:t>
            </a:r>
            <a:r>
              <a:rPr lang="en-US" sz="2000" dirty="0" smtClean="0"/>
              <a:t>and monitoring </a:t>
            </a:r>
            <a:r>
              <a:rPr lang="en-US" sz="2000" dirty="0"/>
              <a:t>of land and water use and increased role of local governments and </a:t>
            </a:r>
            <a:r>
              <a:rPr lang="en-US" sz="2000" dirty="0" smtClean="0"/>
              <a:t>civil society </a:t>
            </a:r>
            <a:r>
              <a:rPr lang="en-US" sz="2000" dirty="0"/>
              <a:t>organizations in preservation of agricultural land fertility. </a:t>
            </a:r>
            <a:br>
              <a:rPr lang="en-US" sz="2000" dirty="0"/>
            </a:br>
            <a:endParaRPr lang="ru-RU" sz="2000" dirty="0"/>
          </a:p>
        </p:txBody>
      </p:sp>
    </p:spTree>
    <p:extLst>
      <p:ext uri="{BB962C8B-B14F-4D97-AF65-F5344CB8AC3E}">
        <p14:creationId xmlns:p14="http://schemas.microsoft.com/office/powerpoint/2010/main" val="4189989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a:t>
            </a:r>
            <a:r>
              <a:rPr lang="en-US" sz="3200" b="1" dirty="0" smtClean="0"/>
              <a:t>context of agricultural programs:</a:t>
            </a:r>
            <a:r>
              <a:rPr lang="ru-RU" sz="3200" dirty="0" smtClean="0"/>
              <a:t/>
            </a:r>
            <a:br>
              <a:rPr lang="ru-RU" sz="3200" dirty="0" smtClean="0"/>
            </a:br>
            <a:r>
              <a:rPr lang="en-US" sz="3200" b="1" dirty="0">
                <a:solidFill>
                  <a:prstClr val="black"/>
                </a:solidFill>
                <a:latin typeface="Calibri" panose="020F0502020204030204"/>
              </a:rPr>
              <a:t>NSSD (2013-2017) </a:t>
            </a:r>
            <a:r>
              <a:rPr lang="ru-RU" sz="3200" b="1" dirty="0">
                <a:solidFill>
                  <a:prstClr val="black"/>
                </a:solidFill>
                <a:latin typeface="Calibri" panose="020F0502020204030204"/>
              </a:rPr>
              <a:t/>
            </a:r>
            <a:br>
              <a:rPr lang="ru-RU" sz="3200" b="1" dirty="0">
                <a:solidFill>
                  <a:prstClr val="black"/>
                </a:solidFill>
                <a:latin typeface="Calibri" panose="020F0502020204030204"/>
              </a:rPr>
            </a:b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marL="0" indent="0">
              <a:buNone/>
            </a:pPr>
            <a:r>
              <a:rPr lang="en-US" sz="2000" b="1" dirty="0" smtClean="0"/>
              <a:t>Key </a:t>
            </a:r>
            <a:r>
              <a:rPr lang="en-US" sz="2000" b="1" dirty="0"/>
              <a:t>agricultural policies </a:t>
            </a:r>
            <a:r>
              <a:rPr lang="en-US" sz="2000" dirty="0" smtClean="0"/>
              <a:t>:</a:t>
            </a:r>
          </a:p>
          <a:p>
            <a:pPr marL="0" indent="0">
              <a:buNone/>
            </a:pPr>
            <a:endParaRPr lang="en-US" sz="2000" dirty="0" smtClean="0"/>
          </a:p>
          <a:p>
            <a:pPr>
              <a:lnSpc>
                <a:spcPct val="150000"/>
              </a:lnSpc>
              <a:buFontTx/>
              <a:buChar char="-"/>
            </a:pPr>
            <a:r>
              <a:rPr lang="en-US" sz="2000" dirty="0" smtClean="0"/>
              <a:t>Support </a:t>
            </a:r>
            <a:r>
              <a:rPr lang="en-US" sz="2000" dirty="0"/>
              <a:t>in provision of critically important </a:t>
            </a:r>
            <a:r>
              <a:rPr lang="en-US" sz="2000" b="1" dirty="0"/>
              <a:t>public goods for agriculture </a:t>
            </a:r>
            <a:r>
              <a:rPr lang="en-US" sz="2000" dirty="0"/>
              <a:t>(veterinary services, seed breeding etc</a:t>
            </a:r>
            <a:r>
              <a:rPr lang="en-US" sz="2000" dirty="0" smtClean="0"/>
              <a:t>.)</a:t>
            </a:r>
          </a:p>
          <a:p>
            <a:pPr>
              <a:lnSpc>
                <a:spcPct val="150000"/>
              </a:lnSpc>
              <a:buFontTx/>
              <a:buChar char="-"/>
            </a:pPr>
            <a:r>
              <a:rPr lang="en-US" sz="2000" dirty="0" smtClean="0"/>
              <a:t>Rehabilitation </a:t>
            </a:r>
            <a:r>
              <a:rPr lang="en-US" sz="2000" dirty="0"/>
              <a:t>of </a:t>
            </a:r>
            <a:r>
              <a:rPr lang="en-US" sz="2000" b="1" dirty="0"/>
              <a:t>infrastructure </a:t>
            </a:r>
            <a:r>
              <a:rPr lang="en-US" sz="2000" dirty="0"/>
              <a:t>(e.g. irrigation, roads), mostly with support of </a:t>
            </a:r>
            <a:r>
              <a:rPr lang="en-US" sz="2000" dirty="0" smtClean="0"/>
              <a:t>donors</a:t>
            </a:r>
            <a:endParaRPr lang="en-US" sz="2000" dirty="0" smtClean="0"/>
          </a:p>
          <a:p>
            <a:pPr>
              <a:lnSpc>
                <a:spcPct val="150000"/>
              </a:lnSpc>
              <a:buFontTx/>
              <a:buChar char="-"/>
            </a:pPr>
            <a:r>
              <a:rPr lang="en-US" sz="2000" dirty="0" smtClean="0"/>
              <a:t>Improving </a:t>
            </a:r>
            <a:r>
              <a:rPr lang="en-US" sz="2000" b="1" dirty="0"/>
              <a:t>access to markets </a:t>
            </a:r>
            <a:r>
              <a:rPr lang="en-US" sz="2000" dirty="0"/>
              <a:t>including accession to the Eurasian Economic Union (EAEU</a:t>
            </a:r>
            <a:r>
              <a:rPr lang="en-US" sz="2000" dirty="0" smtClean="0"/>
              <a:t>) with a view </a:t>
            </a:r>
            <a:r>
              <a:rPr lang="en-US" sz="2000" dirty="0"/>
              <a:t>to facilitate Kyrgyz farmers’ access to the markets of Russia, Kazakhstan </a:t>
            </a:r>
            <a:r>
              <a:rPr lang="en-US" sz="2000" dirty="0" smtClean="0"/>
              <a:t>and other EAEU</a:t>
            </a:r>
            <a:br>
              <a:rPr lang="en-US" sz="2000" dirty="0" smtClean="0"/>
            </a:br>
            <a:r>
              <a:rPr lang="en-US" sz="2000" dirty="0" smtClean="0"/>
              <a:t>member </a:t>
            </a:r>
            <a:r>
              <a:rPr lang="en-US" sz="2000" dirty="0"/>
              <a:t>countries, and rehabilitation of quality infrastructure (modernization of testing labs, harmonization of technical regulations and standards with </a:t>
            </a:r>
            <a:r>
              <a:rPr lang="en-US" sz="2000" dirty="0" smtClean="0"/>
              <a:t>the EAEU </a:t>
            </a:r>
            <a:r>
              <a:rPr lang="en-US" sz="2000" dirty="0"/>
              <a:t>ones</a:t>
            </a:r>
            <a:r>
              <a:rPr lang="en-US" sz="2000" dirty="0" smtClean="0"/>
              <a:t>)</a:t>
            </a:r>
            <a:endParaRPr lang="en-US" sz="2000" dirty="0" smtClean="0"/>
          </a:p>
        </p:txBody>
      </p:sp>
    </p:spTree>
    <p:extLst>
      <p:ext uri="{BB962C8B-B14F-4D97-AF65-F5344CB8AC3E}">
        <p14:creationId xmlns:p14="http://schemas.microsoft.com/office/powerpoint/2010/main" val="12409001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a:t>
            </a:r>
            <a:r>
              <a:rPr lang="en-US" sz="3200" b="1" dirty="0" smtClean="0"/>
              <a:t>context of agricultural programs:</a:t>
            </a:r>
            <a:r>
              <a:rPr lang="ru-RU" sz="3200" dirty="0" smtClean="0"/>
              <a:t/>
            </a:r>
            <a:br>
              <a:rPr lang="ru-RU" sz="3200" dirty="0" smtClean="0"/>
            </a:br>
            <a:r>
              <a:rPr lang="en-US" sz="3200" b="1" dirty="0">
                <a:solidFill>
                  <a:prstClr val="black"/>
                </a:solidFill>
                <a:latin typeface="Calibri" panose="020F0502020204030204"/>
              </a:rPr>
              <a:t>NSSD (2013-2017) </a:t>
            </a:r>
            <a:r>
              <a:rPr lang="ru-RU" sz="3200" b="1" dirty="0">
                <a:solidFill>
                  <a:prstClr val="black"/>
                </a:solidFill>
                <a:latin typeface="Calibri" panose="020F0502020204030204"/>
              </a:rPr>
              <a:t/>
            </a:r>
            <a:br>
              <a:rPr lang="ru-RU" sz="3200" b="1" dirty="0">
                <a:solidFill>
                  <a:prstClr val="black"/>
                </a:solidFill>
                <a:latin typeface="Calibri" panose="020F0502020204030204"/>
              </a:rPr>
            </a:b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marL="0" indent="0">
              <a:buNone/>
            </a:pPr>
            <a:r>
              <a:rPr lang="en-US" sz="2000" b="1" dirty="0" smtClean="0"/>
              <a:t>Key </a:t>
            </a:r>
            <a:r>
              <a:rPr lang="en-US" sz="2000" b="1" dirty="0"/>
              <a:t>agricultural policies </a:t>
            </a:r>
            <a:r>
              <a:rPr lang="en-US" sz="2000" dirty="0" smtClean="0"/>
              <a:t>:</a:t>
            </a:r>
          </a:p>
          <a:p>
            <a:pPr marL="0" indent="0">
              <a:buNone/>
            </a:pPr>
            <a:endParaRPr lang="en-US" sz="2000" dirty="0" smtClean="0"/>
          </a:p>
          <a:p>
            <a:pPr marL="0" indent="0" algn="just">
              <a:lnSpc>
                <a:spcPct val="150000"/>
              </a:lnSpc>
              <a:buNone/>
            </a:pPr>
            <a:r>
              <a:rPr lang="en-US" sz="2000" dirty="0" smtClean="0"/>
              <a:t>- Provision </a:t>
            </a:r>
            <a:r>
              <a:rPr lang="en-US" sz="2000" dirty="0"/>
              <a:t>of </a:t>
            </a:r>
            <a:r>
              <a:rPr lang="en-US" sz="2000" b="1" dirty="0"/>
              <a:t>cheaper credit to farmers and agribusinesses</a:t>
            </a:r>
            <a:r>
              <a:rPr lang="en-US" sz="2000" dirty="0"/>
              <a:t>; this is being achieved </a:t>
            </a:r>
            <a:r>
              <a:rPr lang="en-US" sz="2000" dirty="0" smtClean="0"/>
              <a:t>through the</a:t>
            </a:r>
            <a:br>
              <a:rPr lang="en-US" sz="2000" dirty="0" smtClean="0"/>
            </a:br>
            <a:r>
              <a:rPr lang="en-US" sz="2000" dirty="0" smtClean="0"/>
              <a:t>government </a:t>
            </a:r>
            <a:r>
              <a:rPr lang="en-US" sz="2000" dirty="0"/>
              <a:t>subsidy </a:t>
            </a:r>
            <a:r>
              <a:rPr lang="en-US" sz="2000" dirty="0" smtClean="0"/>
              <a:t>programs </a:t>
            </a:r>
            <a:r>
              <a:rPr lang="en-US" sz="2000" dirty="0"/>
              <a:t>for </a:t>
            </a:r>
            <a:r>
              <a:rPr lang="en-US" sz="2000" dirty="0" smtClean="0"/>
              <a:t>commercial </a:t>
            </a:r>
            <a:r>
              <a:rPr lang="en-US" sz="2000" dirty="0"/>
              <a:t>bank loans to </a:t>
            </a:r>
            <a:r>
              <a:rPr lang="en-US" sz="2000" dirty="0" smtClean="0"/>
              <a:t>agricultural </a:t>
            </a:r>
            <a:r>
              <a:rPr lang="en-US" sz="2000" dirty="0"/>
              <a:t>producers and </a:t>
            </a:r>
            <a:r>
              <a:rPr lang="en-US" sz="2000" dirty="0" smtClean="0"/>
              <a:t>processors</a:t>
            </a:r>
            <a:endParaRPr lang="en-US" sz="2000" dirty="0" smtClean="0"/>
          </a:p>
          <a:p>
            <a:pPr marL="0" indent="0" algn="just">
              <a:lnSpc>
                <a:spcPct val="150000"/>
              </a:lnSpc>
              <a:buNone/>
            </a:pPr>
            <a:endParaRPr lang="en-US" sz="2000" dirty="0" smtClean="0"/>
          </a:p>
          <a:p>
            <a:pPr marL="0" indent="0" algn="just">
              <a:lnSpc>
                <a:spcPct val="150000"/>
              </a:lnSpc>
              <a:buNone/>
            </a:pPr>
            <a:r>
              <a:rPr lang="en-US" sz="2000" dirty="0" smtClean="0"/>
              <a:t>-  </a:t>
            </a:r>
            <a:r>
              <a:rPr lang="en-US" sz="2000" b="1" dirty="0" smtClean="0"/>
              <a:t>Favorable </a:t>
            </a:r>
            <a:r>
              <a:rPr lang="en-US" sz="2000" b="1" dirty="0"/>
              <a:t>taxation regime </a:t>
            </a:r>
            <a:r>
              <a:rPr lang="en-US" sz="2000" dirty="0"/>
              <a:t>for agricultural producers and some types of agribusinesses </a:t>
            </a:r>
            <a:r>
              <a:rPr lang="en-US" sz="2000" dirty="0" smtClean="0"/>
              <a:t>– these</a:t>
            </a:r>
            <a:r>
              <a:rPr lang="en-US" sz="2000" dirty="0"/>
              <a:t/>
            </a:r>
            <a:br>
              <a:rPr lang="en-US" sz="2000" dirty="0"/>
            </a:br>
            <a:r>
              <a:rPr lang="en-US" sz="2000" dirty="0" smtClean="0"/>
              <a:t> enterprises </a:t>
            </a:r>
            <a:r>
              <a:rPr lang="en-US" sz="2000" dirty="0"/>
              <a:t>and individuals pay only land tax at very low rates and are </a:t>
            </a:r>
            <a:r>
              <a:rPr lang="en-US" sz="2000" dirty="0" smtClean="0"/>
              <a:t>exempt from </a:t>
            </a:r>
            <a:r>
              <a:rPr lang="en-US" sz="2000" dirty="0"/>
              <a:t>any other taxes. </a:t>
            </a:r>
            <a:br>
              <a:rPr lang="en-US" sz="2000" dirty="0"/>
            </a:br>
            <a:endParaRPr lang="ru-RU" sz="2000" dirty="0"/>
          </a:p>
        </p:txBody>
      </p:sp>
    </p:spTree>
    <p:extLst>
      <p:ext uri="{BB962C8B-B14F-4D97-AF65-F5344CB8AC3E}">
        <p14:creationId xmlns:p14="http://schemas.microsoft.com/office/powerpoint/2010/main" val="807418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latin typeface="+mn-lt"/>
              </a:rPr>
              <a:t>Contents</a:t>
            </a:r>
            <a:endParaRPr lang="en-US" sz="3200" dirty="0">
              <a:latin typeface="+mn-lt"/>
            </a:endParaRPr>
          </a:p>
        </p:txBody>
      </p:sp>
      <p:sp>
        <p:nvSpPr>
          <p:cNvPr id="3" name="Content Placeholder 2"/>
          <p:cNvSpPr>
            <a:spLocks noGrp="1"/>
          </p:cNvSpPr>
          <p:nvPr>
            <p:ph idx="1"/>
          </p:nvPr>
        </p:nvSpPr>
        <p:spPr/>
        <p:txBody>
          <a:bodyPr/>
          <a:lstStyle/>
          <a:p>
            <a:pPr>
              <a:lnSpc>
                <a:spcPct val="150000"/>
              </a:lnSpc>
            </a:pPr>
            <a:r>
              <a:rPr lang="en-US" sz="2000" dirty="0">
                <a:solidFill>
                  <a:prstClr val="black"/>
                </a:solidFill>
                <a:ea typeface="+mj-ea"/>
                <a:cs typeface="+mj-cs"/>
              </a:rPr>
              <a:t>Historical context of agricultural programs</a:t>
            </a:r>
            <a:r>
              <a:rPr lang="en-US" sz="2000" dirty="0" smtClean="0">
                <a:solidFill>
                  <a:prstClr val="black"/>
                </a:solidFill>
                <a:ea typeface="+mj-ea"/>
                <a:cs typeface="+mj-cs"/>
              </a:rPr>
              <a:t>: Kyrgyzstan</a:t>
            </a:r>
          </a:p>
          <a:p>
            <a:pPr>
              <a:lnSpc>
                <a:spcPct val="150000"/>
              </a:lnSpc>
            </a:pPr>
            <a:r>
              <a:rPr lang="en-US" sz="2000" dirty="0" smtClean="0">
                <a:solidFill>
                  <a:prstClr val="black"/>
                </a:solidFill>
                <a:ea typeface="+mj-ea"/>
                <a:cs typeface="+mj-cs"/>
              </a:rPr>
              <a:t>Historical </a:t>
            </a:r>
            <a:r>
              <a:rPr lang="en-US" sz="2000" dirty="0">
                <a:solidFill>
                  <a:prstClr val="black"/>
                </a:solidFill>
                <a:ea typeface="+mj-ea"/>
                <a:cs typeface="+mj-cs"/>
              </a:rPr>
              <a:t>context of agricultural </a:t>
            </a:r>
            <a:r>
              <a:rPr lang="en-US" sz="2000" dirty="0" smtClean="0">
                <a:solidFill>
                  <a:prstClr val="black"/>
                </a:solidFill>
                <a:ea typeface="+mj-ea"/>
                <a:cs typeface="+mj-cs"/>
              </a:rPr>
              <a:t>programs: </a:t>
            </a:r>
            <a:r>
              <a:rPr lang="en-US" sz="2000" dirty="0">
                <a:solidFill>
                  <a:prstClr val="black"/>
                </a:solidFill>
              </a:rPr>
              <a:t>National Strategy of Sustainable Development of the Kyrgyz Republic for 2013-2017</a:t>
            </a:r>
            <a:r>
              <a:rPr lang="en-US" sz="2000" dirty="0" smtClean="0">
                <a:solidFill>
                  <a:prstClr val="black"/>
                </a:solidFill>
                <a:ea typeface="+mj-ea"/>
                <a:cs typeface="+mj-cs"/>
              </a:rPr>
              <a:t> </a:t>
            </a:r>
          </a:p>
          <a:p>
            <a:pPr>
              <a:lnSpc>
                <a:spcPct val="150000"/>
              </a:lnSpc>
            </a:pPr>
            <a:r>
              <a:rPr lang="en-US" sz="2000" dirty="0">
                <a:solidFill>
                  <a:prstClr val="black"/>
                </a:solidFill>
                <a:ea typeface="+mj-ea"/>
                <a:cs typeface="Calibri" panose="020F0502020204030204" pitchFamily="34" charset="0"/>
              </a:rPr>
              <a:t>National Development Strategy of the </a:t>
            </a:r>
            <a:r>
              <a:rPr lang="en-US" sz="2000" dirty="0">
                <a:solidFill>
                  <a:prstClr val="black"/>
                </a:solidFill>
              </a:rPr>
              <a:t>Kyrgyz Republic </a:t>
            </a:r>
            <a:r>
              <a:rPr lang="en-US" sz="2000" dirty="0" smtClean="0">
                <a:solidFill>
                  <a:prstClr val="black"/>
                </a:solidFill>
                <a:ea typeface="+mj-ea"/>
                <a:cs typeface="Calibri" panose="020F0502020204030204" pitchFamily="34" charset="0"/>
              </a:rPr>
              <a:t>for </a:t>
            </a:r>
            <a:r>
              <a:rPr lang="en-US" sz="2000" dirty="0">
                <a:solidFill>
                  <a:prstClr val="black"/>
                </a:solidFill>
                <a:ea typeface="+mj-ea"/>
                <a:cs typeface="Calibri" panose="020F0502020204030204" pitchFamily="34" charset="0"/>
              </a:rPr>
              <a:t>2018-2040</a:t>
            </a:r>
            <a:r>
              <a:rPr lang="ru-RU" sz="3200" b="1" dirty="0">
                <a:solidFill>
                  <a:prstClr val="black"/>
                </a:solidFill>
                <a:latin typeface="Calibri Light" panose="020F0302020204030204"/>
                <a:ea typeface="+mj-ea"/>
                <a:cs typeface="+mj-cs"/>
              </a:rPr>
              <a:t/>
            </a:r>
            <a:br>
              <a:rPr lang="ru-RU" sz="3200" b="1" dirty="0">
                <a:solidFill>
                  <a:prstClr val="black"/>
                </a:solidFill>
                <a:latin typeface="Calibri Light" panose="020F0302020204030204"/>
                <a:ea typeface="+mj-ea"/>
                <a:cs typeface="+mj-cs"/>
              </a:rPr>
            </a:br>
            <a:endParaRPr lang="en-US" b="1" dirty="0"/>
          </a:p>
        </p:txBody>
      </p:sp>
    </p:spTree>
    <p:extLst>
      <p:ext uri="{BB962C8B-B14F-4D97-AF65-F5344CB8AC3E}">
        <p14:creationId xmlns:p14="http://schemas.microsoft.com/office/powerpoint/2010/main" val="29498137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a:solidFill>
                  <a:prstClr val="black"/>
                </a:solidFill>
              </a:rPr>
              <a:t>National Development Strategy of the KR for 2018-2040</a:t>
            </a:r>
            <a:r>
              <a:rPr lang="ru-RU" sz="3200" dirty="0"/>
              <a:t/>
            </a:r>
            <a:br>
              <a:rPr lang="ru-RU" sz="3200" dirty="0"/>
            </a:br>
            <a:endParaRPr lang="ru-RU" sz="3200" dirty="0"/>
          </a:p>
        </p:txBody>
      </p:sp>
      <p:sp>
        <p:nvSpPr>
          <p:cNvPr id="3" name="Объект 2"/>
          <p:cNvSpPr>
            <a:spLocks noGrp="1"/>
          </p:cNvSpPr>
          <p:nvPr>
            <p:ph idx="1"/>
          </p:nvPr>
        </p:nvSpPr>
        <p:spPr>
          <a:xfrm>
            <a:off x="838199" y="1825625"/>
            <a:ext cx="10787743" cy="4351338"/>
          </a:xfrm>
        </p:spPr>
        <p:txBody>
          <a:bodyPr>
            <a:noAutofit/>
          </a:bodyPr>
          <a:lstStyle/>
          <a:p>
            <a:pPr>
              <a:lnSpc>
                <a:spcPct val="150000"/>
              </a:lnSpc>
            </a:pPr>
            <a:r>
              <a:rPr lang="en-US" sz="2000" b="1" dirty="0" smtClean="0"/>
              <a:t>National </a:t>
            </a:r>
            <a:r>
              <a:rPr lang="en-US" sz="2000" b="1" dirty="0"/>
              <a:t>Strategy of </a:t>
            </a:r>
            <a:r>
              <a:rPr lang="en-US" sz="2000" b="1" dirty="0" smtClean="0"/>
              <a:t>Sustainable Development </a:t>
            </a:r>
            <a:r>
              <a:rPr lang="en-US" sz="2000" dirty="0"/>
              <a:t>of the Kyrgyz Republic for </a:t>
            </a:r>
            <a:r>
              <a:rPr lang="en-US" sz="2000" b="1" dirty="0"/>
              <a:t>2013-2017 (NSSD</a:t>
            </a:r>
            <a:r>
              <a:rPr lang="en-US" sz="2000" b="1" dirty="0" smtClean="0"/>
              <a:t>)</a:t>
            </a:r>
            <a:endParaRPr lang="en-US" sz="2000" b="1" dirty="0" smtClean="0"/>
          </a:p>
          <a:p>
            <a:pPr>
              <a:lnSpc>
                <a:spcPct val="150000"/>
              </a:lnSpc>
            </a:pPr>
            <a:r>
              <a:rPr lang="en-US" sz="2000" b="1" dirty="0" smtClean="0"/>
              <a:t>NATIONAL </a:t>
            </a:r>
            <a:r>
              <a:rPr lang="en-US" sz="2000" b="1" dirty="0"/>
              <a:t>DEVELOPMENT STRATEGY OF THE KYRGYZ REPUBLIC for </a:t>
            </a:r>
            <a:r>
              <a:rPr lang="en-US" sz="2000" b="1" dirty="0" smtClean="0"/>
              <a:t>2018-2040 (November, 2018)</a:t>
            </a:r>
            <a:endParaRPr lang="en-US" sz="2000" b="1" dirty="0"/>
          </a:p>
          <a:p>
            <a:pPr marL="0" indent="0">
              <a:lnSpc>
                <a:spcPct val="150000"/>
              </a:lnSpc>
              <a:buNone/>
            </a:pPr>
            <a:r>
              <a:rPr lang="ru-RU" sz="2000" dirty="0">
                <a:ea typeface="Times New Roman" panose="02020603050405020304" pitchFamily="18" charset="0"/>
                <a:cs typeface="Times New Roman" panose="02020603050405020304" pitchFamily="18" charset="0"/>
              </a:rPr>
              <a:t>3.3 </a:t>
            </a:r>
            <a:r>
              <a:rPr lang="ru-RU" sz="2000" dirty="0" err="1" smtClean="0">
                <a:ea typeface="Times New Roman" panose="02020603050405020304" pitchFamily="18" charset="0"/>
                <a:cs typeface="Times New Roman" panose="02020603050405020304" pitchFamily="18" charset="0"/>
              </a:rPr>
              <a:t>Priority</a:t>
            </a:r>
            <a:r>
              <a:rPr lang="ru-RU" sz="2000" dirty="0" smtClean="0">
                <a:ea typeface="Times New Roman" panose="02020603050405020304" pitchFamily="18" charset="0"/>
                <a:cs typeface="Times New Roman" panose="02020603050405020304" pitchFamily="18" charset="0"/>
              </a:rPr>
              <a:t> </a:t>
            </a:r>
            <a:r>
              <a:rPr lang="ru-RU" sz="2000" dirty="0" err="1">
                <a:ea typeface="Times New Roman" panose="02020603050405020304" pitchFamily="18" charset="0"/>
                <a:cs typeface="Times New Roman" panose="02020603050405020304" pitchFamily="18" charset="0"/>
              </a:rPr>
              <a:t>development</a:t>
            </a:r>
            <a:r>
              <a:rPr lang="ru-RU" sz="2000" dirty="0">
                <a:ea typeface="Times New Roman" panose="02020603050405020304" pitchFamily="18" charset="0"/>
                <a:cs typeface="Times New Roman" panose="02020603050405020304" pitchFamily="18" charset="0"/>
              </a:rPr>
              <a:t> </a:t>
            </a:r>
            <a:r>
              <a:rPr lang="ru-RU" sz="2000" dirty="0" err="1" smtClean="0">
                <a:ea typeface="Times New Roman" panose="02020603050405020304" pitchFamily="18" charset="0"/>
                <a:cs typeface="Times New Roman" panose="02020603050405020304" pitchFamily="18" charset="0"/>
              </a:rPr>
              <a:t>sectors</a:t>
            </a:r>
            <a:endParaRPr lang="en-US" sz="2000" dirty="0" smtClean="0">
              <a:ea typeface="Times New Roman" panose="02020603050405020304" pitchFamily="18" charset="0"/>
              <a:cs typeface="Times New Roman" panose="02020603050405020304" pitchFamily="18" charset="0"/>
            </a:endParaRPr>
          </a:p>
          <a:p>
            <a:pPr algn="ctr">
              <a:lnSpc>
                <a:spcPct val="150000"/>
              </a:lnSpc>
              <a:buFontTx/>
              <a:buChar char="-"/>
            </a:pPr>
            <a:r>
              <a:rPr lang="ru-RU" sz="2000" u="sng" dirty="0" smtClean="0">
                <a:ea typeface="Times New Roman" panose="02020603050405020304" pitchFamily="18" charset="0"/>
                <a:cs typeface="Times New Roman" panose="02020603050405020304" pitchFamily="18" charset="0"/>
              </a:rPr>
              <a:t>Agroindustrial </a:t>
            </a:r>
            <a:r>
              <a:rPr lang="ru-RU" sz="2000" u="sng" dirty="0" err="1">
                <a:ea typeface="Times New Roman" panose="02020603050405020304" pitchFamily="18" charset="0"/>
                <a:cs typeface="Times New Roman" panose="02020603050405020304" pitchFamily="18" charset="0"/>
              </a:rPr>
              <a:t>complex</a:t>
            </a:r>
            <a:r>
              <a:rPr lang="ru-RU" sz="2000" u="sng" dirty="0">
                <a:ea typeface="Times New Roman" panose="02020603050405020304" pitchFamily="18" charset="0"/>
                <a:cs typeface="Times New Roman" panose="02020603050405020304" pitchFamily="18" charset="0"/>
              </a:rPr>
              <a:t> </a:t>
            </a:r>
            <a:r>
              <a:rPr lang="ru-RU" sz="2000" u="sng" dirty="0" err="1">
                <a:ea typeface="Times New Roman" panose="02020603050405020304" pitchFamily="18" charset="0"/>
                <a:cs typeface="Times New Roman" panose="02020603050405020304" pitchFamily="18" charset="0"/>
              </a:rPr>
              <a:t>and</a:t>
            </a:r>
            <a:r>
              <a:rPr lang="ru-RU" sz="2000" u="sng" dirty="0">
                <a:ea typeface="Times New Roman" panose="02020603050405020304" pitchFamily="18" charset="0"/>
                <a:cs typeface="Times New Roman" panose="02020603050405020304" pitchFamily="18" charset="0"/>
              </a:rPr>
              <a:t> </a:t>
            </a:r>
            <a:r>
              <a:rPr lang="ru-RU" sz="2000" u="sng" dirty="0" err="1" smtClean="0">
                <a:ea typeface="Times New Roman" panose="02020603050405020304" pitchFamily="18" charset="0"/>
                <a:cs typeface="Times New Roman" panose="02020603050405020304" pitchFamily="18" charset="0"/>
              </a:rPr>
              <a:t>cooperation</a:t>
            </a:r>
            <a:endParaRPr lang="en-US" sz="2000" u="sng" dirty="0" smtClean="0">
              <a:ea typeface="Times New Roman" panose="02020603050405020304" pitchFamily="18" charset="0"/>
              <a:cs typeface="Times New Roman" panose="02020603050405020304" pitchFamily="18" charset="0"/>
            </a:endParaRPr>
          </a:p>
          <a:p>
            <a:pPr marL="0" indent="0">
              <a:lnSpc>
                <a:spcPct val="150000"/>
              </a:lnSpc>
              <a:buNone/>
            </a:pPr>
            <a:r>
              <a:rPr lang="en-US" sz="2000" dirty="0" smtClean="0">
                <a:ea typeface="Times New Roman" panose="02020603050405020304" pitchFamily="18" charset="0"/>
              </a:rPr>
              <a:t>“…will </a:t>
            </a:r>
            <a:r>
              <a:rPr lang="en-US" sz="2000" dirty="0">
                <a:ea typeface="Times New Roman" panose="02020603050405020304" pitchFamily="18" charset="0"/>
              </a:rPr>
              <a:t>become the leading supplier of </a:t>
            </a:r>
            <a:r>
              <a:rPr lang="en-US" sz="2000" b="1" dirty="0">
                <a:ea typeface="Times New Roman" panose="02020603050405020304" pitchFamily="18" charset="0"/>
              </a:rPr>
              <a:t>high-quality environmentally friendly, organic </a:t>
            </a:r>
            <a:r>
              <a:rPr lang="en-US" sz="2000" dirty="0">
                <a:ea typeface="Times New Roman" panose="02020603050405020304" pitchFamily="18" charset="0"/>
              </a:rPr>
              <a:t>agricultural products grown in mountainous and foothill areas. Medium and large processing complexes will be created in the agro-industrial complex of the country, logistics centers will be developed for exporting products to foreign markets</a:t>
            </a:r>
            <a:r>
              <a:rPr lang="en-US" sz="2000" dirty="0" smtClean="0">
                <a:ea typeface="Times New Roman" panose="02020603050405020304" pitchFamily="18" charset="0"/>
              </a:rPr>
              <a:t>.”</a:t>
            </a:r>
            <a:endParaRPr lang="en-US" sz="2000" b="1" dirty="0" smtClean="0"/>
          </a:p>
        </p:txBody>
      </p:sp>
    </p:spTree>
    <p:extLst>
      <p:ext uri="{BB962C8B-B14F-4D97-AF65-F5344CB8AC3E}">
        <p14:creationId xmlns:p14="http://schemas.microsoft.com/office/powerpoint/2010/main" val="4127303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National Development Strategy of the KR for 2018-2040</a:t>
            </a:r>
            <a:r>
              <a:rPr lang="ru-RU" sz="3200" b="1" dirty="0" smtClean="0"/>
              <a:t/>
            </a:r>
            <a:br>
              <a:rPr lang="ru-RU" sz="3200" b="1" dirty="0" smtClean="0"/>
            </a:br>
            <a:endParaRPr lang="ru-RU" sz="3200" b="1" dirty="0"/>
          </a:p>
        </p:txBody>
      </p:sp>
      <p:sp>
        <p:nvSpPr>
          <p:cNvPr id="3" name="Объект 2"/>
          <p:cNvSpPr>
            <a:spLocks noGrp="1"/>
          </p:cNvSpPr>
          <p:nvPr>
            <p:ph idx="1"/>
          </p:nvPr>
        </p:nvSpPr>
        <p:spPr/>
        <p:txBody>
          <a:bodyPr>
            <a:noAutofit/>
          </a:bodyPr>
          <a:lstStyle/>
          <a:p>
            <a:pPr marL="0" indent="0">
              <a:lnSpc>
                <a:spcPct val="150000"/>
              </a:lnSpc>
              <a:buNone/>
            </a:pPr>
            <a:r>
              <a:rPr lang="en-US" sz="2000" dirty="0" smtClean="0">
                <a:ea typeface="Arial" panose="020B0604020202020204" pitchFamily="34" charset="0"/>
              </a:rPr>
              <a:t>The </a:t>
            </a:r>
            <a:r>
              <a:rPr lang="en-US" sz="2000" b="1" dirty="0">
                <a:ea typeface="Arial" panose="020B0604020202020204" pitchFamily="34" charset="0"/>
              </a:rPr>
              <a:t>state policy </a:t>
            </a:r>
            <a:r>
              <a:rPr lang="en-US" sz="2000" dirty="0">
                <a:ea typeface="Arial" panose="020B0604020202020204" pitchFamily="34" charset="0"/>
              </a:rPr>
              <a:t>in </a:t>
            </a:r>
            <a:r>
              <a:rPr lang="en-US" sz="2000" dirty="0" smtClean="0">
                <a:ea typeface="Arial" panose="020B0604020202020204" pitchFamily="34" charset="0"/>
              </a:rPr>
              <a:t>agriculture:</a:t>
            </a:r>
          </a:p>
          <a:p>
            <a:pPr algn="just">
              <a:lnSpc>
                <a:spcPct val="150000"/>
              </a:lnSpc>
              <a:spcBef>
                <a:spcPts val="0"/>
              </a:spcBef>
            </a:pPr>
            <a:r>
              <a:rPr lang="en-US" sz="2000" dirty="0" smtClean="0">
                <a:ea typeface="Arial" panose="020B0604020202020204" pitchFamily="34" charset="0"/>
              </a:rPr>
              <a:t> </a:t>
            </a:r>
            <a:r>
              <a:rPr lang="en-US" sz="2000" b="1" dirty="0">
                <a:ea typeface="Arial" panose="020B0604020202020204" pitchFamily="34" charset="0"/>
              </a:rPr>
              <a:t>will be aimed </a:t>
            </a:r>
            <a:r>
              <a:rPr lang="en-US" sz="2000" dirty="0">
                <a:ea typeface="Arial" panose="020B0604020202020204" pitchFamily="34" charset="0"/>
              </a:rPr>
              <a:t>at ensuring </a:t>
            </a:r>
            <a:r>
              <a:rPr lang="en-US" sz="2000" b="1" dirty="0">
                <a:ea typeface="Arial" panose="020B0604020202020204" pitchFamily="34" charset="0"/>
              </a:rPr>
              <a:t>food security </a:t>
            </a:r>
            <a:r>
              <a:rPr lang="en-US" sz="2000" dirty="0">
                <a:ea typeface="Arial" panose="020B0604020202020204" pitchFamily="34" charset="0"/>
              </a:rPr>
              <a:t>and nutrition, at increasing food independence of the country and implies availability and affordability of food for the population in accordance with minimum standards for food consumption established by the state while respecting food safety requirements</a:t>
            </a:r>
            <a:r>
              <a:rPr lang="en-US" sz="2000" dirty="0" smtClean="0">
                <a:solidFill>
                  <a:srgbClr val="000000"/>
                </a:solidFill>
                <a:ea typeface="Arial" panose="020B0604020202020204" pitchFamily="34" charset="0"/>
              </a:rPr>
              <a:t>.</a:t>
            </a:r>
          </a:p>
          <a:p>
            <a:pPr>
              <a:lnSpc>
                <a:spcPct val="150000"/>
              </a:lnSpc>
            </a:pPr>
            <a:r>
              <a:rPr lang="en-US" sz="2000" b="1" dirty="0">
                <a:solidFill>
                  <a:prstClr val="black"/>
                </a:solidFill>
                <a:ea typeface="Times New Roman" panose="02020603050405020304" pitchFamily="18" charset="0"/>
              </a:rPr>
              <a:t>will be adopted</a:t>
            </a:r>
            <a:r>
              <a:rPr lang="en-US" sz="2000" dirty="0">
                <a:solidFill>
                  <a:prstClr val="black"/>
                </a:solidFill>
                <a:ea typeface="Times New Roman" panose="02020603050405020304" pitchFamily="18" charset="0"/>
              </a:rPr>
              <a:t> by means of increasing energy efficiency of agricultural labor, specialization and concentrating regional production by zones, regularly improving the balance of land for processing sector development, expanding the irrigation network and introducing farming techniques for yield enhancement</a:t>
            </a:r>
            <a:r>
              <a:rPr lang="en-US" sz="2000" dirty="0">
                <a:solidFill>
                  <a:srgbClr val="000000"/>
                </a:solidFill>
                <a:ea typeface="Arial" panose="020B0604020202020204" pitchFamily="34" charset="0"/>
              </a:rPr>
              <a:t>.</a:t>
            </a:r>
            <a:endParaRPr lang="en-US" sz="2000" b="1" dirty="0">
              <a:solidFill>
                <a:prstClr val="black"/>
              </a:solidFill>
            </a:endParaRPr>
          </a:p>
          <a:p>
            <a:pPr algn="just">
              <a:lnSpc>
                <a:spcPct val="150000"/>
              </a:lnSpc>
              <a:spcBef>
                <a:spcPts val="0"/>
              </a:spcBef>
            </a:pPr>
            <a:endParaRPr lang="en-US" sz="2000" dirty="0" smtClean="0">
              <a:solidFill>
                <a:srgbClr val="000000"/>
              </a:solidFill>
              <a:ea typeface="Arial" panose="020B0604020202020204" pitchFamily="34" charset="0"/>
            </a:endParaRPr>
          </a:p>
          <a:p>
            <a:pPr algn="just">
              <a:lnSpc>
                <a:spcPct val="150000"/>
              </a:lnSpc>
              <a:spcBef>
                <a:spcPts val="0"/>
              </a:spcBef>
            </a:pPr>
            <a:endParaRPr lang="en-US" sz="2000" dirty="0" smtClean="0">
              <a:solidFill>
                <a:srgbClr val="000000"/>
              </a:solidFill>
              <a:ea typeface="Arial" panose="020B0604020202020204" pitchFamily="34" charset="0"/>
            </a:endParaRPr>
          </a:p>
          <a:p>
            <a:pPr algn="just">
              <a:lnSpc>
                <a:spcPct val="150000"/>
              </a:lnSpc>
              <a:spcBef>
                <a:spcPts val="0"/>
              </a:spcBef>
            </a:pPr>
            <a:endParaRPr lang="en-US" sz="2000" dirty="0" smtClean="0">
              <a:solidFill>
                <a:srgbClr val="000000"/>
              </a:solidFill>
              <a:ea typeface="Arial" panose="020B0604020202020204" pitchFamily="34" charset="0"/>
            </a:endParaRPr>
          </a:p>
          <a:p>
            <a:pPr algn="just">
              <a:lnSpc>
                <a:spcPct val="150000"/>
              </a:lnSpc>
              <a:spcBef>
                <a:spcPts val="0"/>
              </a:spcBef>
            </a:pPr>
            <a:endParaRPr lang="en-US" sz="2000" dirty="0" smtClean="0">
              <a:solidFill>
                <a:srgbClr val="000000"/>
              </a:solidFill>
              <a:ea typeface="Arial" panose="020B0604020202020204" pitchFamily="34" charset="0"/>
            </a:endParaRPr>
          </a:p>
          <a:p>
            <a:pPr marL="0" marR="0" indent="0" algn="just">
              <a:lnSpc>
                <a:spcPct val="150000"/>
              </a:lnSpc>
              <a:spcBef>
                <a:spcPts val="0"/>
              </a:spcBef>
              <a:spcAft>
                <a:spcPts val="0"/>
              </a:spcAft>
              <a:buNone/>
            </a:pPr>
            <a:endParaRPr lang="en-US" sz="2000" dirty="0">
              <a:ea typeface="Arial" panose="020B0604020202020204" pitchFamily="34" charset="0"/>
            </a:endParaRPr>
          </a:p>
          <a:p>
            <a:pPr marL="0" indent="0">
              <a:lnSpc>
                <a:spcPct val="150000"/>
              </a:lnSpc>
              <a:buNone/>
            </a:pPr>
            <a:endParaRPr lang="en-US" sz="2000" b="1" dirty="0"/>
          </a:p>
        </p:txBody>
      </p:sp>
    </p:spTree>
    <p:extLst>
      <p:ext uri="{BB962C8B-B14F-4D97-AF65-F5344CB8AC3E}">
        <p14:creationId xmlns:p14="http://schemas.microsoft.com/office/powerpoint/2010/main" val="1660313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a:solidFill>
                  <a:prstClr val="black"/>
                </a:solidFill>
              </a:rPr>
              <a:t>National Development Strategy of the KR for 2018-2040</a:t>
            </a: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marL="0" marR="0" indent="450215" algn="just">
              <a:lnSpc>
                <a:spcPct val="150000"/>
              </a:lnSpc>
              <a:spcBef>
                <a:spcPts val="0"/>
              </a:spcBef>
              <a:spcAft>
                <a:spcPts val="0"/>
              </a:spcAft>
            </a:pPr>
            <a:r>
              <a:rPr lang="ky-KG" sz="2000" b="1" dirty="0" err="1" smtClean="0">
                <a:ea typeface="Arial" panose="020B0604020202020204" pitchFamily="34" charset="0"/>
              </a:rPr>
              <a:t>State</a:t>
            </a:r>
            <a:r>
              <a:rPr lang="ky-KG" sz="2000" b="1" dirty="0" smtClean="0">
                <a:ea typeface="Arial" panose="020B0604020202020204" pitchFamily="34" charset="0"/>
              </a:rPr>
              <a:t> </a:t>
            </a:r>
            <a:r>
              <a:rPr lang="ky-KG" sz="2000" b="1" dirty="0" err="1">
                <a:ea typeface="Arial" panose="020B0604020202020204" pitchFamily="34" charset="0"/>
              </a:rPr>
              <a:t>support</a:t>
            </a:r>
            <a:r>
              <a:rPr lang="ky-KG" sz="2000" b="1" dirty="0">
                <a:ea typeface="Arial" panose="020B0604020202020204" pitchFamily="34" charset="0"/>
              </a:rPr>
              <a:t> </a:t>
            </a:r>
            <a:r>
              <a:rPr lang="ky-KG" sz="2000" dirty="0" err="1">
                <a:ea typeface="Arial" panose="020B0604020202020204" pitchFamily="34" charset="0"/>
              </a:rPr>
              <a:t>will</a:t>
            </a:r>
            <a:r>
              <a:rPr lang="ky-KG" sz="2000" dirty="0">
                <a:ea typeface="Arial" panose="020B0604020202020204" pitchFamily="34" charset="0"/>
              </a:rPr>
              <a:t> </a:t>
            </a:r>
            <a:r>
              <a:rPr lang="ky-KG" sz="2000" b="1" dirty="0" err="1">
                <a:ea typeface="Arial" panose="020B0604020202020204" pitchFamily="34" charset="0"/>
              </a:rPr>
              <a:t>be</a:t>
            </a:r>
            <a:r>
              <a:rPr lang="ky-KG" sz="2000" b="1" dirty="0">
                <a:ea typeface="Arial" panose="020B0604020202020204" pitchFamily="34" charset="0"/>
              </a:rPr>
              <a:t> </a:t>
            </a:r>
            <a:r>
              <a:rPr lang="ky-KG" sz="2000" b="1" dirty="0" err="1">
                <a:ea typeface="Arial" panose="020B0604020202020204" pitchFamily="34" charset="0"/>
              </a:rPr>
              <a:t>directed</a:t>
            </a:r>
            <a:r>
              <a:rPr lang="ky-KG" sz="2000" b="1" dirty="0">
                <a:ea typeface="Arial" panose="020B0604020202020204" pitchFamily="34" charset="0"/>
              </a:rPr>
              <a:t> </a:t>
            </a:r>
            <a:r>
              <a:rPr lang="ky-KG" sz="2000" b="1" dirty="0" err="1">
                <a:ea typeface="Arial" panose="020B0604020202020204" pitchFamily="34" charset="0"/>
              </a:rPr>
              <a:t>to</a:t>
            </a:r>
            <a:r>
              <a:rPr lang="ky-KG" sz="2000" b="1" dirty="0">
                <a:ea typeface="Arial" panose="020B0604020202020204" pitchFamily="34" charset="0"/>
              </a:rPr>
              <a:t> </a:t>
            </a:r>
            <a:r>
              <a:rPr lang="ky-KG" sz="2000" b="1" dirty="0" err="1">
                <a:ea typeface="Arial" panose="020B0604020202020204" pitchFamily="34" charset="0"/>
              </a:rPr>
              <a:t>large</a:t>
            </a:r>
            <a:r>
              <a:rPr lang="ky-KG" sz="2000" b="1" dirty="0">
                <a:ea typeface="Arial" panose="020B0604020202020204" pitchFamily="34" charset="0"/>
              </a:rPr>
              <a:t> </a:t>
            </a:r>
            <a:r>
              <a:rPr lang="ky-KG" sz="2000" dirty="0" err="1">
                <a:ea typeface="Arial" panose="020B0604020202020204" pitchFamily="34" charset="0"/>
              </a:rPr>
              <a:t>rural</a:t>
            </a:r>
            <a:r>
              <a:rPr lang="ky-KG" sz="2000" dirty="0">
                <a:ea typeface="Arial" panose="020B0604020202020204" pitchFamily="34" charset="0"/>
              </a:rPr>
              <a:t> </a:t>
            </a:r>
            <a:r>
              <a:rPr lang="ky-KG" sz="2000" dirty="0" err="1" smtClean="0">
                <a:ea typeface="Arial" panose="020B0604020202020204" pitchFamily="34" charset="0"/>
              </a:rPr>
              <a:t>enterprises</a:t>
            </a:r>
            <a:r>
              <a:rPr lang="en-US" sz="2000" dirty="0">
                <a:solidFill>
                  <a:prstClr val="black"/>
                </a:solidFill>
                <a:ea typeface="Times New Roman" panose="02020603050405020304" pitchFamily="18" charset="0"/>
              </a:rPr>
              <a:t> (</a:t>
            </a:r>
            <a:r>
              <a:rPr lang="en-US" sz="2000" dirty="0" smtClean="0">
                <a:solidFill>
                  <a:prstClr val="black"/>
                </a:solidFill>
                <a:ea typeface="Times New Roman" panose="02020603050405020304" pitchFamily="18" charset="0"/>
              </a:rPr>
              <a:t>cooperatives </a:t>
            </a:r>
            <a:r>
              <a:rPr lang="en-US" sz="2000" dirty="0">
                <a:solidFill>
                  <a:prstClr val="black"/>
                </a:solidFill>
                <a:ea typeface="Times New Roman" panose="02020603050405020304" pitchFamily="18" charset="0"/>
              </a:rPr>
              <a:t>and </a:t>
            </a:r>
            <a:r>
              <a:rPr lang="en-US" sz="2000" dirty="0" smtClean="0">
                <a:solidFill>
                  <a:prstClr val="black"/>
                </a:solidFill>
                <a:ea typeface="Times New Roman" panose="02020603050405020304" pitchFamily="18" charset="0"/>
              </a:rPr>
              <a:t>agglomerations)</a:t>
            </a:r>
            <a:r>
              <a:rPr lang="ky-KG" sz="2000" dirty="0" smtClean="0">
                <a:ea typeface="Arial" panose="020B0604020202020204" pitchFamily="34" charset="0"/>
              </a:rPr>
              <a:t>, </a:t>
            </a:r>
            <a:r>
              <a:rPr lang="ky-KG" sz="2000" dirty="0" err="1">
                <a:ea typeface="Arial" panose="020B0604020202020204" pitchFamily="34" charset="0"/>
              </a:rPr>
              <a:t>farms</a:t>
            </a:r>
            <a:r>
              <a:rPr lang="ky-KG" sz="2000" dirty="0">
                <a:ea typeface="Arial" panose="020B0604020202020204" pitchFamily="34" charset="0"/>
              </a:rPr>
              <a:t> </a:t>
            </a:r>
            <a:r>
              <a:rPr lang="ky-KG" sz="2000" dirty="0" err="1">
                <a:ea typeface="Arial" panose="020B0604020202020204" pitchFamily="34" charset="0"/>
              </a:rPr>
              <a:t>and</a:t>
            </a:r>
            <a:r>
              <a:rPr lang="ky-KG" sz="2000" dirty="0">
                <a:ea typeface="Arial" panose="020B0604020202020204" pitchFamily="34" charset="0"/>
              </a:rPr>
              <a:t> </a:t>
            </a:r>
            <a:r>
              <a:rPr lang="ky-KG" sz="2000" dirty="0" err="1">
                <a:ea typeface="Arial" panose="020B0604020202020204" pitchFamily="34" charset="0"/>
              </a:rPr>
              <a:t>cooperatives</a:t>
            </a:r>
            <a:r>
              <a:rPr lang="ky-KG" sz="2000" dirty="0">
                <a:ea typeface="Arial" panose="020B0604020202020204" pitchFamily="34" charset="0"/>
              </a:rPr>
              <a:t> </a:t>
            </a:r>
            <a:r>
              <a:rPr lang="ky-KG" sz="2000" dirty="0" err="1">
                <a:ea typeface="Arial" panose="020B0604020202020204" pitchFamily="34" charset="0"/>
              </a:rPr>
              <a:t>that</a:t>
            </a:r>
            <a:r>
              <a:rPr lang="ky-KG" sz="2000" dirty="0">
                <a:ea typeface="Arial" panose="020B0604020202020204" pitchFamily="34" charset="0"/>
              </a:rPr>
              <a:t> </a:t>
            </a:r>
            <a:r>
              <a:rPr lang="ky-KG" sz="2000" dirty="0" err="1">
                <a:ea typeface="Arial" panose="020B0604020202020204" pitchFamily="34" charset="0"/>
              </a:rPr>
              <a:t>produce</a:t>
            </a:r>
            <a:r>
              <a:rPr lang="ky-KG" sz="2000" dirty="0">
                <a:ea typeface="Arial" panose="020B0604020202020204" pitchFamily="34" charset="0"/>
              </a:rPr>
              <a:t> </a:t>
            </a:r>
            <a:r>
              <a:rPr lang="ky-KG" sz="2000" dirty="0" err="1">
                <a:ea typeface="Arial" panose="020B0604020202020204" pitchFamily="34" charset="0"/>
              </a:rPr>
              <a:t>and</a:t>
            </a:r>
            <a:r>
              <a:rPr lang="ky-KG" sz="2000" dirty="0">
                <a:ea typeface="Arial" panose="020B0604020202020204" pitchFamily="34" charset="0"/>
              </a:rPr>
              <a:t> </a:t>
            </a:r>
            <a:r>
              <a:rPr lang="ky-KG" sz="2000" dirty="0" err="1">
                <a:ea typeface="Arial" panose="020B0604020202020204" pitchFamily="34" charset="0"/>
              </a:rPr>
              <a:t>process</a:t>
            </a:r>
            <a:r>
              <a:rPr lang="ky-KG" sz="2000" dirty="0">
                <a:ea typeface="Arial" panose="020B0604020202020204" pitchFamily="34" charset="0"/>
              </a:rPr>
              <a:t> </a:t>
            </a:r>
            <a:r>
              <a:rPr lang="ky-KG" sz="2000" dirty="0" err="1">
                <a:ea typeface="Arial" panose="020B0604020202020204" pitchFamily="34" charset="0"/>
              </a:rPr>
              <a:t>agricultural</a:t>
            </a:r>
            <a:r>
              <a:rPr lang="ky-KG" sz="2000" dirty="0">
                <a:ea typeface="Arial" panose="020B0604020202020204" pitchFamily="34" charset="0"/>
              </a:rPr>
              <a:t> </a:t>
            </a:r>
            <a:r>
              <a:rPr lang="ky-KG" sz="2000" dirty="0" err="1">
                <a:ea typeface="Arial" panose="020B0604020202020204" pitchFamily="34" charset="0"/>
              </a:rPr>
              <a:t>products</a:t>
            </a:r>
            <a:r>
              <a:rPr lang="ky-KG" sz="2000" dirty="0">
                <a:ea typeface="Arial" panose="020B0604020202020204" pitchFamily="34" charset="0"/>
              </a:rPr>
              <a:t> </a:t>
            </a:r>
            <a:r>
              <a:rPr lang="ky-KG" sz="2000" dirty="0" err="1">
                <a:ea typeface="Arial" panose="020B0604020202020204" pitchFamily="34" charset="0"/>
              </a:rPr>
              <a:t>and</a:t>
            </a:r>
            <a:r>
              <a:rPr lang="ky-KG" sz="2000" dirty="0">
                <a:ea typeface="Arial" panose="020B0604020202020204" pitchFamily="34" charset="0"/>
              </a:rPr>
              <a:t> </a:t>
            </a:r>
            <a:r>
              <a:rPr lang="ky-KG" sz="2000" dirty="0" err="1">
                <a:ea typeface="Arial" panose="020B0604020202020204" pitchFamily="34" charset="0"/>
              </a:rPr>
              <a:t>create</a:t>
            </a:r>
            <a:r>
              <a:rPr lang="ky-KG" sz="2000" dirty="0">
                <a:ea typeface="Arial" panose="020B0604020202020204" pitchFamily="34" charset="0"/>
              </a:rPr>
              <a:t> </a:t>
            </a:r>
            <a:r>
              <a:rPr lang="ky-KG" sz="2000" dirty="0" err="1">
                <a:ea typeface="Arial" panose="020B0604020202020204" pitchFamily="34" charset="0"/>
              </a:rPr>
              <a:t>high</a:t>
            </a:r>
            <a:r>
              <a:rPr lang="ky-KG" sz="2000" dirty="0">
                <a:ea typeface="Arial" panose="020B0604020202020204" pitchFamily="34" charset="0"/>
              </a:rPr>
              <a:t> </a:t>
            </a:r>
            <a:r>
              <a:rPr lang="ky-KG" sz="2000" dirty="0" err="1">
                <a:ea typeface="Arial" panose="020B0604020202020204" pitchFamily="34" charset="0"/>
              </a:rPr>
              <a:t>added</a:t>
            </a:r>
            <a:r>
              <a:rPr lang="ky-KG" sz="2000" dirty="0">
                <a:ea typeface="Arial" panose="020B0604020202020204" pitchFamily="34" charset="0"/>
              </a:rPr>
              <a:t> </a:t>
            </a:r>
            <a:r>
              <a:rPr lang="ky-KG" sz="2000" dirty="0" err="1">
                <a:ea typeface="Arial" panose="020B0604020202020204" pitchFamily="34" charset="0"/>
              </a:rPr>
              <a:t>value</a:t>
            </a:r>
            <a:r>
              <a:rPr lang="ky-KG" sz="2000" dirty="0" smtClean="0">
                <a:solidFill>
                  <a:srgbClr val="000000"/>
                </a:solidFill>
                <a:ea typeface="Arial" panose="020B0604020202020204" pitchFamily="34" charset="0"/>
              </a:rPr>
              <a:t>.</a:t>
            </a:r>
            <a:endParaRPr lang="en-US" sz="2000" dirty="0" smtClean="0">
              <a:solidFill>
                <a:srgbClr val="000000"/>
              </a:solidFill>
              <a:ea typeface="Arial" panose="020B0604020202020204" pitchFamily="34" charset="0"/>
            </a:endParaRPr>
          </a:p>
          <a:p>
            <a:pPr marL="0" marR="0" indent="0" algn="just">
              <a:lnSpc>
                <a:spcPct val="150000"/>
              </a:lnSpc>
              <a:spcBef>
                <a:spcPts val="0"/>
              </a:spcBef>
              <a:spcAft>
                <a:spcPts val="0"/>
              </a:spcAft>
              <a:buNone/>
            </a:pPr>
            <a:endParaRPr lang="en-US" sz="2000" dirty="0">
              <a:ea typeface="Arial" panose="020B0604020202020204" pitchFamily="34" charset="0"/>
            </a:endParaRPr>
          </a:p>
          <a:p>
            <a:pPr marL="0" marR="0" indent="450215" algn="just">
              <a:lnSpc>
                <a:spcPct val="150000"/>
              </a:lnSpc>
              <a:spcBef>
                <a:spcPts val="0"/>
              </a:spcBef>
              <a:spcAft>
                <a:spcPts val="0"/>
              </a:spcAft>
            </a:pPr>
            <a:r>
              <a:rPr lang="en-US" sz="2000" b="1" dirty="0">
                <a:ea typeface="Times New Roman" panose="02020603050405020304" pitchFamily="18" charset="0"/>
                <a:cs typeface="Times New Roman" panose="02020603050405020304" pitchFamily="18" charset="0"/>
              </a:rPr>
              <a:t>To increase economic efficiency</a:t>
            </a:r>
            <a:r>
              <a:rPr lang="en-US" sz="2000" dirty="0">
                <a:ea typeface="Times New Roman" panose="02020603050405020304" pitchFamily="18" charset="0"/>
                <a:cs typeface="Times New Roman" panose="02020603050405020304" pitchFamily="18" charset="0"/>
              </a:rPr>
              <a:t> of the agriculture the state will facilitate transformation of small private farms into cooperatives</a:t>
            </a:r>
            <a:r>
              <a:rPr lang="en-US" sz="2000" dirty="0">
                <a:solidFill>
                  <a:srgbClr val="000000"/>
                </a:solidFill>
                <a:ea typeface="Arial" panose="020B0604020202020204" pitchFamily="34" charset="0"/>
                <a:cs typeface="Times New Roman" panose="02020603050405020304" pitchFamily="18" charset="0"/>
              </a:rPr>
              <a:t>. </a:t>
            </a:r>
            <a:endParaRPr lang="en-US" sz="2000" dirty="0">
              <a:ea typeface="Times New Roman" panose="02020603050405020304" pitchFamily="18" charset="0"/>
              <a:cs typeface="Times New Roman" panose="02020603050405020304" pitchFamily="18" charset="0"/>
            </a:endParaRPr>
          </a:p>
          <a:p>
            <a:pPr marL="0" indent="0">
              <a:lnSpc>
                <a:spcPct val="150000"/>
              </a:lnSpc>
              <a:buNone/>
            </a:pPr>
            <a:endParaRPr lang="en-US" sz="2000" b="1" dirty="0"/>
          </a:p>
        </p:txBody>
      </p:sp>
    </p:spTree>
    <p:extLst>
      <p:ext uri="{BB962C8B-B14F-4D97-AF65-F5344CB8AC3E}">
        <p14:creationId xmlns:p14="http://schemas.microsoft.com/office/powerpoint/2010/main" val="3118157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context of agricultural programs:</a:t>
            </a:r>
            <a:r>
              <a:rPr lang="ru-RU" sz="3200" b="1" dirty="0" smtClean="0"/>
              <a:t/>
            </a:r>
            <a:br>
              <a:rPr lang="ru-RU" sz="3200" b="1" dirty="0" smtClean="0"/>
            </a:br>
            <a:r>
              <a:rPr lang="en-US" sz="3200" b="1" dirty="0" smtClean="0"/>
              <a:t>Kyrgyzstan </a:t>
            </a:r>
            <a:r>
              <a:rPr lang="ru-RU" sz="3200" dirty="0"/>
              <a:t/>
            </a:r>
            <a:br>
              <a:rPr lang="ru-RU" sz="3200" dirty="0"/>
            </a:br>
            <a:r>
              <a:rPr lang="ru-RU" sz="3200" dirty="0" smtClean="0"/>
              <a:t/>
            </a:r>
            <a:br>
              <a:rPr lang="ru-RU" sz="3200" dirty="0" smtClean="0"/>
            </a:br>
            <a:endParaRPr lang="ru-RU" sz="3200" dirty="0"/>
          </a:p>
        </p:txBody>
      </p:sp>
      <p:sp>
        <p:nvSpPr>
          <p:cNvPr id="3" name="Объект 2"/>
          <p:cNvSpPr>
            <a:spLocks noGrp="1"/>
          </p:cNvSpPr>
          <p:nvPr>
            <p:ph idx="1"/>
          </p:nvPr>
        </p:nvSpPr>
        <p:spPr/>
        <p:txBody>
          <a:bodyPr>
            <a:noAutofit/>
          </a:bodyPr>
          <a:lstStyle/>
          <a:p>
            <a:pPr algn="just">
              <a:lnSpc>
                <a:spcPct val="150000"/>
              </a:lnSpc>
            </a:pPr>
            <a:r>
              <a:rPr lang="en-US" sz="2000" dirty="0"/>
              <a:t>The breakup of the USSR brought a need for the creation of new institutional arrangements regarding land, livestock, capital and labor. Approximately </a:t>
            </a:r>
            <a:r>
              <a:rPr lang="en-US" sz="2000" b="1" dirty="0"/>
              <a:t>500 collective farms </a:t>
            </a:r>
            <a:r>
              <a:rPr lang="en-US" sz="2000" dirty="0"/>
              <a:t>made up the rural sector during </a:t>
            </a:r>
            <a:r>
              <a:rPr lang="en-US" sz="2000" b="1" dirty="0"/>
              <a:t>the early 1990s</a:t>
            </a:r>
            <a:r>
              <a:rPr lang="en-US" sz="2000" b="1" dirty="0" smtClean="0"/>
              <a:t>. </a:t>
            </a:r>
          </a:p>
          <a:p>
            <a:pPr marL="0" indent="0" algn="just">
              <a:lnSpc>
                <a:spcPct val="150000"/>
              </a:lnSpc>
              <a:buNone/>
            </a:pPr>
            <a:endParaRPr lang="en-US" sz="2000" dirty="0" smtClean="0"/>
          </a:p>
          <a:p>
            <a:pPr marL="0" indent="0" algn="just">
              <a:lnSpc>
                <a:spcPct val="150000"/>
              </a:lnSpc>
              <a:buNone/>
            </a:pPr>
            <a:r>
              <a:rPr lang="en-US" sz="2000" dirty="0" smtClean="0"/>
              <a:t>The </a:t>
            </a:r>
            <a:r>
              <a:rPr lang="en-US" sz="2000" b="1" dirty="0"/>
              <a:t>first phase of agricultural reform </a:t>
            </a:r>
            <a:r>
              <a:rPr lang="en-US" sz="2000" b="1" dirty="0" smtClean="0"/>
              <a:t>(1991-1994</a:t>
            </a:r>
            <a:r>
              <a:rPr lang="en-US" sz="2000" b="1" dirty="0"/>
              <a:t>) </a:t>
            </a:r>
            <a:r>
              <a:rPr lang="en-US" sz="2000" dirty="0"/>
              <a:t>is characterized by inconsistent </a:t>
            </a:r>
            <a:r>
              <a:rPr lang="en-US" sz="2000" dirty="0" smtClean="0"/>
              <a:t>measures towards </a:t>
            </a:r>
            <a:r>
              <a:rPr lang="en-US" sz="2000" dirty="0"/>
              <a:t>reorganizing farms</a:t>
            </a:r>
            <a:r>
              <a:rPr lang="en-US" sz="2000" dirty="0" smtClean="0"/>
              <a:t>.</a:t>
            </a:r>
          </a:p>
          <a:p>
            <a:pPr algn="just">
              <a:lnSpc>
                <a:spcPct val="150000"/>
              </a:lnSpc>
            </a:pPr>
            <a:r>
              <a:rPr lang="en-US" sz="2000" b="1" dirty="0" smtClean="0"/>
              <a:t>1991</a:t>
            </a:r>
            <a:r>
              <a:rPr lang="en-US" sz="2000" dirty="0"/>
              <a:t>:</a:t>
            </a:r>
            <a:r>
              <a:rPr lang="en-US" sz="2000" dirty="0" smtClean="0"/>
              <a:t> </a:t>
            </a:r>
            <a:r>
              <a:rPr lang="en-US" sz="2000" dirty="0"/>
              <a:t>an attempt was made to make the </a:t>
            </a:r>
            <a:r>
              <a:rPr lang="en-US" sz="2000" dirty="0" smtClean="0"/>
              <a:t>transition from </a:t>
            </a:r>
            <a:r>
              <a:rPr lang="en-US" sz="2000" dirty="0"/>
              <a:t>collective to private ownership and </a:t>
            </a:r>
            <a:r>
              <a:rPr lang="en-US" sz="2000" b="1" dirty="0"/>
              <a:t>2000 individual farmers received approximately 5 </a:t>
            </a:r>
            <a:r>
              <a:rPr lang="en-US" sz="2000" b="1" dirty="0" smtClean="0"/>
              <a:t>% of </a:t>
            </a:r>
            <a:r>
              <a:rPr lang="en-US" sz="2000" b="1" dirty="0"/>
              <a:t>arable land</a:t>
            </a:r>
            <a:r>
              <a:rPr lang="en-US" sz="2000" dirty="0"/>
              <a:t>. New legislation tried to establish the principles of land </a:t>
            </a:r>
            <a:r>
              <a:rPr lang="en-US" sz="2000" dirty="0" smtClean="0"/>
              <a:t>distribution.</a:t>
            </a:r>
          </a:p>
          <a:p>
            <a:pPr marL="0" indent="0">
              <a:buNone/>
            </a:pPr>
            <a:r>
              <a:rPr lang="en-US" sz="2000" b="1" dirty="0"/>
              <a:t/>
            </a:r>
            <a:br>
              <a:rPr lang="en-US" sz="2000" b="1" dirty="0"/>
            </a:br>
            <a:r>
              <a:rPr lang="en-US" sz="2000" dirty="0"/>
              <a:t/>
            </a:r>
            <a:br>
              <a:rPr lang="en-US" sz="2000" dirty="0"/>
            </a:br>
            <a:endParaRPr lang="ru-RU" sz="2000" dirty="0"/>
          </a:p>
        </p:txBody>
      </p:sp>
    </p:spTree>
    <p:extLst>
      <p:ext uri="{BB962C8B-B14F-4D97-AF65-F5344CB8AC3E}">
        <p14:creationId xmlns:p14="http://schemas.microsoft.com/office/powerpoint/2010/main" val="382238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context of agricultural programs:</a:t>
            </a:r>
            <a:r>
              <a:rPr lang="ru-RU" sz="3200" b="1" dirty="0" smtClean="0"/>
              <a:t/>
            </a:r>
            <a:br>
              <a:rPr lang="ru-RU" sz="3200" b="1" dirty="0" smtClean="0"/>
            </a:br>
            <a:r>
              <a:rPr lang="en-US" sz="3200" b="1" dirty="0" smtClean="0"/>
              <a:t>Kyrgyzstan </a:t>
            </a:r>
            <a:r>
              <a:rPr lang="ru-RU" sz="3200" dirty="0"/>
              <a:t/>
            </a:r>
            <a:br>
              <a:rPr lang="ru-RU" sz="3200" dirty="0"/>
            </a:br>
            <a:r>
              <a:rPr lang="ru-RU" sz="3200" dirty="0" smtClean="0"/>
              <a:t/>
            </a:r>
            <a:br>
              <a:rPr lang="ru-RU" sz="3200" dirty="0" smtClean="0"/>
            </a:br>
            <a:endParaRPr lang="ru-RU" sz="3200" dirty="0"/>
          </a:p>
        </p:txBody>
      </p:sp>
      <p:sp>
        <p:nvSpPr>
          <p:cNvPr id="3" name="Объект 2"/>
          <p:cNvSpPr>
            <a:spLocks noGrp="1"/>
          </p:cNvSpPr>
          <p:nvPr>
            <p:ph idx="1"/>
          </p:nvPr>
        </p:nvSpPr>
        <p:spPr/>
        <p:txBody>
          <a:bodyPr>
            <a:noAutofit/>
          </a:bodyPr>
          <a:lstStyle/>
          <a:p>
            <a:pPr algn="just">
              <a:lnSpc>
                <a:spcPct val="150000"/>
              </a:lnSpc>
            </a:pPr>
            <a:r>
              <a:rPr lang="en-US" sz="2000" b="1" dirty="0" smtClean="0"/>
              <a:t>1992</a:t>
            </a:r>
            <a:r>
              <a:rPr lang="en-US" sz="2000" dirty="0"/>
              <a:t>:</a:t>
            </a:r>
            <a:r>
              <a:rPr lang="en-US" sz="2000" dirty="0" smtClean="0"/>
              <a:t> </a:t>
            </a:r>
            <a:r>
              <a:rPr lang="en-US" sz="2000" dirty="0"/>
              <a:t>collective farms were reorganized in the form of </a:t>
            </a:r>
            <a:r>
              <a:rPr lang="en-US" sz="2000" b="1" dirty="0"/>
              <a:t>joint-stock companies</a:t>
            </a:r>
            <a:r>
              <a:rPr lang="en-US" sz="2000" dirty="0"/>
              <a:t>, </a:t>
            </a:r>
            <a:r>
              <a:rPr lang="en-US" sz="2000" b="1" dirty="0" smtClean="0"/>
              <a:t>agricultural cooperatives</a:t>
            </a:r>
            <a:r>
              <a:rPr lang="en-US" sz="2000" dirty="0"/>
              <a:t>, and </a:t>
            </a:r>
            <a:r>
              <a:rPr lang="en-US" sz="2000" b="1" dirty="0"/>
              <a:t>peasant farm associations</a:t>
            </a:r>
            <a:r>
              <a:rPr lang="en-US" sz="2000" dirty="0"/>
              <a:t>, but despite these changes most of the rural population continued to remain in organizations resembling the socialist collective farms</a:t>
            </a:r>
            <a:r>
              <a:rPr lang="en-US" sz="2000" dirty="0" smtClean="0"/>
              <a:t>. One-third </a:t>
            </a:r>
            <a:r>
              <a:rPr lang="en-US" sz="2000" dirty="0"/>
              <a:t>of collective farms were reorganized and up to </a:t>
            </a:r>
            <a:r>
              <a:rPr lang="en-US" sz="2000" b="1" dirty="0"/>
              <a:t>20 thousand </a:t>
            </a:r>
            <a:r>
              <a:rPr lang="en-US" sz="2000" b="1" dirty="0" smtClean="0"/>
              <a:t>small farms</a:t>
            </a:r>
            <a:r>
              <a:rPr lang="en-US" sz="2000" dirty="0" smtClean="0"/>
              <a:t>. The </a:t>
            </a:r>
            <a:r>
              <a:rPr lang="en-US" sz="2000" dirty="0"/>
              <a:t>rest of the sector remained in the old mode of work </a:t>
            </a:r>
            <a:r>
              <a:rPr lang="en-US" sz="2000" dirty="0" smtClean="0"/>
              <a:t>and management</a:t>
            </a:r>
            <a:r>
              <a:rPr lang="en-US" sz="2000" dirty="0"/>
              <a:t>. </a:t>
            </a:r>
            <a:endParaRPr lang="en-US" sz="2000" dirty="0" smtClean="0"/>
          </a:p>
          <a:p>
            <a:pPr marL="0" indent="0">
              <a:buNone/>
            </a:pPr>
            <a:r>
              <a:rPr lang="en-US" sz="2000" b="1" dirty="0"/>
              <a:t/>
            </a:r>
            <a:br>
              <a:rPr lang="en-US" sz="2000" b="1" dirty="0"/>
            </a:br>
            <a:r>
              <a:rPr lang="en-US" sz="2000" dirty="0"/>
              <a:t/>
            </a:r>
            <a:br>
              <a:rPr lang="en-US" sz="2000" dirty="0"/>
            </a:br>
            <a:endParaRPr lang="ru-RU" sz="2000" dirty="0"/>
          </a:p>
        </p:txBody>
      </p:sp>
    </p:spTree>
    <p:extLst>
      <p:ext uri="{BB962C8B-B14F-4D97-AF65-F5344CB8AC3E}">
        <p14:creationId xmlns:p14="http://schemas.microsoft.com/office/powerpoint/2010/main" val="4118634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
            </a:r>
            <a:br>
              <a:rPr lang="en-US" sz="3200" b="1" dirty="0" smtClean="0"/>
            </a:br>
            <a:r>
              <a:rPr lang="en-US" sz="3200" b="1" dirty="0" smtClean="0"/>
              <a:t>Historical context of agricultural 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r>
              <a:rPr lang="ru-RU" sz="3200" dirty="0" smtClean="0"/>
              <a:t/>
            </a:r>
            <a:br>
              <a:rPr lang="ru-RU" sz="3200" dirty="0" smtClean="0"/>
            </a:br>
            <a:endParaRPr lang="ru-RU" sz="3200" dirty="0"/>
          </a:p>
        </p:txBody>
      </p:sp>
      <p:sp>
        <p:nvSpPr>
          <p:cNvPr id="3" name="Объект 2"/>
          <p:cNvSpPr>
            <a:spLocks noGrp="1"/>
          </p:cNvSpPr>
          <p:nvPr>
            <p:ph idx="1"/>
          </p:nvPr>
        </p:nvSpPr>
        <p:spPr>
          <a:xfrm>
            <a:off x="838200" y="1825625"/>
            <a:ext cx="10515600" cy="4684032"/>
          </a:xfrm>
        </p:spPr>
        <p:txBody>
          <a:bodyPr>
            <a:normAutofit fontScale="25000" lnSpcReduction="20000"/>
          </a:bodyPr>
          <a:lstStyle/>
          <a:p>
            <a:pPr marL="0" indent="0">
              <a:lnSpc>
                <a:spcPct val="170000"/>
              </a:lnSpc>
              <a:buNone/>
            </a:pPr>
            <a:r>
              <a:rPr lang="en-US" sz="8000" dirty="0"/>
              <a:t>The </a:t>
            </a:r>
            <a:r>
              <a:rPr lang="en-US" sz="8000" b="1" dirty="0"/>
              <a:t>second phase </a:t>
            </a:r>
            <a:r>
              <a:rPr lang="en-US" sz="8000" dirty="0"/>
              <a:t>of land reform began in </a:t>
            </a:r>
            <a:r>
              <a:rPr lang="en-US" sz="8000" b="1" dirty="0"/>
              <a:t>1994</a:t>
            </a:r>
            <a:r>
              <a:rPr lang="en-US" sz="8000" dirty="0"/>
              <a:t> with the </a:t>
            </a:r>
            <a:r>
              <a:rPr lang="en-US" sz="8000" b="1" dirty="0"/>
              <a:t>new presidential decree</a:t>
            </a:r>
            <a:r>
              <a:rPr lang="en-US" sz="8000" dirty="0"/>
              <a:t>. It established the procedures and methods for the final phase of the reform and restructuring program for collective farms. The reorganization covered </a:t>
            </a:r>
            <a:r>
              <a:rPr lang="en-US" sz="8000" b="1" dirty="0"/>
              <a:t>262 state farms </a:t>
            </a:r>
            <a:r>
              <a:rPr lang="en-US" sz="8000" dirty="0"/>
              <a:t>and </a:t>
            </a:r>
            <a:r>
              <a:rPr lang="en-US" sz="8000" b="1" dirty="0"/>
              <a:t>190 collective farms </a:t>
            </a:r>
            <a:r>
              <a:rPr lang="en-US" sz="8000" dirty="0"/>
              <a:t>(AKRAMOV and OMURALIEV, 2009). </a:t>
            </a:r>
          </a:p>
          <a:p>
            <a:pPr>
              <a:lnSpc>
                <a:spcPct val="170000"/>
              </a:lnSpc>
            </a:pPr>
            <a:r>
              <a:rPr lang="en-US" sz="8000" dirty="0" smtClean="0"/>
              <a:t>The </a:t>
            </a:r>
            <a:r>
              <a:rPr lang="en-US" sz="8000" b="1" dirty="0"/>
              <a:t>government continued to subsidize farms</a:t>
            </a:r>
            <a:r>
              <a:rPr lang="en-US" sz="8000" dirty="0"/>
              <a:t>, but every year the level of support decreased due to the budget collapse and eventually agricultural prices were also deregulated. </a:t>
            </a:r>
            <a:r>
              <a:rPr lang="en-US" sz="8000" b="1" dirty="0"/>
              <a:t>By the end of 1994</a:t>
            </a:r>
            <a:r>
              <a:rPr lang="en-US" sz="8000" dirty="0"/>
              <a:t>, only 12 % of land was cultivated by individual farmers, although </a:t>
            </a:r>
            <a:r>
              <a:rPr lang="en-US" sz="8000" dirty="0" smtClean="0"/>
              <a:t>land  ownership </a:t>
            </a:r>
            <a:r>
              <a:rPr lang="en-US" sz="8000" dirty="0"/>
              <a:t>was unclear at that moment</a:t>
            </a:r>
            <a:r>
              <a:rPr lang="en-US" sz="8000" dirty="0" smtClean="0"/>
              <a:t>.</a:t>
            </a:r>
          </a:p>
          <a:p>
            <a:pPr>
              <a:lnSpc>
                <a:spcPct val="170000"/>
              </a:lnSpc>
            </a:pPr>
            <a:r>
              <a:rPr lang="en-US" sz="8000" dirty="0" smtClean="0"/>
              <a:t> </a:t>
            </a:r>
            <a:r>
              <a:rPr lang="en-US" sz="8000" dirty="0" smtClean="0"/>
              <a:t>Agricultural </a:t>
            </a:r>
            <a:r>
              <a:rPr lang="en-US" sz="8000" dirty="0"/>
              <a:t>output was falling, but slower than in other sectors</a:t>
            </a:r>
            <a:r>
              <a:rPr lang="en-US" sz="8000" dirty="0" smtClean="0"/>
              <a:t>. </a:t>
            </a:r>
            <a:r>
              <a:rPr lang="en-US" sz="8000" b="1" dirty="0" smtClean="0"/>
              <a:t>In </a:t>
            </a:r>
            <a:r>
              <a:rPr lang="en-US" sz="8000" b="1" dirty="0"/>
              <a:t>1995 the agricultural sector accounted for half of the national GDP. </a:t>
            </a:r>
            <a:br>
              <a:rPr lang="en-US" sz="8000" b="1" dirty="0"/>
            </a:br>
            <a:r>
              <a:rPr lang="en-US" dirty="0"/>
              <a:t/>
            </a:r>
            <a:br>
              <a:rPr lang="en-US" dirty="0"/>
            </a:br>
            <a:endParaRPr lang="ru-RU" dirty="0"/>
          </a:p>
        </p:txBody>
      </p:sp>
    </p:spTree>
    <p:extLst>
      <p:ext uri="{BB962C8B-B14F-4D97-AF65-F5344CB8AC3E}">
        <p14:creationId xmlns:p14="http://schemas.microsoft.com/office/powerpoint/2010/main" val="346569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algn="just">
              <a:lnSpc>
                <a:spcPct val="150000"/>
              </a:lnSpc>
            </a:pPr>
            <a:r>
              <a:rPr lang="en-US" sz="2000" dirty="0" smtClean="0"/>
              <a:t>A </a:t>
            </a:r>
            <a:r>
              <a:rPr lang="en-US" sz="2000" dirty="0"/>
              <a:t>distribution of the majority of transferable land </a:t>
            </a:r>
            <a:r>
              <a:rPr lang="en-US" sz="2000" dirty="0" smtClean="0"/>
              <a:t>shares targeted </a:t>
            </a:r>
            <a:r>
              <a:rPr lang="en-US" sz="2000" dirty="0"/>
              <a:t>full individualization of farming, especially after </a:t>
            </a:r>
            <a:r>
              <a:rPr lang="en-US" sz="2000" b="1" dirty="0"/>
              <a:t>private ownership </a:t>
            </a:r>
            <a:r>
              <a:rPr lang="en-US" sz="2000" dirty="0"/>
              <a:t>of land was recognized in </a:t>
            </a:r>
            <a:r>
              <a:rPr lang="en-US" sz="2000" b="1" dirty="0"/>
              <a:t>1998</a:t>
            </a:r>
            <a:r>
              <a:rPr lang="en-US" sz="2000" dirty="0"/>
              <a:t>. </a:t>
            </a:r>
            <a:endParaRPr lang="en-US" sz="2000" dirty="0" smtClean="0"/>
          </a:p>
          <a:p>
            <a:pPr>
              <a:lnSpc>
                <a:spcPct val="150000"/>
              </a:lnSpc>
            </a:pPr>
            <a:r>
              <a:rPr lang="en-US" sz="2000" b="1" dirty="0" smtClean="0"/>
              <a:t>Three </a:t>
            </a:r>
            <a:r>
              <a:rPr lang="en-US" sz="2000" b="1" dirty="0"/>
              <a:t>quarters of arable land </a:t>
            </a:r>
            <a:r>
              <a:rPr lang="en-US" sz="2000" dirty="0"/>
              <a:t>was allocated for distribution among individual farmers (BLOCH et al., 1996). The rest of the area </a:t>
            </a:r>
            <a:r>
              <a:rPr lang="en-US" sz="2000" b="1" dirty="0"/>
              <a:t>(25 %) </a:t>
            </a:r>
            <a:r>
              <a:rPr lang="en-US" sz="2000" dirty="0"/>
              <a:t>was shifted to the </a:t>
            </a:r>
            <a:r>
              <a:rPr lang="en-US" sz="2000" b="1" dirty="0"/>
              <a:t>Land Redistribution Fund (LRF) </a:t>
            </a:r>
            <a:r>
              <a:rPr lang="en-US" sz="2000" dirty="0"/>
              <a:t>and </a:t>
            </a:r>
            <a:r>
              <a:rPr lang="en-US" sz="2000" dirty="0" smtClean="0"/>
              <a:t>left in </a:t>
            </a:r>
            <a:r>
              <a:rPr lang="en-US" sz="2000" dirty="0"/>
              <a:t>state ownership for future distribution (LERMAN and SEDIK, 2009). The management of </a:t>
            </a:r>
            <a:r>
              <a:rPr lang="en-US" sz="2000" dirty="0" smtClean="0"/>
              <a:t>the land </a:t>
            </a:r>
            <a:r>
              <a:rPr lang="en-US" sz="2000" dirty="0"/>
              <a:t>belonging to the LRF was transferred to </a:t>
            </a:r>
            <a:r>
              <a:rPr lang="en-US" sz="2000" b="1" dirty="0"/>
              <a:t>local authorities </a:t>
            </a:r>
            <a:r>
              <a:rPr lang="en-US" sz="2000" dirty="0"/>
              <a:t>who were allowed to rent </a:t>
            </a:r>
            <a:r>
              <a:rPr lang="en-US" sz="2000" dirty="0" smtClean="0"/>
              <a:t>it out </a:t>
            </a:r>
            <a:r>
              <a:rPr lang="en-US" sz="2000" dirty="0"/>
              <a:t>to farmers through auctions, tenders or by direct allocation. However, in many areas </a:t>
            </a:r>
            <a:r>
              <a:rPr lang="en-US" sz="2000" dirty="0" smtClean="0"/>
              <a:t>with limited </a:t>
            </a:r>
            <a:r>
              <a:rPr lang="en-US" sz="2000" dirty="0"/>
              <a:t>arable land, such as southern Kyrgyzstan, LRF land was also transferred to </a:t>
            </a:r>
            <a:r>
              <a:rPr lang="en-US" sz="2000" dirty="0" smtClean="0"/>
              <a:t>private owners</a:t>
            </a:r>
            <a:r>
              <a:rPr lang="en-US" sz="2000" dirty="0"/>
              <a:t>, leaving these areas without land reserves.</a:t>
            </a:r>
            <a:r>
              <a:rPr lang="en-US" sz="1600" dirty="0"/>
              <a:t/>
            </a:r>
            <a:br>
              <a:rPr lang="en-US" sz="1600" dirty="0"/>
            </a:br>
            <a:r>
              <a:rPr lang="en-US" sz="1600" dirty="0"/>
              <a:t/>
            </a:r>
            <a:br>
              <a:rPr lang="en-US" sz="1600" dirty="0"/>
            </a:br>
            <a:endParaRPr lang="ru-RU" sz="1600" dirty="0"/>
          </a:p>
        </p:txBody>
      </p:sp>
    </p:spTree>
    <p:extLst>
      <p:ext uri="{BB962C8B-B14F-4D97-AF65-F5344CB8AC3E}">
        <p14:creationId xmlns:p14="http://schemas.microsoft.com/office/powerpoint/2010/main" val="2766858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a:lnSpc>
                <a:spcPct val="150000"/>
              </a:lnSpc>
            </a:pPr>
            <a:r>
              <a:rPr lang="en-US" sz="2000" b="1" dirty="0" smtClean="0"/>
              <a:t>Livestock </a:t>
            </a:r>
            <a:r>
              <a:rPr lang="en-US" sz="2000" dirty="0"/>
              <a:t>distribution started earlier and by </a:t>
            </a:r>
            <a:r>
              <a:rPr lang="en-US" sz="2000" b="1" dirty="0"/>
              <a:t>1995 </a:t>
            </a:r>
            <a:r>
              <a:rPr lang="en-US" sz="2000" dirty="0"/>
              <a:t>already </a:t>
            </a:r>
            <a:r>
              <a:rPr lang="en-US" sz="2000" b="1" dirty="0"/>
              <a:t>68 %</a:t>
            </a:r>
            <a:r>
              <a:rPr lang="en-US" sz="2000" dirty="0"/>
              <a:t> of livestock </a:t>
            </a:r>
            <a:r>
              <a:rPr lang="en-US" sz="2000" dirty="0" smtClean="0"/>
              <a:t>had been </a:t>
            </a:r>
            <a:r>
              <a:rPr lang="en-US" sz="2000" dirty="0"/>
              <a:t>individualized. </a:t>
            </a:r>
            <a:endParaRPr lang="en-US" sz="2000" dirty="0" smtClean="0"/>
          </a:p>
          <a:p>
            <a:pPr>
              <a:lnSpc>
                <a:spcPct val="150000"/>
              </a:lnSpc>
            </a:pPr>
            <a:r>
              <a:rPr lang="en-US" sz="2000" b="1" dirty="0" smtClean="0"/>
              <a:t>16 </a:t>
            </a:r>
            <a:r>
              <a:rPr lang="en-US" sz="2000" b="1" dirty="0"/>
              <a:t>% of tractors and buildings </a:t>
            </a:r>
            <a:r>
              <a:rPr lang="en-US" sz="2000" dirty="0"/>
              <a:t>were in private hands. </a:t>
            </a:r>
            <a:endParaRPr lang="en-US" sz="2000" dirty="0" smtClean="0"/>
          </a:p>
          <a:p>
            <a:pPr>
              <a:lnSpc>
                <a:spcPct val="150000"/>
              </a:lnSpc>
            </a:pPr>
            <a:r>
              <a:rPr lang="en-US" sz="2000" dirty="0" smtClean="0"/>
              <a:t>the </a:t>
            </a:r>
            <a:r>
              <a:rPr lang="en-US" sz="2000" dirty="0"/>
              <a:t>state tried to reform the </a:t>
            </a:r>
            <a:r>
              <a:rPr lang="en-US" sz="2000" b="1" dirty="0"/>
              <a:t>irrigation system</a:t>
            </a:r>
            <a:r>
              <a:rPr lang="en-US" sz="2000" dirty="0"/>
              <a:t>. </a:t>
            </a:r>
            <a:r>
              <a:rPr lang="en-US" sz="2000" dirty="0" smtClean="0"/>
              <a:t>It </a:t>
            </a:r>
            <a:r>
              <a:rPr lang="en-US" sz="2000" dirty="0"/>
              <a:t>created a legal base for creating </a:t>
            </a:r>
            <a:r>
              <a:rPr lang="en-US" sz="2000" b="1" dirty="0" smtClean="0"/>
              <a:t>Water </a:t>
            </a:r>
            <a:r>
              <a:rPr lang="en-US" sz="2000" b="1" dirty="0"/>
              <a:t>Users Associations </a:t>
            </a:r>
            <a:r>
              <a:rPr lang="en-US" sz="2000" b="1" dirty="0" smtClean="0"/>
              <a:t>(WUAs</a:t>
            </a:r>
            <a:r>
              <a:rPr lang="en-US" sz="2000" b="1" dirty="0"/>
              <a:t>) </a:t>
            </a:r>
            <a:r>
              <a:rPr lang="en-US" sz="2000" dirty="0" smtClean="0"/>
              <a:t>and transferred </a:t>
            </a:r>
            <a:r>
              <a:rPr lang="en-US" sz="2000" dirty="0"/>
              <a:t>on-farm irrigation infrastructure to WUA ownership (AKRAMOV and OMURALIEV</a:t>
            </a:r>
            <a:r>
              <a:rPr lang="en-US" sz="2000" dirty="0" smtClean="0"/>
              <a:t>, 2009</a:t>
            </a:r>
            <a:r>
              <a:rPr lang="en-US" sz="2000" dirty="0"/>
              <a:t>). </a:t>
            </a:r>
            <a:endParaRPr lang="en-US" sz="2000" dirty="0" smtClean="0"/>
          </a:p>
          <a:p>
            <a:pPr>
              <a:lnSpc>
                <a:spcPct val="150000"/>
              </a:lnSpc>
            </a:pPr>
            <a:r>
              <a:rPr lang="en-US" sz="2000" b="1" dirty="0" smtClean="0"/>
              <a:t>Inter-farm </a:t>
            </a:r>
            <a:r>
              <a:rPr lang="en-US" sz="2000" b="1" dirty="0"/>
              <a:t>irrigation infrastructure </a:t>
            </a:r>
            <a:r>
              <a:rPr lang="en-US" sz="2000" dirty="0"/>
              <a:t>remained </a:t>
            </a:r>
            <a:r>
              <a:rPr lang="en-US" sz="2000" b="1" dirty="0"/>
              <a:t>state property</a:t>
            </a:r>
            <a:r>
              <a:rPr lang="en-US" sz="2000" b="1" dirty="0" smtClean="0"/>
              <a:t>.</a:t>
            </a:r>
          </a:p>
          <a:p>
            <a:pPr marL="0" indent="0">
              <a:lnSpc>
                <a:spcPct val="100000"/>
              </a:lnSpc>
              <a:buNone/>
            </a:pPr>
            <a:r>
              <a:rPr lang="en-US" sz="1600" dirty="0"/>
              <a:t/>
            </a:r>
            <a:br>
              <a:rPr lang="en-US" sz="1600" dirty="0"/>
            </a:br>
            <a:r>
              <a:rPr lang="en-US" sz="1600" dirty="0"/>
              <a:t/>
            </a:r>
            <a:br>
              <a:rPr lang="en-US" sz="1600" dirty="0"/>
            </a:br>
            <a:endParaRPr lang="ru-RU" sz="1600" dirty="0"/>
          </a:p>
        </p:txBody>
      </p:sp>
    </p:spTree>
    <p:extLst>
      <p:ext uri="{BB962C8B-B14F-4D97-AF65-F5344CB8AC3E}">
        <p14:creationId xmlns:p14="http://schemas.microsoft.com/office/powerpoint/2010/main" val="1322189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p:txBody>
          <a:bodyPr>
            <a:noAutofit/>
          </a:bodyPr>
          <a:lstStyle/>
          <a:p>
            <a:pPr>
              <a:lnSpc>
                <a:spcPct val="150000"/>
              </a:lnSpc>
            </a:pPr>
            <a:r>
              <a:rPr lang="en-US" sz="2000" dirty="0" smtClean="0"/>
              <a:t>The </a:t>
            </a:r>
            <a:r>
              <a:rPr lang="en-US" sz="2000" dirty="0" smtClean="0"/>
              <a:t>rapid growth in the number of </a:t>
            </a:r>
            <a:r>
              <a:rPr lang="en-US" sz="2000" b="1" dirty="0" smtClean="0"/>
              <a:t>peasant,</a:t>
            </a:r>
            <a:r>
              <a:rPr lang="en-US" sz="2000" dirty="0" smtClean="0"/>
              <a:t> mostly one-household farms (from </a:t>
            </a:r>
            <a:r>
              <a:rPr lang="en-US" sz="2000" b="1" dirty="0" smtClean="0"/>
              <a:t>20,000 in 1994 </a:t>
            </a:r>
            <a:r>
              <a:rPr lang="en-US" sz="2000" dirty="0" smtClean="0"/>
              <a:t>to </a:t>
            </a:r>
            <a:r>
              <a:rPr lang="en-US" sz="2000" b="1" dirty="0" smtClean="0"/>
              <a:t>250,000 in 2001). </a:t>
            </a:r>
          </a:p>
          <a:p>
            <a:pPr>
              <a:lnSpc>
                <a:spcPct val="150000"/>
              </a:lnSpc>
            </a:pPr>
            <a:r>
              <a:rPr lang="en-US" sz="2000" dirty="0" smtClean="0"/>
              <a:t>The average </a:t>
            </a:r>
            <a:r>
              <a:rPr lang="en-US" sz="2000" b="1" dirty="0" smtClean="0"/>
              <a:t>farm size decreased</a:t>
            </a:r>
            <a:r>
              <a:rPr lang="en-US" sz="2000" dirty="0" smtClean="0"/>
              <a:t>: from 15 ha in 1994-96 to 3 ha in 2002. </a:t>
            </a:r>
          </a:p>
          <a:p>
            <a:pPr>
              <a:lnSpc>
                <a:spcPct val="150000"/>
              </a:lnSpc>
            </a:pPr>
            <a:r>
              <a:rPr lang="en-US" sz="2000" dirty="0" smtClean="0">
                <a:solidFill>
                  <a:prstClr val="black"/>
                </a:solidFill>
              </a:rPr>
              <a:t>The </a:t>
            </a:r>
            <a:r>
              <a:rPr lang="en-US" sz="2000" b="1" dirty="0">
                <a:solidFill>
                  <a:prstClr val="black"/>
                </a:solidFill>
              </a:rPr>
              <a:t>total arable land </a:t>
            </a:r>
            <a:r>
              <a:rPr lang="en-US" sz="2000" dirty="0">
                <a:solidFill>
                  <a:prstClr val="black"/>
                </a:solidFill>
              </a:rPr>
              <a:t>for individual use (peasant farms and household plots combined) stabilized at around </a:t>
            </a:r>
            <a:r>
              <a:rPr lang="en-US" sz="2000" b="1" dirty="0">
                <a:solidFill>
                  <a:prstClr val="black"/>
                </a:solidFill>
              </a:rPr>
              <a:t>920,000 ha </a:t>
            </a:r>
            <a:r>
              <a:rPr lang="en-US" sz="2000" dirty="0">
                <a:solidFill>
                  <a:prstClr val="black"/>
                </a:solidFill>
              </a:rPr>
              <a:t>of land (irrigated and non-irrigated) with the remaining large agricultural enterprises and other users </a:t>
            </a:r>
            <a:r>
              <a:rPr lang="en-US" sz="2000" b="1" dirty="0">
                <a:solidFill>
                  <a:prstClr val="black"/>
                </a:solidFill>
              </a:rPr>
              <a:t>cultivating less than 400,000 ha.</a:t>
            </a:r>
            <a:br>
              <a:rPr lang="en-US" sz="2000" b="1" dirty="0">
                <a:solidFill>
                  <a:prstClr val="black"/>
                </a:solidFill>
              </a:rPr>
            </a:br>
            <a:endParaRPr lang="en-US" sz="2000" b="1" dirty="0">
              <a:solidFill>
                <a:prstClr val="black"/>
              </a:solidFill>
            </a:endParaRPr>
          </a:p>
          <a:p>
            <a:pPr marL="0" indent="0">
              <a:lnSpc>
                <a:spcPct val="100000"/>
              </a:lnSpc>
              <a:buNone/>
            </a:pPr>
            <a:r>
              <a:rPr lang="en-US" sz="1600" dirty="0"/>
              <a:t/>
            </a:r>
            <a:br>
              <a:rPr lang="en-US" sz="1600" dirty="0"/>
            </a:br>
            <a:endParaRPr lang="ru-RU" sz="1600" dirty="0"/>
          </a:p>
        </p:txBody>
      </p:sp>
    </p:spTree>
    <p:extLst>
      <p:ext uri="{BB962C8B-B14F-4D97-AF65-F5344CB8AC3E}">
        <p14:creationId xmlns:p14="http://schemas.microsoft.com/office/powerpoint/2010/main" val="778745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en-US" sz="3200" b="1" dirty="0" smtClean="0"/>
              <a:t>Historical context of agricultural programs:</a:t>
            </a:r>
            <a:r>
              <a:rPr lang="ru-RU" sz="3200" dirty="0" smtClean="0"/>
              <a:t/>
            </a:r>
            <a:br>
              <a:rPr lang="ru-RU" sz="3200" dirty="0" smtClean="0"/>
            </a:br>
            <a:r>
              <a:rPr lang="en-US" sz="3200" b="1" dirty="0" smtClean="0"/>
              <a:t>Kyrgyzstan</a:t>
            </a:r>
            <a:r>
              <a:rPr lang="en-US" sz="3200" dirty="0" smtClean="0"/>
              <a:t> </a:t>
            </a:r>
            <a:r>
              <a:rPr lang="ru-RU" sz="3200" dirty="0"/>
              <a:t/>
            </a:r>
            <a:br>
              <a:rPr lang="ru-RU" sz="3200" dirty="0"/>
            </a:br>
            <a:endParaRPr lang="ru-RU" sz="3200" dirty="0"/>
          </a:p>
        </p:txBody>
      </p:sp>
      <p:sp>
        <p:nvSpPr>
          <p:cNvPr id="3" name="Объект 2"/>
          <p:cNvSpPr>
            <a:spLocks noGrp="1"/>
          </p:cNvSpPr>
          <p:nvPr>
            <p:ph idx="1"/>
          </p:nvPr>
        </p:nvSpPr>
        <p:spPr>
          <a:xfrm>
            <a:off x="838200" y="1785257"/>
            <a:ext cx="10515600" cy="4669972"/>
          </a:xfrm>
        </p:spPr>
        <p:txBody>
          <a:bodyPr>
            <a:noAutofit/>
          </a:bodyPr>
          <a:lstStyle/>
          <a:p>
            <a:pPr>
              <a:lnSpc>
                <a:spcPct val="170000"/>
              </a:lnSpc>
            </a:pPr>
            <a:r>
              <a:rPr lang="en-US" sz="2000" dirty="0" smtClean="0"/>
              <a:t>The </a:t>
            </a:r>
            <a:r>
              <a:rPr lang="en-US" sz="2000" dirty="0"/>
              <a:t>government continued its </a:t>
            </a:r>
            <a:r>
              <a:rPr lang="en-US" sz="2000" b="1" dirty="0"/>
              <a:t>water reform in 2002</a:t>
            </a:r>
            <a:r>
              <a:rPr lang="en-US" sz="2000" dirty="0"/>
              <a:t>. It implemented legislation </a:t>
            </a:r>
            <a:r>
              <a:rPr lang="en-US" sz="2000" dirty="0" smtClean="0"/>
              <a:t>providing the </a:t>
            </a:r>
            <a:r>
              <a:rPr lang="en-US" sz="2000" b="1" dirty="0"/>
              <a:t>WUAs</a:t>
            </a:r>
            <a:r>
              <a:rPr lang="en-US" sz="2000" dirty="0"/>
              <a:t> with the legal status of </a:t>
            </a:r>
            <a:r>
              <a:rPr lang="en-US" sz="2000" b="1" dirty="0"/>
              <a:t>non-commercial organizations </a:t>
            </a:r>
            <a:r>
              <a:rPr lang="en-US" sz="2000" dirty="0"/>
              <a:t>aimed at managing </a:t>
            </a:r>
            <a:r>
              <a:rPr lang="en-US" sz="2000" dirty="0" smtClean="0"/>
              <a:t>and maintaining </a:t>
            </a:r>
            <a:r>
              <a:rPr lang="en-US" sz="2000" dirty="0"/>
              <a:t>irrigation systems in rural areas in the local farmers’ interest</a:t>
            </a:r>
            <a:r>
              <a:rPr lang="en-US" sz="2000" dirty="0" smtClean="0"/>
              <a:t>.</a:t>
            </a:r>
          </a:p>
          <a:p>
            <a:pPr>
              <a:lnSpc>
                <a:spcPct val="170000"/>
              </a:lnSpc>
            </a:pPr>
            <a:r>
              <a:rPr lang="en-US" sz="2000" dirty="0" smtClean="0"/>
              <a:t>The </a:t>
            </a:r>
            <a:r>
              <a:rPr lang="en-US" sz="2000" b="1" dirty="0" smtClean="0"/>
              <a:t>WUAs were designated </a:t>
            </a:r>
            <a:r>
              <a:rPr lang="en-US" sz="2000" dirty="0" smtClean="0"/>
              <a:t>to collect water fees, allocate water equitably among their members and other water users     within their service area, and operate and maintain on-farm irrigation infrastructures using fees collected from water users. </a:t>
            </a:r>
          </a:p>
          <a:p>
            <a:pPr>
              <a:lnSpc>
                <a:spcPct val="170000"/>
              </a:lnSpc>
            </a:pPr>
            <a:r>
              <a:rPr lang="en-US" sz="2000" dirty="0" smtClean="0"/>
              <a:t>The </a:t>
            </a:r>
            <a:r>
              <a:rPr lang="en-US" sz="2000" dirty="0"/>
              <a:t>introduction of irrigation </a:t>
            </a:r>
            <a:r>
              <a:rPr lang="en-US" sz="2000" b="1" dirty="0"/>
              <a:t>water fees </a:t>
            </a:r>
            <a:r>
              <a:rPr lang="en-US" sz="2000" dirty="0"/>
              <a:t>seems to have created opportunities for "elite capture" in some areas by allowing "elites" to gain better access to irrigation water (</a:t>
            </a:r>
            <a:r>
              <a:rPr lang="en-US" sz="2000" dirty="0" smtClean="0"/>
              <a:t>AKRAMOV and </a:t>
            </a:r>
            <a:r>
              <a:rPr lang="en-US" sz="2000" dirty="0"/>
              <a:t>OMURALIEV, 2009). </a:t>
            </a:r>
            <a:br>
              <a:rPr lang="en-US" sz="2000" dirty="0"/>
            </a:br>
            <a:r>
              <a:rPr lang="en-US" sz="1600" dirty="0"/>
              <a:t/>
            </a:r>
            <a:br>
              <a:rPr lang="en-US" sz="1600" dirty="0"/>
            </a:br>
            <a:endParaRPr lang="ru-RU" sz="1600" dirty="0"/>
          </a:p>
        </p:txBody>
      </p:sp>
    </p:spTree>
    <p:extLst>
      <p:ext uri="{BB962C8B-B14F-4D97-AF65-F5344CB8AC3E}">
        <p14:creationId xmlns:p14="http://schemas.microsoft.com/office/powerpoint/2010/main" val="18304703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1531</Words>
  <Application>Microsoft Office PowerPoint</Application>
  <PresentationFormat>Widescreen</PresentationFormat>
  <Paragraphs>121</Paragraphs>
  <Slides>22</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Тема Office</vt:lpstr>
      <vt:lpstr>Agroindustrial policy of the EAEU: Kyrgyzstan    </vt:lpstr>
      <vt:lpstr>Contents</vt:lpstr>
      <vt:lpstr> Historical context of agricultural programs: Kyrgyzstan   </vt:lpstr>
      <vt:lpstr> Historical context of agricultural programs: Kyrgyzstan   </vt:lpstr>
      <vt:lpstr> Historical context of agricultural programs: Kyrgyzstan   </vt:lpstr>
      <vt:lpstr>Historical context of agricultural programs: Kyrgyzstan  </vt:lpstr>
      <vt:lpstr>Historical context of agricultural programs: Kyrgyzstan  </vt:lpstr>
      <vt:lpstr>Historical context of agricultural programs: Kyrgyzstan  </vt:lpstr>
      <vt:lpstr>Historical context of agricultural programs: Kyrgyzstan  </vt:lpstr>
      <vt:lpstr>Historical context of agricultural programs: Kyrgyzstan  </vt:lpstr>
      <vt:lpstr>Historical context of agricultural programs:  Kyrgyzstan  </vt:lpstr>
      <vt:lpstr>Historical context of agricultural programs: Kyrgyzstan  </vt:lpstr>
      <vt:lpstr>Historical context of agricultural programs: NSSD (2013-2017)  </vt:lpstr>
      <vt:lpstr> Historical context of agricultural programs: NSSD (2013-2017)   </vt:lpstr>
      <vt:lpstr>Historical context of agricultural programs: NSSD (2013-2017)  </vt:lpstr>
      <vt:lpstr> Historical context of agricultural programs: NSSD (2013-2017)   </vt:lpstr>
      <vt:lpstr> Historical context of agricultural programs: NSSD (2013-2017)   </vt:lpstr>
      <vt:lpstr> Historical context of agricultural programs: NSSD (2013-2017)   </vt:lpstr>
      <vt:lpstr> Historical context of agricultural programs: NSSD (2013-2017)   </vt:lpstr>
      <vt:lpstr>National Development Strategy of the KR for 2018-2040 </vt:lpstr>
      <vt:lpstr>National Development Strategy of the KR for 2018-2040 </vt:lpstr>
      <vt:lpstr>National Development Strategy of the KR for 2018-2040 </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Eurasian Economic Union: Multilateral Disciplines vs Regional Integration</dc:title>
  <dc:creator>HP</dc:creator>
  <cp:lastModifiedBy>user</cp:lastModifiedBy>
  <cp:revision>36</cp:revision>
  <dcterms:created xsi:type="dcterms:W3CDTF">2019-04-02T13:16:43Z</dcterms:created>
  <dcterms:modified xsi:type="dcterms:W3CDTF">2020-12-02T11:16:12Z</dcterms:modified>
</cp:coreProperties>
</file>