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76" r:id="rId16"/>
    <p:sldId id="273" r:id="rId17"/>
    <p:sldId id="275" r:id="rId18"/>
    <p:sldId id="274" r:id="rId19"/>
    <p:sldId id="268" r:id="rId20"/>
    <p:sldId id="270"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58231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144423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381556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4182654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29203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6428F0D-B053-4DE9-83E1-41F04A8EAB14}" type="datetimeFigureOut">
              <a:rPr lang="ru-RU" smtClean="0"/>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24019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6428F0D-B053-4DE9-83E1-41F04A8EAB14}" type="datetimeFigureOut">
              <a:rPr lang="ru-RU" smtClean="0"/>
              <a:t>18.11.2020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137833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6428F0D-B053-4DE9-83E1-41F04A8EAB14}" type="datetimeFigureOut">
              <a:rPr lang="ru-RU" smtClean="0"/>
              <a:t>18.11.2020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124247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6428F0D-B053-4DE9-83E1-41F04A8EAB14}" type="datetimeFigureOut">
              <a:rPr lang="ru-RU" smtClean="0"/>
              <a:t>18.11.2020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176342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6428F0D-B053-4DE9-83E1-41F04A8EAB14}" type="datetimeFigureOut">
              <a:rPr lang="ru-RU" smtClean="0"/>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396957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6428F0D-B053-4DE9-83E1-41F04A8EAB14}" type="datetimeFigureOut">
              <a:rPr lang="ru-RU" smtClean="0"/>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4E14A49-5F28-4979-A30A-349BE6508A6D}" type="slidenum">
              <a:rPr lang="ru-RU" smtClean="0"/>
              <a:t>‹#›</a:t>
            </a:fld>
            <a:endParaRPr lang="ru-RU"/>
          </a:p>
        </p:txBody>
      </p:sp>
    </p:spTree>
    <p:extLst>
      <p:ext uri="{BB962C8B-B14F-4D97-AF65-F5344CB8AC3E}">
        <p14:creationId xmlns:p14="http://schemas.microsoft.com/office/powerpoint/2010/main" val="44110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428F0D-B053-4DE9-83E1-41F04A8EAB14}" type="datetimeFigureOut">
              <a:rPr lang="ru-RU" smtClean="0"/>
              <a:t>18.11.2020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14A49-5F28-4979-A30A-349BE6508A6D}" type="slidenum">
              <a:rPr lang="ru-RU" smtClean="0"/>
              <a:t>‹#›</a:t>
            </a:fld>
            <a:endParaRPr lang="ru-RU"/>
          </a:p>
        </p:txBody>
      </p:sp>
    </p:spTree>
    <p:extLst>
      <p:ext uri="{BB962C8B-B14F-4D97-AF65-F5344CB8AC3E}">
        <p14:creationId xmlns:p14="http://schemas.microsoft.com/office/powerpoint/2010/main" val="319012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4400" b="1" u="sng" dirty="0">
                <a:solidFill>
                  <a:prstClr val="black"/>
                </a:solidFill>
              </a:rPr>
              <a:t>Eurasian </a:t>
            </a:r>
            <a:r>
              <a:rPr lang="en-US" sz="4400" b="1" u="sng" dirty="0" smtClean="0">
                <a:solidFill>
                  <a:prstClr val="black"/>
                </a:solidFill>
              </a:rPr>
              <a:t>Economic Union</a:t>
            </a:r>
            <a:r>
              <a:rPr lang="en-US" sz="4400" b="1" u="sng" dirty="0">
                <a:solidFill>
                  <a:prstClr val="black"/>
                </a:solidFill>
              </a:rPr>
              <a:t>: Multilateral Disciplines vs Regional Integration</a:t>
            </a:r>
            <a:endParaRPr lang="ru-RU" dirty="0"/>
          </a:p>
        </p:txBody>
      </p:sp>
      <p:pic>
        <p:nvPicPr>
          <p:cNvPr id="4" name="Рисунок 3"/>
          <p:cNvPicPr>
            <a:picLocks noChangeAspect="1"/>
          </p:cNvPicPr>
          <p:nvPr/>
        </p:nvPicPr>
        <p:blipFill>
          <a:blip r:embed="rId2"/>
          <a:stretch>
            <a:fillRect/>
          </a:stretch>
        </p:blipFill>
        <p:spPr>
          <a:xfrm>
            <a:off x="4829578" y="4495800"/>
            <a:ext cx="3000375" cy="762000"/>
          </a:xfrm>
          <a:prstGeom prst="rect">
            <a:avLst/>
          </a:prstGeom>
        </p:spPr>
      </p:pic>
      <p:sp>
        <p:nvSpPr>
          <p:cNvPr id="3" name="Подзаголовок 2"/>
          <p:cNvSpPr>
            <a:spLocks noGrp="1"/>
          </p:cNvSpPr>
          <p:nvPr>
            <p:ph type="subTitle" idx="1"/>
          </p:nvPr>
        </p:nvSpPr>
        <p:spPr>
          <a:xfrm>
            <a:off x="1524000" y="4687910"/>
            <a:ext cx="9144000" cy="569890"/>
          </a:xfrm>
        </p:spPr>
        <p:txBody>
          <a:bodyPr/>
          <a:lstStyle/>
          <a:p>
            <a:endParaRPr lang="ru-RU" dirty="0"/>
          </a:p>
        </p:txBody>
      </p:sp>
    </p:spTree>
    <p:extLst>
      <p:ext uri="{BB962C8B-B14F-4D97-AF65-F5344CB8AC3E}">
        <p14:creationId xmlns:p14="http://schemas.microsoft.com/office/powerpoint/2010/main" val="18256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p:txBody>
          <a:bodyPr>
            <a:normAutofit/>
          </a:bodyPr>
          <a:lstStyle/>
          <a:p>
            <a:pPr marL="0" indent="0">
              <a:buNone/>
            </a:pPr>
            <a:r>
              <a:rPr lang="en-US" sz="4400" b="1" dirty="0" smtClean="0">
                <a:solidFill>
                  <a:srgbClr val="FF0000"/>
                </a:solidFill>
              </a:rPr>
              <a:t>2011 </a:t>
            </a:r>
            <a:endParaRPr lang="en-US" sz="4400" dirty="0" smtClean="0">
              <a:solidFill>
                <a:srgbClr val="FF0000"/>
              </a:solidFill>
            </a:endParaRPr>
          </a:p>
          <a:p>
            <a:pPr algn="just"/>
            <a:r>
              <a:rPr lang="en-US" dirty="0" smtClean="0"/>
              <a:t>On November 18, Presidents Alexander Lukashenko, </a:t>
            </a:r>
            <a:r>
              <a:rPr lang="en-US" dirty="0" err="1" smtClean="0"/>
              <a:t>Nursultan</a:t>
            </a:r>
            <a:r>
              <a:rPr lang="en-US" dirty="0" smtClean="0"/>
              <a:t> </a:t>
            </a:r>
            <a:r>
              <a:rPr lang="en-US" dirty="0" err="1" smtClean="0"/>
              <a:t>Nazarbayev</a:t>
            </a:r>
            <a:r>
              <a:rPr lang="en-US" dirty="0" smtClean="0"/>
              <a:t> and Dmitry Medvedev signed a Declaration on the Eurasian Economic Integration. </a:t>
            </a:r>
          </a:p>
          <a:p>
            <a:pPr marL="0" indent="0">
              <a:buNone/>
            </a:pPr>
            <a:endParaRPr lang="en-US" dirty="0" smtClean="0"/>
          </a:p>
          <a:p>
            <a:r>
              <a:rPr lang="en-US" dirty="0" smtClean="0"/>
              <a:t>The </a:t>
            </a:r>
            <a:r>
              <a:rPr lang="ru-RU" dirty="0" err="1" smtClean="0"/>
              <a:t>Treaty</a:t>
            </a:r>
            <a:r>
              <a:rPr lang="ru-RU" dirty="0" smtClean="0"/>
              <a:t> </a:t>
            </a:r>
            <a:r>
              <a:rPr lang="ru-RU" dirty="0" err="1" smtClean="0"/>
              <a:t>on</a:t>
            </a:r>
            <a:r>
              <a:rPr lang="ru-RU" dirty="0" smtClean="0"/>
              <a:t> </a:t>
            </a:r>
            <a:r>
              <a:rPr lang="ru-RU" dirty="0" err="1" smtClean="0"/>
              <a:t>the</a:t>
            </a:r>
            <a:r>
              <a:rPr lang="ru-RU" dirty="0" smtClean="0"/>
              <a:t> </a:t>
            </a:r>
            <a:r>
              <a:rPr lang="ru-RU" dirty="0" err="1" smtClean="0"/>
              <a:t>Eurasian</a:t>
            </a:r>
            <a:r>
              <a:rPr lang="ru-RU" dirty="0" smtClean="0"/>
              <a:t> </a:t>
            </a:r>
            <a:r>
              <a:rPr lang="ru-RU" dirty="0" err="1" smtClean="0"/>
              <a:t>Economic</a:t>
            </a:r>
            <a:r>
              <a:rPr lang="ru-RU" dirty="0" smtClean="0"/>
              <a:t> </a:t>
            </a:r>
            <a:r>
              <a:rPr lang="ru-RU" dirty="0" err="1" smtClean="0"/>
              <a:t>Commission</a:t>
            </a:r>
            <a:r>
              <a:rPr lang="en-US" dirty="0" smtClean="0"/>
              <a:t> (EEC)</a:t>
            </a:r>
          </a:p>
          <a:p>
            <a:pPr marL="0" indent="0">
              <a:buNone/>
            </a:pPr>
            <a:r>
              <a:rPr lang="en-US" b="1" dirty="0" smtClean="0"/>
              <a:t>EEC – is a permanent regulatory body of the EAEU </a:t>
            </a:r>
          </a:p>
          <a:p>
            <a:pPr marL="0" indent="0">
              <a:buNone/>
            </a:pPr>
            <a:endParaRPr lang="en-US" dirty="0" smtClean="0"/>
          </a:p>
          <a:p>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338484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sz="4000" b="1" dirty="0" smtClean="0">
                <a:solidFill>
                  <a:srgbClr val="FF0000"/>
                </a:solidFill>
              </a:rPr>
              <a:t>2014 </a:t>
            </a:r>
            <a:endParaRPr lang="en-US" sz="4000" dirty="0" smtClean="0">
              <a:solidFill>
                <a:srgbClr val="FF0000"/>
              </a:solidFill>
            </a:endParaRPr>
          </a:p>
          <a:p>
            <a:pPr algn="just"/>
            <a:r>
              <a:rPr lang="en-US" dirty="0" smtClean="0"/>
              <a:t>May 29, Astana hosted the session of the Supreme Eurasian Economic Council, where Presidents Alexander Lukashenko, </a:t>
            </a:r>
            <a:r>
              <a:rPr lang="en-US" dirty="0" err="1" smtClean="0"/>
              <a:t>Nursultan</a:t>
            </a:r>
            <a:r>
              <a:rPr lang="en-US" dirty="0" smtClean="0"/>
              <a:t> </a:t>
            </a:r>
            <a:r>
              <a:rPr lang="en-US" dirty="0" err="1" smtClean="0"/>
              <a:t>Nazarbayev</a:t>
            </a:r>
            <a:r>
              <a:rPr lang="en-US" dirty="0" smtClean="0"/>
              <a:t> and Vladimir Putin signed the </a:t>
            </a:r>
            <a:r>
              <a:rPr lang="en-US" b="1" dirty="0" smtClean="0"/>
              <a:t>Treaty on establishment of the Eurasian Economic Union.</a:t>
            </a:r>
          </a:p>
          <a:p>
            <a:pPr marL="0" indent="0">
              <a:buNone/>
            </a:pPr>
            <a:endParaRPr lang="en-US" b="1" dirty="0" smtClean="0"/>
          </a:p>
          <a:p>
            <a:pPr marL="0" indent="0">
              <a:buNone/>
            </a:pPr>
            <a:r>
              <a:rPr lang="en-US" sz="4000" b="1" dirty="0" smtClean="0">
                <a:solidFill>
                  <a:srgbClr val="FF0000"/>
                </a:solidFill>
              </a:rPr>
              <a:t>2015 </a:t>
            </a:r>
            <a:endParaRPr lang="en-US" sz="4000" dirty="0" smtClean="0">
              <a:solidFill>
                <a:srgbClr val="FF0000"/>
              </a:solidFill>
            </a:endParaRPr>
          </a:p>
          <a:p>
            <a:pPr algn="just"/>
            <a:r>
              <a:rPr lang="en-US" dirty="0" smtClean="0"/>
              <a:t>January 1, The Eurasian Economic Union started its operation. </a:t>
            </a:r>
          </a:p>
          <a:p>
            <a:pPr algn="just"/>
            <a:r>
              <a:rPr lang="en-US" dirty="0" smtClean="0"/>
              <a:t>January 2, </a:t>
            </a:r>
            <a:r>
              <a:rPr lang="en-US" b="1" dirty="0" smtClean="0"/>
              <a:t>Armenia's</a:t>
            </a:r>
            <a:r>
              <a:rPr lang="en-US" dirty="0" smtClean="0"/>
              <a:t> accession treaty came into force. </a:t>
            </a:r>
          </a:p>
          <a:p>
            <a:pPr algn="just"/>
            <a:r>
              <a:rPr lang="en-US" dirty="0" smtClean="0"/>
              <a:t>August 12, </a:t>
            </a:r>
            <a:r>
              <a:rPr lang="en-US" b="1" dirty="0" smtClean="0"/>
              <a:t>Kyrgyzstan's</a:t>
            </a:r>
            <a:r>
              <a:rPr lang="en-US" dirty="0" smtClean="0"/>
              <a:t> accession treaty came into effect.</a:t>
            </a:r>
          </a:p>
          <a:p>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255731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92500" lnSpcReduction="20000"/>
          </a:bodyPr>
          <a:lstStyle/>
          <a:p>
            <a:pPr marL="0" indent="0" algn="just">
              <a:buNone/>
            </a:pPr>
            <a:r>
              <a:rPr lang="en-US" dirty="0" smtClean="0"/>
              <a:t>The </a:t>
            </a:r>
            <a:r>
              <a:rPr lang="en-US" b="1" dirty="0" err="1" smtClean="0"/>
              <a:t>Agroindustrial</a:t>
            </a:r>
            <a:r>
              <a:rPr lang="en-US" b="1" dirty="0" smtClean="0"/>
              <a:t> Complex </a:t>
            </a:r>
            <a:r>
              <a:rPr lang="en-US" dirty="0" smtClean="0"/>
              <a:t>is one of the key strategic sectors of the economy of the EAEU Member States, ensuring the food security. </a:t>
            </a:r>
          </a:p>
          <a:p>
            <a:pPr marL="0" indent="0" algn="just">
              <a:buNone/>
            </a:pPr>
            <a:endParaRPr lang="en-US" dirty="0" smtClean="0"/>
          </a:p>
          <a:p>
            <a:pPr algn="just"/>
            <a:r>
              <a:rPr lang="en-US" dirty="0" smtClean="0"/>
              <a:t>By the production of </a:t>
            </a:r>
            <a:r>
              <a:rPr lang="en-US" b="1" dirty="0" smtClean="0"/>
              <a:t>wheat, milk and dairy products</a:t>
            </a:r>
            <a:r>
              <a:rPr lang="en-US" dirty="0" smtClean="0"/>
              <a:t>, the EAEU countries are the </a:t>
            </a:r>
            <a:r>
              <a:rPr lang="en-US" b="1" dirty="0" smtClean="0"/>
              <a:t>4th largest in the world</a:t>
            </a:r>
          </a:p>
          <a:p>
            <a:pPr algn="just"/>
            <a:r>
              <a:rPr lang="en-US" dirty="0" smtClean="0"/>
              <a:t>By the production of </a:t>
            </a:r>
            <a:r>
              <a:rPr lang="en-US" b="1" dirty="0" smtClean="0"/>
              <a:t>potatoes – 3rd largest </a:t>
            </a:r>
            <a:r>
              <a:rPr lang="en-US" dirty="0" smtClean="0"/>
              <a:t>in the world</a:t>
            </a:r>
          </a:p>
          <a:p>
            <a:pPr algn="just"/>
            <a:r>
              <a:rPr lang="en-US" dirty="0" smtClean="0"/>
              <a:t>By the production of </a:t>
            </a:r>
            <a:r>
              <a:rPr lang="en-US" b="1" dirty="0" smtClean="0"/>
              <a:t>oats, barley and rye – 2nd largest </a:t>
            </a:r>
            <a:r>
              <a:rPr lang="en-US" dirty="0" smtClean="0"/>
              <a:t>in the world</a:t>
            </a:r>
          </a:p>
          <a:p>
            <a:pPr algn="just"/>
            <a:r>
              <a:rPr lang="en-US" dirty="0" smtClean="0"/>
              <a:t>By the production of </a:t>
            </a:r>
            <a:r>
              <a:rPr lang="en-US" b="1" dirty="0" smtClean="0"/>
              <a:t>sugar beet and sunflowers – 1st largest</a:t>
            </a:r>
            <a:r>
              <a:rPr lang="en-US" dirty="0" smtClean="0"/>
              <a:t> in the world </a:t>
            </a:r>
          </a:p>
          <a:p>
            <a:pPr marL="0" indent="0" algn="just">
              <a:buNone/>
            </a:pPr>
            <a:endParaRPr lang="en-US" dirty="0" smtClean="0"/>
          </a:p>
          <a:p>
            <a:pPr marL="0" indent="0" algn="just">
              <a:buNone/>
            </a:pPr>
            <a:r>
              <a:rPr lang="en-US" dirty="0" smtClean="0"/>
              <a:t>(Eurasian Economic Commission, AGROINDUSTRIAL POLICY OF THE EURASIAN ECONOMIC UNION).</a:t>
            </a:r>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4037698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92500" lnSpcReduction="10000"/>
          </a:bodyPr>
          <a:lstStyle/>
          <a:p>
            <a:endParaRPr lang="en-US" dirty="0" smtClean="0"/>
          </a:p>
          <a:p>
            <a:pPr algn="just"/>
            <a:r>
              <a:rPr lang="en-US" dirty="0" smtClean="0"/>
              <a:t>The agricultural turnover includes about 300 million hectares of land, and the common market consists of about 183 million consumers. </a:t>
            </a:r>
          </a:p>
          <a:p>
            <a:pPr marL="0" indent="0" algn="just">
              <a:buNone/>
            </a:pPr>
            <a:endParaRPr lang="en-US" dirty="0" smtClean="0"/>
          </a:p>
          <a:p>
            <a:pPr lvl="0" algn="just"/>
            <a:r>
              <a:rPr lang="en-US" dirty="0" smtClean="0"/>
              <a:t>The </a:t>
            </a:r>
            <a:r>
              <a:rPr lang="en-US" b="1" dirty="0" smtClean="0"/>
              <a:t>average share of agricultural production </a:t>
            </a:r>
            <a:r>
              <a:rPr lang="en-US" dirty="0" smtClean="0"/>
              <a:t>in the GDP for the last 5 years is: for the Republic of Armenia – 20%, for Kyrgyzstan – 15%, for the Republic of Belarus – 8%, for the Republic of Kazakhstan – 4.5% and the Russian Federation – 3.5%. </a:t>
            </a:r>
          </a:p>
          <a:p>
            <a:pPr marL="0" lvl="0" indent="0" algn="just">
              <a:buNone/>
            </a:pPr>
            <a:endParaRPr lang="en-US" sz="2600" dirty="0">
              <a:solidFill>
                <a:prstClr val="black"/>
              </a:solidFill>
            </a:endParaRPr>
          </a:p>
          <a:p>
            <a:pPr marL="0" lvl="0" indent="0" algn="just">
              <a:buNone/>
            </a:pPr>
            <a:r>
              <a:rPr lang="en-US" sz="2600" dirty="0" smtClean="0">
                <a:solidFill>
                  <a:prstClr val="black"/>
                </a:solidFill>
              </a:rPr>
              <a:t>(</a:t>
            </a:r>
            <a:r>
              <a:rPr lang="en-US" sz="2600" dirty="0">
                <a:solidFill>
                  <a:prstClr val="black"/>
                </a:solidFill>
              </a:rPr>
              <a:t>Eurasian Economic Commission, AGROINDUSTRIAL POLICY OF THE EURASIAN ECONOMIC UNION)</a:t>
            </a:r>
          </a:p>
          <a:p>
            <a:endParaRPr lang="en-US" dirty="0" smtClean="0"/>
          </a:p>
          <a:p>
            <a:endParaRPr lang="en-US" dirty="0" smtClean="0"/>
          </a:p>
          <a:p>
            <a:endParaRPr lang="en-US" dirty="0" smtClean="0"/>
          </a:p>
          <a:p>
            <a:endParaRPr lang="en-US" dirty="0"/>
          </a:p>
          <a:p>
            <a:endParaRPr lang="en-US" dirty="0" smtClean="0"/>
          </a:p>
          <a:p>
            <a:pPr marL="0" indent="0">
              <a:buNone/>
            </a:pPr>
            <a:endParaRPr lang="en-US" dirty="0" smtClean="0"/>
          </a:p>
          <a:p>
            <a:endParaRPr lang="ru-RU" dirty="0"/>
          </a:p>
        </p:txBody>
      </p:sp>
    </p:spTree>
    <p:extLst>
      <p:ext uri="{BB962C8B-B14F-4D97-AF65-F5344CB8AC3E}">
        <p14:creationId xmlns:p14="http://schemas.microsoft.com/office/powerpoint/2010/main" val="2775298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92500" lnSpcReduction="10000"/>
          </a:bodyPr>
          <a:lstStyle/>
          <a:p>
            <a:pPr marL="0" indent="0">
              <a:buNone/>
            </a:pPr>
            <a:endParaRPr lang="en-US" dirty="0" smtClean="0"/>
          </a:p>
          <a:p>
            <a:pPr marL="0" indent="0" algn="just">
              <a:buNone/>
            </a:pPr>
            <a:r>
              <a:rPr lang="en-US" b="1" dirty="0" smtClean="0"/>
              <a:t>Article 36 of the Treaty on the CU and the CES (February 26, 1999)</a:t>
            </a:r>
          </a:p>
          <a:p>
            <a:pPr marL="0" indent="0" algn="just">
              <a:buNone/>
            </a:pPr>
            <a:endParaRPr lang="en-US" dirty="0" smtClean="0"/>
          </a:p>
          <a:p>
            <a:pPr marL="0" indent="0" algn="just">
              <a:buNone/>
            </a:pPr>
            <a:r>
              <a:rPr lang="en-US" dirty="0" smtClean="0"/>
              <a:t>Member States will conduct an </a:t>
            </a:r>
            <a:r>
              <a:rPr lang="en-US" b="1" dirty="0" smtClean="0"/>
              <a:t>Agreed Agricultural Policy</a:t>
            </a:r>
            <a:r>
              <a:rPr lang="en-US" dirty="0" smtClean="0"/>
              <a:t>, co-finance </a:t>
            </a:r>
            <a:r>
              <a:rPr lang="en-US" dirty="0" err="1" smtClean="0"/>
              <a:t>programmes</a:t>
            </a:r>
            <a:r>
              <a:rPr lang="en-US" dirty="0" smtClean="0"/>
              <a:t> and projects that ensure the development of production of agricultural and raw materials in accordance with the list agreed by the Parties.</a:t>
            </a:r>
          </a:p>
          <a:p>
            <a:pPr marL="0" indent="0" algn="just">
              <a:buNone/>
            </a:pPr>
            <a:endParaRPr lang="en-US" dirty="0" smtClean="0">
              <a:solidFill>
                <a:prstClr val="black"/>
              </a:solidFill>
            </a:endParaRPr>
          </a:p>
          <a:p>
            <a:pPr marL="0" lvl="0" indent="0" algn="just">
              <a:buNone/>
            </a:pPr>
            <a:endParaRPr lang="en-US" dirty="0">
              <a:solidFill>
                <a:prstClr val="black"/>
              </a:solidFill>
            </a:endParaRPr>
          </a:p>
          <a:p>
            <a:pPr marL="0" lvl="0" indent="0" algn="just">
              <a:buNone/>
            </a:pPr>
            <a:r>
              <a:rPr lang="en-US" dirty="0" smtClean="0">
                <a:solidFill>
                  <a:prstClr val="black"/>
                </a:solidFill>
              </a:rPr>
              <a:t>(</a:t>
            </a:r>
            <a:r>
              <a:rPr lang="en-US" dirty="0">
                <a:solidFill>
                  <a:prstClr val="black"/>
                </a:solidFill>
              </a:rPr>
              <a:t>Eurasian Economic Commission, AGROINDUSTRIAL POLICY OF THE EURASIAN ECONOMIC UNION)</a:t>
            </a:r>
          </a:p>
          <a:p>
            <a:pPr marL="0" indent="0">
              <a:buNone/>
            </a:pPr>
            <a:endParaRPr lang="ru-RU" dirty="0"/>
          </a:p>
        </p:txBody>
      </p:sp>
    </p:spTree>
    <p:extLst>
      <p:ext uri="{BB962C8B-B14F-4D97-AF65-F5344CB8AC3E}">
        <p14:creationId xmlns:p14="http://schemas.microsoft.com/office/powerpoint/2010/main" val="1463394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85000" lnSpcReduction="20000"/>
          </a:bodyPr>
          <a:lstStyle/>
          <a:p>
            <a:pPr marL="0" indent="0">
              <a:buNone/>
            </a:pPr>
            <a:endParaRPr lang="en-US" dirty="0" smtClean="0"/>
          </a:p>
          <a:p>
            <a:pPr marL="0" indent="0" algn="just">
              <a:buNone/>
            </a:pPr>
            <a:r>
              <a:rPr lang="en-US" b="1" dirty="0" smtClean="0"/>
              <a:t>Article 36 of the Treaty on the CU and the CES (February 26, 1999)</a:t>
            </a:r>
          </a:p>
          <a:p>
            <a:pPr marL="0" indent="0" algn="just">
              <a:buNone/>
            </a:pPr>
            <a:endParaRPr lang="en-US" dirty="0" smtClean="0"/>
          </a:p>
          <a:p>
            <a:pPr marL="0" indent="0" algn="just">
              <a:buNone/>
            </a:pPr>
            <a:r>
              <a:rPr lang="en-US" dirty="0" smtClean="0"/>
              <a:t>In conducting the </a:t>
            </a:r>
            <a:r>
              <a:rPr lang="en-US" b="1" dirty="0" smtClean="0"/>
              <a:t>common agricultural policy</a:t>
            </a:r>
            <a:r>
              <a:rPr lang="en-US" dirty="0" smtClean="0"/>
              <a:t>, the Parties shall take into account:</a:t>
            </a:r>
          </a:p>
          <a:p>
            <a:pPr marL="0" indent="0" algn="just">
              <a:buNone/>
            </a:pPr>
            <a:endParaRPr lang="en-US" dirty="0" smtClean="0"/>
          </a:p>
          <a:p>
            <a:pPr marL="0" indent="0" algn="just">
              <a:buNone/>
            </a:pPr>
            <a:r>
              <a:rPr lang="en-US" dirty="0" smtClean="0"/>
              <a:t>– the necessity to ensure </a:t>
            </a:r>
            <a:r>
              <a:rPr lang="en-US" b="1" dirty="0" smtClean="0"/>
              <a:t>food security </a:t>
            </a:r>
            <a:r>
              <a:rPr lang="en-US" dirty="0" smtClean="0"/>
              <a:t>of the Member States of the Treaty;</a:t>
            </a:r>
          </a:p>
          <a:p>
            <a:pPr marL="0" indent="0" algn="just">
              <a:buNone/>
            </a:pPr>
            <a:r>
              <a:rPr lang="en-US" dirty="0" smtClean="0"/>
              <a:t>– the specific nature of agricultural activities due to the industrial and social structure of agriculture, as well as the natural features of the Parties;</a:t>
            </a:r>
          </a:p>
          <a:p>
            <a:pPr marL="0" lvl="0" indent="0" algn="just">
              <a:buNone/>
            </a:pPr>
            <a:r>
              <a:rPr lang="en-US" dirty="0" smtClean="0"/>
              <a:t>– the need to improve the structure of agricultural production.</a:t>
            </a:r>
            <a:r>
              <a:rPr lang="en-US" dirty="0">
                <a:solidFill>
                  <a:prstClr val="black"/>
                </a:solidFill>
              </a:rPr>
              <a:t> </a:t>
            </a:r>
            <a:endParaRPr lang="en-US" dirty="0" smtClean="0">
              <a:solidFill>
                <a:prstClr val="black"/>
              </a:solidFill>
            </a:endParaRPr>
          </a:p>
          <a:p>
            <a:pPr marL="0" lvl="0" indent="0" algn="just">
              <a:buNone/>
            </a:pPr>
            <a:endParaRPr lang="en-US" dirty="0">
              <a:solidFill>
                <a:prstClr val="black"/>
              </a:solidFill>
            </a:endParaRPr>
          </a:p>
          <a:p>
            <a:pPr marL="0" lvl="0" indent="0" algn="just">
              <a:buNone/>
            </a:pPr>
            <a:r>
              <a:rPr lang="en-US" dirty="0" smtClean="0">
                <a:solidFill>
                  <a:prstClr val="black"/>
                </a:solidFill>
              </a:rPr>
              <a:t>(</a:t>
            </a:r>
            <a:r>
              <a:rPr lang="en-US" dirty="0">
                <a:solidFill>
                  <a:prstClr val="black"/>
                </a:solidFill>
              </a:rPr>
              <a:t>Eurasian Economic Commission, AGROINDUSTRIAL POLICY OF THE EURASIAN ECONOMIC UNION)</a:t>
            </a:r>
          </a:p>
          <a:p>
            <a:pPr marL="0" indent="0">
              <a:buNone/>
            </a:pPr>
            <a:endParaRPr lang="ru-RU" dirty="0"/>
          </a:p>
        </p:txBody>
      </p:sp>
    </p:spTree>
    <p:extLst>
      <p:ext uri="{BB962C8B-B14F-4D97-AF65-F5344CB8AC3E}">
        <p14:creationId xmlns:p14="http://schemas.microsoft.com/office/powerpoint/2010/main" val="60490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92500" lnSpcReduction="10000"/>
          </a:bodyPr>
          <a:lstStyle/>
          <a:p>
            <a:pPr marL="0" indent="0">
              <a:buNone/>
            </a:pPr>
            <a:endParaRPr lang="en-US" b="1" dirty="0" smtClean="0"/>
          </a:p>
          <a:p>
            <a:pPr marL="0" indent="0">
              <a:buNone/>
            </a:pPr>
            <a:r>
              <a:rPr lang="en-US" b="1" dirty="0" smtClean="0"/>
              <a:t>Article 94 of the Treaty on the EAEU </a:t>
            </a:r>
          </a:p>
          <a:p>
            <a:pPr marL="0" indent="0">
              <a:buNone/>
            </a:pPr>
            <a:endParaRPr lang="en-US" b="1" dirty="0"/>
          </a:p>
          <a:p>
            <a:pPr marL="0" indent="0">
              <a:buNone/>
            </a:pPr>
            <a:r>
              <a:rPr lang="en-US" dirty="0" smtClean="0"/>
              <a:t>The </a:t>
            </a:r>
            <a:r>
              <a:rPr lang="en-US" b="1" dirty="0" smtClean="0"/>
              <a:t>main objective of the Agreed </a:t>
            </a:r>
            <a:r>
              <a:rPr lang="en-US" b="1" dirty="0" err="1" smtClean="0"/>
              <a:t>Agroindustrial</a:t>
            </a:r>
            <a:r>
              <a:rPr lang="en-US" b="1" dirty="0" smtClean="0"/>
              <a:t> Policy </a:t>
            </a:r>
            <a:r>
              <a:rPr lang="en-US" dirty="0" smtClean="0"/>
              <a:t>shall be the efficient implementation of the resource potential of the EAEU countries for optimization of the volumes of competitive agricultural and food products, meeting the needs of the common agricultural market, as well as increasing exports. </a:t>
            </a:r>
          </a:p>
          <a:p>
            <a:pPr marL="0" lvl="0" indent="0">
              <a:buNone/>
            </a:pPr>
            <a:endParaRPr lang="en-US" dirty="0">
              <a:solidFill>
                <a:prstClr val="black"/>
              </a:solidFill>
            </a:endParaRPr>
          </a:p>
          <a:p>
            <a:pPr marL="0" lvl="0" indent="0">
              <a:buNone/>
            </a:pPr>
            <a:r>
              <a:rPr lang="en-US" dirty="0" smtClean="0">
                <a:solidFill>
                  <a:prstClr val="black"/>
                </a:solidFill>
              </a:rPr>
              <a:t>(</a:t>
            </a:r>
            <a:r>
              <a:rPr lang="en-US" dirty="0">
                <a:solidFill>
                  <a:prstClr val="black"/>
                </a:solidFill>
              </a:rPr>
              <a:t>Eurasian Economic Commission, AGROINDUSTRIAL POLICY OF THE EURASIAN ECONOMIC UNION)</a:t>
            </a:r>
          </a:p>
          <a:p>
            <a:pPr marL="0" indent="0">
              <a:buNone/>
            </a:pPr>
            <a:endParaRPr lang="en-US" dirty="0" smtClean="0"/>
          </a:p>
        </p:txBody>
      </p:sp>
    </p:spTree>
    <p:extLst>
      <p:ext uri="{BB962C8B-B14F-4D97-AF65-F5344CB8AC3E}">
        <p14:creationId xmlns:p14="http://schemas.microsoft.com/office/powerpoint/2010/main" val="1191184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a:xfrm>
            <a:off x="838200" y="2034945"/>
            <a:ext cx="10515600" cy="4351338"/>
          </a:xfrm>
        </p:spPr>
        <p:txBody>
          <a:bodyPr>
            <a:normAutofit fontScale="55000" lnSpcReduction="20000"/>
          </a:bodyPr>
          <a:lstStyle/>
          <a:p>
            <a:pPr marL="0" indent="0">
              <a:buNone/>
            </a:pPr>
            <a:endParaRPr lang="en-US" b="1" dirty="0" smtClean="0"/>
          </a:p>
          <a:p>
            <a:pPr marL="0" indent="0" algn="just">
              <a:buNone/>
            </a:pPr>
            <a:r>
              <a:rPr lang="en-US" sz="4400" b="1" dirty="0" smtClean="0"/>
              <a:t>Article 94 of the Treaty on the EAEU </a:t>
            </a:r>
          </a:p>
          <a:p>
            <a:pPr marL="0" indent="0" algn="just">
              <a:buNone/>
            </a:pPr>
            <a:endParaRPr lang="en-US" sz="4400" b="1" dirty="0"/>
          </a:p>
          <a:p>
            <a:pPr marL="0" indent="0" algn="just">
              <a:buNone/>
            </a:pPr>
            <a:r>
              <a:rPr lang="en-US" sz="3600" dirty="0" smtClean="0"/>
              <a:t>The implementation of the Agreed </a:t>
            </a:r>
            <a:r>
              <a:rPr lang="en-US" sz="3600" dirty="0" err="1" smtClean="0"/>
              <a:t>Agroindustrial</a:t>
            </a:r>
            <a:r>
              <a:rPr lang="en-US" sz="3600" dirty="0" smtClean="0"/>
              <a:t> Policy is aimed at solving the following </a:t>
            </a:r>
            <a:r>
              <a:rPr lang="en-US" sz="3600" b="1" dirty="0" smtClean="0"/>
              <a:t>challenges</a:t>
            </a:r>
            <a:r>
              <a:rPr lang="en-US" sz="3600" dirty="0" smtClean="0"/>
              <a:t>:</a:t>
            </a:r>
          </a:p>
          <a:p>
            <a:pPr marL="0" indent="0" algn="just">
              <a:buNone/>
            </a:pPr>
            <a:endParaRPr lang="en-US" sz="3600" dirty="0" smtClean="0"/>
          </a:p>
          <a:p>
            <a:pPr marL="0" indent="0" algn="just">
              <a:buNone/>
            </a:pPr>
            <a:r>
              <a:rPr lang="en-US" sz="3600" dirty="0" smtClean="0"/>
              <a:t>– balanced development of the production and markets of agricultural and food products; </a:t>
            </a:r>
          </a:p>
          <a:p>
            <a:pPr marL="0" indent="0" algn="just">
              <a:buNone/>
            </a:pPr>
            <a:r>
              <a:rPr lang="en-US" sz="3600" dirty="0" smtClean="0"/>
              <a:t>– fair competition between constituents of the EAEU countries, including equal access to the common agricultural market;</a:t>
            </a:r>
          </a:p>
          <a:p>
            <a:pPr marL="0" indent="0" algn="just">
              <a:buNone/>
            </a:pPr>
            <a:r>
              <a:rPr lang="en-US" sz="3600" dirty="0" smtClean="0"/>
              <a:t>– standardization of the requirements related to the circulation of agricultural and food products; </a:t>
            </a:r>
          </a:p>
          <a:p>
            <a:pPr marL="0" lvl="0" indent="0" algn="just">
              <a:buNone/>
            </a:pPr>
            <a:r>
              <a:rPr lang="en-US" sz="3600" dirty="0" smtClean="0"/>
              <a:t>– protection of the interests of producers of the countries of the EAEU in domestic and foreign markets. </a:t>
            </a:r>
          </a:p>
          <a:p>
            <a:pPr marL="0" lvl="0" indent="0" algn="just">
              <a:buNone/>
            </a:pPr>
            <a:endParaRPr lang="en-US" sz="3600" dirty="0">
              <a:solidFill>
                <a:prstClr val="black"/>
              </a:solidFill>
            </a:endParaRPr>
          </a:p>
          <a:p>
            <a:pPr marL="0" lvl="0" indent="0" algn="just">
              <a:buNone/>
            </a:pPr>
            <a:r>
              <a:rPr lang="en-US" dirty="0" smtClean="0">
                <a:solidFill>
                  <a:prstClr val="black"/>
                </a:solidFill>
              </a:rPr>
              <a:t>(</a:t>
            </a:r>
            <a:r>
              <a:rPr lang="en-US" dirty="0">
                <a:solidFill>
                  <a:prstClr val="black"/>
                </a:solidFill>
              </a:rPr>
              <a:t>Eurasian Economic Commission, AGROINDUSTRIAL POLICY OF THE EURASIAN ECONOMIC UNION)</a:t>
            </a:r>
          </a:p>
          <a:p>
            <a:pPr marL="0" indent="0">
              <a:buNone/>
            </a:pPr>
            <a:endParaRPr lang="en-US" dirty="0" smtClean="0"/>
          </a:p>
        </p:txBody>
      </p:sp>
    </p:spTree>
    <p:extLst>
      <p:ext uri="{BB962C8B-B14F-4D97-AF65-F5344CB8AC3E}">
        <p14:creationId xmlns:p14="http://schemas.microsoft.com/office/powerpoint/2010/main" val="1536662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a:xfrm>
            <a:off x="838200" y="1825625"/>
            <a:ext cx="10515600" cy="4762462"/>
          </a:xfrm>
        </p:spPr>
        <p:txBody>
          <a:bodyPr>
            <a:normAutofit fontScale="47500" lnSpcReduction="20000"/>
          </a:bodyPr>
          <a:lstStyle/>
          <a:p>
            <a:pPr marL="0" indent="0">
              <a:buNone/>
            </a:pPr>
            <a:endParaRPr lang="en-US" b="1" dirty="0" smtClean="0"/>
          </a:p>
          <a:p>
            <a:pPr marL="0" indent="0">
              <a:buNone/>
            </a:pPr>
            <a:r>
              <a:rPr lang="en-US" sz="3800" b="1" dirty="0" smtClean="0"/>
              <a:t>Article 95 of the Treaty on the EAEU</a:t>
            </a:r>
          </a:p>
          <a:p>
            <a:pPr marL="0" indent="0">
              <a:buNone/>
            </a:pPr>
            <a:endParaRPr lang="en-US" dirty="0" smtClean="0"/>
          </a:p>
          <a:p>
            <a:pPr marL="0" indent="0">
              <a:buNone/>
            </a:pPr>
            <a:r>
              <a:rPr lang="en-US" sz="4200" dirty="0" smtClean="0"/>
              <a:t>The treaty defines the following </a:t>
            </a:r>
            <a:r>
              <a:rPr lang="en-US" sz="4200" b="1" dirty="0" smtClean="0"/>
              <a:t>directions of the interstate cooperation and collaboration </a:t>
            </a:r>
            <a:r>
              <a:rPr lang="en-US" sz="4200" dirty="0" smtClean="0"/>
              <a:t>in the sphere of the AIC:</a:t>
            </a:r>
          </a:p>
          <a:p>
            <a:pPr marL="0" indent="0">
              <a:buNone/>
            </a:pPr>
            <a:r>
              <a:rPr lang="en-US" sz="4200" dirty="0" smtClean="0"/>
              <a:t>– forecasting in the AIC;</a:t>
            </a:r>
          </a:p>
          <a:p>
            <a:pPr marL="0" indent="0">
              <a:buNone/>
            </a:pPr>
            <a:r>
              <a:rPr lang="en-US" sz="4200" dirty="0" smtClean="0"/>
              <a:t>– state support of agriculture;</a:t>
            </a:r>
          </a:p>
          <a:p>
            <a:pPr marL="0" indent="0">
              <a:buNone/>
            </a:pPr>
            <a:r>
              <a:rPr lang="en-US" sz="4200" dirty="0" smtClean="0"/>
              <a:t>– common agricultural market regulation;</a:t>
            </a:r>
          </a:p>
          <a:p>
            <a:pPr marL="0" indent="0">
              <a:buNone/>
            </a:pPr>
            <a:r>
              <a:rPr lang="en-US" sz="4200" dirty="0" smtClean="0"/>
              <a:t>– establishment of the unified requirements the sphere of production and circulation of products;</a:t>
            </a:r>
          </a:p>
          <a:p>
            <a:pPr marL="0" indent="0">
              <a:buNone/>
            </a:pPr>
            <a:r>
              <a:rPr lang="en-US" sz="4200" dirty="0" smtClean="0"/>
              <a:t>– development of export of agricultural and food products;</a:t>
            </a:r>
          </a:p>
          <a:p>
            <a:pPr marL="0" indent="0">
              <a:buNone/>
            </a:pPr>
            <a:r>
              <a:rPr lang="en-US" sz="4200" dirty="0" smtClean="0"/>
              <a:t>– scientific and innovative development of the AIC;</a:t>
            </a:r>
          </a:p>
          <a:p>
            <a:pPr marL="0" lvl="0" indent="0">
              <a:buNone/>
            </a:pPr>
            <a:r>
              <a:rPr lang="en-US" sz="4200" dirty="0" smtClean="0"/>
              <a:t>– integrated information support of the AIC.</a:t>
            </a:r>
            <a:r>
              <a:rPr lang="en-US" sz="4200" dirty="0">
                <a:solidFill>
                  <a:prstClr val="black"/>
                </a:solidFill>
              </a:rPr>
              <a:t> </a:t>
            </a:r>
            <a:endParaRPr lang="en-US" sz="4200" dirty="0" smtClean="0">
              <a:solidFill>
                <a:prstClr val="black"/>
              </a:solidFill>
            </a:endParaRPr>
          </a:p>
          <a:p>
            <a:pPr marL="0" lvl="0" indent="0">
              <a:buNone/>
            </a:pPr>
            <a:endParaRPr lang="en-US" dirty="0">
              <a:solidFill>
                <a:prstClr val="black"/>
              </a:solidFill>
            </a:endParaRPr>
          </a:p>
          <a:p>
            <a:pPr marL="0" lvl="0" indent="0">
              <a:buNone/>
            </a:pPr>
            <a:r>
              <a:rPr lang="en-US" dirty="0" smtClean="0">
                <a:solidFill>
                  <a:prstClr val="black"/>
                </a:solidFill>
              </a:rPr>
              <a:t>(</a:t>
            </a:r>
            <a:r>
              <a:rPr lang="en-US" dirty="0">
                <a:solidFill>
                  <a:prstClr val="black"/>
                </a:solidFill>
              </a:rPr>
              <a:t>Eurasian Economic Commission, AGROINDUSTRIAL POLICY OF THE EURASIAN ECONOMIC UNION)</a:t>
            </a:r>
          </a:p>
          <a:p>
            <a:pPr marL="0" indent="0">
              <a:buNone/>
            </a:pPr>
            <a:r>
              <a:rPr lang="en-US" dirty="0" smtClean="0"/>
              <a:t> </a:t>
            </a:r>
          </a:p>
        </p:txBody>
      </p:sp>
    </p:spTree>
    <p:extLst>
      <p:ext uri="{BB962C8B-B14F-4D97-AF65-F5344CB8AC3E}">
        <p14:creationId xmlns:p14="http://schemas.microsoft.com/office/powerpoint/2010/main" val="3239055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p:txBody>
          <a:bodyPr>
            <a:normAutofit fontScale="77500" lnSpcReduction="20000"/>
          </a:bodyPr>
          <a:lstStyle/>
          <a:p>
            <a:pPr marL="0" indent="0" algn="just">
              <a:buNone/>
            </a:pPr>
            <a:r>
              <a:rPr lang="en-US" dirty="0" smtClean="0"/>
              <a:t>CU (2010) </a:t>
            </a:r>
          </a:p>
          <a:p>
            <a:pPr algn="just"/>
            <a:r>
              <a:rPr lang="en-US" dirty="0" smtClean="0"/>
              <a:t>Treaty on the Customs Union and the Common Economic Space (February 26, 1999)</a:t>
            </a:r>
          </a:p>
          <a:p>
            <a:pPr algn="just"/>
            <a:endParaRPr lang="en-US" dirty="0"/>
          </a:p>
          <a:p>
            <a:pPr marL="0" indent="0" algn="just">
              <a:buNone/>
            </a:pPr>
            <a:r>
              <a:rPr lang="en-US" dirty="0" smtClean="0"/>
              <a:t>CES (2012) </a:t>
            </a:r>
          </a:p>
          <a:p>
            <a:pPr algn="just"/>
            <a:r>
              <a:rPr lang="en-US" dirty="0" smtClean="0"/>
              <a:t>Agreement on the Unified Rules of state support of agriculture (December 9, 2010)</a:t>
            </a:r>
          </a:p>
          <a:p>
            <a:pPr algn="just"/>
            <a:r>
              <a:rPr lang="en-US" dirty="0" smtClean="0"/>
              <a:t>Concept of the Agreed (Coordinated) </a:t>
            </a:r>
            <a:r>
              <a:rPr lang="en-US" dirty="0" err="1" smtClean="0"/>
              <a:t>Agroindustrial</a:t>
            </a:r>
            <a:r>
              <a:rPr lang="en-US" dirty="0" smtClean="0"/>
              <a:t> Policy (Decision No.35 of the Supreme Eurasian Economic Council (May 29, 2013)) and the Action Plan for its implementation (Decision No.94 of the Supreme Eurasian Economic Council (November 21, 2014))</a:t>
            </a:r>
          </a:p>
          <a:p>
            <a:pPr marL="0" indent="0" algn="just">
              <a:buNone/>
            </a:pPr>
            <a:r>
              <a:rPr lang="en-US" dirty="0" smtClean="0"/>
              <a:t> </a:t>
            </a:r>
          </a:p>
          <a:p>
            <a:pPr marL="0" indent="0" algn="just">
              <a:buNone/>
            </a:pPr>
            <a:r>
              <a:rPr lang="en-US" dirty="0" smtClean="0"/>
              <a:t>EAEU (2015)</a:t>
            </a:r>
          </a:p>
          <a:p>
            <a:pPr algn="just"/>
            <a:r>
              <a:rPr lang="en-US" dirty="0" smtClean="0"/>
              <a:t>Treaty on the Eurasian Economic Union (May 29, 2014), Section XXV: THE AGROINDUSTRIAL COMPLEX</a:t>
            </a:r>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170057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Content</a:t>
            </a:r>
            <a:endParaRPr lang="ru-RU" dirty="0"/>
          </a:p>
        </p:txBody>
      </p:sp>
      <p:sp>
        <p:nvSpPr>
          <p:cNvPr id="3" name="Объект 2"/>
          <p:cNvSpPr>
            <a:spLocks noGrp="1"/>
          </p:cNvSpPr>
          <p:nvPr>
            <p:ph idx="1"/>
          </p:nvPr>
        </p:nvSpPr>
        <p:spPr>
          <a:xfrm>
            <a:off x="838200" y="1902898"/>
            <a:ext cx="10515600" cy="4351338"/>
          </a:xfrm>
        </p:spPr>
        <p:txBody>
          <a:bodyPr>
            <a:normAutofit/>
          </a:bodyPr>
          <a:lstStyle/>
          <a:p>
            <a:pPr marL="0" indent="0">
              <a:buNone/>
            </a:pPr>
            <a:r>
              <a:rPr lang="en-US" b="1" dirty="0" smtClean="0"/>
              <a:t>Introduction</a:t>
            </a:r>
          </a:p>
          <a:p>
            <a:pPr marL="0" indent="0">
              <a:buNone/>
            </a:pPr>
            <a:endParaRPr lang="en-US" b="1" dirty="0" smtClean="0"/>
          </a:p>
          <a:p>
            <a:pPr marL="0" indent="0">
              <a:buNone/>
            </a:pPr>
            <a:r>
              <a:rPr lang="en-US" b="1" dirty="0" smtClean="0"/>
              <a:t>Process </a:t>
            </a:r>
            <a:r>
              <a:rPr lang="en-US" b="1" dirty="0"/>
              <a:t>of Eurasian Economic Union (EAEU) </a:t>
            </a:r>
            <a:endParaRPr lang="ru-RU" dirty="0"/>
          </a:p>
          <a:p>
            <a:pPr lvl="0"/>
            <a:r>
              <a:rPr lang="en-US" dirty="0"/>
              <a:t>Historical Background </a:t>
            </a:r>
            <a:endParaRPr lang="ru-RU" dirty="0"/>
          </a:p>
          <a:p>
            <a:pPr marL="0" indent="0">
              <a:buNone/>
            </a:pPr>
            <a:endParaRPr lang="en-US" b="1" dirty="0"/>
          </a:p>
          <a:p>
            <a:pPr marL="0" indent="0">
              <a:buNone/>
            </a:pPr>
            <a:r>
              <a:rPr lang="en-US" b="1" dirty="0" err="1" smtClean="0"/>
              <a:t>Agroindustrial</a:t>
            </a:r>
            <a:r>
              <a:rPr lang="en-US" b="1" dirty="0" smtClean="0"/>
              <a:t> </a:t>
            </a:r>
            <a:r>
              <a:rPr lang="en-US" b="1" dirty="0"/>
              <a:t>policy of the EAEU</a:t>
            </a:r>
            <a:endParaRPr lang="ru-RU" dirty="0"/>
          </a:p>
          <a:p>
            <a:pPr lvl="0"/>
            <a:r>
              <a:rPr lang="en-US" dirty="0" err="1"/>
              <a:t>Agroindustrial</a:t>
            </a:r>
            <a:r>
              <a:rPr lang="en-US" dirty="0"/>
              <a:t> Complex (AIC)</a:t>
            </a:r>
            <a:endParaRPr lang="ru-RU" dirty="0"/>
          </a:p>
          <a:p>
            <a:pPr marL="0" indent="0">
              <a:buNone/>
            </a:pPr>
            <a:endParaRPr lang="ru-RU" dirty="0"/>
          </a:p>
        </p:txBody>
      </p:sp>
    </p:spTree>
    <p:extLst>
      <p:ext uri="{BB962C8B-B14F-4D97-AF65-F5344CB8AC3E}">
        <p14:creationId xmlns:p14="http://schemas.microsoft.com/office/powerpoint/2010/main" val="4080377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Agroindustrial</a:t>
            </a:r>
            <a:r>
              <a:rPr lang="en-US" dirty="0" smtClean="0"/>
              <a:t> Policy of the EAEU:</a:t>
            </a:r>
            <a:br>
              <a:rPr lang="en-US" dirty="0" smtClean="0"/>
            </a:br>
            <a:r>
              <a:rPr lang="en-US" dirty="0" err="1" smtClean="0"/>
              <a:t>Agroindustrial</a:t>
            </a:r>
            <a:r>
              <a:rPr lang="en-US" dirty="0" smtClean="0"/>
              <a:t> Complex (AIC)</a:t>
            </a:r>
            <a:endParaRPr lang="ru-RU" dirty="0"/>
          </a:p>
        </p:txBody>
      </p:sp>
      <p:sp>
        <p:nvSpPr>
          <p:cNvPr id="3" name="Объект 2"/>
          <p:cNvSpPr>
            <a:spLocks noGrp="1"/>
          </p:cNvSpPr>
          <p:nvPr>
            <p:ph idx="1"/>
          </p:nvPr>
        </p:nvSpPr>
        <p:spPr>
          <a:xfrm>
            <a:off x="637902" y="1808208"/>
            <a:ext cx="10515600" cy="4351338"/>
          </a:xfrm>
        </p:spPr>
        <p:txBody>
          <a:bodyPr>
            <a:normAutofit fontScale="92500" lnSpcReduction="10000"/>
          </a:bodyPr>
          <a:lstStyle/>
          <a:p>
            <a:pPr marL="0" indent="0">
              <a:buNone/>
            </a:pPr>
            <a:endParaRPr lang="en-US" dirty="0" smtClean="0"/>
          </a:p>
          <a:p>
            <a:pPr marL="0" indent="0" algn="just">
              <a:buNone/>
            </a:pPr>
            <a:r>
              <a:rPr lang="en-US" dirty="0" smtClean="0"/>
              <a:t>COMMISSION’S WORK IN THE AGROINDUSTRIAL SPHERE</a:t>
            </a:r>
          </a:p>
          <a:p>
            <a:pPr marL="0" indent="0" algn="just">
              <a:buNone/>
            </a:pPr>
            <a:endParaRPr lang="en-US" dirty="0" smtClean="0"/>
          </a:p>
          <a:p>
            <a:pPr marL="0" indent="0" algn="just">
              <a:buNone/>
            </a:pPr>
            <a:r>
              <a:rPr lang="en-US" b="1" dirty="0" smtClean="0"/>
              <a:t>DEPARTMENT FOR AGROINDUSTRIAL POLICY OF THE EEC </a:t>
            </a:r>
          </a:p>
          <a:p>
            <a:pPr algn="just"/>
            <a:r>
              <a:rPr lang="en-US" dirty="0" smtClean="0"/>
              <a:t>Division of </a:t>
            </a:r>
            <a:r>
              <a:rPr lang="en-US" dirty="0" err="1" smtClean="0"/>
              <a:t>Agroindustrial</a:t>
            </a:r>
            <a:r>
              <a:rPr lang="en-US" dirty="0" smtClean="0"/>
              <a:t> Policy, International </a:t>
            </a:r>
            <a:r>
              <a:rPr lang="en-US" dirty="0" err="1" smtClean="0"/>
              <a:t>Programmes</a:t>
            </a:r>
            <a:r>
              <a:rPr lang="en-US" dirty="0" smtClean="0"/>
              <a:t> and Projects </a:t>
            </a:r>
          </a:p>
          <a:p>
            <a:pPr algn="just"/>
            <a:r>
              <a:rPr lang="en-US" dirty="0" smtClean="0"/>
              <a:t>Division of Agricultural Subsidies </a:t>
            </a:r>
          </a:p>
          <a:p>
            <a:pPr algn="just"/>
            <a:r>
              <a:rPr lang="en-US" dirty="0" smtClean="0"/>
              <a:t>Division of Monitoring and Analysis of the Development of </a:t>
            </a:r>
            <a:r>
              <a:rPr lang="en-US" dirty="0" err="1" smtClean="0"/>
              <a:t>Agroindustrial</a:t>
            </a:r>
            <a:r>
              <a:rPr lang="en-US" dirty="0" smtClean="0"/>
              <a:t> Complexes </a:t>
            </a:r>
          </a:p>
          <a:p>
            <a:pPr algn="just"/>
            <a:r>
              <a:rPr lang="en-US" dirty="0" smtClean="0"/>
              <a:t>Division of Interaction on Issues of </a:t>
            </a:r>
            <a:r>
              <a:rPr lang="en-US" dirty="0" err="1" smtClean="0"/>
              <a:t>Agroindustrial</a:t>
            </a:r>
            <a:r>
              <a:rPr lang="en-US" dirty="0" smtClean="0"/>
              <a:t> Policy </a:t>
            </a:r>
          </a:p>
          <a:p>
            <a:pPr algn="just"/>
            <a:r>
              <a:rPr lang="en-US" dirty="0" smtClean="0"/>
              <a:t>Consultative Committee for the AIC </a:t>
            </a:r>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276784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Introduction</a:t>
            </a:r>
            <a:endParaRPr lang="ru-RU" dirty="0"/>
          </a:p>
        </p:txBody>
      </p:sp>
      <p:sp>
        <p:nvSpPr>
          <p:cNvPr id="3" name="Объект 2"/>
          <p:cNvSpPr>
            <a:spLocks noGrp="1"/>
          </p:cNvSpPr>
          <p:nvPr>
            <p:ph idx="1"/>
          </p:nvPr>
        </p:nvSpPr>
        <p:spPr/>
        <p:txBody>
          <a:bodyPr>
            <a:normAutofit fontScale="92500" lnSpcReduction="20000"/>
          </a:bodyPr>
          <a:lstStyle/>
          <a:p>
            <a:pPr algn="just"/>
            <a:r>
              <a:rPr lang="en-US" dirty="0"/>
              <a:t>The Eurasian Economic </a:t>
            </a:r>
            <a:r>
              <a:rPr lang="en-US" dirty="0" smtClean="0"/>
              <a:t>Union (EAEU) </a:t>
            </a:r>
            <a:r>
              <a:rPr lang="en-US" dirty="0"/>
              <a:t>is an international organization for regional economic integration. It has international legal personality and </a:t>
            </a:r>
            <a:r>
              <a:rPr lang="en-US" dirty="0" smtClean="0"/>
              <a:t>it is </a:t>
            </a:r>
            <a:r>
              <a:rPr lang="en-US" dirty="0"/>
              <a:t>established by the </a:t>
            </a:r>
            <a:r>
              <a:rPr lang="en-US" b="1" dirty="0" smtClean="0"/>
              <a:t>Treaty on the Eurasian Economic Union</a:t>
            </a:r>
            <a:r>
              <a:rPr lang="en-US" dirty="0" smtClean="0"/>
              <a:t>.</a:t>
            </a:r>
          </a:p>
          <a:p>
            <a:pPr algn="just"/>
            <a:endParaRPr lang="en-US" dirty="0"/>
          </a:p>
          <a:p>
            <a:pPr algn="just"/>
            <a:r>
              <a:rPr lang="en-US" dirty="0"/>
              <a:t>The EAEU provides for free movement of goods, services, capital and labor, pursues coordinated, harmonized and single policy in the sectors determined by the Treaty and international agreements within the Union</a:t>
            </a:r>
            <a:r>
              <a:rPr lang="en-US" dirty="0" smtClean="0"/>
              <a:t>.</a:t>
            </a:r>
          </a:p>
          <a:p>
            <a:pPr algn="just"/>
            <a:endParaRPr lang="en-US" dirty="0"/>
          </a:p>
          <a:p>
            <a:pPr algn="just"/>
            <a:r>
              <a:rPr lang="en-US" dirty="0"/>
              <a:t>The </a:t>
            </a:r>
            <a:r>
              <a:rPr lang="en-US" dirty="0" smtClean="0"/>
              <a:t>Member-States: the </a:t>
            </a:r>
            <a:r>
              <a:rPr lang="en-US" dirty="0"/>
              <a:t>Republic of Armenia, the Republic of Belarus, the Republic of Kazakhstan, the Kyrgyz Republic and the Russian Federation</a:t>
            </a:r>
            <a:r>
              <a:rPr lang="en-US" dirty="0" smtClean="0"/>
              <a:t>.</a:t>
            </a:r>
          </a:p>
          <a:p>
            <a:pPr marL="0" indent="0">
              <a:buNone/>
            </a:pPr>
            <a:endParaRPr lang="en-US" dirty="0" smtClean="0">
              <a:effectLst/>
              <a:latin typeface="Times New Roman" panose="02020603050405020304" pitchFamily="18" charset="0"/>
              <a:ea typeface="Times New Roman" panose="02020603050405020304" pitchFamily="18" charset="0"/>
            </a:endParaRPr>
          </a:p>
          <a:p>
            <a:pPr marL="0" indent="0">
              <a:buNone/>
            </a:pPr>
            <a:r>
              <a:rPr lang="ru-RU" sz="2600" dirty="0" smtClean="0">
                <a:effectLst/>
                <a:latin typeface="Times New Roman" panose="02020603050405020304" pitchFamily="18" charset="0"/>
                <a:ea typeface="Times New Roman" panose="02020603050405020304" pitchFamily="18" charset="0"/>
              </a:rPr>
              <a:t>www.eaeunion.org/?lang=en</a:t>
            </a:r>
            <a:endParaRPr lang="en-US" sz="2600" dirty="0"/>
          </a:p>
        </p:txBody>
      </p:sp>
    </p:spTree>
    <p:extLst>
      <p:ext uri="{BB962C8B-B14F-4D97-AF65-F5344CB8AC3E}">
        <p14:creationId xmlns:p14="http://schemas.microsoft.com/office/powerpoint/2010/main" val="369600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Introduction</a:t>
            </a:r>
            <a:endParaRPr lang="ru-RU" dirty="0"/>
          </a:p>
        </p:txBody>
      </p:sp>
      <p:sp>
        <p:nvSpPr>
          <p:cNvPr id="3" name="Объект 2"/>
          <p:cNvSpPr>
            <a:spLocks noGrp="1"/>
          </p:cNvSpPr>
          <p:nvPr>
            <p:ph idx="1"/>
          </p:nvPr>
        </p:nvSpPr>
        <p:spPr/>
        <p:txBody>
          <a:bodyPr>
            <a:normAutofit fontScale="92500" lnSpcReduction="10000"/>
          </a:bodyPr>
          <a:lstStyle/>
          <a:p>
            <a:endParaRPr lang="en-US" dirty="0" smtClean="0"/>
          </a:p>
          <a:p>
            <a:pPr algn="just"/>
            <a:r>
              <a:rPr lang="en-US" dirty="0" smtClean="0"/>
              <a:t>GDP: $1.9 TN, around 3% of the World GDP</a:t>
            </a:r>
          </a:p>
          <a:p>
            <a:pPr algn="just"/>
            <a:r>
              <a:rPr lang="en-US" dirty="0" smtClean="0"/>
              <a:t>Industrial production: 2,2% of the global production</a:t>
            </a:r>
          </a:p>
          <a:p>
            <a:pPr algn="just"/>
            <a:r>
              <a:rPr lang="en-US" dirty="0" smtClean="0"/>
              <a:t>Agricultural production: 5,5% of the global production</a:t>
            </a:r>
          </a:p>
          <a:p>
            <a:pPr algn="just"/>
            <a:r>
              <a:rPr lang="en-US" dirty="0" smtClean="0"/>
              <a:t>International Trade: 3% of the world export</a:t>
            </a:r>
          </a:p>
          <a:p>
            <a:pPr marL="0" indent="0" algn="just">
              <a:buNone/>
            </a:pPr>
            <a:r>
              <a:rPr lang="en-US" dirty="0" smtClean="0"/>
              <a:t>                                       1,7% of the world import</a:t>
            </a:r>
          </a:p>
          <a:p>
            <a:pPr algn="just"/>
            <a:r>
              <a:rPr lang="en-US" dirty="0" smtClean="0"/>
              <a:t>Population: 2,4% of the world population (184.3 </a:t>
            </a:r>
            <a:r>
              <a:rPr lang="en-US" dirty="0" err="1" smtClean="0"/>
              <a:t>mln</a:t>
            </a:r>
            <a:r>
              <a:rPr lang="en-US" dirty="0" smtClean="0"/>
              <a:t>)</a:t>
            </a:r>
          </a:p>
          <a:p>
            <a:pPr algn="just"/>
            <a:r>
              <a:rPr lang="en-US" sz="2600" dirty="0" smtClean="0"/>
              <a:t>Unemployment rate — 5,0% (the UN - 6,8%, the USA - 3,9%, WORLD - 5,0%)                                </a:t>
            </a:r>
          </a:p>
          <a:p>
            <a:pPr marL="0" indent="0">
              <a:buNone/>
            </a:pPr>
            <a:endParaRPr lang="en-US" dirty="0"/>
          </a:p>
          <a:p>
            <a:pPr marL="0" lvl="0" indent="0">
              <a:buNone/>
            </a:pPr>
            <a:r>
              <a:rPr lang="ru-RU" sz="2400" dirty="0">
                <a:solidFill>
                  <a:prstClr val="black"/>
                </a:solidFill>
                <a:latin typeface="Times New Roman" panose="02020603050405020304" pitchFamily="18" charset="0"/>
                <a:ea typeface="Times New Roman" panose="02020603050405020304" pitchFamily="18" charset="0"/>
              </a:rPr>
              <a:t>www.eaeunion.org/?lang=en</a:t>
            </a:r>
            <a:endParaRPr lang="en-US" sz="2400" dirty="0">
              <a:solidFill>
                <a:prstClr val="black"/>
              </a:solidFill>
            </a:endParaRPr>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1004753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Introduction</a:t>
            </a:r>
            <a:endParaRPr lang="ru-RU" dirty="0"/>
          </a:p>
        </p:txBody>
      </p:sp>
      <p:sp>
        <p:nvSpPr>
          <p:cNvPr id="3" name="Объект 2"/>
          <p:cNvSpPr>
            <a:spLocks noGrp="1"/>
          </p:cNvSpPr>
          <p:nvPr>
            <p:ph idx="1"/>
          </p:nvPr>
        </p:nvSpPr>
        <p:spPr/>
        <p:txBody>
          <a:bodyPr/>
          <a:lstStyle/>
          <a:p>
            <a:endParaRPr lang="en-US" dirty="0" smtClean="0"/>
          </a:p>
          <a:p>
            <a:pPr marL="0" indent="0">
              <a:buNone/>
            </a:pPr>
            <a:r>
              <a:rPr lang="en-US" dirty="0" smtClean="0"/>
              <a:t>                          </a:t>
            </a:r>
          </a:p>
          <a:p>
            <a:endParaRPr lang="en-US" dirty="0"/>
          </a:p>
          <a:p>
            <a:endParaRPr lang="en-US" dirty="0" smtClean="0"/>
          </a:p>
          <a:p>
            <a:endParaRPr lang="en-US" dirty="0"/>
          </a:p>
          <a:p>
            <a:endParaRPr lang="en-US" dirty="0" smtClean="0"/>
          </a:p>
          <a:p>
            <a:endParaRPr lang="en-US" dirty="0" smtClean="0"/>
          </a:p>
          <a:p>
            <a:endParaRPr lang="ru-RU" dirty="0"/>
          </a:p>
        </p:txBody>
      </p:sp>
      <p:pic>
        <p:nvPicPr>
          <p:cNvPr id="4" name="Рисунок 3"/>
          <p:cNvPicPr>
            <a:picLocks noChangeAspect="1"/>
          </p:cNvPicPr>
          <p:nvPr/>
        </p:nvPicPr>
        <p:blipFill>
          <a:blip r:embed="rId2"/>
          <a:stretch>
            <a:fillRect/>
          </a:stretch>
        </p:blipFill>
        <p:spPr>
          <a:xfrm>
            <a:off x="838200" y="1619387"/>
            <a:ext cx="10224752" cy="4763813"/>
          </a:xfrm>
          <a:prstGeom prst="rect">
            <a:avLst/>
          </a:prstGeom>
        </p:spPr>
      </p:pic>
    </p:spTree>
    <p:extLst>
      <p:ext uri="{BB962C8B-B14F-4D97-AF65-F5344CB8AC3E}">
        <p14:creationId xmlns:p14="http://schemas.microsoft.com/office/powerpoint/2010/main" val="2180242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sz="4800" b="1" dirty="0" smtClean="0">
                <a:solidFill>
                  <a:srgbClr val="FF0000"/>
                </a:solidFill>
              </a:rPr>
              <a:t>1994</a:t>
            </a:r>
            <a:r>
              <a:rPr lang="en-US" b="1" dirty="0" smtClean="0"/>
              <a:t> </a:t>
            </a:r>
          </a:p>
          <a:p>
            <a:pPr algn="just"/>
            <a:r>
              <a:rPr lang="en-US" dirty="0" smtClean="0"/>
              <a:t>The leader of the Republic of Kazakhstan </a:t>
            </a:r>
            <a:r>
              <a:rPr lang="en-US" dirty="0" err="1" smtClean="0"/>
              <a:t>Nursultan</a:t>
            </a:r>
            <a:r>
              <a:rPr lang="en-US" dirty="0" smtClean="0"/>
              <a:t> </a:t>
            </a:r>
            <a:r>
              <a:rPr lang="en-US" dirty="0" err="1" smtClean="0"/>
              <a:t>Nazarbayev</a:t>
            </a:r>
            <a:r>
              <a:rPr lang="en-US" dirty="0" smtClean="0"/>
              <a:t> proposed creation on the Eurasian space of a really working union of states integrated with economic relationships. </a:t>
            </a:r>
          </a:p>
          <a:p>
            <a:pPr marL="0" indent="0">
              <a:buNone/>
            </a:pPr>
            <a:endParaRPr lang="en-US" sz="4800" b="1" dirty="0" smtClean="0">
              <a:solidFill>
                <a:srgbClr val="FF0000"/>
              </a:solidFill>
            </a:endParaRPr>
          </a:p>
          <a:p>
            <a:pPr marL="0" indent="0">
              <a:buNone/>
            </a:pPr>
            <a:r>
              <a:rPr lang="en-US" sz="4800" b="1" dirty="0" smtClean="0">
                <a:solidFill>
                  <a:srgbClr val="FF0000"/>
                </a:solidFill>
              </a:rPr>
              <a:t>1995</a:t>
            </a:r>
            <a:r>
              <a:rPr lang="en-US" b="1" dirty="0" smtClean="0"/>
              <a:t> </a:t>
            </a:r>
            <a:endParaRPr lang="en-US" dirty="0" smtClean="0"/>
          </a:p>
          <a:p>
            <a:pPr algn="just"/>
            <a:r>
              <a:rPr lang="en-US" dirty="0"/>
              <a:t>T</a:t>
            </a:r>
            <a:r>
              <a:rPr lang="en-US" dirty="0" smtClean="0"/>
              <a:t>he Republic of Kazakhstan, the Republic of Belarus and the Russian Federation signed the </a:t>
            </a:r>
            <a:r>
              <a:rPr lang="en-US" b="1" dirty="0" smtClean="0"/>
              <a:t>Agreement on the Customs Union </a:t>
            </a:r>
            <a:r>
              <a:rPr lang="en-US" dirty="0" smtClean="0"/>
              <a:t>aimed at removing obstacles to free economic interaction between economic entities of the parties, as well as ensuring free trade and fair competition.</a:t>
            </a:r>
          </a:p>
          <a:p>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185265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a:xfrm>
            <a:off x="838200" y="1825624"/>
            <a:ext cx="10515600" cy="4601301"/>
          </a:xfrm>
        </p:spPr>
        <p:txBody>
          <a:bodyPr>
            <a:normAutofit fontScale="85000" lnSpcReduction="10000"/>
          </a:bodyPr>
          <a:lstStyle/>
          <a:p>
            <a:pPr marL="0" indent="0">
              <a:buNone/>
            </a:pPr>
            <a:r>
              <a:rPr lang="en-US" sz="4800" b="1" dirty="0" smtClean="0">
                <a:solidFill>
                  <a:srgbClr val="FF0000"/>
                </a:solidFill>
              </a:rPr>
              <a:t>1996</a:t>
            </a:r>
            <a:r>
              <a:rPr lang="en-US" b="1" dirty="0" smtClean="0"/>
              <a:t> </a:t>
            </a:r>
            <a:endParaRPr lang="en-US" dirty="0" smtClean="0"/>
          </a:p>
          <a:p>
            <a:pPr algn="just"/>
            <a:r>
              <a:rPr lang="en-US" dirty="0"/>
              <a:t>T</a:t>
            </a:r>
            <a:r>
              <a:rPr lang="en-US" dirty="0" smtClean="0"/>
              <a:t>he Leaders of the three states, together with the President of the Kyrgyz Republic, signed the </a:t>
            </a:r>
            <a:r>
              <a:rPr lang="en-US" b="1" dirty="0" smtClean="0"/>
              <a:t>Treaty on Deepening Integration in Economic and Humanitarian Areas. </a:t>
            </a:r>
          </a:p>
          <a:p>
            <a:pPr marL="0" indent="0">
              <a:buNone/>
            </a:pPr>
            <a:endParaRPr lang="en-US" sz="4800" b="1" dirty="0" smtClean="0">
              <a:solidFill>
                <a:srgbClr val="FF0000"/>
              </a:solidFill>
            </a:endParaRPr>
          </a:p>
          <a:p>
            <a:pPr marL="0" indent="0">
              <a:buNone/>
            </a:pPr>
            <a:r>
              <a:rPr lang="en-US" sz="4800" b="1" dirty="0" smtClean="0">
                <a:solidFill>
                  <a:srgbClr val="FF0000"/>
                </a:solidFill>
              </a:rPr>
              <a:t>2000</a:t>
            </a:r>
            <a:r>
              <a:rPr lang="en-US" b="1" dirty="0" smtClean="0"/>
              <a:t> </a:t>
            </a:r>
            <a:endParaRPr lang="en-US" dirty="0" smtClean="0"/>
          </a:p>
          <a:p>
            <a:pPr algn="just"/>
            <a:r>
              <a:rPr lang="en-US" dirty="0" smtClean="0"/>
              <a:t>The "model" of a customs union of 1995 lasted five years and it was transformed into the </a:t>
            </a:r>
            <a:r>
              <a:rPr lang="en-US" b="1" dirty="0" smtClean="0"/>
              <a:t>Eurasian Economic Community (</a:t>
            </a:r>
            <a:r>
              <a:rPr lang="en-US" b="1" dirty="0" err="1" smtClean="0"/>
              <a:t>EurAsEC</a:t>
            </a:r>
            <a:r>
              <a:rPr lang="en-US" b="1" dirty="0" smtClean="0"/>
              <a:t>). </a:t>
            </a:r>
          </a:p>
          <a:p>
            <a:pPr algn="just"/>
            <a:r>
              <a:rPr lang="en-US" dirty="0" smtClean="0"/>
              <a:t>The agreement was signed for the effective promotion of the process of formation of the Customs Union and the </a:t>
            </a:r>
            <a:r>
              <a:rPr lang="en-US" b="1" dirty="0" smtClean="0"/>
              <a:t>Common Economic Space </a:t>
            </a:r>
            <a:r>
              <a:rPr lang="en-US" dirty="0" smtClean="0"/>
              <a:t>(CES) (Russia, Belarus, Kazakhstan, Kyrgyzstan and Tajikistan, from 2006 – Uzbekistan). </a:t>
            </a:r>
          </a:p>
          <a:p>
            <a:pPr algn="just"/>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119049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p:txBody>
          <a:bodyPr>
            <a:normAutofit/>
          </a:bodyPr>
          <a:lstStyle/>
          <a:p>
            <a:pPr marL="0" indent="0">
              <a:buNone/>
            </a:pPr>
            <a:r>
              <a:rPr lang="is-IS" sz="4000" b="1" dirty="0" smtClean="0">
                <a:solidFill>
                  <a:srgbClr val="FF0000"/>
                </a:solidFill>
              </a:rPr>
              <a:t>2007</a:t>
            </a:r>
            <a:r>
              <a:rPr lang="is-IS" b="1" dirty="0" smtClean="0"/>
              <a:t> </a:t>
            </a:r>
            <a:endParaRPr lang="is-IS" dirty="0" smtClean="0"/>
          </a:p>
          <a:p>
            <a:pPr algn="just"/>
            <a:r>
              <a:rPr lang="en-US" dirty="0" smtClean="0"/>
              <a:t>Treaty on the creation of a single customs territory and the formation of the Customs Union (Russia, Belarus and Kazakhstan) and the Treaty about the Commission of the Customs Union.</a:t>
            </a:r>
          </a:p>
          <a:p>
            <a:pPr marL="0" indent="0">
              <a:buNone/>
            </a:pPr>
            <a:endParaRPr lang="en-US" sz="3600" b="1" dirty="0" smtClean="0">
              <a:solidFill>
                <a:srgbClr val="FF0000"/>
              </a:solidFill>
            </a:endParaRPr>
          </a:p>
          <a:p>
            <a:pPr marL="0" indent="0">
              <a:buNone/>
            </a:pPr>
            <a:r>
              <a:rPr lang="en-US" sz="3600" b="1" dirty="0" smtClean="0">
                <a:solidFill>
                  <a:srgbClr val="FF0000"/>
                </a:solidFill>
              </a:rPr>
              <a:t>2008</a:t>
            </a:r>
          </a:p>
          <a:p>
            <a:pPr algn="just"/>
            <a:r>
              <a:rPr lang="en-US" dirty="0" smtClean="0"/>
              <a:t>On January 25, a package of agreements was signed, including the Agreement on the Uniform Customs Tariff Regulation. </a:t>
            </a:r>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379581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Historical background</a:t>
            </a:r>
            <a:endParaRPr lang="ru-RU" dirty="0"/>
          </a:p>
        </p:txBody>
      </p:sp>
      <p:sp>
        <p:nvSpPr>
          <p:cNvPr id="3" name="Объект 2"/>
          <p:cNvSpPr>
            <a:spLocks noGrp="1"/>
          </p:cNvSpPr>
          <p:nvPr>
            <p:ph idx="1"/>
          </p:nvPr>
        </p:nvSpPr>
        <p:spPr/>
        <p:txBody>
          <a:bodyPr>
            <a:normAutofit/>
          </a:bodyPr>
          <a:lstStyle/>
          <a:p>
            <a:pPr marL="0" indent="0">
              <a:buNone/>
            </a:pPr>
            <a:r>
              <a:rPr lang="is-IS" sz="3600" b="1" dirty="0" smtClean="0">
                <a:solidFill>
                  <a:srgbClr val="FF0000"/>
                </a:solidFill>
              </a:rPr>
              <a:t>2009</a:t>
            </a:r>
            <a:r>
              <a:rPr lang="is-IS" sz="3600" b="1" dirty="0" smtClean="0"/>
              <a:t> </a:t>
            </a:r>
            <a:endParaRPr lang="is-IS" sz="3600" dirty="0" smtClean="0"/>
          </a:p>
          <a:p>
            <a:pPr algn="just"/>
            <a:r>
              <a:rPr lang="en-US" dirty="0" smtClean="0"/>
              <a:t>November 27, the Customs Union members signed the Agreement "On the Customs Code of the Customs Union". </a:t>
            </a:r>
          </a:p>
          <a:p>
            <a:endParaRPr lang="en-US" sz="3600" b="1" dirty="0" smtClean="0">
              <a:solidFill>
                <a:srgbClr val="FF0000"/>
              </a:solidFill>
            </a:endParaRPr>
          </a:p>
          <a:p>
            <a:pPr marL="0" indent="0">
              <a:buNone/>
            </a:pPr>
            <a:r>
              <a:rPr lang="en-US" sz="3600" b="1" dirty="0" smtClean="0">
                <a:solidFill>
                  <a:srgbClr val="FF0000"/>
                </a:solidFill>
              </a:rPr>
              <a:t>2010</a:t>
            </a:r>
          </a:p>
          <a:p>
            <a:pPr algn="just"/>
            <a:r>
              <a:rPr lang="en-US" dirty="0" smtClean="0"/>
              <a:t>January, The Customs Union of the Republic of Belarus, the Republic of Kazakhstan and the Russian Federation began its work.</a:t>
            </a:r>
          </a:p>
          <a:p>
            <a:endParaRPr lang="en-US" dirty="0"/>
          </a:p>
          <a:p>
            <a:endParaRPr lang="en-US" dirty="0" smtClean="0"/>
          </a:p>
          <a:p>
            <a:endParaRPr lang="en-US" dirty="0"/>
          </a:p>
          <a:p>
            <a:endParaRPr lang="en-US" dirty="0" smtClean="0"/>
          </a:p>
          <a:p>
            <a:endParaRPr lang="en-US" dirty="0" smtClean="0"/>
          </a:p>
          <a:p>
            <a:endParaRPr lang="ru-RU" dirty="0"/>
          </a:p>
        </p:txBody>
      </p:sp>
    </p:spTree>
    <p:extLst>
      <p:ext uri="{BB962C8B-B14F-4D97-AF65-F5344CB8AC3E}">
        <p14:creationId xmlns:p14="http://schemas.microsoft.com/office/powerpoint/2010/main" val="24462249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8072</TotalTime>
  <Words>1361</Words>
  <Application>Microsoft Office PowerPoint</Application>
  <PresentationFormat>Widescreen</PresentationFormat>
  <Paragraphs>198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Тема Office</vt:lpstr>
      <vt:lpstr>Eurasian Economic Union: Multilateral Disciplines vs Regional Integration</vt:lpstr>
      <vt:lpstr>Content</vt:lpstr>
      <vt:lpstr>Introduction</vt:lpstr>
      <vt:lpstr>Introduction</vt:lpstr>
      <vt:lpstr>Introduction</vt:lpstr>
      <vt:lpstr>Historical background</vt:lpstr>
      <vt:lpstr>Historical background</vt:lpstr>
      <vt:lpstr>Historical background</vt:lpstr>
      <vt:lpstr>Historical background</vt:lpstr>
      <vt:lpstr>Historical background</vt:lpstr>
      <vt:lpstr>Historical background</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lpstr>Agroindustrial Policy of the EAEU: Agroindustrial Complex (AIC)</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Eurasian Union: Multilateral Disciplines vs Regional Integration</dc:title>
  <dc:creator>HP</dc:creator>
  <cp:lastModifiedBy>user</cp:lastModifiedBy>
  <cp:revision>42</cp:revision>
  <dcterms:created xsi:type="dcterms:W3CDTF">2019-03-21T16:02:54Z</dcterms:created>
  <dcterms:modified xsi:type="dcterms:W3CDTF">2020-11-18T11:47:58Z</dcterms:modified>
</cp:coreProperties>
</file>