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4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06040A78-2A4B-4566-8626-79DE0D4C1085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to Remedy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Business and Human Rights, AUCA</a:t>
            </a:r>
          </a:p>
          <a:p>
            <a:r>
              <a:rPr lang="en-US" dirty="0" smtClean="0"/>
              <a:t>November 25,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9548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difficulties of suing in a foreign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the US: forum non-</a:t>
            </a:r>
            <a:r>
              <a:rPr lang="en-US" dirty="0" err="1" smtClean="0"/>
              <a:t>conveniens</a:t>
            </a:r>
            <a:endParaRPr lang="en-US" dirty="0" smtClean="0"/>
          </a:p>
          <a:p>
            <a:r>
              <a:rPr lang="en-US" dirty="0" smtClean="0"/>
              <a:t>EU: European courts must assert jurisdiction over businesses domiciled in Europe</a:t>
            </a:r>
          </a:p>
          <a:p>
            <a:r>
              <a:rPr lang="en-US" dirty="0" smtClean="0"/>
              <a:t>UK post-</a:t>
            </a:r>
            <a:r>
              <a:rPr lang="en-US" dirty="0" err="1" smtClean="0"/>
              <a:t>Brexit</a:t>
            </a:r>
            <a:r>
              <a:rPr lang="en-US" dirty="0" smtClean="0"/>
              <a:t>? Note that 2013 LASPO removes financial incentive for plaintiffs’ lawyers</a:t>
            </a:r>
          </a:p>
          <a:p>
            <a:r>
              <a:rPr lang="en-US" dirty="0" smtClean="0"/>
              <a:t>Around the world: corporate veil (and jurisdiction)</a:t>
            </a:r>
          </a:p>
          <a:p>
            <a:r>
              <a:rPr lang="en-US" dirty="0" smtClean="0"/>
              <a:t>Choice of law: generally, liability determined by the law of the State where the damage occurred (remedies may be as well)</a:t>
            </a:r>
          </a:p>
        </p:txBody>
      </p:sp>
    </p:spTree>
    <p:extLst>
      <p:ext uri="{BB962C8B-B14F-4D97-AF65-F5344CB8AC3E}">
        <p14:creationId xmlns:p14="http://schemas.microsoft.com/office/powerpoint/2010/main" val="3007901258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Territorial jurisdiction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Extraterritorial Jurisdiction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 of State </a:t>
            </a:r>
            <a:r>
              <a:rPr lang="en-US" dirty="0" smtClean="0"/>
              <a:t>Principle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Forum non </a:t>
            </a:r>
            <a:r>
              <a:rPr lang="en-US" dirty="0" err="1"/>
              <a:t>conveniens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Corporate veil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Limited Liability</a:t>
            </a:r>
          </a:p>
        </p:txBody>
      </p:sp>
    </p:spTree>
    <p:extLst>
      <p:ext uri="{BB962C8B-B14F-4D97-AF65-F5344CB8AC3E}">
        <p14:creationId xmlns:p14="http://schemas.microsoft.com/office/powerpoint/2010/main" val="3735448292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Remedy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Recognized in international human rights treaties and customary international law.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UDHR Article 8:</a:t>
            </a:r>
          </a:p>
          <a:p>
            <a:pPr marL="0" indent="0" algn="just">
              <a:buNone/>
            </a:pPr>
            <a:r>
              <a:rPr lang="en-US" dirty="0" smtClean="0"/>
              <a:t>“Everyone has the right to an effective remedy by the competent national tribunals for acts violating the fundamental rights granted him by the constitution or by law.”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5652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Businesses define the legal and regulatory frameworks for their own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Foreign investment treaties and trade deals may curtail rights to encourage investment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Lack of access to information about harm, about causation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State abandonment – people left to pursue civil claims on their own without State support (right to remedy is more than just providing forums)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55809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Responsibility of states for actions and decisions that occur inside their territorial jurisdiction and affect other jurisdictions;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Obligation of international cooperation and assistance.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89062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Maastricht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“States must desist from acts and omissions that create a real risk of nullifying or impairing </a:t>
            </a:r>
            <a:r>
              <a:rPr lang="is-IS" dirty="0" smtClean="0"/>
              <a:t>… rights extraterritorially. The responsibility of States is engaged where such nullification or impairment is a foreseeable result of their conduct.”</a:t>
            </a:r>
          </a:p>
          <a:p>
            <a:pPr marL="0" indent="0">
              <a:buNone/>
            </a:pPr>
            <a:endParaRPr lang="is-IS" dirty="0"/>
          </a:p>
          <a:p>
            <a:pPr marL="0" indent="0" algn="just">
              <a:buNone/>
            </a:pPr>
            <a:r>
              <a:rPr lang="is-IS" dirty="0" smtClean="0"/>
              <a:t>“All States must take necessary measures to ensure that non-State actors which they are in a position to regulate ... </a:t>
            </a:r>
            <a:r>
              <a:rPr lang="en-US" dirty="0"/>
              <a:t>d</a:t>
            </a:r>
            <a:r>
              <a:rPr lang="is-IS" dirty="0" smtClean="0"/>
              <a:t>o not nullify or impair the enjoyment of ESC rights. These include administrative, legislative, investigative, adjudicatory, and other measures.”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51555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UNGP on Business and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“States are not [at present] generally required under international human rights law to regulate the extraterritorial activities of businesses domiciled in their territory and/or jurisdiction.”</a:t>
            </a:r>
          </a:p>
          <a:p>
            <a:pPr marL="0" indent="0" algn="just">
              <a:buNone/>
            </a:pPr>
            <a:endParaRPr lang="en-US" sz="1300" dirty="0"/>
          </a:p>
          <a:p>
            <a:pPr marL="0" indent="0" algn="ctr">
              <a:buNone/>
            </a:pPr>
            <a:r>
              <a:rPr lang="en-US" dirty="0" smtClean="0"/>
              <a:t>BUT</a:t>
            </a:r>
          </a:p>
          <a:p>
            <a:pPr marL="0" indent="0" algn="ctr">
              <a:buNone/>
            </a:pPr>
            <a:endParaRPr lang="en-US" sz="1300" dirty="0"/>
          </a:p>
          <a:p>
            <a:pPr marL="0" indent="0" algn="just">
              <a:buNone/>
            </a:pPr>
            <a:r>
              <a:rPr lang="en-US" dirty="0" smtClean="0"/>
              <a:t>“States should set out clearly the expectation that all business enterprises domiciled in their territory and/or jurisdiction respect human rights throughout their operations.”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0770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exercise of State authority beyond national borders</a:t>
            </a:r>
          </a:p>
          <a:p>
            <a:pPr lvl="1"/>
            <a:r>
              <a:rPr lang="en-US" dirty="0" smtClean="0"/>
              <a:t>This includes a court’s exercise of jurisdiction over cases involving events that occurred beyond its State’s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05296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plaintiffs sue in a foreign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Parent corporation may not be subject to the jurisdiction of the courts in which the HR violations occurred;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Evidence may be in parent corporation’s home-state offices;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Subsidiaries may be dissolved, bankrupt, or unable to provide adequate remedies.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Host state courts may be inefficient or corrupt;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 state courts may provide procedural advantages (class action; no-win, no-fee;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01438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177</TotalTime>
  <Words>521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Kilter</vt:lpstr>
      <vt:lpstr>Right to Remedy</vt:lpstr>
      <vt:lpstr>Key Terms</vt:lpstr>
      <vt:lpstr>Right to Remedy</vt:lpstr>
      <vt:lpstr>Obstacles to Remedies</vt:lpstr>
      <vt:lpstr>Extraterritorial Obligation</vt:lpstr>
      <vt:lpstr>Maastricht Principles</vt:lpstr>
      <vt:lpstr>UNGP on Business and Human Rights</vt:lpstr>
      <vt:lpstr>Extraterritorial Jurisdiction</vt:lpstr>
      <vt:lpstr>Why would plaintiffs sue in a foreign court?</vt:lpstr>
      <vt:lpstr>What are the difficulties of suing in a foreign court?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Remedy</dc:title>
  <dc:creator>Meghan McCormack</dc:creator>
  <cp:lastModifiedBy>Meghan McCormack</cp:lastModifiedBy>
  <cp:revision>9</cp:revision>
  <dcterms:created xsi:type="dcterms:W3CDTF">2016-11-25T03:38:14Z</dcterms:created>
  <dcterms:modified xsi:type="dcterms:W3CDTF">2016-11-25T06:35:51Z</dcterms:modified>
</cp:coreProperties>
</file>