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532241774_2880x1920.jpg"/>
          <p:cNvSpPr/>
          <p:nvPr>
            <p:ph type="pic" idx="21"/>
          </p:nvPr>
        </p:nvSpPr>
        <p:spPr>
          <a:xfrm>
            <a:off x="-50800" y="-1270000"/>
            <a:ext cx="24485600" cy="16323734"/>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532241774_2880x1920.jpg"/>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532204087_1355x1355.jpg"/>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532205080_1647x1098.jpg"/>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532205080_1647x1098.jpg"/>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84" name="532204087_1355x1355.jpg"/>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85" name="532241774_2880x1920.jpg"/>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Zoroastrian death rites"/>
          <p:cNvSpPr txBox="1"/>
          <p:nvPr>
            <p:ph type="ctrTitle"/>
          </p:nvPr>
        </p:nvSpPr>
        <p:spPr>
          <a:xfrm>
            <a:off x="1778000" y="2298700"/>
            <a:ext cx="20828000" cy="2095472"/>
          </a:xfrm>
          <a:prstGeom prst="rect">
            <a:avLst/>
          </a:prstGeom>
        </p:spPr>
        <p:txBody>
          <a:bodyPr/>
          <a:lstStyle/>
          <a:p>
            <a:pPr/>
            <a:r>
              <a:t>Zoroastrian death rites</a:t>
            </a:r>
          </a:p>
        </p:txBody>
      </p:sp>
      <p:pic>
        <p:nvPicPr>
          <p:cNvPr id="120" name="Image" descr="Image"/>
          <p:cNvPicPr>
            <a:picLocks noChangeAspect="1"/>
          </p:cNvPicPr>
          <p:nvPr/>
        </p:nvPicPr>
        <p:blipFill>
          <a:blip r:embed="rId2">
            <a:extLst/>
          </a:blip>
          <a:stretch>
            <a:fillRect/>
          </a:stretch>
        </p:blipFill>
        <p:spPr>
          <a:xfrm>
            <a:off x="4571999" y="5072398"/>
            <a:ext cx="15240001" cy="79629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Image" descr="Image"/>
          <p:cNvPicPr>
            <a:picLocks noChangeAspect="1"/>
          </p:cNvPicPr>
          <p:nvPr/>
        </p:nvPicPr>
        <p:blipFill>
          <a:blip r:embed="rId2">
            <a:extLst/>
          </a:blip>
          <a:stretch>
            <a:fillRect/>
          </a:stretch>
        </p:blipFill>
        <p:spPr>
          <a:xfrm>
            <a:off x="349177" y="460659"/>
            <a:ext cx="8354504" cy="6265877"/>
          </a:xfrm>
          <a:prstGeom prst="rect">
            <a:avLst/>
          </a:prstGeom>
          <a:ln w="12700">
            <a:miter lim="400000"/>
          </a:ln>
        </p:spPr>
      </p:pic>
      <p:pic>
        <p:nvPicPr>
          <p:cNvPr id="147" name="Image" descr="Image"/>
          <p:cNvPicPr>
            <a:picLocks noChangeAspect="1"/>
          </p:cNvPicPr>
          <p:nvPr/>
        </p:nvPicPr>
        <p:blipFill>
          <a:blip r:embed="rId3">
            <a:extLst/>
          </a:blip>
          <a:stretch>
            <a:fillRect/>
          </a:stretch>
        </p:blipFill>
        <p:spPr>
          <a:xfrm>
            <a:off x="9064646" y="3718247"/>
            <a:ext cx="14437498" cy="9443597"/>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Origin"/>
          <p:cNvSpPr txBox="1"/>
          <p:nvPr>
            <p:ph type="title"/>
          </p:nvPr>
        </p:nvSpPr>
        <p:spPr>
          <a:prstGeom prst="rect">
            <a:avLst/>
          </a:prstGeom>
        </p:spPr>
        <p:txBody>
          <a:bodyPr/>
          <a:lstStyle/>
          <a:p>
            <a:pPr/>
            <a:r>
              <a:t>Origin</a:t>
            </a:r>
          </a:p>
        </p:txBody>
      </p:sp>
      <p:sp>
        <p:nvSpPr>
          <p:cNvPr id="123" name="Monotheistic and dualistic religion (Ahura Mazda and His adversary Angra Mainyu)…"/>
          <p:cNvSpPr txBox="1"/>
          <p:nvPr>
            <p:ph type="body" idx="1"/>
          </p:nvPr>
        </p:nvSpPr>
        <p:spPr>
          <a:prstGeom prst="rect">
            <a:avLst/>
          </a:prstGeom>
        </p:spPr>
        <p:txBody>
          <a:bodyPr/>
          <a:lstStyle/>
          <a:p>
            <a:pPr marL="609600" indent="-609600" defTabSz="792479">
              <a:spcBef>
                <a:spcPts val="5600"/>
              </a:spcBef>
              <a:defRPr sz="4608"/>
            </a:pPr>
            <a:r>
              <a:t>Monotheistic and dualistic religion (Ahura Mazda and His adversary Angra Mainyu)</a:t>
            </a:r>
          </a:p>
          <a:p>
            <a:pPr marL="609600" indent="-609600" defTabSz="792479">
              <a:spcBef>
                <a:spcPts val="5600"/>
              </a:spcBef>
              <a:defRPr sz="4608"/>
            </a:pPr>
            <a:r>
              <a:t>In Persia</a:t>
            </a:r>
          </a:p>
          <a:p>
            <a:pPr marL="609600" indent="-609600" defTabSz="792479">
              <a:spcBef>
                <a:spcPts val="5600"/>
              </a:spcBef>
              <a:defRPr sz="4608"/>
            </a:pPr>
            <a:r>
              <a:t>Founded by prophet Zaratustra between 1,700 and 1,500 BC</a:t>
            </a:r>
          </a:p>
          <a:p>
            <a:pPr marL="609600" indent="-609600" defTabSz="792479">
              <a:spcBef>
                <a:spcPts val="5600"/>
              </a:spcBef>
              <a:defRPr sz="4608"/>
            </a:pPr>
            <a:r>
              <a:t>Migrated to India (Parsees) and beyond</a:t>
            </a:r>
          </a:p>
          <a:p>
            <a:pPr marL="609600" indent="-609600" defTabSz="792479">
              <a:spcBef>
                <a:spcPts val="5600"/>
              </a:spcBef>
              <a:defRPr sz="4608"/>
            </a:pPr>
            <a:r>
              <a:t>Through texts of Avesta (liturgical) and Gatas (hymns)</a:t>
            </a:r>
          </a:p>
          <a:p>
            <a:pPr marL="609600" indent="-609600" defTabSz="792479">
              <a:spcBef>
                <a:spcPts val="5600"/>
              </a:spcBef>
              <a:defRPr sz="4608"/>
            </a:pPr>
            <a:r>
              <a:t>Based on two ritual elements: water and fire, with daily plant and animal offerings made to the fire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Belief to afterlife"/>
          <p:cNvSpPr txBox="1"/>
          <p:nvPr>
            <p:ph type="title"/>
          </p:nvPr>
        </p:nvSpPr>
        <p:spPr>
          <a:prstGeom prst="rect">
            <a:avLst/>
          </a:prstGeom>
        </p:spPr>
        <p:txBody>
          <a:bodyPr/>
          <a:lstStyle/>
          <a:p>
            <a:pPr/>
            <a:r>
              <a:t>Belief to afterlife</a:t>
            </a:r>
          </a:p>
        </p:txBody>
      </p:sp>
      <p:sp>
        <p:nvSpPr>
          <p:cNvPr id="126" name="Idea of a spirit, believed in the ancient tradition to travel to an underground kingdom, aided by mortuary blood sacrifices…"/>
          <p:cNvSpPr txBox="1"/>
          <p:nvPr>
            <p:ph type="body" idx="1"/>
          </p:nvPr>
        </p:nvSpPr>
        <p:spPr>
          <a:prstGeom prst="rect">
            <a:avLst/>
          </a:prstGeom>
        </p:spPr>
        <p:txBody>
          <a:bodyPr/>
          <a:lstStyle/>
          <a:p>
            <a:pPr/>
            <a:r>
              <a:t>Idea of a spirit, believed in the ancient tradition to travel to an underground kingdom, aided by mortuary blood sacrifices</a:t>
            </a:r>
          </a:p>
          <a:p>
            <a:pPr/>
            <a:r>
              <a:t>Daily rituals took place for thirty days and then less often until after some thirty years the soul was reckoned to be part of the ancestral fellowship of the dead </a:t>
            </a:r>
          </a:p>
          <a:p>
            <a:pPr/>
            <a:r>
              <a:t>Dead were commemorated on the last night of each year when souls were said to return to their old homes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Videvdat (Vendidad)"/>
          <p:cNvSpPr txBox="1"/>
          <p:nvPr>
            <p:ph type="title"/>
          </p:nvPr>
        </p:nvSpPr>
        <p:spPr>
          <a:prstGeom prst="rect">
            <a:avLst/>
          </a:prstGeom>
        </p:spPr>
        <p:txBody>
          <a:bodyPr/>
          <a:lstStyle/>
          <a:p>
            <a:pPr/>
            <a:r>
              <a:t>Videvdat (Vendidad)</a:t>
            </a:r>
          </a:p>
        </p:txBody>
      </p:sp>
      <p:sp>
        <p:nvSpPr>
          <p:cNvPr id="129" name="The nineteenth book of the Avesta, entitled Videvdat (Vendidad) or the “Law Against Devas (Demons)”…"/>
          <p:cNvSpPr txBox="1"/>
          <p:nvPr>
            <p:ph type="body" idx="1"/>
          </p:nvPr>
        </p:nvSpPr>
        <p:spPr>
          <a:prstGeom prst="rect">
            <a:avLst/>
          </a:prstGeom>
        </p:spPr>
        <p:txBody>
          <a:bodyPr/>
          <a:lstStyle/>
          <a:p>
            <a:pPr/>
            <a:r>
              <a:t>The nineteenth book of the Avesta, entitled Videvdat (Vendidad) or the “Law Against Devas (Demons)”</a:t>
            </a:r>
          </a:p>
          <a:p>
            <a:pPr/>
            <a:r>
              <a:t>Death being in opposition to life meant that dead bodies were treated as polluting and polluted</a:t>
            </a:r>
          </a:p>
          <a:p>
            <a:pPr/>
            <a:r>
              <a:t>The highly ritualized nature of body disposal was essential for the individual to advance towards paradise.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Double-click to edit"/>
          <p:cNvSpPr txBox="1"/>
          <p:nvPr>
            <p:ph type="title"/>
          </p:nvPr>
        </p:nvSpPr>
        <p:spPr>
          <a:prstGeom prst="rect">
            <a:avLst/>
          </a:prstGeom>
        </p:spPr>
        <p:txBody>
          <a:bodyPr/>
          <a:lstStyle/>
          <a:p>
            <a:pPr/>
          </a:p>
        </p:txBody>
      </p:sp>
      <p:sp>
        <p:nvSpPr>
          <p:cNvPr id="132" name="‘put your trust in life, for at the last death must overtake you and dog and bird will rend your corpse and your bones will be tumbled on the earth. For three days and nights the soul sits beside the pillow of the body’…"/>
          <p:cNvSpPr txBox="1"/>
          <p:nvPr>
            <p:ph type="body" idx="1"/>
          </p:nvPr>
        </p:nvSpPr>
        <p:spPr>
          <a:prstGeom prst="rect">
            <a:avLst/>
          </a:prstGeom>
        </p:spPr>
        <p:txBody>
          <a:bodyPr/>
          <a:lstStyle/>
          <a:p>
            <a:pPr/>
            <a:r>
              <a:t>‘put your trust in life, for at the last death must overtake you and dog and bird will rend your corpse and your bones will be tumbled on the earth. For three days and nights the soul sits beside the pillow of the body’</a:t>
            </a:r>
          </a:p>
          <a:p>
            <a:pPr/>
            <a:r>
              <a:t>Bridge of destiny and meeting with women who is a symbol of the good deeds</a:t>
            </a:r>
          </a:p>
          <a:p>
            <a:pPr/>
            <a:r>
              <a:t>Getting the Endless Light and eating ‘butter of early spring’ or meeting an ugly woman and eating the vilest food</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Double-click to edit"/>
          <p:cNvSpPr txBox="1"/>
          <p:nvPr>
            <p:ph type="title"/>
          </p:nvPr>
        </p:nvSpPr>
        <p:spPr>
          <a:prstGeom prst="rect">
            <a:avLst/>
          </a:prstGeom>
        </p:spPr>
        <p:txBody>
          <a:bodyPr/>
          <a:lstStyle/>
          <a:p>
            <a:pPr/>
          </a:p>
        </p:txBody>
      </p:sp>
      <p:sp>
        <p:nvSpPr>
          <p:cNvPr id="135" name="Double-click to edit"/>
          <p:cNvSpPr txBox="1"/>
          <p:nvPr>
            <p:ph type="body" idx="1"/>
          </p:nvPr>
        </p:nvSpPr>
        <p:spPr>
          <a:prstGeom prst="rect">
            <a:avLst/>
          </a:prstGeom>
        </p:spPr>
        <p:txBody>
          <a:bodyPr/>
          <a:lstStyle/>
          <a:p>
            <a:pPr/>
          </a:p>
        </p:txBody>
      </p:sp>
      <p:pic>
        <p:nvPicPr>
          <p:cNvPr id="136" name="Image" descr="Image"/>
          <p:cNvPicPr>
            <a:picLocks noChangeAspect="1"/>
          </p:cNvPicPr>
          <p:nvPr/>
        </p:nvPicPr>
        <p:blipFill>
          <a:blip r:embed="rId2">
            <a:extLst/>
          </a:blip>
          <a:stretch>
            <a:fillRect/>
          </a:stretch>
        </p:blipFill>
        <p:spPr>
          <a:xfrm>
            <a:off x="328542" y="105315"/>
            <a:ext cx="24286714" cy="1282386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Towers of silence"/>
          <p:cNvSpPr txBox="1"/>
          <p:nvPr>
            <p:ph type="title"/>
          </p:nvPr>
        </p:nvSpPr>
        <p:spPr>
          <a:prstGeom prst="rect">
            <a:avLst/>
          </a:prstGeom>
        </p:spPr>
        <p:txBody>
          <a:bodyPr/>
          <a:lstStyle/>
          <a:p>
            <a:pPr/>
            <a:r>
              <a:t>Towers of silence</a:t>
            </a:r>
          </a:p>
        </p:txBody>
      </p:sp>
      <p:sp>
        <p:nvSpPr>
          <p:cNvPr id="139" name="“O Maker of the material world, thou Holy One! Whither shall we bring, where shall we lay the bodies of the dead, O Ahura Mazda?” – Ahura Mazda answered: “On the highest summits (on the top of a mountain), where they know there are always corpse-eating d"/>
          <p:cNvSpPr txBox="1"/>
          <p:nvPr>
            <p:ph type="body" idx="1"/>
          </p:nvPr>
        </p:nvSpPr>
        <p:spPr>
          <a:prstGeom prst="rect">
            <a:avLst/>
          </a:prstGeom>
        </p:spPr>
        <p:txBody>
          <a:bodyPr/>
          <a:lstStyle/>
          <a:p>
            <a:pPr/>
            <a:r>
              <a:t>“O Maker of the material world, thou Holy One! Whither shall we bring, where shall we lay the bodies of the dead, O Ahura Mazda?” –</a:t>
            </a:r>
            <a:br/>
            <a:r>
              <a:t>Ahura Mazda answered: “On the highest summits (on the top of a mountain), where they know there are always corpse-eating dogs and birds”</a:t>
            </a:r>
          </a:p>
          <a:p>
            <a:pPr/>
            <a:r>
              <a:t>Dakhme (originally meant the grave)</a:t>
            </a:r>
          </a:p>
          <a:p>
            <a:pPr/>
            <a:r>
              <a:t>Nauses and Ossuaries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ower of Silence in Yazd"/>
          <p:cNvSpPr txBox="1"/>
          <p:nvPr>
            <p:ph type="body" sz="quarter" idx="1"/>
          </p:nvPr>
        </p:nvSpPr>
        <p:spPr>
          <a:xfrm>
            <a:off x="1689100" y="3149600"/>
            <a:ext cx="4933270" cy="9296400"/>
          </a:xfrm>
          <a:prstGeom prst="rect">
            <a:avLst/>
          </a:prstGeom>
        </p:spPr>
        <p:txBody>
          <a:bodyPr/>
          <a:lstStyle/>
          <a:p>
            <a:pPr/>
            <a:r>
              <a:t>Tower of Silence in Yazd</a:t>
            </a:r>
          </a:p>
        </p:txBody>
      </p:sp>
      <p:pic>
        <p:nvPicPr>
          <p:cNvPr id="142" name="Image" descr="Image"/>
          <p:cNvPicPr>
            <a:picLocks noChangeAspect="1"/>
          </p:cNvPicPr>
          <p:nvPr/>
        </p:nvPicPr>
        <p:blipFill>
          <a:blip r:embed="rId2">
            <a:extLst/>
          </a:blip>
          <a:stretch>
            <a:fillRect/>
          </a:stretch>
        </p:blipFill>
        <p:spPr>
          <a:xfrm>
            <a:off x="6768396" y="-1"/>
            <a:ext cx="18288001" cy="137160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Image" descr="Image"/>
          <p:cNvPicPr>
            <a:picLocks noChangeAspect="1"/>
          </p:cNvPicPr>
          <p:nvPr/>
        </p:nvPicPr>
        <p:blipFill>
          <a:blip r:embed="rId2">
            <a:extLst/>
          </a:blip>
          <a:stretch>
            <a:fillRect/>
          </a:stretch>
        </p:blipFill>
        <p:spPr>
          <a:xfrm>
            <a:off x="2981768" y="-49675"/>
            <a:ext cx="18420464" cy="1381535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