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57" r:id="rId3"/>
    <p:sldId id="263" r:id="rId4"/>
    <p:sldId id="264" r:id="rId5"/>
    <p:sldId id="258" r:id="rId6"/>
    <p:sldId id="259" r:id="rId7"/>
    <p:sldId id="274" r:id="rId8"/>
    <p:sldId id="260" r:id="rId9"/>
    <p:sldId id="267" r:id="rId10"/>
    <p:sldId id="265" r:id="rId11"/>
    <p:sldId id="266" r:id="rId12"/>
    <p:sldId id="268" r:id="rId13"/>
    <p:sldId id="269" r:id="rId14"/>
    <p:sldId id="270" r:id="rId15"/>
    <p:sldId id="271" r:id="rId16"/>
    <p:sldId id="272" r:id="rId17"/>
    <p:sldId id="262" r:id="rId18"/>
    <p:sldId id="27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15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4EA720-9B3E-4E8A-9573-D8A4A0F6BE61}"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67ED1DEB-1DA4-410E-8372-0CF8FDD98D0D}">
      <dgm:prSet/>
      <dgm:spPr/>
      <dgm:t>
        <a:bodyPr/>
        <a:lstStyle/>
        <a:p>
          <a:r>
            <a:rPr lang="en-US"/>
            <a:t>Cost Benefit Analysis basics</a:t>
          </a:r>
        </a:p>
      </dgm:t>
    </dgm:pt>
    <dgm:pt modelId="{196793D5-246A-40B1-8FF7-9B7DC9A56E37}" type="parTrans" cxnId="{70274694-CDFA-454F-A3E6-CDDBB39599AB}">
      <dgm:prSet/>
      <dgm:spPr/>
      <dgm:t>
        <a:bodyPr/>
        <a:lstStyle/>
        <a:p>
          <a:endParaRPr lang="en-US"/>
        </a:p>
      </dgm:t>
    </dgm:pt>
    <dgm:pt modelId="{758F8662-5909-4C29-AEE4-DCE9E2A9737F}" type="sibTrans" cxnId="{70274694-CDFA-454F-A3E6-CDDBB39599AB}">
      <dgm:prSet/>
      <dgm:spPr/>
      <dgm:t>
        <a:bodyPr/>
        <a:lstStyle/>
        <a:p>
          <a:endParaRPr lang="en-US"/>
        </a:p>
      </dgm:t>
    </dgm:pt>
    <dgm:pt modelId="{1FA86867-8EE5-4EAE-B340-1EE8D73B1390}">
      <dgm:prSet/>
      <dgm:spPr/>
      <dgm:t>
        <a:bodyPr/>
        <a:lstStyle/>
        <a:p>
          <a:r>
            <a:rPr lang="en-US"/>
            <a:t>CBA relation to climate change</a:t>
          </a:r>
        </a:p>
      </dgm:t>
    </dgm:pt>
    <dgm:pt modelId="{BC349BC0-C9C9-41C5-9909-B5B42D6D9530}" type="parTrans" cxnId="{38DB5B3E-4B0F-4DCC-976B-D58FD06F717C}">
      <dgm:prSet/>
      <dgm:spPr/>
      <dgm:t>
        <a:bodyPr/>
        <a:lstStyle/>
        <a:p>
          <a:endParaRPr lang="en-US"/>
        </a:p>
      </dgm:t>
    </dgm:pt>
    <dgm:pt modelId="{C80FF7BB-030B-4AE6-AEEC-B99A7B0BB584}" type="sibTrans" cxnId="{38DB5B3E-4B0F-4DCC-976B-D58FD06F717C}">
      <dgm:prSet/>
      <dgm:spPr/>
      <dgm:t>
        <a:bodyPr/>
        <a:lstStyle/>
        <a:p>
          <a:endParaRPr lang="en-US"/>
        </a:p>
      </dgm:t>
    </dgm:pt>
    <dgm:pt modelId="{EC64DA58-A708-4BEE-92E7-72C9CF143EFD}">
      <dgm:prSet/>
      <dgm:spPr/>
      <dgm:t>
        <a:bodyPr/>
        <a:lstStyle/>
        <a:p>
          <a:r>
            <a:rPr lang="en-US"/>
            <a:t>Social Discount Rate, Carbon Price.</a:t>
          </a:r>
        </a:p>
      </dgm:t>
    </dgm:pt>
    <dgm:pt modelId="{40D86A7D-4EE9-4CA5-867C-46FAAB2EFCC9}" type="parTrans" cxnId="{A16E438F-2A2C-4F9F-9FE8-536C89C01930}">
      <dgm:prSet/>
      <dgm:spPr/>
      <dgm:t>
        <a:bodyPr/>
        <a:lstStyle/>
        <a:p>
          <a:endParaRPr lang="en-US"/>
        </a:p>
      </dgm:t>
    </dgm:pt>
    <dgm:pt modelId="{A43B0B4D-A2F7-4DB2-9875-32F1AD5A0A74}" type="sibTrans" cxnId="{A16E438F-2A2C-4F9F-9FE8-536C89C01930}">
      <dgm:prSet/>
      <dgm:spPr/>
      <dgm:t>
        <a:bodyPr/>
        <a:lstStyle/>
        <a:p>
          <a:endParaRPr lang="en-US"/>
        </a:p>
      </dgm:t>
    </dgm:pt>
    <dgm:pt modelId="{72A62604-3C85-42A4-A501-FCCB235799C6}">
      <dgm:prSet/>
      <dgm:spPr/>
      <dgm:t>
        <a:bodyPr/>
        <a:lstStyle/>
        <a:p>
          <a:r>
            <a:rPr lang="en-US"/>
            <a:t>DICE model updates</a:t>
          </a:r>
        </a:p>
      </dgm:t>
    </dgm:pt>
    <dgm:pt modelId="{6F2819EC-24A3-4163-83C1-2E54CDDA5835}" type="parTrans" cxnId="{FC5080D0-6BFC-4206-94EF-DFFFCB9FAF73}">
      <dgm:prSet/>
      <dgm:spPr/>
      <dgm:t>
        <a:bodyPr/>
        <a:lstStyle/>
        <a:p>
          <a:endParaRPr lang="en-US"/>
        </a:p>
      </dgm:t>
    </dgm:pt>
    <dgm:pt modelId="{0A023678-064F-4FAA-8905-5922B4AD6EEA}" type="sibTrans" cxnId="{FC5080D0-6BFC-4206-94EF-DFFFCB9FAF73}">
      <dgm:prSet/>
      <dgm:spPr/>
      <dgm:t>
        <a:bodyPr/>
        <a:lstStyle/>
        <a:p>
          <a:endParaRPr lang="en-US"/>
        </a:p>
      </dgm:t>
    </dgm:pt>
    <dgm:pt modelId="{0F555C8B-AE80-4EF6-B86D-2562DF1C23D2}">
      <dgm:prSet/>
      <dgm:spPr/>
      <dgm:t>
        <a:bodyPr/>
        <a:lstStyle/>
        <a:p>
          <a:r>
            <a:rPr lang="en-US"/>
            <a:t>Concluding message</a:t>
          </a:r>
        </a:p>
      </dgm:t>
    </dgm:pt>
    <dgm:pt modelId="{6C787281-2CB7-49DF-B436-40B553E63E8C}" type="parTrans" cxnId="{32509D42-D83F-4106-AD29-906816BC8E98}">
      <dgm:prSet/>
      <dgm:spPr/>
      <dgm:t>
        <a:bodyPr/>
        <a:lstStyle/>
        <a:p>
          <a:endParaRPr lang="en-US"/>
        </a:p>
      </dgm:t>
    </dgm:pt>
    <dgm:pt modelId="{7AFAA46D-E991-4974-9575-04C1BCC5017C}" type="sibTrans" cxnId="{32509D42-D83F-4106-AD29-906816BC8E98}">
      <dgm:prSet/>
      <dgm:spPr/>
      <dgm:t>
        <a:bodyPr/>
        <a:lstStyle/>
        <a:p>
          <a:endParaRPr lang="en-US"/>
        </a:p>
      </dgm:t>
    </dgm:pt>
    <dgm:pt modelId="{8F8DC7D8-1FDB-4050-84D9-9CC412629A30}" type="pres">
      <dgm:prSet presAssocID="{A54EA720-9B3E-4E8A-9573-D8A4A0F6BE61}" presName="linear" presStyleCnt="0">
        <dgm:presLayoutVars>
          <dgm:animLvl val="lvl"/>
          <dgm:resizeHandles val="exact"/>
        </dgm:presLayoutVars>
      </dgm:prSet>
      <dgm:spPr/>
    </dgm:pt>
    <dgm:pt modelId="{7F35FE13-C8A2-4749-BBF5-2B86EEB0D58F}" type="pres">
      <dgm:prSet presAssocID="{67ED1DEB-1DA4-410E-8372-0CF8FDD98D0D}" presName="parentText" presStyleLbl="node1" presStyleIdx="0" presStyleCnt="5">
        <dgm:presLayoutVars>
          <dgm:chMax val="0"/>
          <dgm:bulletEnabled val="1"/>
        </dgm:presLayoutVars>
      </dgm:prSet>
      <dgm:spPr/>
    </dgm:pt>
    <dgm:pt modelId="{BBC84925-2524-441A-98DE-536413C13448}" type="pres">
      <dgm:prSet presAssocID="{758F8662-5909-4C29-AEE4-DCE9E2A9737F}" presName="spacer" presStyleCnt="0"/>
      <dgm:spPr/>
    </dgm:pt>
    <dgm:pt modelId="{8F0216A7-11B4-4281-A482-43824B8C1372}" type="pres">
      <dgm:prSet presAssocID="{1FA86867-8EE5-4EAE-B340-1EE8D73B1390}" presName="parentText" presStyleLbl="node1" presStyleIdx="1" presStyleCnt="5">
        <dgm:presLayoutVars>
          <dgm:chMax val="0"/>
          <dgm:bulletEnabled val="1"/>
        </dgm:presLayoutVars>
      </dgm:prSet>
      <dgm:spPr/>
    </dgm:pt>
    <dgm:pt modelId="{CB45E004-3206-4AE7-8D08-CDB39E9EF814}" type="pres">
      <dgm:prSet presAssocID="{C80FF7BB-030B-4AE6-AEEC-B99A7B0BB584}" presName="spacer" presStyleCnt="0"/>
      <dgm:spPr/>
    </dgm:pt>
    <dgm:pt modelId="{E10250A2-F602-40EF-B837-1267F469F314}" type="pres">
      <dgm:prSet presAssocID="{EC64DA58-A708-4BEE-92E7-72C9CF143EFD}" presName="parentText" presStyleLbl="node1" presStyleIdx="2" presStyleCnt="5">
        <dgm:presLayoutVars>
          <dgm:chMax val="0"/>
          <dgm:bulletEnabled val="1"/>
        </dgm:presLayoutVars>
      </dgm:prSet>
      <dgm:spPr/>
    </dgm:pt>
    <dgm:pt modelId="{325D9290-3D9E-4FDD-96A2-7D075FE3C64D}" type="pres">
      <dgm:prSet presAssocID="{A43B0B4D-A2F7-4DB2-9875-32F1AD5A0A74}" presName="spacer" presStyleCnt="0"/>
      <dgm:spPr/>
    </dgm:pt>
    <dgm:pt modelId="{B833CE7B-D5A1-439C-BC75-8164DC010B40}" type="pres">
      <dgm:prSet presAssocID="{72A62604-3C85-42A4-A501-FCCB235799C6}" presName="parentText" presStyleLbl="node1" presStyleIdx="3" presStyleCnt="5">
        <dgm:presLayoutVars>
          <dgm:chMax val="0"/>
          <dgm:bulletEnabled val="1"/>
        </dgm:presLayoutVars>
      </dgm:prSet>
      <dgm:spPr/>
    </dgm:pt>
    <dgm:pt modelId="{12F73D02-B6A7-4B75-A41D-0FB134E9BC51}" type="pres">
      <dgm:prSet presAssocID="{0A023678-064F-4FAA-8905-5922B4AD6EEA}" presName="spacer" presStyleCnt="0"/>
      <dgm:spPr/>
    </dgm:pt>
    <dgm:pt modelId="{F515952A-3BD4-4C7C-998C-FE78B1BA915C}" type="pres">
      <dgm:prSet presAssocID="{0F555C8B-AE80-4EF6-B86D-2562DF1C23D2}" presName="parentText" presStyleLbl="node1" presStyleIdx="4" presStyleCnt="5">
        <dgm:presLayoutVars>
          <dgm:chMax val="0"/>
          <dgm:bulletEnabled val="1"/>
        </dgm:presLayoutVars>
      </dgm:prSet>
      <dgm:spPr/>
    </dgm:pt>
  </dgm:ptLst>
  <dgm:cxnLst>
    <dgm:cxn modelId="{38DB5B3E-4B0F-4DCC-976B-D58FD06F717C}" srcId="{A54EA720-9B3E-4E8A-9573-D8A4A0F6BE61}" destId="{1FA86867-8EE5-4EAE-B340-1EE8D73B1390}" srcOrd="1" destOrd="0" parTransId="{BC349BC0-C9C9-41C5-9909-B5B42D6D9530}" sibTransId="{C80FF7BB-030B-4AE6-AEEC-B99A7B0BB584}"/>
    <dgm:cxn modelId="{32509D42-D83F-4106-AD29-906816BC8E98}" srcId="{A54EA720-9B3E-4E8A-9573-D8A4A0F6BE61}" destId="{0F555C8B-AE80-4EF6-B86D-2562DF1C23D2}" srcOrd="4" destOrd="0" parTransId="{6C787281-2CB7-49DF-B436-40B553E63E8C}" sibTransId="{7AFAA46D-E991-4974-9575-04C1BCC5017C}"/>
    <dgm:cxn modelId="{2C4A1E4E-787F-4BD7-BD80-A45F870D05A3}" type="presOf" srcId="{0F555C8B-AE80-4EF6-B86D-2562DF1C23D2}" destId="{F515952A-3BD4-4C7C-998C-FE78B1BA915C}" srcOrd="0" destOrd="0" presId="urn:microsoft.com/office/officeart/2005/8/layout/vList2"/>
    <dgm:cxn modelId="{6AA30785-78C1-4328-8CF1-A615AE628F17}" type="presOf" srcId="{1FA86867-8EE5-4EAE-B340-1EE8D73B1390}" destId="{8F0216A7-11B4-4281-A482-43824B8C1372}" srcOrd="0" destOrd="0" presId="urn:microsoft.com/office/officeart/2005/8/layout/vList2"/>
    <dgm:cxn modelId="{A16E438F-2A2C-4F9F-9FE8-536C89C01930}" srcId="{A54EA720-9B3E-4E8A-9573-D8A4A0F6BE61}" destId="{EC64DA58-A708-4BEE-92E7-72C9CF143EFD}" srcOrd="2" destOrd="0" parTransId="{40D86A7D-4EE9-4CA5-867C-46FAAB2EFCC9}" sibTransId="{A43B0B4D-A2F7-4DB2-9875-32F1AD5A0A74}"/>
    <dgm:cxn modelId="{70274694-CDFA-454F-A3E6-CDDBB39599AB}" srcId="{A54EA720-9B3E-4E8A-9573-D8A4A0F6BE61}" destId="{67ED1DEB-1DA4-410E-8372-0CF8FDD98D0D}" srcOrd="0" destOrd="0" parTransId="{196793D5-246A-40B1-8FF7-9B7DC9A56E37}" sibTransId="{758F8662-5909-4C29-AEE4-DCE9E2A9737F}"/>
    <dgm:cxn modelId="{2861EF97-7C32-4BF8-93B2-0DB89D8E3A93}" type="presOf" srcId="{A54EA720-9B3E-4E8A-9573-D8A4A0F6BE61}" destId="{8F8DC7D8-1FDB-4050-84D9-9CC412629A30}" srcOrd="0" destOrd="0" presId="urn:microsoft.com/office/officeart/2005/8/layout/vList2"/>
    <dgm:cxn modelId="{2EAD58B9-C1CE-4A10-B8D9-025CF16E8A4D}" type="presOf" srcId="{72A62604-3C85-42A4-A501-FCCB235799C6}" destId="{B833CE7B-D5A1-439C-BC75-8164DC010B40}" srcOrd="0" destOrd="0" presId="urn:microsoft.com/office/officeart/2005/8/layout/vList2"/>
    <dgm:cxn modelId="{FC5080D0-6BFC-4206-94EF-DFFFCB9FAF73}" srcId="{A54EA720-9B3E-4E8A-9573-D8A4A0F6BE61}" destId="{72A62604-3C85-42A4-A501-FCCB235799C6}" srcOrd="3" destOrd="0" parTransId="{6F2819EC-24A3-4163-83C1-2E54CDDA5835}" sibTransId="{0A023678-064F-4FAA-8905-5922B4AD6EEA}"/>
    <dgm:cxn modelId="{ED6631E5-2440-472D-A151-9DB045E5DDE4}" type="presOf" srcId="{67ED1DEB-1DA4-410E-8372-0CF8FDD98D0D}" destId="{7F35FE13-C8A2-4749-BBF5-2B86EEB0D58F}" srcOrd="0" destOrd="0" presId="urn:microsoft.com/office/officeart/2005/8/layout/vList2"/>
    <dgm:cxn modelId="{E598C1F9-4EBD-439D-B8BB-F3E1B1B19185}" type="presOf" srcId="{EC64DA58-A708-4BEE-92E7-72C9CF143EFD}" destId="{E10250A2-F602-40EF-B837-1267F469F314}" srcOrd="0" destOrd="0" presId="urn:microsoft.com/office/officeart/2005/8/layout/vList2"/>
    <dgm:cxn modelId="{5503244C-CEFB-4FB3-B94E-1AF06D32F7AE}" type="presParOf" srcId="{8F8DC7D8-1FDB-4050-84D9-9CC412629A30}" destId="{7F35FE13-C8A2-4749-BBF5-2B86EEB0D58F}" srcOrd="0" destOrd="0" presId="urn:microsoft.com/office/officeart/2005/8/layout/vList2"/>
    <dgm:cxn modelId="{B34449E2-5AB5-4A1F-9CF7-A45BA3D4D6F9}" type="presParOf" srcId="{8F8DC7D8-1FDB-4050-84D9-9CC412629A30}" destId="{BBC84925-2524-441A-98DE-536413C13448}" srcOrd="1" destOrd="0" presId="urn:microsoft.com/office/officeart/2005/8/layout/vList2"/>
    <dgm:cxn modelId="{9101429C-086A-4F03-ABB8-DD947C6FCE73}" type="presParOf" srcId="{8F8DC7D8-1FDB-4050-84D9-9CC412629A30}" destId="{8F0216A7-11B4-4281-A482-43824B8C1372}" srcOrd="2" destOrd="0" presId="urn:microsoft.com/office/officeart/2005/8/layout/vList2"/>
    <dgm:cxn modelId="{63E9E8AF-3CC1-43F9-9F2A-850B0959A7C1}" type="presParOf" srcId="{8F8DC7D8-1FDB-4050-84D9-9CC412629A30}" destId="{CB45E004-3206-4AE7-8D08-CDB39E9EF814}" srcOrd="3" destOrd="0" presId="urn:microsoft.com/office/officeart/2005/8/layout/vList2"/>
    <dgm:cxn modelId="{13C57A57-A7AD-4E7E-9255-6B9826BA7C17}" type="presParOf" srcId="{8F8DC7D8-1FDB-4050-84D9-9CC412629A30}" destId="{E10250A2-F602-40EF-B837-1267F469F314}" srcOrd="4" destOrd="0" presId="urn:microsoft.com/office/officeart/2005/8/layout/vList2"/>
    <dgm:cxn modelId="{C5B8FDF2-D337-491A-88EA-3B4F3729752F}" type="presParOf" srcId="{8F8DC7D8-1FDB-4050-84D9-9CC412629A30}" destId="{325D9290-3D9E-4FDD-96A2-7D075FE3C64D}" srcOrd="5" destOrd="0" presId="urn:microsoft.com/office/officeart/2005/8/layout/vList2"/>
    <dgm:cxn modelId="{D556335E-820A-4D73-A418-572C64D9829C}" type="presParOf" srcId="{8F8DC7D8-1FDB-4050-84D9-9CC412629A30}" destId="{B833CE7B-D5A1-439C-BC75-8164DC010B40}" srcOrd="6" destOrd="0" presId="urn:microsoft.com/office/officeart/2005/8/layout/vList2"/>
    <dgm:cxn modelId="{C4D8A96C-330A-4FD2-81B6-6BBE37DAABC4}" type="presParOf" srcId="{8F8DC7D8-1FDB-4050-84D9-9CC412629A30}" destId="{12F73D02-B6A7-4B75-A41D-0FB134E9BC51}" srcOrd="7" destOrd="0" presId="urn:microsoft.com/office/officeart/2005/8/layout/vList2"/>
    <dgm:cxn modelId="{EF74EC98-26A9-4145-AE5D-CBDE7C156D20}" type="presParOf" srcId="{8F8DC7D8-1FDB-4050-84D9-9CC412629A30}" destId="{F515952A-3BD4-4C7C-998C-FE78B1BA915C}"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6FA6231-1FFD-472C-BA9A-482BB3F89B68}" type="doc">
      <dgm:prSet loTypeId="urn:microsoft.com/office/officeart/2005/8/layout/arrow1" loCatId="relationship" qsTypeId="urn:microsoft.com/office/officeart/2005/8/quickstyle/simple1" qsCatId="simple" csTypeId="urn:microsoft.com/office/officeart/2005/8/colors/accent1_2" csCatId="accent1"/>
      <dgm:spPr/>
      <dgm:t>
        <a:bodyPr/>
        <a:lstStyle/>
        <a:p>
          <a:endParaRPr lang="en-US"/>
        </a:p>
      </dgm:t>
    </dgm:pt>
    <dgm:pt modelId="{26408578-FEC9-4C0F-A78C-CD1661068BAA}">
      <dgm:prSet/>
      <dgm:spPr/>
      <dgm:t>
        <a:bodyPr/>
        <a:lstStyle/>
        <a:p>
          <a:r>
            <a:rPr lang="en-US" b="0" i="0" baseline="0"/>
            <a:t>Governance is a central issue in dealing with global externalities because effective management requires the concerted action of major countries. </a:t>
          </a:r>
          <a:endParaRPr lang="en-US"/>
        </a:p>
      </dgm:t>
    </dgm:pt>
    <dgm:pt modelId="{A7EFCA3E-323C-4EFD-9422-D926FE98E407}" type="parTrans" cxnId="{A6554AA3-8EB0-46AF-9E0C-D8B5E089B974}">
      <dgm:prSet/>
      <dgm:spPr/>
      <dgm:t>
        <a:bodyPr/>
        <a:lstStyle/>
        <a:p>
          <a:endParaRPr lang="en-US"/>
        </a:p>
      </dgm:t>
    </dgm:pt>
    <dgm:pt modelId="{1A23DCDF-3762-43BC-B99C-2A98D68E9165}" type="sibTrans" cxnId="{A6554AA3-8EB0-46AF-9E0C-D8B5E089B974}">
      <dgm:prSet/>
      <dgm:spPr/>
      <dgm:t>
        <a:bodyPr/>
        <a:lstStyle/>
        <a:p>
          <a:endParaRPr lang="en-US"/>
        </a:p>
      </dgm:t>
    </dgm:pt>
    <dgm:pt modelId="{4081AB2B-F1B0-41A4-BF73-F82A8B0F8599}">
      <dgm:prSet/>
      <dgm:spPr/>
      <dgm:t>
        <a:bodyPr/>
        <a:lstStyle/>
        <a:p>
          <a:r>
            <a:rPr lang="en-US" b="0" i="0" baseline="0"/>
            <a:t>It is only by designing, implementing, and enforcing </a:t>
          </a:r>
          <a:r>
            <a:rPr lang="en-US" b="0" i="1" baseline="0"/>
            <a:t>cooperative multinational policies </a:t>
          </a:r>
          <a:r>
            <a:rPr lang="en-US" b="0" i="0" baseline="0"/>
            <a:t>that nations can ensure effective climate-change policies.</a:t>
          </a:r>
          <a:endParaRPr lang="en-US"/>
        </a:p>
      </dgm:t>
    </dgm:pt>
    <dgm:pt modelId="{2D0DD0CE-9801-40E0-9963-243B7BAB6FFC}" type="parTrans" cxnId="{7B96AC0E-CB9D-44F8-B526-5FAF794B793A}">
      <dgm:prSet/>
      <dgm:spPr/>
      <dgm:t>
        <a:bodyPr/>
        <a:lstStyle/>
        <a:p>
          <a:endParaRPr lang="en-US"/>
        </a:p>
      </dgm:t>
    </dgm:pt>
    <dgm:pt modelId="{3A301564-6DB3-43D8-A52A-F0472864836C}" type="sibTrans" cxnId="{7B96AC0E-CB9D-44F8-B526-5FAF794B793A}">
      <dgm:prSet/>
      <dgm:spPr/>
      <dgm:t>
        <a:bodyPr/>
        <a:lstStyle/>
        <a:p>
          <a:endParaRPr lang="en-US"/>
        </a:p>
      </dgm:t>
    </dgm:pt>
    <dgm:pt modelId="{270E0442-CBC9-48BD-9349-82E716102859}" type="pres">
      <dgm:prSet presAssocID="{B6FA6231-1FFD-472C-BA9A-482BB3F89B68}" presName="cycle" presStyleCnt="0">
        <dgm:presLayoutVars>
          <dgm:dir/>
          <dgm:resizeHandles val="exact"/>
        </dgm:presLayoutVars>
      </dgm:prSet>
      <dgm:spPr/>
    </dgm:pt>
    <dgm:pt modelId="{8F87CE3C-F635-4403-BEA1-AF5B36FBFC27}" type="pres">
      <dgm:prSet presAssocID="{26408578-FEC9-4C0F-A78C-CD1661068BAA}" presName="arrow" presStyleLbl="node1" presStyleIdx="0" presStyleCnt="2">
        <dgm:presLayoutVars>
          <dgm:bulletEnabled val="1"/>
        </dgm:presLayoutVars>
      </dgm:prSet>
      <dgm:spPr/>
    </dgm:pt>
    <dgm:pt modelId="{87FC9E73-779D-4852-864D-C25FCDBCE673}" type="pres">
      <dgm:prSet presAssocID="{4081AB2B-F1B0-41A4-BF73-F82A8B0F8599}" presName="arrow" presStyleLbl="node1" presStyleIdx="1" presStyleCnt="2">
        <dgm:presLayoutVars>
          <dgm:bulletEnabled val="1"/>
        </dgm:presLayoutVars>
      </dgm:prSet>
      <dgm:spPr/>
    </dgm:pt>
  </dgm:ptLst>
  <dgm:cxnLst>
    <dgm:cxn modelId="{7B96AC0E-CB9D-44F8-B526-5FAF794B793A}" srcId="{B6FA6231-1FFD-472C-BA9A-482BB3F89B68}" destId="{4081AB2B-F1B0-41A4-BF73-F82A8B0F8599}" srcOrd="1" destOrd="0" parTransId="{2D0DD0CE-9801-40E0-9963-243B7BAB6FFC}" sibTransId="{3A301564-6DB3-43D8-A52A-F0472864836C}"/>
    <dgm:cxn modelId="{1290096A-FF6D-46A8-83F6-73E5B91A8EE0}" type="presOf" srcId="{26408578-FEC9-4C0F-A78C-CD1661068BAA}" destId="{8F87CE3C-F635-4403-BEA1-AF5B36FBFC27}" srcOrd="0" destOrd="0" presId="urn:microsoft.com/office/officeart/2005/8/layout/arrow1"/>
    <dgm:cxn modelId="{A6554AA3-8EB0-46AF-9E0C-D8B5E089B974}" srcId="{B6FA6231-1FFD-472C-BA9A-482BB3F89B68}" destId="{26408578-FEC9-4C0F-A78C-CD1661068BAA}" srcOrd="0" destOrd="0" parTransId="{A7EFCA3E-323C-4EFD-9422-D926FE98E407}" sibTransId="{1A23DCDF-3762-43BC-B99C-2A98D68E9165}"/>
    <dgm:cxn modelId="{91D49ABD-934C-4E5D-AE8C-5FFEFA29A468}" type="presOf" srcId="{B6FA6231-1FFD-472C-BA9A-482BB3F89B68}" destId="{270E0442-CBC9-48BD-9349-82E716102859}" srcOrd="0" destOrd="0" presId="urn:microsoft.com/office/officeart/2005/8/layout/arrow1"/>
    <dgm:cxn modelId="{7DDA62CC-891B-455A-99E1-A94B574B870A}" type="presOf" srcId="{4081AB2B-F1B0-41A4-BF73-F82A8B0F8599}" destId="{87FC9E73-779D-4852-864D-C25FCDBCE673}" srcOrd="0" destOrd="0" presId="urn:microsoft.com/office/officeart/2005/8/layout/arrow1"/>
    <dgm:cxn modelId="{D540E7EF-C78F-472C-9AB2-50B06BACE374}" type="presParOf" srcId="{270E0442-CBC9-48BD-9349-82E716102859}" destId="{8F87CE3C-F635-4403-BEA1-AF5B36FBFC27}" srcOrd="0" destOrd="0" presId="urn:microsoft.com/office/officeart/2005/8/layout/arrow1"/>
    <dgm:cxn modelId="{AD5200F5-4439-4182-847D-D1B3986448E2}" type="presParOf" srcId="{270E0442-CBC9-48BD-9349-82E716102859}" destId="{87FC9E73-779D-4852-864D-C25FCDBCE673}" srcOrd="1" destOrd="0" presId="urn:microsoft.com/office/officeart/2005/8/layout/arrow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5C17200-8370-4103-A6F6-0675EA591A75}"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53F78DF0-5FE1-4B26-BFCA-BD1A2B3FCECD}">
      <dgm:prSet/>
      <dgm:spPr/>
      <dgm:t>
        <a:bodyPr/>
        <a:lstStyle/>
        <a:p>
          <a:r>
            <a:rPr lang="en-US"/>
            <a:t>The social discount rate (SDR) is a rate applied to benefits and costs that are expected to occur in the future in order to convert them into a present value. This conversion is done to ascertain what those benefits and costs are worth today. </a:t>
          </a:r>
        </a:p>
      </dgm:t>
    </dgm:pt>
    <dgm:pt modelId="{39ED6AFF-BB89-4396-81AF-51B6838BC2CA}" type="parTrans" cxnId="{F2BA3463-D820-4F65-A96A-44C59D1E0559}">
      <dgm:prSet/>
      <dgm:spPr/>
      <dgm:t>
        <a:bodyPr/>
        <a:lstStyle/>
        <a:p>
          <a:endParaRPr lang="en-US"/>
        </a:p>
      </dgm:t>
    </dgm:pt>
    <dgm:pt modelId="{9AF1ADB0-4FC4-4A2A-BEFA-4990183D8140}" type="sibTrans" cxnId="{F2BA3463-D820-4F65-A96A-44C59D1E0559}">
      <dgm:prSet/>
      <dgm:spPr/>
      <dgm:t>
        <a:bodyPr/>
        <a:lstStyle/>
        <a:p>
          <a:endParaRPr lang="en-US"/>
        </a:p>
      </dgm:t>
    </dgm:pt>
    <dgm:pt modelId="{A67F2E00-B96F-4BB0-B102-549957F4203C}">
      <dgm:prSet/>
      <dgm:spPr/>
      <dgm:t>
        <a:bodyPr/>
        <a:lstStyle/>
        <a:p>
          <a:r>
            <a:rPr lang="en-US" b="0" i="0" baseline="0"/>
            <a:t>When calculating the social cost of carbon, applying a higher discount rate causes the cost to decrease, and vice versa. </a:t>
          </a:r>
          <a:endParaRPr lang="en-US"/>
        </a:p>
      </dgm:t>
    </dgm:pt>
    <dgm:pt modelId="{7D16320F-4999-432C-9632-19DB4EA65D96}" type="parTrans" cxnId="{30A2A92C-4D2D-4C91-904B-BD8F035B838E}">
      <dgm:prSet/>
      <dgm:spPr/>
      <dgm:t>
        <a:bodyPr/>
        <a:lstStyle/>
        <a:p>
          <a:endParaRPr lang="en-US"/>
        </a:p>
      </dgm:t>
    </dgm:pt>
    <dgm:pt modelId="{47691E55-E2AD-405A-B09E-0B6C5B134994}" type="sibTrans" cxnId="{30A2A92C-4D2D-4C91-904B-BD8F035B838E}">
      <dgm:prSet/>
      <dgm:spPr/>
      <dgm:t>
        <a:bodyPr/>
        <a:lstStyle/>
        <a:p>
          <a:endParaRPr lang="en-US"/>
        </a:p>
      </dgm:t>
    </dgm:pt>
    <dgm:pt modelId="{DD395BC5-C138-4A19-9D4F-B7A8595AABD8}" type="pres">
      <dgm:prSet presAssocID="{55C17200-8370-4103-A6F6-0675EA591A75}" presName="linear" presStyleCnt="0">
        <dgm:presLayoutVars>
          <dgm:animLvl val="lvl"/>
          <dgm:resizeHandles val="exact"/>
        </dgm:presLayoutVars>
      </dgm:prSet>
      <dgm:spPr/>
    </dgm:pt>
    <dgm:pt modelId="{490E65F7-EAFC-48A9-A73F-A96290A0DDFB}" type="pres">
      <dgm:prSet presAssocID="{53F78DF0-5FE1-4B26-BFCA-BD1A2B3FCECD}" presName="parentText" presStyleLbl="node1" presStyleIdx="0" presStyleCnt="2">
        <dgm:presLayoutVars>
          <dgm:chMax val="0"/>
          <dgm:bulletEnabled val="1"/>
        </dgm:presLayoutVars>
      </dgm:prSet>
      <dgm:spPr/>
    </dgm:pt>
    <dgm:pt modelId="{C16FA94C-539F-4AC0-9BEC-D7CEC38FFCDE}" type="pres">
      <dgm:prSet presAssocID="{9AF1ADB0-4FC4-4A2A-BEFA-4990183D8140}" presName="spacer" presStyleCnt="0"/>
      <dgm:spPr/>
    </dgm:pt>
    <dgm:pt modelId="{C8DA4F6F-9F50-43D6-83DB-34DECA6BF065}" type="pres">
      <dgm:prSet presAssocID="{A67F2E00-B96F-4BB0-B102-549957F4203C}" presName="parentText" presStyleLbl="node1" presStyleIdx="1" presStyleCnt="2">
        <dgm:presLayoutVars>
          <dgm:chMax val="0"/>
          <dgm:bulletEnabled val="1"/>
        </dgm:presLayoutVars>
      </dgm:prSet>
      <dgm:spPr/>
    </dgm:pt>
  </dgm:ptLst>
  <dgm:cxnLst>
    <dgm:cxn modelId="{2016D926-424F-48E2-BA48-66B3275E8D9E}" type="presOf" srcId="{A67F2E00-B96F-4BB0-B102-549957F4203C}" destId="{C8DA4F6F-9F50-43D6-83DB-34DECA6BF065}" srcOrd="0" destOrd="0" presId="urn:microsoft.com/office/officeart/2005/8/layout/vList2"/>
    <dgm:cxn modelId="{30A2A92C-4D2D-4C91-904B-BD8F035B838E}" srcId="{55C17200-8370-4103-A6F6-0675EA591A75}" destId="{A67F2E00-B96F-4BB0-B102-549957F4203C}" srcOrd="1" destOrd="0" parTransId="{7D16320F-4999-432C-9632-19DB4EA65D96}" sibTransId="{47691E55-E2AD-405A-B09E-0B6C5B134994}"/>
    <dgm:cxn modelId="{F2BA3463-D820-4F65-A96A-44C59D1E0559}" srcId="{55C17200-8370-4103-A6F6-0675EA591A75}" destId="{53F78DF0-5FE1-4B26-BFCA-BD1A2B3FCECD}" srcOrd="0" destOrd="0" parTransId="{39ED6AFF-BB89-4396-81AF-51B6838BC2CA}" sibTransId="{9AF1ADB0-4FC4-4A2A-BEFA-4990183D8140}"/>
    <dgm:cxn modelId="{674E0DAF-29DB-4E36-B8D5-DF7F5753D945}" type="presOf" srcId="{55C17200-8370-4103-A6F6-0675EA591A75}" destId="{DD395BC5-C138-4A19-9D4F-B7A8595AABD8}" srcOrd="0" destOrd="0" presId="urn:microsoft.com/office/officeart/2005/8/layout/vList2"/>
    <dgm:cxn modelId="{A21CF3E0-DEDA-40B7-A1BE-35C2265EF339}" type="presOf" srcId="{53F78DF0-5FE1-4B26-BFCA-BD1A2B3FCECD}" destId="{490E65F7-EAFC-48A9-A73F-A96290A0DDFB}" srcOrd="0" destOrd="0" presId="urn:microsoft.com/office/officeart/2005/8/layout/vList2"/>
    <dgm:cxn modelId="{24111157-1328-49AA-B4F3-E877FA1E1ECC}" type="presParOf" srcId="{DD395BC5-C138-4A19-9D4F-B7A8595AABD8}" destId="{490E65F7-EAFC-48A9-A73F-A96290A0DDFB}" srcOrd="0" destOrd="0" presId="urn:microsoft.com/office/officeart/2005/8/layout/vList2"/>
    <dgm:cxn modelId="{AA7973B5-0FA1-424E-B06E-DCDA22B8F836}" type="presParOf" srcId="{DD395BC5-C138-4A19-9D4F-B7A8595AABD8}" destId="{C16FA94C-539F-4AC0-9BEC-D7CEC38FFCDE}" srcOrd="1" destOrd="0" presId="urn:microsoft.com/office/officeart/2005/8/layout/vList2"/>
    <dgm:cxn modelId="{396E3FF2-709D-44D5-827B-C9D320FDA03D}" type="presParOf" srcId="{DD395BC5-C138-4A19-9D4F-B7A8595AABD8}" destId="{C8DA4F6F-9F50-43D6-83DB-34DECA6BF065}"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35FE13-C8A2-4749-BBF5-2B86EEB0D58F}">
      <dsp:nvSpPr>
        <dsp:cNvPr id="0" name=""/>
        <dsp:cNvSpPr/>
      </dsp:nvSpPr>
      <dsp:spPr>
        <a:xfrm>
          <a:off x="0" y="583501"/>
          <a:ext cx="6263640" cy="79150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Cost Benefit Analysis basics</a:t>
          </a:r>
        </a:p>
      </dsp:txBody>
      <dsp:txXfrm>
        <a:off x="38638" y="622139"/>
        <a:ext cx="6186364" cy="714229"/>
      </dsp:txXfrm>
    </dsp:sp>
    <dsp:sp modelId="{8F0216A7-11B4-4281-A482-43824B8C1372}">
      <dsp:nvSpPr>
        <dsp:cNvPr id="0" name=""/>
        <dsp:cNvSpPr/>
      </dsp:nvSpPr>
      <dsp:spPr>
        <a:xfrm>
          <a:off x="0" y="1470046"/>
          <a:ext cx="6263640" cy="791505"/>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CBA relation to climate change</a:t>
          </a:r>
        </a:p>
      </dsp:txBody>
      <dsp:txXfrm>
        <a:off x="38638" y="1508684"/>
        <a:ext cx="6186364" cy="714229"/>
      </dsp:txXfrm>
    </dsp:sp>
    <dsp:sp modelId="{E10250A2-F602-40EF-B837-1267F469F314}">
      <dsp:nvSpPr>
        <dsp:cNvPr id="0" name=""/>
        <dsp:cNvSpPr/>
      </dsp:nvSpPr>
      <dsp:spPr>
        <a:xfrm>
          <a:off x="0" y="2356591"/>
          <a:ext cx="6263640" cy="791505"/>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Social Discount Rate, Carbon Price.</a:t>
          </a:r>
        </a:p>
      </dsp:txBody>
      <dsp:txXfrm>
        <a:off x="38638" y="2395229"/>
        <a:ext cx="6186364" cy="714229"/>
      </dsp:txXfrm>
    </dsp:sp>
    <dsp:sp modelId="{B833CE7B-D5A1-439C-BC75-8164DC010B40}">
      <dsp:nvSpPr>
        <dsp:cNvPr id="0" name=""/>
        <dsp:cNvSpPr/>
      </dsp:nvSpPr>
      <dsp:spPr>
        <a:xfrm>
          <a:off x="0" y="3243136"/>
          <a:ext cx="6263640" cy="791505"/>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DICE model updates</a:t>
          </a:r>
        </a:p>
      </dsp:txBody>
      <dsp:txXfrm>
        <a:off x="38638" y="3281774"/>
        <a:ext cx="6186364" cy="714229"/>
      </dsp:txXfrm>
    </dsp:sp>
    <dsp:sp modelId="{F515952A-3BD4-4C7C-998C-FE78B1BA915C}">
      <dsp:nvSpPr>
        <dsp:cNvPr id="0" name=""/>
        <dsp:cNvSpPr/>
      </dsp:nvSpPr>
      <dsp:spPr>
        <a:xfrm>
          <a:off x="0" y="4129681"/>
          <a:ext cx="6263640" cy="791505"/>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Concluding message</a:t>
          </a:r>
        </a:p>
      </dsp:txBody>
      <dsp:txXfrm>
        <a:off x="38638" y="4168319"/>
        <a:ext cx="6186364" cy="7142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87CE3C-F635-4403-BEA1-AF5B36FBFC27}">
      <dsp:nvSpPr>
        <dsp:cNvPr id="0" name=""/>
        <dsp:cNvSpPr/>
      </dsp:nvSpPr>
      <dsp:spPr>
        <a:xfrm rot="16200000">
          <a:off x="2338" y="1178"/>
          <a:ext cx="4348981" cy="4348981"/>
        </a:xfrm>
        <a:prstGeom prst="up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b="0" i="0" kern="1200" baseline="0"/>
            <a:t>Governance is a central issue in dealing with global externalities because effective management requires the concerted action of major countries. </a:t>
          </a:r>
          <a:endParaRPr lang="en-US" sz="2200" kern="1200"/>
        </a:p>
      </dsp:txBody>
      <dsp:txXfrm rot="5400000">
        <a:off x="763410" y="1088423"/>
        <a:ext cx="3587909" cy="2174491"/>
      </dsp:txXfrm>
    </dsp:sp>
    <dsp:sp modelId="{87FC9E73-779D-4852-864D-C25FCDBCE673}">
      <dsp:nvSpPr>
        <dsp:cNvPr id="0" name=""/>
        <dsp:cNvSpPr/>
      </dsp:nvSpPr>
      <dsp:spPr>
        <a:xfrm rot="5400000">
          <a:off x="6164280" y="1178"/>
          <a:ext cx="4348981" cy="4348981"/>
        </a:xfrm>
        <a:prstGeom prst="up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b="0" i="0" kern="1200" baseline="0"/>
            <a:t>It is only by designing, implementing, and enforcing </a:t>
          </a:r>
          <a:r>
            <a:rPr lang="en-US" sz="2200" b="0" i="1" kern="1200" baseline="0"/>
            <a:t>cooperative multinational policies </a:t>
          </a:r>
          <a:r>
            <a:rPr lang="en-US" sz="2200" b="0" i="0" kern="1200" baseline="0"/>
            <a:t>that nations can ensure effective climate-change policies.</a:t>
          </a:r>
          <a:endParaRPr lang="en-US" sz="2200" kern="1200"/>
        </a:p>
      </dsp:txBody>
      <dsp:txXfrm rot="-5400000">
        <a:off x="6164280" y="1088423"/>
        <a:ext cx="3587909" cy="217449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0E65F7-EAFC-48A9-A73F-A96290A0DDFB}">
      <dsp:nvSpPr>
        <dsp:cNvPr id="0" name=""/>
        <dsp:cNvSpPr/>
      </dsp:nvSpPr>
      <dsp:spPr>
        <a:xfrm>
          <a:off x="0" y="87668"/>
          <a:ext cx="5181600" cy="20592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The social discount rate (SDR) is a rate applied to benefits and costs that are expected to occur in the future in order to convert them into a present value. This conversion is done to ascertain what those benefits and costs are worth today. </a:t>
          </a:r>
        </a:p>
      </dsp:txBody>
      <dsp:txXfrm>
        <a:off x="100522" y="188190"/>
        <a:ext cx="4980556" cy="1858156"/>
      </dsp:txXfrm>
    </dsp:sp>
    <dsp:sp modelId="{C8DA4F6F-9F50-43D6-83DB-34DECA6BF065}">
      <dsp:nvSpPr>
        <dsp:cNvPr id="0" name=""/>
        <dsp:cNvSpPr/>
      </dsp:nvSpPr>
      <dsp:spPr>
        <a:xfrm>
          <a:off x="0" y="2204469"/>
          <a:ext cx="5181600" cy="20592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baseline="0"/>
            <a:t>When calculating the social cost of carbon, applying a higher discount rate causes the cost to decrease, and vice versa. </a:t>
          </a:r>
          <a:endParaRPr lang="en-US" sz="2000" kern="1200"/>
        </a:p>
      </dsp:txBody>
      <dsp:txXfrm>
        <a:off x="100522" y="2304991"/>
        <a:ext cx="4980556" cy="185815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6081C9-1C1E-44D5-9135-214560592F55}" type="datetimeFigureOut">
              <a:rPr lang="en-US" smtClean="0"/>
              <a:t>9/23/2022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152D43-34D7-4FFA-81FD-A75B198D8607}" type="slidenum">
              <a:rPr lang="en-US" smtClean="0"/>
              <a:t>‹#›</a:t>
            </a:fld>
            <a:endParaRPr lang="en-US"/>
          </a:p>
        </p:txBody>
      </p:sp>
    </p:spTree>
    <p:extLst>
      <p:ext uri="{BB962C8B-B14F-4D97-AF65-F5344CB8AC3E}">
        <p14:creationId xmlns:p14="http://schemas.microsoft.com/office/powerpoint/2010/main" val="7767339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000000"/>
                </a:solidFill>
                <a:latin typeface="Whitney-Book"/>
              </a:rPr>
              <a:t>Graph showing each expert’s value judgements on discounting parameters (rate of pure</a:t>
            </a:r>
          </a:p>
          <a:p>
            <a:pPr algn="l"/>
            <a:r>
              <a:rPr lang="en-US" sz="1800" b="0" i="0" u="none" strike="noStrike" baseline="0" dirty="0">
                <a:solidFill>
                  <a:srgbClr val="000000"/>
                </a:solidFill>
                <a:latin typeface="Whitney-Book"/>
              </a:rPr>
              <a:t>time preference; inequality aversion; </a:t>
            </a:r>
            <a:r>
              <a:rPr lang="en-US" sz="1800" b="0" i="1" u="none" strike="noStrike" baseline="0" dirty="0">
                <a:solidFill>
                  <a:srgbClr val="000000"/>
                </a:solidFill>
                <a:latin typeface="Whitney-BookItalic"/>
              </a:rPr>
              <a:t>n </a:t>
            </a:r>
            <a:r>
              <a:rPr lang="en-US" sz="1800" b="0" i="0" u="none" strike="noStrike" baseline="0" dirty="0">
                <a:solidFill>
                  <a:srgbClr val="000000"/>
                </a:solidFill>
                <a:latin typeface="STIXGeneral-Regular"/>
              </a:rPr>
              <a:t>= </a:t>
            </a:r>
            <a:r>
              <a:rPr lang="en-US" sz="1800" b="0" i="0" u="none" strike="noStrike" baseline="0" dirty="0">
                <a:solidFill>
                  <a:srgbClr val="000000"/>
                </a:solidFill>
                <a:latin typeface="Whitney-Book"/>
              </a:rPr>
              <a:t>173). The black triangle (1.5%; 1.45) indicates the choice of discount parameters by Nordhaus</a:t>
            </a:r>
            <a:r>
              <a:rPr lang="en-US" sz="1800" b="0" i="0" u="none" strike="noStrike" baseline="0" dirty="0">
                <a:solidFill>
                  <a:srgbClr val="3B6A9E"/>
                </a:solidFill>
                <a:latin typeface="Whitney-Book"/>
              </a:rPr>
              <a:t>34 </a:t>
            </a:r>
            <a:r>
              <a:rPr lang="en-US" sz="1800" b="0" i="0" u="none" strike="noStrike" baseline="0" dirty="0">
                <a:solidFill>
                  <a:srgbClr val="000000"/>
                </a:solidFill>
                <a:latin typeface="Whitney-Book"/>
              </a:rPr>
              <a:t>and the blue</a:t>
            </a:r>
          </a:p>
          <a:p>
            <a:pPr algn="l"/>
            <a:r>
              <a:rPr lang="en-US" sz="1800" b="0" i="0" u="none" strike="noStrike" baseline="0" dirty="0">
                <a:solidFill>
                  <a:srgbClr val="000000"/>
                </a:solidFill>
                <a:latin typeface="Whitney-Book"/>
              </a:rPr>
              <a:t>square (0.5%; 1) the median expert view on intergenerational welfare. </a:t>
            </a:r>
            <a:r>
              <a:rPr lang="en-US" sz="1800" b="0" i="0" u="none" strike="noStrike" baseline="0" dirty="0">
                <a:solidFill>
                  <a:srgbClr val="000000"/>
                </a:solidFill>
                <a:latin typeface="Whitney-Semibold"/>
              </a:rPr>
              <a:t>b–d</a:t>
            </a:r>
            <a:r>
              <a:rPr lang="en-US" sz="1800" b="0" i="0" u="none" strike="noStrike" baseline="0" dirty="0">
                <a:solidFill>
                  <a:srgbClr val="000000"/>
                </a:solidFill>
                <a:latin typeface="Whitney-Book"/>
              </a:rPr>
              <a:t>, Graphs showing the 95th (grey-shaded area) and 66th (blue-shaded area)</a:t>
            </a:r>
          </a:p>
          <a:p>
            <a:pPr algn="l"/>
            <a:r>
              <a:rPr lang="en-US" sz="1800" b="0" i="0" u="none" strike="noStrike" baseline="0" dirty="0">
                <a:solidFill>
                  <a:srgbClr val="000000"/>
                </a:solidFill>
                <a:latin typeface="Whitney-Book"/>
              </a:rPr>
              <a:t>percentile ranges in terms of intergenerational fairness for three climate policy measures: the SCC (</a:t>
            </a:r>
            <a:r>
              <a:rPr lang="en-US" sz="1800" b="1" i="0" u="none" strike="noStrike" baseline="0" dirty="0">
                <a:solidFill>
                  <a:srgbClr val="000000"/>
                </a:solidFill>
                <a:latin typeface="Whitney-Bold"/>
              </a:rPr>
              <a:t>b</a:t>
            </a:r>
            <a:r>
              <a:rPr lang="en-US" sz="1800" b="0" i="0" u="none" strike="noStrike" baseline="0" dirty="0">
                <a:solidFill>
                  <a:srgbClr val="000000"/>
                </a:solidFill>
                <a:latin typeface="Whitney-Book"/>
              </a:rPr>
              <a:t>, in US$ per ton), industrial emissions (</a:t>
            </a:r>
            <a:r>
              <a:rPr lang="en-US" sz="1800" b="1" i="0" u="none" strike="noStrike" baseline="0" dirty="0">
                <a:solidFill>
                  <a:srgbClr val="000000"/>
                </a:solidFill>
                <a:latin typeface="Whitney-Bold"/>
              </a:rPr>
              <a:t>c</a:t>
            </a:r>
            <a:r>
              <a:rPr lang="en-US" sz="1800" b="0" i="0" u="none" strike="noStrike" baseline="0" dirty="0">
                <a:solidFill>
                  <a:srgbClr val="000000"/>
                </a:solidFill>
                <a:latin typeface="Whitney-Book"/>
              </a:rPr>
              <a:t>, in GtCO2)</a:t>
            </a:r>
          </a:p>
          <a:p>
            <a:pPr algn="l"/>
            <a:r>
              <a:rPr lang="en-US" sz="1800" b="0" i="0" u="none" strike="noStrike" baseline="0" dirty="0">
                <a:solidFill>
                  <a:srgbClr val="000000"/>
                </a:solidFill>
                <a:latin typeface="Whitney-Book"/>
              </a:rPr>
              <a:t>and global mean temperature increases from 1850 to 1900 levels (</a:t>
            </a:r>
            <a:r>
              <a:rPr lang="en-US" sz="1800" b="1" i="0" u="none" strike="noStrike" baseline="0" dirty="0">
                <a:solidFill>
                  <a:srgbClr val="000000"/>
                </a:solidFill>
                <a:latin typeface="Whitney-Bold"/>
              </a:rPr>
              <a:t>d</a:t>
            </a:r>
            <a:r>
              <a:rPr lang="en-US" sz="1800" b="0" i="0" u="none" strike="noStrike" baseline="0" dirty="0">
                <a:solidFill>
                  <a:srgbClr val="000000"/>
                </a:solidFill>
                <a:latin typeface="Whitney-Book"/>
              </a:rPr>
              <a:t>, in °C). These ranges do not correspond to confidence intervals relating to uncertainty</a:t>
            </a:r>
          </a:p>
          <a:p>
            <a:pPr algn="l"/>
            <a:r>
              <a:rPr lang="en-US" sz="1800" b="0" i="0" u="none" strike="noStrike" baseline="0" dirty="0">
                <a:solidFill>
                  <a:srgbClr val="000000"/>
                </a:solidFill>
                <a:latin typeface="Whitney-Book"/>
              </a:rPr>
              <a:t>about forecasts, rather they capture how the disagreement about discounting parameters affects the optimal paths when incorporated into our updated</a:t>
            </a:r>
          </a:p>
          <a:p>
            <a:pPr algn="l"/>
            <a:r>
              <a:rPr lang="en-US" sz="1800" b="0" i="0" u="none" strike="noStrike" baseline="0" dirty="0">
                <a:solidFill>
                  <a:srgbClr val="000000"/>
                </a:solidFill>
                <a:latin typeface="Whitney-Book"/>
              </a:rPr>
              <a:t>DICE model. Panels </a:t>
            </a:r>
            <a:r>
              <a:rPr lang="en-US" sz="1800" b="0" i="0" u="none" strike="noStrike" baseline="0" dirty="0">
                <a:solidFill>
                  <a:srgbClr val="000000"/>
                </a:solidFill>
                <a:latin typeface="Whitney-Semibold"/>
              </a:rPr>
              <a:t>b–d </a:t>
            </a:r>
            <a:r>
              <a:rPr lang="en-US" sz="1800" b="0" i="0" u="none" strike="noStrike" baseline="0" dirty="0">
                <a:solidFill>
                  <a:srgbClr val="000000"/>
                </a:solidFill>
                <a:latin typeface="Whitney-Book"/>
              </a:rPr>
              <a:t>also compare climate policy pathways implied by Nordhaus’ discounting in this updated DICE (black line) to those resulting from</a:t>
            </a:r>
          </a:p>
          <a:p>
            <a:pPr algn="l"/>
            <a:r>
              <a:rPr lang="en-US" sz="1800" b="0" i="0" u="none" strike="noStrike" baseline="0" dirty="0">
                <a:solidFill>
                  <a:srgbClr val="000000"/>
                </a:solidFill>
                <a:latin typeface="Whitney-Book"/>
              </a:rPr>
              <a:t>the median expert view (blue line) and the median expert path (green line). While Nordhaus’ discounting implies an optimal carbon price of US$82 in</a:t>
            </a:r>
          </a:p>
          <a:p>
            <a:pPr algn="l"/>
            <a:r>
              <a:rPr lang="en-US" sz="1800" b="0" i="0" u="none" strike="noStrike" baseline="0" dirty="0">
                <a:solidFill>
                  <a:srgbClr val="000000"/>
                </a:solidFill>
                <a:latin typeface="Whitney-Book"/>
              </a:rPr>
              <a:t>2020, in our updated DICE the median expert path (or view) translates into a value of US$101 (or US$208) in 2020.</a:t>
            </a:r>
            <a:endParaRPr lang="en-US" dirty="0"/>
          </a:p>
        </p:txBody>
      </p:sp>
      <p:sp>
        <p:nvSpPr>
          <p:cNvPr id="4" name="Slide Number Placeholder 3"/>
          <p:cNvSpPr>
            <a:spLocks noGrp="1"/>
          </p:cNvSpPr>
          <p:nvPr>
            <p:ph type="sldNum" sz="quarter" idx="5"/>
          </p:nvPr>
        </p:nvSpPr>
        <p:spPr/>
        <p:txBody>
          <a:bodyPr/>
          <a:lstStyle/>
          <a:p>
            <a:fld id="{8A152D43-34D7-4FFA-81FD-A75B198D8607}" type="slidenum">
              <a:rPr lang="en-US" smtClean="0"/>
              <a:t>13</a:t>
            </a:fld>
            <a:endParaRPr lang="en-US"/>
          </a:p>
        </p:txBody>
      </p:sp>
    </p:spTree>
    <p:extLst>
      <p:ext uri="{BB962C8B-B14F-4D97-AF65-F5344CB8AC3E}">
        <p14:creationId xmlns:p14="http://schemas.microsoft.com/office/powerpoint/2010/main" val="42126349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F1862-1DD4-2444-40BE-3C8A6771F14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F6EE56C-1927-9A33-E0E0-04D6F53079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FED07B3-216A-E59F-FDF1-B814CE5394CE}"/>
              </a:ext>
            </a:extLst>
          </p:cNvPr>
          <p:cNvSpPr>
            <a:spLocks noGrp="1"/>
          </p:cNvSpPr>
          <p:nvPr>
            <p:ph type="dt" sz="half" idx="10"/>
          </p:nvPr>
        </p:nvSpPr>
        <p:spPr/>
        <p:txBody>
          <a:bodyPr/>
          <a:lstStyle/>
          <a:p>
            <a:fld id="{CD84D6AD-8D2F-4D3E-95CB-571B1F62BB67}" type="datetimeFigureOut">
              <a:rPr lang="en-US" smtClean="0"/>
              <a:t>9/23/2022</a:t>
            </a:fld>
            <a:endParaRPr lang="en-US"/>
          </a:p>
        </p:txBody>
      </p:sp>
      <p:sp>
        <p:nvSpPr>
          <p:cNvPr id="5" name="Footer Placeholder 4">
            <a:extLst>
              <a:ext uri="{FF2B5EF4-FFF2-40B4-BE49-F238E27FC236}">
                <a16:creationId xmlns:a16="http://schemas.microsoft.com/office/drawing/2014/main" id="{E0439B25-BA5B-4B91-F059-D48E3BEC55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500FB6-35A7-16F7-D5BF-2B425CF6444B}"/>
              </a:ext>
            </a:extLst>
          </p:cNvPr>
          <p:cNvSpPr>
            <a:spLocks noGrp="1"/>
          </p:cNvSpPr>
          <p:nvPr>
            <p:ph type="sldNum" sz="quarter" idx="12"/>
          </p:nvPr>
        </p:nvSpPr>
        <p:spPr/>
        <p:txBody>
          <a:bodyPr/>
          <a:lstStyle/>
          <a:p>
            <a:fld id="{6DB0194E-7E9A-433E-AFAB-1EBFA4E6077B}" type="slidenum">
              <a:rPr lang="en-US" smtClean="0"/>
              <a:t>‹#›</a:t>
            </a:fld>
            <a:endParaRPr lang="en-US"/>
          </a:p>
        </p:txBody>
      </p:sp>
    </p:spTree>
    <p:extLst>
      <p:ext uri="{BB962C8B-B14F-4D97-AF65-F5344CB8AC3E}">
        <p14:creationId xmlns:p14="http://schemas.microsoft.com/office/powerpoint/2010/main" val="35930446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303BB-E305-3245-9AD8-0D26FA4011B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6332157-2A5B-817C-AC4D-0D6F1AA7BF1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9B6548-5D33-74FB-170E-5CBAA3789008}"/>
              </a:ext>
            </a:extLst>
          </p:cNvPr>
          <p:cNvSpPr>
            <a:spLocks noGrp="1"/>
          </p:cNvSpPr>
          <p:nvPr>
            <p:ph type="dt" sz="half" idx="10"/>
          </p:nvPr>
        </p:nvSpPr>
        <p:spPr/>
        <p:txBody>
          <a:bodyPr/>
          <a:lstStyle/>
          <a:p>
            <a:fld id="{CD84D6AD-8D2F-4D3E-95CB-571B1F62BB67}" type="datetimeFigureOut">
              <a:rPr lang="en-US" smtClean="0"/>
              <a:t>9/23/2022</a:t>
            </a:fld>
            <a:endParaRPr lang="en-US"/>
          </a:p>
        </p:txBody>
      </p:sp>
      <p:sp>
        <p:nvSpPr>
          <p:cNvPr id="5" name="Footer Placeholder 4">
            <a:extLst>
              <a:ext uri="{FF2B5EF4-FFF2-40B4-BE49-F238E27FC236}">
                <a16:creationId xmlns:a16="http://schemas.microsoft.com/office/drawing/2014/main" id="{BBC2E5B5-76BC-954A-4C80-B88BAEF462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1F031F-0726-DEB2-6467-8EBDD28575EF}"/>
              </a:ext>
            </a:extLst>
          </p:cNvPr>
          <p:cNvSpPr>
            <a:spLocks noGrp="1"/>
          </p:cNvSpPr>
          <p:nvPr>
            <p:ph type="sldNum" sz="quarter" idx="12"/>
          </p:nvPr>
        </p:nvSpPr>
        <p:spPr/>
        <p:txBody>
          <a:bodyPr/>
          <a:lstStyle/>
          <a:p>
            <a:fld id="{6DB0194E-7E9A-433E-AFAB-1EBFA4E6077B}" type="slidenum">
              <a:rPr lang="en-US" smtClean="0"/>
              <a:t>‹#›</a:t>
            </a:fld>
            <a:endParaRPr lang="en-US"/>
          </a:p>
        </p:txBody>
      </p:sp>
    </p:spTree>
    <p:extLst>
      <p:ext uri="{BB962C8B-B14F-4D97-AF65-F5344CB8AC3E}">
        <p14:creationId xmlns:p14="http://schemas.microsoft.com/office/powerpoint/2010/main" val="1613871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946DE3-95A4-BF87-B372-087D05E74D3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DC9023-1B00-4EDA-9432-A9F6B49D6D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3E3003-A344-F334-E4D0-8AE768FE0896}"/>
              </a:ext>
            </a:extLst>
          </p:cNvPr>
          <p:cNvSpPr>
            <a:spLocks noGrp="1"/>
          </p:cNvSpPr>
          <p:nvPr>
            <p:ph type="dt" sz="half" idx="10"/>
          </p:nvPr>
        </p:nvSpPr>
        <p:spPr/>
        <p:txBody>
          <a:bodyPr/>
          <a:lstStyle/>
          <a:p>
            <a:fld id="{CD84D6AD-8D2F-4D3E-95CB-571B1F62BB67}" type="datetimeFigureOut">
              <a:rPr lang="en-US" smtClean="0"/>
              <a:t>9/23/2022</a:t>
            </a:fld>
            <a:endParaRPr lang="en-US"/>
          </a:p>
        </p:txBody>
      </p:sp>
      <p:sp>
        <p:nvSpPr>
          <p:cNvPr id="5" name="Footer Placeholder 4">
            <a:extLst>
              <a:ext uri="{FF2B5EF4-FFF2-40B4-BE49-F238E27FC236}">
                <a16:creationId xmlns:a16="http://schemas.microsoft.com/office/drawing/2014/main" id="{979F9E40-B013-C23A-830A-75D93046C3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0CB026-4299-B999-28FA-F33863DDA548}"/>
              </a:ext>
            </a:extLst>
          </p:cNvPr>
          <p:cNvSpPr>
            <a:spLocks noGrp="1"/>
          </p:cNvSpPr>
          <p:nvPr>
            <p:ph type="sldNum" sz="quarter" idx="12"/>
          </p:nvPr>
        </p:nvSpPr>
        <p:spPr/>
        <p:txBody>
          <a:bodyPr/>
          <a:lstStyle/>
          <a:p>
            <a:fld id="{6DB0194E-7E9A-433E-AFAB-1EBFA4E6077B}" type="slidenum">
              <a:rPr lang="en-US" smtClean="0"/>
              <a:t>‹#›</a:t>
            </a:fld>
            <a:endParaRPr lang="en-US"/>
          </a:p>
        </p:txBody>
      </p:sp>
    </p:spTree>
    <p:extLst>
      <p:ext uri="{BB962C8B-B14F-4D97-AF65-F5344CB8AC3E}">
        <p14:creationId xmlns:p14="http://schemas.microsoft.com/office/powerpoint/2010/main" val="11718653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B2A2C-BCED-49DE-2AC8-DD77AB9311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A5BC71-0096-6803-102E-7B5CEFB6EB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67461D-4D59-E088-71CF-C17AE2CFFBBF}"/>
              </a:ext>
            </a:extLst>
          </p:cNvPr>
          <p:cNvSpPr>
            <a:spLocks noGrp="1"/>
          </p:cNvSpPr>
          <p:nvPr>
            <p:ph type="dt" sz="half" idx="10"/>
          </p:nvPr>
        </p:nvSpPr>
        <p:spPr/>
        <p:txBody>
          <a:bodyPr/>
          <a:lstStyle/>
          <a:p>
            <a:fld id="{CD84D6AD-8D2F-4D3E-95CB-571B1F62BB67}" type="datetimeFigureOut">
              <a:rPr lang="en-US" smtClean="0"/>
              <a:t>9/23/2022</a:t>
            </a:fld>
            <a:endParaRPr lang="en-US"/>
          </a:p>
        </p:txBody>
      </p:sp>
      <p:sp>
        <p:nvSpPr>
          <p:cNvPr id="5" name="Footer Placeholder 4">
            <a:extLst>
              <a:ext uri="{FF2B5EF4-FFF2-40B4-BE49-F238E27FC236}">
                <a16:creationId xmlns:a16="http://schemas.microsoft.com/office/drawing/2014/main" id="{4AE0A68A-1E8A-3D96-402C-5EA76D3856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89B075-69B4-C551-4D68-46812299A395}"/>
              </a:ext>
            </a:extLst>
          </p:cNvPr>
          <p:cNvSpPr>
            <a:spLocks noGrp="1"/>
          </p:cNvSpPr>
          <p:nvPr>
            <p:ph type="sldNum" sz="quarter" idx="12"/>
          </p:nvPr>
        </p:nvSpPr>
        <p:spPr/>
        <p:txBody>
          <a:bodyPr/>
          <a:lstStyle/>
          <a:p>
            <a:fld id="{6DB0194E-7E9A-433E-AFAB-1EBFA4E6077B}" type="slidenum">
              <a:rPr lang="en-US" smtClean="0"/>
              <a:t>‹#›</a:t>
            </a:fld>
            <a:endParaRPr lang="en-US"/>
          </a:p>
        </p:txBody>
      </p:sp>
    </p:spTree>
    <p:extLst>
      <p:ext uri="{BB962C8B-B14F-4D97-AF65-F5344CB8AC3E}">
        <p14:creationId xmlns:p14="http://schemas.microsoft.com/office/powerpoint/2010/main" val="3596120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5A30E-6F1F-B155-B4D4-0FE8159565D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2278C92-C405-C471-8899-01912330AF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F9426FE-46A3-6980-77FA-03512F9BD386}"/>
              </a:ext>
            </a:extLst>
          </p:cNvPr>
          <p:cNvSpPr>
            <a:spLocks noGrp="1"/>
          </p:cNvSpPr>
          <p:nvPr>
            <p:ph type="dt" sz="half" idx="10"/>
          </p:nvPr>
        </p:nvSpPr>
        <p:spPr/>
        <p:txBody>
          <a:bodyPr/>
          <a:lstStyle/>
          <a:p>
            <a:fld id="{CD84D6AD-8D2F-4D3E-95CB-571B1F62BB67}" type="datetimeFigureOut">
              <a:rPr lang="en-US" smtClean="0"/>
              <a:t>9/23/2022</a:t>
            </a:fld>
            <a:endParaRPr lang="en-US"/>
          </a:p>
        </p:txBody>
      </p:sp>
      <p:sp>
        <p:nvSpPr>
          <p:cNvPr id="5" name="Footer Placeholder 4">
            <a:extLst>
              <a:ext uri="{FF2B5EF4-FFF2-40B4-BE49-F238E27FC236}">
                <a16:creationId xmlns:a16="http://schemas.microsoft.com/office/drawing/2014/main" id="{B550B7CF-5947-97BD-C4F5-00665E252E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9AD1F1-8D71-9511-BB83-0BC3C6265177}"/>
              </a:ext>
            </a:extLst>
          </p:cNvPr>
          <p:cNvSpPr>
            <a:spLocks noGrp="1"/>
          </p:cNvSpPr>
          <p:nvPr>
            <p:ph type="sldNum" sz="quarter" idx="12"/>
          </p:nvPr>
        </p:nvSpPr>
        <p:spPr/>
        <p:txBody>
          <a:bodyPr/>
          <a:lstStyle/>
          <a:p>
            <a:fld id="{6DB0194E-7E9A-433E-AFAB-1EBFA4E6077B}" type="slidenum">
              <a:rPr lang="en-US" smtClean="0"/>
              <a:t>‹#›</a:t>
            </a:fld>
            <a:endParaRPr lang="en-US"/>
          </a:p>
        </p:txBody>
      </p:sp>
    </p:spTree>
    <p:extLst>
      <p:ext uri="{BB962C8B-B14F-4D97-AF65-F5344CB8AC3E}">
        <p14:creationId xmlns:p14="http://schemas.microsoft.com/office/powerpoint/2010/main" val="3926953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1766C-5AFA-DA51-3558-A67B2E1985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298175-C605-9F7F-B482-777016D31C8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D5BAD1-9341-8BF1-B1E5-454B8D5D4D4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D88FEFF-9F06-5E6A-48B3-DADF1D69484A}"/>
              </a:ext>
            </a:extLst>
          </p:cNvPr>
          <p:cNvSpPr>
            <a:spLocks noGrp="1"/>
          </p:cNvSpPr>
          <p:nvPr>
            <p:ph type="dt" sz="half" idx="10"/>
          </p:nvPr>
        </p:nvSpPr>
        <p:spPr/>
        <p:txBody>
          <a:bodyPr/>
          <a:lstStyle/>
          <a:p>
            <a:fld id="{CD84D6AD-8D2F-4D3E-95CB-571B1F62BB67}" type="datetimeFigureOut">
              <a:rPr lang="en-US" smtClean="0"/>
              <a:t>9/23/2022</a:t>
            </a:fld>
            <a:endParaRPr lang="en-US"/>
          </a:p>
        </p:txBody>
      </p:sp>
      <p:sp>
        <p:nvSpPr>
          <p:cNvPr id="6" name="Footer Placeholder 5">
            <a:extLst>
              <a:ext uri="{FF2B5EF4-FFF2-40B4-BE49-F238E27FC236}">
                <a16:creationId xmlns:a16="http://schemas.microsoft.com/office/drawing/2014/main" id="{C1E0F0BB-3370-240A-B479-184290CA3E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12D977-4997-9F1A-DF22-CB8E583357B6}"/>
              </a:ext>
            </a:extLst>
          </p:cNvPr>
          <p:cNvSpPr>
            <a:spLocks noGrp="1"/>
          </p:cNvSpPr>
          <p:nvPr>
            <p:ph type="sldNum" sz="quarter" idx="12"/>
          </p:nvPr>
        </p:nvSpPr>
        <p:spPr/>
        <p:txBody>
          <a:bodyPr/>
          <a:lstStyle/>
          <a:p>
            <a:fld id="{6DB0194E-7E9A-433E-AFAB-1EBFA4E6077B}" type="slidenum">
              <a:rPr lang="en-US" smtClean="0"/>
              <a:t>‹#›</a:t>
            </a:fld>
            <a:endParaRPr lang="en-US"/>
          </a:p>
        </p:txBody>
      </p:sp>
    </p:spTree>
    <p:extLst>
      <p:ext uri="{BB962C8B-B14F-4D97-AF65-F5344CB8AC3E}">
        <p14:creationId xmlns:p14="http://schemas.microsoft.com/office/powerpoint/2010/main" val="14899617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E063E-BE77-7B0D-F477-83C7379E17E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2EC7085-F677-581A-BDF8-92E4EC64D3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53134FB-B259-1339-D28C-FCFB3A8BC0F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9C05F5D-C3F1-AAC9-0EE8-8B48DD99A5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2D3AC1-E7D0-DDA9-D980-88F58EB109A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6463D0-0DAB-AC79-5AF4-566CA6C986C4}"/>
              </a:ext>
            </a:extLst>
          </p:cNvPr>
          <p:cNvSpPr>
            <a:spLocks noGrp="1"/>
          </p:cNvSpPr>
          <p:nvPr>
            <p:ph type="dt" sz="half" idx="10"/>
          </p:nvPr>
        </p:nvSpPr>
        <p:spPr/>
        <p:txBody>
          <a:bodyPr/>
          <a:lstStyle/>
          <a:p>
            <a:fld id="{CD84D6AD-8D2F-4D3E-95CB-571B1F62BB67}" type="datetimeFigureOut">
              <a:rPr lang="en-US" smtClean="0"/>
              <a:t>9/23/2022</a:t>
            </a:fld>
            <a:endParaRPr lang="en-US"/>
          </a:p>
        </p:txBody>
      </p:sp>
      <p:sp>
        <p:nvSpPr>
          <p:cNvPr id="8" name="Footer Placeholder 7">
            <a:extLst>
              <a:ext uri="{FF2B5EF4-FFF2-40B4-BE49-F238E27FC236}">
                <a16:creationId xmlns:a16="http://schemas.microsoft.com/office/drawing/2014/main" id="{5C0E6084-3D44-A172-6C75-2E8B18C7C7D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9791053-7DDE-5A1A-6448-7F6E140B0E29}"/>
              </a:ext>
            </a:extLst>
          </p:cNvPr>
          <p:cNvSpPr>
            <a:spLocks noGrp="1"/>
          </p:cNvSpPr>
          <p:nvPr>
            <p:ph type="sldNum" sz="quarter" idx="12"/>
          </p:nvPr>
        </p:nvSpPr>
        <p:spPr/>
        <p:txBody>
          <a:bodyPr/>
          <a:lstStyle/>
          <a:p>
            <a:fld id="{6DB0194E-7E9A-433E-AFAB-1EBFA4E6077B}" type="slidenum">
              <a:rPr lang="en-US" smtClean="0"/>
              <a:t>‹#›</a:t>
            </a:fld>
            <a:endParaRPr lang="en-US"/>
          </a:p>
        </p:txBody>
      </p:sp>
    </p:spTree>
    <p:extLst>
      <p:ext uri="{BB962C8B-B14F-4D97-AF65-F5344CB8AC3E}">
        <p14:creationId xmlns:p14="http://schemas.microsoft.com/office/powerpoint/2010/main" val="1095168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A758D-C7FF-0464-B3FE-D8B61564CEE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D8E901-CA4B-20FD-CCFA-25DAD7A8BFAC}"/>
              </a:ext>
            </a:extLst>
          </p:cNvPr>
          <p:cNvSpPr>
            <a:spLocks noGrp="1"/>
          </p:cNvSpPr>
          <p:nvPr>
            <p:ph type="dt" sz="half" idx="10"/>
          </p:nvPr>
        </p:nvSpPr>
        <p:spPr/>
        <p:txBody>
          <a:bodyPr/>
          <a:lstStyle/>
          <a:p>
            <a:fld id="{CD84D6AD-8D2F-4D3E-95CB-571B1F62BB67}" type="datetimeFigureOut">
              <a:rPr lang="en-US" smtClean="0"/>
              <a:t>9/23/2022</a:t>
            </a:fld>
            <a:endParaRPr lang="en-US"/>
          </a:p>
        </p:txBody>
      </p:sp>
      <p:sp>
        <p:nvSpPr>
          <p:cNvPr id="4" name="Footer Placeholder 3">
            <a:extLst>
              <a:ext uri="{FF2B5EF4-FFF2-40B4-BE49-F238E27FC236}">
                <a16:creationId xmlns:a16="http://schemas.microsoft.com/office/drawing/2014/main" id="{1E46EF75-7BBB-B525-5E28-86B595972F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790C31-9F96-403D-9AD3-1C964D9476EB}"/>
              </a:ext>
            </a:extLst>
          </p:cNvPr>
          <p:cNvSpPr>
            <a:spLocks noGrp="1"/>
          </p:cNvSpPr>
          <p:nvPr>
            <p:ph type="sldNum" sz="quarter" idx="12"/>
          </p:nvPr>
        </p:nvSpPr>
        <p:spPr/>
        <p:txBody>
          <a:bodyPr/>
          <a:lstStyle/>
          <a:p>
            <a:fld id="{6DB0194E-7E9A-433E-AFAB-1EBFA4E6077B}" type="slidenum">
              <a:rPr lang="en-US" smtClean="0"/>
              <a:t>‹#›</a:t>
            </a:fld>
            <a:endParaRPr lang="en-US"/>
          </a:p>
        </p:txBody>
      </p:sp>
    </p:spTree>
    <p:extLst>
      <p:ext uri="{BB962C8B-B14F-4D97-AF65-F5344CB8AC3E}">
        <p14:creationId xmlns:p14="http://schemas.microsoft.com/office/powerpoint/2010/main" val="610465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545373-11BD-736B-F72E-9510F5A70ED5}"/>
              </a:ext>
            </a:extLst>
          </p:cNvPr>
          <p:cNvSpPr>
            <a:spLocks noGrp="1"/>
          </p:cNvSpPr>
          <p:nvPr>
            <p:ph type="dt" sz="half" idx="10"/>
          </p:nvPr>
        </p:nvSpPr>
        <p:spPr/>
        <p:txBody>
          <a:bodyPr/>
          <a:lstStyle/>
          <a:p>
            <a:fld id="{CD84D6AD-8D2F-4D3E-95CB-571B1F62BB67}" type="datetimeFigureOut">
              <a:rPr lang="en-US" smtClean="0"/>
              <a:t>9/23/2022</a:t>
            </a:fld>
            <a:endParaRPr lang="en-US"/>
          </a:p>
        </p:txBody>
      </p:sp>
      <p:sp>
        <p:nvSpPr>
          <p:cNvPr id="3" name="Footer Placeholder 2">
            <a:extLst>
              <a:ext uri="{FF2B5EF4-FFF2-40B4-BE49-F238E27FC236}">
                <a16:creationId xmlns:a16="http://schemas.microsoft.com/office/drawing/2014/main" id="{FF747AC1-3CA1-2ABE-82FA-36F9CE13FDD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3812B9C-69A0-3667-0603-410080C76CE8}"/>
              </a:ext>
            </a:extLst>
          </p:cNvPr>
          <p:cNvSpPr>
            <a:spLocks noGrp="1"/>
          </p:cNvSpPr>
          <p:nvPr>
            <p:ph type="sldNum" sz="quarter" idx="12"/>
          </p:nvPr>
        </p:nvSpPr>
        <p:spPr/>
        <p:txBody>
          <a:bodyPr/>
          <a:lstStyle/>
          <a:p>
            <a:fld id="{6DB0194E-7E9A-433E-AFAB-1EBFA4E6077B}" type="slidenum">
              <a:rPr lang="en-US" smtClean="0"/>
              <a:t>‹#›</a:t>
            </a:fld>
            <a:endParaRPr lang="en-US"/>
          </a:p>
        </p:txBody>
      </p:sp>
    </p:spTree>
    <p:extLst>
      <p:ext uri="{BB962C8B-B14F-4D97-AF65-F5344CB8AC3E}">
        <p14:creationId xmlns:p14="http://schemas.microsoft.com/office/powerpoint/2010/main" val="8337420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325E-D5F4-1743-73F9-B70548C2FE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3AA5C9-A7BD-E0AD-C197-5192C81D28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4E3A6B-0A55-B083-B803-1E70E9B988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2C353E-EE40-5CDD-824E-64E869FDA969}"/>
              </a:ext>
            </a:extLst>
          </p:cNvPr>
          <p:cNvSpPr>
            <a:spLocks noGrp="1"/>
          </p:cNvSpPr>
          <p:nvPr>
            <p:ph type="dt" sz="half" idx="10"/>
          </p:nvPr>
        </p:nvSpPr>
        <p:spPr/>
        <p:txBody>
          <a:bodyPr/>
          <a:lstStyle/>
          <a:p>
            <a:fld id="{CD84D6AD-8D2F-4D3E-95CB-571B1F62BB67}" type="datetimeFigureOut">
              <a:rPr lang="en-US" smtClean="0"/>
              <a:t>9/23/2022</a:t>
            </a:fld>
            <a:endParaRPr lang="en-US"/>
          </a:p>
        </p:txBody>
      </p:sp>
      <p:sp>
        <p:nvSpPr>
          <p:cNvPr id="6" name="Footer Placeholder 5">
            <a:extLst>
              <a:ext uri="{FF2B5EF4-FFF2-40B4-BE49-F238E27FC236}">
                <a16:creationId xmlns:a16="http://schemas.microsoft.com/office/drawing/2014/main" id="{2AA951D9-8464-64DD-1CAF-0EBB10D1DA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64A497-C94D-8756-0290-0FF7AB8044BC}"/>
              </a:ext>
            </a:extLst>
          </p:cNvPr>
          <p:cNvSpPr>
            <a:spLocks noGrp="1"/>
          </p:cNvSpPr>
          <p:nvPr>
            <p:ph type="sldNum" sz="quarter" idx="12"/>
          </p:nvPr>
        </p:nvSpPr>
        <p:spPr/>
        <p:txBody>
          <a:bodyPr/>
          <a:lstStyle/>
          <a:p>
            <a:fld id="{6DB0194E-7E9A-433E-AFAB-1EBFA4E6077B}" type="slidenum">
              <a:rPr lang="en-US" smtClean="0"/>
              <a:t>‹#›</a:t>
            </a:fld>
            <a:endParaRPr lang="en-US"/>
          </a:p>
        </p:txBody>
      </p:sp>
    </p:spTree>
    <p:extLst>
      <p:ext uri="{BB962C8B-B14F-4D97-AF65-F5344CB8AC3E}">
        <p14:creationId xmlns:p14="http://schemas.microsoft.com/office/powerpoint/2010/main" val="2695489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DA606-1582-939D-1510-E8B78CEE5A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8848E4C-D189-04ED-4819-5AF4643E15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DC58AA7-8728-1DE4-ADB9-29AA5AC976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B99CDB-B428-ABA3-82FE-91D7D3BC698E}"/>
              </a:ext>
            </a:extLst>
          </p:cNvPr>
          <p:cNvSpPr>
            <a:spLocks noGrp="1"/>
          </p:cNvSpPr>
          <p:nvPr>
            <p:ph type="dt" sz="half" idx="10"/>
          </p:nvPr>
        </p:nvSpPr>
        <p:spPr/>
        <p:txBody>
          <a:bodyPr/>
          <a:lstStyle/>
          <a:p>
            <a:fld id="{CD84D6AD-8D2F-4D3E-95CB-571B1F62BB67}" type="datetimeFigureOut">
              <a:rPr lang="en-US" smtClean="0"/>
              <a:t>9/23/2022</a:t>
            </a:fld>
            <a:endParaRPr lang="en-US"/>
          </a:p>
        </p:txBody>
      </p:sp>
      <p:sp>
        <p:nvSpPr>
          <p:cNvPr id="6" name="Footer Placeholder 5">
            <a:extLst>
              <a:ext uri="{FF2B5EF4-FFF2-40B4-BE49-F238E27FC236}">
                <a16:creationId xmlns:a16="http://schemas.microsoft.com/office/drawing/2014/main" id="{8742322B-64A7-CB10-FE80-40CE45A03C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24E7C4-EC7D-B37F-9EE4-C9D8E78828E1}"/>
              </a:ext>
            </a:extLst>
          </p:cNvPr>
          <p:cNvSpPr>
            <a:spLocks noGrp="1"/>
          </p:cNvSpPr>
          <p:nvPr>
            <p:ph type="sldNum" sz="quarter" idx="12"/>
          </p:nvPr>
        </p:nvSpPr>
        <p:spPr/>
        <p:txBody>
          <a:bodyPr/>
          <a:lstStyle/>
          <a:p>
            <a:fld id="{6DB0194E-7E9A-433E-AFAB-1EBFA4E6077B}" type="slidenum">
              <a:rPr lang="en-US" smtClean="0"/>
              <a:t>‹#›</a:t>
            </a:fld>
            <a:endParaRPr lang="en-US"/>
          </a:p>
        </p:txBody>
      </p:sp>
    </p:spTree>
    <p:extLst>
      <p:ext uri="{BB962C8B-B14F-4D97-AF65-F5344CB8AC3E}">
        <p14:creationId xmlns:p14="http://schemas.microsoft.com/office/powerpoint/2010/main" val="15140792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60D65D-12EF-766C-5F9C-0A7AEA34A8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F10EC4-EACE-3A1B-99A0-54F18B7525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B17C6E-39BC-7629-B59B-76D7C2F28B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84D6AD-8D2F-4D3E-95CB-571B1F62BB67}" type="datetimeFigureOut">
              <a:rPr lang="en-US" smtClean="0"/>
              <a:t>9/23/2022</a:t>
            </a:fld>
            <a:endParaRPr lang="en-US"/>
          </a:p>
        </p:txBody>
      </p:sp>
      <p:sp>
        <p:nvSpPr>
          <p:cNvPr id="5" name="Footer Placeholder 4">
            <a:extLst>
              <a:ext uri="{FF2B5EF4-FFF2-40B4-BE49-F238E27FC236}">
                <a16:creationId xmlns:a16="http://schemas.microsoft.com/office/drawing/2014/main" id="{9C9CDE2C-09E6-8B57-268B-E743645B8D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B9A5816-0AF0-6861-4DA7-14205D5A67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B0194E-7E9A-433E-AFAB-1EBFA4E6077B}" type="slidenum">
              <a:rPr lang="en-US" smtClean="0"/>
              <a:t>‹#›</a:t>
            </a:fld>
            <a:endParaRPr lang="en-US"/>
          </a:p>
        </p:txBody>
      </p:sp>
    </p:spTree>
    <p:extLst>
      <p:ext uri="{BB962C8B-B14F-4D97-AF65-F5344CB8AC3E}">
        <p14:creationId xmlns:p14="http://schemas.microsoft.com/office/powerpoint/2010/main" val="14957553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7.png"/><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s://dimewiki.worldbank.org/Cost-effectiveness_Analysis"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87F4F1C-8D3D-4EC1-B72D-A0470A5A0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D1E3DD61-64DB-46AD-B249-E273CD86B05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296011"/>
            <a:ext cx="12192000" cy="3561989"/>
            <a:chOff x="0" y="3296011"/>
            <a:chExt cx="12192000" cy="3561989"/>
          </a:xfrm>
          <a:effectLst>
            <a:outerShdw blurRad="254000" dist="152400" dir="16200000" rotWithShape="0">
              <a:prstClr val="black">
                <a:alpha val="10000"/>
              </a:prstClr>
            </a:outerShdw>
          </a:effectLst>
        </p:grpSpPr>
        <p:grpSp>
          <p:nvGrpSpPr>
            <p:cNvPr id="11" name="Group 10">
              <a:extLst>
                <a:ext uri="{FF2B5EF4-FFF2-40B4-BE49-F238E27FC236}">
                  <a16:creationId xmlns:a16="http://schemas.microsoft.com/office/drawing/2014/main" id="{0D7053D3-590A-4E94-B092-C96EAF744C3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3681702"/>
              <a:ext cx="12192000" cy="3176298"/>
              <a:chOff x="0" y="3681702"/>
              <a:chExt cx="12192000" cy="3176298"/>
            </a:xfrm>
          </p:grpSpPr>
          <p:sp>
            <p:nvSpPr>
              <p:cNvPr id="15" name="Freeform: Shape 14">
                <a:extLst>
                  <a:ext uri="{FF2B5EF4-FFF2-40B4-BE49-F238E27FC236}">
                    <a16:creationId xmlns:a16="http://schemas.microsoft.com/office/drawing/2014/main" id="{2EB67199-6FF0-4DED-89D1-BAEA95F9F5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D1A0BEEB-C008-4150-A935-C6AAF537D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2" name="Group 11">
              <a:extLst>
                <a:ext uri="{FF2B5EF4-FFF2-40B4-BE49-F238E27FC236}">
                  <a16:creationId xmlns:a16="http://schemas.microsoft.com/office/drawing/2014/main" id="{05148B0F-801C-45A1-80C1-EEC25A22A7C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44" y="3296011"/>
              <a:ext cx="12191456" cy="2849975"/>
              <a:chOff x="544" y="3296011"/>
              <a:chExt cx="12191456" cy="2849975"/>
            </a:xfrm>
          </p:grpSpPr>
          <p:sp>
            <p:nvSpPr>
              <p:cNvPr id="13" name="Freeform: Shape 12">
                <a:extLst>
                  <a:ext uri="{FF2B5EF4-FFF2-40B4-BE49-F238E27FC236}">
                    <a16:creationId xmlns:a16="http://schemas.microsoft.com/office/drawing/2014/main" id="{E7715ED9-C8CE-4651-82AA-1C4B5F14A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B911230A-EF3B-4760-9087-E4FBE05BD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a:blip r:embed="rId2">
                  <a:alphaModFix amt="57000"/>
                </a:blip>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sp>
        <p:nvSpPr>
          <p:cNvPr id="2" name="Title 1">
            <a:extLst>
              <a:ext uri="{FF2B5EF4-FFF2-40B4-BE49-F238E27FC236}">
                <a16:creationId xmlns:a16="http://schemas.microsoft.com/office/drawing/2014/main" id="{2E4CA867-B86E-75E1-5179-1C871423C40B}"/>
              </a:ext>
            </a:extLst>
          </p:cNvPr>
          <p:cNvSpPr>
            <a:spLocks noGrp="1"/>
          </p:cNvSpPr>
          <p:nvPr>
            <p:ph type="ctrTitle"/>
          </p:nvPr>
        </p:nvSpPr>
        <p:spPr>
          <a:xfrm>
            <a:off x="838199" y="1120676"/>
            <a:ext cx="7021513" cy="2308324"/>
          </a:xfrm>
        </p:spPr>
        <p:txBody>
          <a:bodyPr>
            <a:normAutofit/>
          </a:bodyPr>
          <a:lstStyle/>
          <a:p>
            <a:pPr algn="l"/>
            <a:r>
              <a:rPr lang="en-US" sz="6100" b="0" i="0" u="none" strike="noStrike" baseline="0">
                <a:solidFill>
                  <a:schemeClr val="bg1"/>
                </a:solidFill>
                <a:latin typeface="CIDFont+F2"/>
              </a:rPr>
              <a:t>Cost-benefit analysis</a:t>
            </a:r>
            <a:br>
              <a:rPr lang="en-US" sz="6100" b="0" i="0" u="none" strike="noStrike" baseline="0">
                <a:solidFill>
                  <a:schemeClr val="bg1"/>
                </a:solidFill>
                <a:latin typeface="CIDFont+F2"/>
              </a:rPr>
            </a:br>
            <a:r>
              <a:rPr lang="en-US" sz="6100" b="0" i="0" u="none" strike="noStrike" baseline="0">
                <a:solidFill>
                  <a:schemeClr val="bg1"/>
                </a:solidFill>
                <a:latin typeface="CIDFont+F2"/>
              </a:rPr>
              <a:t>for climate change</a:t>
            </a:r>
            <a:endParaRPr lang="en-US" sz="6100">
              <a:solidFill>
                <a:schemeClr val="bg1"/>
              </a:solidFill>
            </a:endParaRPr>
          </a:p>
        </p:txBody>
      </p:sp>
      <p:sp>
        <p:nvSpPr>
          <p:cNvPr id="3" name="Subtitle 2">
            <a:extLst>
              <a:ext uri="{FF2B5EF4-FFF2-40B4-BE49-F238E27FC236}">
                <a16:creationId xmlns:a16="http://schemas.microsoft.com/office/drawing/2014/main" id="{F2955AEE-6B44-C51F-1149-ED0A84E3C365}"/>
              </a:ext>
            </a:extLst>
          </p:cNvPr>
          <p:cNvSpPr>
            <a:spLocks noGrp="1"/>
          </p:cNvSpPr>
          <p:nvPr>
            <p:ph type="subTitle" idx="1"/>
          </p:nvPr>
        </p:nvSpPr>
        <p:spPr>
          <a:xfrm>
            <a:off x="835024" y="3809999"/>
            <a:ext cx="7025753" cy="1012778"/>
          </a:xfrm>
        </p:spPr>
        <p:txBody>
          <a:bodyPr>
            <a:normAutofit/>
          </a:bodyPr>
          <a:lstStyle/>
          <a:p>
            <a:pPr algn="l"/>
            <a:r>
              <a:rPr lang="en-US">
                <a:solidFill>
                  <a:schemeClr val="bg1"/>
                </a:solidFill>
              </a:rPr>
              <a:t>23 September 2022</a:t>
            </a:r>
          </a:p>
          <a:p>
            <a:pPr algn="l"/>
            <a:endParaRPr lang="en-US">
              <a:solidFill>
                <a:schemeClr val="bg1"/>
              </a:solidFill>
            </a:endParaRPr>
          </a:p>
        </p:txBody>
      </p:sp>
    </p:spTree>
    <p:extLst>
      <p:ext uri="{BB962C8B-B14F-4D97-AF65-F5344CB8AC3E}">
        <p14:creationId xmlns:p14="http://schemas.microsoft.com/office/powerpoint/2010/main" val="11199535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764D0-F3B1-6998-F1FD-151BB9F5196B}"/>
              </a:ext>
            </a:extLst>
          </p:cNvPr>
          <p:cNvSpPr>
            <a:spLocks noGrp="1"/>
          </p:cNvSpPr>
          <p:nvPr>
            <p:ph type="title"/>
          </p:nvPr>
        </p:nvSpPr>
        <p:spPr/>
        <p:txBody>
          <a:bodyPr/>
          <a:lstStyle/>
          <a:p>
            <a:r>
              <a:rPr lang="en-US" dirty="0"/>
              <a:t>1. Discount Rate</a:t>
            </a:r>
          </a:p>
        </p:txBody>
      </p:sp>
      <p:graphicFrame>
        <p:nvGraphicFramePr>
          <p:cNvPr id="10" name="Content Placeholder 2">
            <a:extLst>
              <a:ext uri="{FF2B5EF4-FFF2-40B4-BE49-F238E27FC236}">
                <a16:creationId xmlns:a16="http://schemas.microsoft.com/office/drawing/2014/main" id="{AFBDE8C6-ED47-FA2B-BC33-534C9C4B6BB3}"/>
              </a:ext>
            </a:extLst>
          </p:cNvPr>
          <p:cNvGraphicFramePr>
            <a:graphicFrameLocks noGrp="1"/>
          </p:cNvGraphicFramePr>
          <p:nvPr>
            <p:ph sz="half" idx="1"/>
          </p:nvPr>
        </p:nvGraphicFramePr>
        <p:xfrm>
          <a:off x="838200" y="1825625"/>
          <a:ext cx="5181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Content Placeholder 5">
            <a:extLst>
              <a:ext uri="{FF2B5EF4-FFF2-40B4-BE49-F238E27FC236}">
                <a16:creationId xmlns:a16="http://schemas.microsoft.com/office/drawing/2014/main" id="{C96A759A-43E8-3448-8A92-48AFC85AC7C9}"/>
              </a:ext>
            </a:extLst>
          </p:cNvPr>
          <p:cNvPicPr>
            <a:picLocks noGrp="1" noChangeAspect="1"/>
          </p:cNvPicPr>
          <p:nvPr>
            <p:ph sz="half" idx="2"/>
          </p:nvPr>
        </p:nvPicPr>
        <p:blipFill>
          <a:blip r:embed="rId7"/>
          <a:stretch>
            <a:fillRect/>
          </a:stretch>
        </p:blipFill>
        <p:spPr>
          <a:xfrm>
            <a:off x="6801478" y="1851122"/>
            <a:ext cx="4838119" cy="911743"/>
          </a:xfrm>
        </p:spPr>
      </p:pic>
      <p:sp>
        <p:nvSpPr>
          <p:cNvPr id="8" name="TextBox 7">
            <a:extLst>
              <a:ext uri="{FF2B5EF4-FFF2-40B4-BE49-F238E27FC236}">
                <a16:creationId xmlns:a16="http://schemas.microsoft.com/office/drawing/2014/main" id="{E52EEB21-0AD3-47BB-D175-45CCCE5BB607}"/>
              </a:ext>
            </a:extLst>
          </p:cNvPr>
          <p:cNvSpPr txBox="1"/>
          <p:nvPr/>
        </p:nvSpPr>
        <p:spPr>
          <a:xfrm>
            <a:off x="6019800" y="3429000"/>
            <a:ext cx="6096000" cy="1477328"/>
          </a:xfrm>
          <a:prstGeom prst="rect">
            <a:avLst/>
          </a:prstGeom>
          <a:noFill/>
        </p:spPr>
        <p:txBody>
          <a:bodyPr wrap="square">
            <a:spAutoFit/>
          </a:bodyPr>
          <a:lstStyle/>
          <a:p>
            <a:pPr algn="l"/>
            <a:r>
              <a:rPr lang="en-US" sz="1800" b="0" i="0" u="none" strike="noStrike" baseline="0" dirty="0">
                <a:latin typeface="MinionPro-Regular"/>
              </a:rPr>
              <a:t>Specifically, intergenerational welfare in DICE</a:t>
            </a:r>
          </a:p>
          <a:p>
            <a:pPr algn="l"/>
            <a:r>
              <a:rPr lang="en-US" sz="1800" b="0" i="0" u="none" strike="noStrike" baseline="0" dirty="0">
                <a:latin typeface="MinionPro-Regular"/>
              </a:rPr>
              <a:t>is the discounted sum of utilities at each point in time where utility is discounted at the pure rate of time preference </a:t>
            </a:r>
            <a:r>
              <a:rPr lang="en-US" sz="1800" b="0" i="1" u="none" strike="noStrike" baseline="0" dirty="0">
                <a:latin typeface="STIXGeneral-Italic"/>
              </a:rPr>
              <a:t>δ </a:t>
            </a:r>
            <a:r>
              <a:rPr lang="en-US" sz="1800" b="0" i="0" u="none" strike="noStrike" baseline="0" dirty="0">
                <a:latin typeface="MinionPro-Regular"/>
              </a:rPr>
              <a:t>and marginal utility diminishes by </a:t>
            </a:r>
            <a:r>
              <a:rPr lang="en-US" sz="1800" b="0" i="1" u="none" strike="noStrike" baseline="0" dirty="0">
                <a:latin typeface="STIXGeneral-Italic"/>
              </a:rPr>
              <a:t>η</a:t>
            </a:r>
            <a:r>
              <a:rPr lang="en-US" sz="1800" b="0" i="0" u="none" strike="noStrike" baseline="0" dirty="0">
                <a:latin typeface="MinionPro-Regular"/>
              </a:rPr>
              <a:t>% with each 1% increase in consumption.</a:t>
            </a:r>
            <a:endParaRPr lang="en-US" dirty="0"/>
          </a:p>
        </p:txBody>
      </p:sp>
    </p:spTree>
    <p:extLst>
      <p:ext uri="{BB962C8B-B14F-4D97-AF65-F5344CB8AC3E}">
        <p14:creationId xmlns:p14="http://schemas.microsoft.com/office/powerpoint/2010/main" val="40359391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8C2DA5-B83F-C032-2A7D-5C2504DD52E7}"/>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2. Damage Function</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92D8A97-A854-88D0-F870-975F5186B220}"/>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2200" b="0" i="0" u="none" strike="noStrike" baseline="0"/>
              <a:t>In what they refer to as their ‘preferred model’, damages are substantially higher than in the original DICE model, reaching 6.7% of global gross domestic product (GDP) for a 3 °C temperature increase, as compared to 2.1% in the standard DICE.</a:t>
            </a:r>
          </a:p>
          <a:p>
            <a:endParaRPr lang="en-US" sz="2200"/>
          </a:p>
        </p:txBody>
      </p:sp>
      <p:pic>
        <p:nvPicPr>
          <p:cNvPr id="6" name="Content Placeholder 5" descr="Different colors of board game dice">
            <a:extLst>
              <a:ext uri="{FF2B5EF4-FFF2-40B4-BE49-F238E27FC236}">
                <a16:creationId xmlns:a16="http://schemas.microsoft.com/office/drawing/2014/main" id="{22E67AA7-0DFE-FAED-1415-E317F912FE58}"/>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r="29538"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5731478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2D368-7157-46E5-A910-5AB115678C43}"/>
              </a:ext>
            </a:extLst>
          </p:cNvPr>
          <p:cNvSpPr>
            <a:spLocks noGrp="1"/>
          </p:cNvSpPr>
          <p:nvPr>
            <p:ph type="title"/>
          </p:nvPr>
        </p:nvSpPr>
        <p:spPr/>
        <p:txBody>
          <a:bodyPr/>
          <a:lstStyle/>
          <a:p>
            <a:r>
              <a:rPr lang="en-US" dirty="0"/>
              <a:t>Updates to the DICE model (Nature 2020)</a:t>
            </a:r>
          </a:p>
        </p:txBody>
      </p:sp>
      <p:sp>
        <p:nvSpPr>
          <p:cNvPr id="3" name="Content Placeholder 2">
            <a:extLst>
              <a:ext uri="{FF2B5EF4-FFF2-40B4-BE49-F238E27FC236}">
                <a16:creationId xmlns:a16="http://schemas.microsoft.com/office/drawing/2014/main" id="{18E0D407-253F-16D6-2EB7-3179E696D8C3}"/>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1BB73373-01ED-437E-F09B-650E954C7D45}"/>
              </a:ext>
            </a:extLst>
          </p:cNvPr>
          <p:cNvSpPr>
            <a:spLocks noGrp="1"/>
          </p:cNvSpPr>
          <p:nvPr>
            <p:ph sz="half" idx="2"/>
          </p:nvPr>
        </p:nvSpPr>
        <p:spPr/>
        <p:txBody>
          <a:bodyPr/>
          <a:lstStyle/>
          <a:p>
            <a:endParaRPr lang="en-US"/>
          </a:p>
        </p:txBody>
      </p:sp>
      <p:pic>
        <p:nvPicPr>
          <p:cNvPr id="6" name="Picture 5">
            <a:extLst>
              <a:ext uri="{FF2B5EF4-FFF2-40B4-BE49-F238E27FC236}">
                <a16:creationId xmlns:a16="http://schemas.microsoft.com/office/drawing/2014/main" id="{4D8DCC99-D915-8414-C4B4-64D4AFA95491}"/>
              </a:ext>
            </a:extLst>
          </p:cNvPr>
          <p:cNvPicPr>
            <a:picLocks noChangeAspect="1"/>
          </p:cNvPicPr>
          <p:nvPr/>
        </p:nvPicPr>
        <p:blipFill>
          <a:blip r:embed="rId2"/>
          <a:stretch>
            <a:fillRect/>
          </a:stretch>
        </p:blipFill>
        <p:spPr>
          <a:xfrm>
            <a:off x="825043" y="1370435"/>
            <a:ext cx="9024132" cy="5020533"/>
          </a:xfrm>
          <a:prstGeom prst="rect">
            <a:avLst/>
          </a:prstGeom>
        </p:spPr>
      </p:pic>
    </p:spTree>
    <p:extLst>
      <p:ext uri="{BB962C8B-B14F-4D97-AF65-F5344CB8AC3E}">
        <p14:creationId xmlns:p14="http://schemas.microsoft.com/office/powerpoint/2010/main" val="11406950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80048-B3BB-38C8-350A-A45A6B9DA0B8}"/>
              </a:ext>
            </a:extLst>
          </p:cNvPr>
          <p:cNvSpPr>
            <a:spLocks noGrp="1"/>
          </p:cNvSpPr>
          <p:nvPr>
            <p:ph type="title"/>
          </p:nvPr>
        </p:nvSpPr>
        <p:spPr>
          <a:xfrm>
            <a:off x="838200" y="365125"/>
            <a:ext cx="10515600" cy="520865"/>
          </a:xfrm>
        </p:spPr>
        <p:txBody>
          <a:bodyPr>
            <a:normAutofit fontScale="90000"/>
          </a:bodyPr>
          <a:lstStyle/>
          <a:p>
            <a:r>
              <a:rPr lang="en-US" sz="3600" b="0" i="0" u="none" strike="noStrike" baseline="0" dirty="0">
                <a:latin typeface="Whitney-Semibold"/>
              </a:rPr>
              <a:t>Climate policy pathways in the updated DICE model</a:t>
            </a:r>
            <a:endParaRPr lang="en-US" sz="3600" dirty="0"/>
          </a:p>
        </p:txBody>
      </p:sp>
      <p:pic>
        <p:nvPicPr>
          <p:cNvPr id="6" name="Picture 5">
            <a:extLst>
              <a:ext uri="{FF2B5EF4-FFF2-40B4-BE49-F238E27FC236}">
                <a16:creationId xmlns:a16="http://schemas.microsoft.com/office/drawing/2014/main" id="{ECAF915B-9DBC-81B5-1163-E2518401F253}"/>
              </a:ext>
            </a:extLst>
          </p:cNvPr>
          <p:cNvPicPr>
            <a:picLocks noChangeAspect="1"/>
          </p:cNvPicPr>
          <p:nvPr/>
        </p:nvPicPr>
        <p:blipFill>
          <a:blip r:embed="rId3"/>
          <a:stretch>
            <a:fillRect/>
          </a:stretch>
        </p:blipFill>
        <p:spPr>
          <a:xfrm>
            <a:off x="1438257" y="1066965"/>
            <a:ext cx="9033097" cy="5425910"/>
          </a:xfrm>
          <a:prstGeom prst="rect">
            <a:avLst/>
          </a:prstGeom>
        </p:spPr>
      </p:pic>
    </p:spTree>
    <p:extLst>
      <p:ext uri="{BB962C8B-B14F-4D97-AF65-F5344CB8AC3E}">
        <p14:creationId xmlns:p14="http://schemas.microsoft.com/office/powerpoint/2010/main" val="34748449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C3E75C-3804-6BC6-5587-3ADDC77C8880}"/>
              </a:ext>
            </a:extLst>
          </p:cNvPr>
          <p:cNvSpPr>
            <a:spLocks noGrp="1"/>
          </p:cNvSpPr>
          <p:nvPr>
            <p:ph type="title"/>
          </p:nvPr>
        </p:nvSpPr>
        <p:spPr>
          <a:xfrm>
            <a:off x="838200" y="365125"/>
            <a:ext cx="10515600" cy="1325563"/>
          </a:xfrm>
        </p:spPr>
        <p:txBody>
          <a:bodyPr>
            <a:normAutofit/>
          </a:bodyPr>
          <a:lstStyle/>
          <a:p>
            <a:r>
              <a:rPr lang="en-US" sz="5400" b="1"/>
              <a:t>Conclusion </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0D1057F-4A90-DEA6-380B-35C18D4ADF7B}"/>
              </a:ext>
            </a:extLst>
          </p:cNvPr>
          <p:cNvSpPr>
            <a:spLocks noGrp="1"/>
          </p:cNvSpPr>
          <p:nvPr>
            <p:ph idx="1"/>
          </p:nvPr>
        </p:nvSpPr>
        <p:spPr>
          <a:xfrm>
            <a:off x="838200" y="1929384"/>
            <a:ext cx="10515600" cy="4251960"/>
          </a:xfrm>
        </p:spPr>
        <p:txBody>
          <a:bodyPr>
            <a:normAutofit/>
          </a:bodyPr>
          <a:lstStyle/>
          <a:p>
            <a:r>
              <a:rPr lang="en-US" sz="2200" b="0" i="0" u="none" strike="noStrike" baseline="0" dirty="0">
                <a:latin typeface="MinionPro-Regular"/>
              </a:rPr>
              <a:t>Even if the UN Paris Agreement is attainable, intergenerationally fair and economically optimal in our updated version of DICE, it is also necessary to consider the political feasibility of meeting these stringent climate targets.</a:t>
            </a:r>
          </a:p>
          <a:p>
            <a:pPr lvl="1"/>
            <a:r>
              <a:rPr lang="en-US" sz="2200" dirty="0">
                <a:latin typeface="MinionPro-Regular"/>
              </a:rPr>
              <a:t>CO2 price</a:t>
            </a:r>
          </a:p>
          <a:p>
            <a:pPr lvl="1"/>
            <a:r>
              <a:rPr lang="en-US" sz="2200" dirty="0">
                <a:latin typeface="MinionPro-Regular"/>
              </a:rPr>
              <a:t>Speed of decarbonization</a:t>
            </a:r>
          </a:p>
        </p:txBody>
      </p:sp>
    </p:spTree>
    <p:extLst>
      <p:ext uri="{BB962C8B-B14F-4D97-AF65-F5344CB8AC3E}">
        <p14:creationId xmlns:p14="http://schemas.microsoft.com/office/powerpoint/2010/main" val="4218127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anim calcmode="lin" valueType="num">
                                      <p:cBhvr>
                                        <p:cTn id="1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D60D73-37DD-966C-DB84-E0E009342787}"/>
              </a:ext>
            </a:extLst>
          </p:cNvPr>
          <p:cNvSpPr>
            <a:spLocks noGrp="1"/>
          </p:cNvSpPr>
          <p:nvPr>
            <p:ph type="title"/>
          </p:nvPr>
        </p:nvSpPr>
        <p:spPr>
          <a:xfrm>
            <a:off x="640080" y="325369"/>
            <a:ext cx="4368602" cy="1956841"/>
          </a:xfrm>
        </p:spPr>
        <p:txBody>
          <a:bodyPr anchor="b">
            <a:normAutofit/>
          </a:bodyPr>
          <a:lstStyle/>
          <a:p>
            <a:r>
              <a:rPr lang="en-US" sz="5400"/>
              <a:t>Price of Carbon</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40969C2-178C-823C-051B-9F6FBED6CC37}"/>
              </a:ext>
            </a:extLst>
          </p:cNvPr>
          <p:cNvSpPr>
            <a:spLocks noGrp="1"/>
          </p:cNvSpPr>
          <p:nvPr>
            <p:ph idx="1"/>
          </p:nvPr>
        </p:nvSpPr>
        <p:spPr>
          <a:xfrm>
            <a:off x="640080" y="2872899"/>
            <a:ext cx="4243589" cy="3320668"/>
          </a:xfrm>
        </p:spPr>
        <p:txBody>
          <a:bodyPr>
            <a:normAutofit/>
          </a:bodyPr>
          <a:lstStyle/>
          <a:p>
            <a:r>
              <a:rPr lang="en-US" sz="1700" b="0" i="0" u="none" strike="noStrike" baseline="0" dirty="0">
                <a:latin typeface="MinionPro-Regular"/>
              </a:rPr>
              <a:t>While the median expert path implies a carbon price of around US$100 in 2020 and zero emissions in 2080, the median expert view results in an optimal CO2 price of just above US$200 per ton in 2020 and complete global decarbonization by 2065. </a:t>
            </a:r>
          </a:p>
          <a:p>
            <a:r>
              <a:rPr lang="en-US" sz="1700" b="0" i="0" u="none" strike="noStrike" baseline="0" dirty="0">
                <a:latin typeface="MinionPro-Regular"/>
              </a:rPr>
              <a:t>This contrasts with a carbon price of around US$80 that results from the discounting parameters of Nordhaus in our updated model and a carbon price of around US$40 in Nordhaus’ original DICE calibration.</a:t>
            </a:r>
            <a:endParaRPr lang="en-US" sz="1700" dirty="0">
              <a:latin typeface="MinionPro-Regular"/>
            </a:endParaRPr>
          </a:p>
          <a:p>
            <a:endParaRPr lang="en-US" sz="1700" dirty="0"/>
          </a:p>
        </p:txBody>
      </p:sp>
      <p:pic>
        <p:nvPicPr>
          <p:cNvPr id="5" name="Picture 4" descr="Graph">
            <a:extLst>
              <a:ext uri="{FF2B5EF4-FFF2-40B4-BE49-F238E27FC236}">
                <a16:creationId xmlns:a16="http://schemas.microsoft.com/office/drawing/2014/main" id="{2943F882-2A6E-D70C-D1AD-D7C039BD55B4}"/>
              </a:ext>
            </a:extLst>
          </p:cNvPr>
          <p:cNvPicPr>
            <a:picLocks noChangeAspect="1"/>
          </p:cNvPicPr>
          <p:nvPr/>
        </p:nvPicPr>
        <p:blipFill rotWithShape="1">
          <a:blip r:embed="rId2"/>
          <a:srcRect l="13022" r="24288"/>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0459074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9950FC9-96F8-481E-B2FF-741D34A8F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2B2B4586-EC5C-4ED3-82D8-63143F7C70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2012" y="0"/>
            <a:ext cx="6829989" cy="6858000"/>
          </a:xfrm>
          <a:custGeom>
            <a:avLst/>
            <a:gdLst>
              <a:gd name="connsiteX0" fmla="*/ 0 w 6829989"/>
              <a:gd name="connsiteY0" fmla="*/ 0 h 6858000"/>
              <a:gd name="connsiteX1" fmla="*/ 6829989 w 6829989"/>
              <a:gd name="connsiteY1" fmla="*/ 0 h 6858000"/>
              <a:gd name="connsiteX2" fmla="*/ 6829989 w 6829989"/>
              <a:gd name="connsiteY2" fmla="*/ 6858000 h 6858000"/>
              <a:gd name="connsiteX3" fmla="*/ 1 w 6829989"/>
              <a:gd name="connsiteY3" fmla="*/ 6858000 h 6858000"/>
              <a:gd name="connsiteX4" fmla="*/ 4006 w 6829989"/>
              <a:gd name="connsiteY4" fmla="*/ 6854853 h 6858000"/>
              <a:gd name="connsiteX5" fmla="*/ 1619628 w 6829989"/>
              <a:gd name="connsiteY5" fmla="*/ 3429000 h 6858000"/>
              <a:gd name="connsiteX6" fmla="*/ 4006 w 6829989"/>
              <a:gd name="connsiteY6" fmla="*/ 314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29989" h="6858000">
                <a:moveTo>
                  <a:pt x="0" y="0"/>
                </a:moveTo>
                <a:lnTo>
                  <a:pt x="6829989" y="0"/>
                </a:lnTo>
                <a:lnTo>
                  <a:pt x="6829989" y="6858000"/>
                </a:lnTo>
                <a:lnTo>
                  <a:pt x="1" y="6858000"/>
                </a:lnTo>
                <a:lnTo>
                  <a:pt x="4006" y="6854853"/>
                </a:lnTo>
                <a:cubicBezTo>
                  <a:pt x="990707" y="6040555"/>
                  <a:pt x="1619628" y="4808224"/>
                  <a:pt x="1619628" y="3429000"/>
                </a:cubicBezTo>
                <a:cubicBezTo>
                  <a:pt x="1619628" y="2049777"/>
                  <a:pt x="990707" y="817446"/>
                  <a:pt x="4006" y="3148"/>
                </a:cubicBezTo>
                <a:close/>
              </a:path>
            </a:pathLst>
          </a:cu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FBD18CC4-F639-47CF-96DD-9BA6031B50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03038" y="1992863"/>
            <a:ext cx="1488962" cy="2872274"/>
          </a:xfrm>
          <a:custGeom>
            <a:avLst/>
            <a:gdLst>
              <a:gd name="connsiteX0" fmla="*/ 1436137 w 1488962"/>
              <a:gd name="connsiteY0" fmla="*/ 0 h 2872274"/>
              <a:gd name="connsiteX1" fmla="*/ 1488962 w 1488962"/>
              <a:gd name="connsiteY1" fmla="*/ 2668 h 2872274"/>
              <a:gd name="connsiteX2" fmla="*/ 1488962 w 1488962"/>
              <a:gd name="connsiteY2" fmla="*/ 2869607 h 2872274"/>
              <a:gd name="connsiteX3" fmla="*/ 1436137 w 1488962"/>
              <a:gd name="connsiteY3" fmla="*/ 2872274 h 2872274"/>
              <a:gd name="connsiteX4" fmla="*/ 0 w 1488962"/>
              <a:gd name="connsiteY4" fmla="*/ 1436137 h 2872274"/>
              <a:gd name="connsiteX5" fmla="*/ 1436137 w 1488962"/>
              <a:gd name="connsiteY5" fmla="*/ 0 h 287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962" h="2872274">
                <a:moveTo>
                  <a:pt x="1436137" y="0"/>
                </a:moveTo>
                <a:lnTo>
                  <a:pt x="1488962" y="2668"/>
                </a:lnTo>
                <a:lnTo>
                  <a:pt x="1488962" y="2869607"/>
                </a:lnTo>
                <a:lnTo>
                  <a:pt x="1436137" y="2872274"/>
                </a:lnTo>
                <a:cubicBezTo>
                  <a:pt x="642980" y="2872274"/>
                  <a:pt x="0" y="2229294"/>
                  <a:pt x="0" y="1436137"/>
                </a:cubicBezTo>
                <a:cubicBezTo>
                  <a:pt x="0" y="642980"/>
                  <a:pt x="642980" y="0"/>
                  <a:pt x="1436137" y="0"/>
                </a:cubicBezTo>
                <a:close/>
              </a:path>
            </a:pathLst>
          </a:cu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1215A41-406A-5339-9ED9-F45BF06F5CAE}"/>
              </a:ext>
            </a:extLst>
          </p:cNvPr>
          <p:cNvSpPr>
            <a:spLocks noGrp="1"/>
          </p:cNvSpPr>
          <p:nvPr>
            <p:ph type="title"/>
          </p:nvPr>
        </p:nvSpPr>
        <p:spPr>
          <a:xfrm>
            <a:off x="7458500" y="1091821"/>
            <a:ext cx="3366816" cy="4674358"/>
          </a:xfrm>
        </p:spPr>
        <p:txBody>
          <a:bodyPr anchor="ctr">
            <a:normAutofit/>
          </a:bodyPr>
          <a:lstStyle/>
          <a:p>
            <a:r>
              <a:rPr lang="en-US" sz="5100">
                <a:solidFill>
                  <a:schemeClr val="bg1"/>
                </a:solidFill>
              </a:rPr>
              <a:t>Cost Benefit Analysis of Climate Change Conclusion</a:t>
            </a:r>
          </a:p>
        </p:txBody>
      </p:sp>
      <p:sp>
        <p:nvSpPr>
          <p:cNvPr id="3" name="Content Placeholder 2">
            <a:extLst>
              <a:ext uri="{FF2B5EF4-FFF2-40B4-BE49-F238E27FC236}">
                <a16:creationId xmlns:a16="http://schemas.microsoft.com/office/drawing/2014/main" id="{C2C84EA1-A950-6115-3628-0F18CF4F9A50}"/>
              </a:ext>
            </a:extLst>
          </p:cNvPr>
          <p:cNvSpPr>
            <a:spLocks noGrp="1"/>
          </p:cNvSpPr>
          <p:nvPr>
            <p:ph idx="1"/>
          </p:nvPr>
        </p:nvSpPr>
        <p:spPr>
          <a:xfrm>
            <a:off x="1463040" y="1503936"/>
            <a:ext cx="4363895" cy="3850129"/>
          </a:xfrm>
        </p:spPr>
        <p:txBody>
          <a:bodyPr anchor="ctr">
            <a:normAutofit/>
          </a:bodyPr>
          <a:lstStyle/>
          <a:p>
            <a:r>
              <a:rPr lang="en-US" sz="1800">
                <a:solidFill>
                  <a:schemeClr val="tx1">
                    <a:lumMod val="85000"/>
                    <a:lumOff val="15000"/>
                  </a:schemeClr>
                </a:solidFill>
              </a:rPr>
              <a:t>CBA Framework is widely used by economists</a:t>
            </a:r>
          </a:p>
          <a:p>
            <a:r>
              <a:rPr lang="en-US" sz="1800">
                <a:solidFill>
                  <a:schemeClr val="tx1">
                    <a:lumMod val="85000"/>
                    <a:lumOff val="15000"/>
                  </a:schemeClr>
                </a:solidFill>
              </a:rPr>
              <a:t>DICE-based models inform global climate policies</a:t>
            </a:r>
          </a:p>
          <a:p>
            <a:r>
              <a:rPr lang="en-US" sz="1800">
                <a:solidFill>
                  <a:schemeClr val="tx1">
                    <a:lumMod val="85000"/>
                    <a:lumOff val="15000"/>
                  </a:schemeClr>
                </a:solidFill>
              </a:rPr>
              <a:t>Critical questions: generational fairness (social discount rate), uncertainties (damage functions), carbon price and international cooperation.</a:t>
            </a:r>
          </a:p>
        </p:txBody>
      </p:sp>
    </p:spTree>
    <p:extLst>
      <p:ext uri="{BB962C8B-B14F-4D97-AF65-F5344CB8AC3E}">
        <p14:creationId xmlns:p14="http://schemas.microsoft.com/office/powerpoint/2010/main" val="13834587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02D32-D684-77D1-D5E1-B30D37892CAB}"/>
              </a:ext>
            </a:extLst>
          </p:cNvPr>
          <p:cNvSpPr>
            <a:spLocks noGrp="1"/>
          </p:cNvSpPr>
          <p:nvPr>
            <p:ph type="title"/>
          </p:nvPr>
        </p:nvSpPr>
        <p:spPr/>
        <p:txBody>
          <a:bodyPr/>
          <a:lstStyle/>
          <a:p>
            <a:r>
              <a:rPr lang="en-US" dirty="0"/>
              <a:t>Useful resources</a:t>
            </a:r>
          </a:p>
        </p:txBody>
      </p:sp>
      <p:sp>
        <p:nvSpPr>
          <p:cNvPr id="3" name="Content Placeholder 2">
            <a:extLst>
              <a:ext uri="{FF2B5EF4-FFF2-40B4-BE49-F238E27FC236}">
                <a16:creationId xmlns:a16="http://schemas.microsoft.com/office/drawing/2014/main" id="{F52EF854-241D-A449-CC47-F939F6379DC9}"/>
              </a:ext>
            </a:extLst>
          </p:cNvPr>
          <p:cNvSpPr>
            <a:spLocks noGrp="1"/>
          </p:cNvSpPr>
          <p:nvPr>
            <p:ph idx="1"/>
          </p:nvPr>
        </p:nvSpPr>
        <p:spPr/>
        <p:txBody>
          <a:bodyPr/>
          <a:lstStyle/>
          <a:p>
            <a:r>
              <a:rPr lang="en-US" b="1" dirty="0">
                <a:effectLst/>
                <a:latin typeface="inherit"/>
              </a:rPr>
              <a:t>Cost-effectiveness Analysis </a:t>
            </a:r>
            <a:r>
              <a:rPr lang="en-US" b="1" dirty="0">
                <a:effectLst/>
                <a:latin typeface="inherit"/>
                <a:hlinkClick r:id="rId2"/>
              </a:rPr>
              <a:t>https://dimewiki.worldbank.org/Cost-effectiveness_Analysis</a:t>
            </a:r>
            <a:r>
              <a:rPr lang="en-US" b="1" dirty="0">
                <a:effectLst/>
                <a:latin typeface="inherit"/>
              </a:rPr>
              <a:t> </a:t>
            </a:r>
          </a:p>
          <a:p>
            <a:br>
              <a:rPr lang="en-US" b="0" i="0" dirty="0">
                <a:solidFill>
                  <a:srgbClr val="333333"/>
                </a:solidFill>
                <a:effectLst/>
                <a:latin typeface="Andes"/>
              </a:rPr>
            </a:br>
            <a:endParaRPr lang="en-US" dirty="0"/>
          </a:p>
        </p:txBody>
      </p:sp>
    </p:spTree>
    <p:extLst>
      <p:ext uri="{BB962C8B-B14F-4D97-AF65-F5344CB8AC3E}">
        <p14:creationId xmlns:p14="http://schemas.microsoft.com/office/powerpoint/2010/main" val="16462549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48C2F7-6095-54AC-B116-A086C27ACB81}"/>
              </a:ext>
            </a:extLst>
          </p:cNvPr>
          <p:cNvSpPr>
            <a:spLocks noGrp="1"/>
          </p:cNvSpPr>
          <p:nvPr>
            <p:ph type="ctrTitle"/>
          </p:nvPr>
        </p:nvSpPr>
        <p:spPr/>
        <p:txBody>
          <a:bodyPr/>
          <a:lstStyle/>
          <a:p>
            <a:r>
              <a:rPr lang="en-US" dirty="0"/>
              <a:t>Thank you! Questions?</a:t>
            </a:r>
          </a:p>
        </p:txBody>
      </p:sp>
      <p:sp>
        <p:nvSpPr>
          <p:cNvPr id="5" name="Subtitle 4">
            <a:extLst>
              <a:ext uri="{FF2B5EF4-FFF2-40B4-BE49-F238E27FC236}">
                <a16:creationId xmlns:a16="http://schemas.microsoft.com/office/drawing/2014/main" id="{782D7694-3575-B2E2-D39B-0B053FF8D701}"/>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7135411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FACA3E1-B5A0-0F06-54F3-2E41CAF8CE45}"/>
              </a:ext>
            </a:extLst>
          </p:cNvPr>
          <p:cNvSpPr>
            <a:spLocks noGrp="1"/>
          </p:cNvSpPr>
          <p:nvPr>
            <p:ph type="title"/>
          </p:nvPr>
        </p:nvSpPr>
        <p:spPr>
          <a:xfrm>
            <a:off x="524741" y="620392"/>
            <a:ext cx="3808268" cy="5504688"/>
          </a:xfrm>
        </p:spPr>
        <p:txBody>
          <a:bodyPr>
            <a:normAutofit/>
          </a:bodyPr>
          <a:lstStyle/>
          <a:p>
            <a:r>
              <a:rPr lang="en-US" sz="6000">
                <a:solidFill>
                  <a:schemeClr val="bg1"/>
                </a:solidFill>
              </a:rPr>
              <a:t>Content</a:t>
            </a:r>
          </a:p>
        </p:txBody>
      </p:sp>
      <p:graphicFrame>
        <p:nvGraphicFramePr>
          <p:cNvPr id="5" name="Content Placeholder 2">
            <a:extLst>
              <a:ext uri="{FF2B5EF4-FFF2-40B4-BE49-F238E27FC236}">
                <a16:creationId xmlns:a16="http://schemas.microsoft.com/office/drawing/2014/main" id="{0E5913B7-8DB8-A0C6-17F8-2405EE881A27}"/>
              </a:ext>
            </a:extLst>
          </p:cNvPr>
          <p:cNvGraphicFramePr>
            <a:graphicFrameLocks noGrp="1"/>
          </p:cNvGraphicFramePr>
          <p:nvPr>
            <p:ph idx="1"/>
            <p:extLst>
              <p:ext uri="{D42A27DB-BD31-4B8C-83A1-F6EECF244321}">
                <p14:modId xmlns:p14="http://schemas.microsoft.com/office/powerpoint/2010/main" val="3849492644"/>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674711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8C5BD-54D4-5740-45EC-8DF32C0AA41F}"/>
              </a:ext>
            </a:extLst>
          </p:cNvPr>
          <p:cNvSpPr>
            <a:spLocks noGrp="1"/>
          </p:cNvSpPr>
          <p:nvPr>
            <p:ph type="title"/>
          </p:nvPr>
        </p:nvSpPr>
        <p:spPr/>
        <p:txBody>
          <a:bodyPr/>
          <a:lstStyle/>
          <a:p>
            <a:r>
              <a:rPr lang="en-US" dirty="0"/>
              <a:t>Cost-Benefit Analysis Principles</a:t>
            </a:r>
          </a:p>
        </p:txBody>
      </p:sp>
      <p:sp>
        <p:nvSpPr>
          <p:cNvPr id="3" name="Content Placeholder 2">
            <a:extLst>
              <a:ext uri="{FF2B5EF4-FFF2-40B4-BE49-F238E27FC236}">
                <a16:creationId xmlns:a16="http://schemas.microsoft.com/office/drawing/2014/main" id="{E6EAFFFD-F0C8-91FE-C6EC-3E073CA08411}"/>
              </a:ext>
            </a:extLst>
          </p:cNvPr>
          <p:cNvSpPr>
            <a:spLocks noGrp="1"/>
          </p:cNvSpPr>
          <p:nvPr>
            <p:ph sz="half" idx="1"/>
          </p:nvPr>
        </p:nvSpPr>
        <p:spPr/>
        <p:txBody>
          <a:bodyPr/>
          <a:lstStyle/>
          <a:p>
            <a:r>
              <a:rPr lang="en-US" dirty="0"/>
              <a:t>Utility Maximization </a:t>
            </a:r>
          </a:p>
          <a:p>
            <a:r>
              <a:rPr lang="en-US" dirty="0"/>
              <a:t>Total Economic Value Framework</a:t>
            </a:r>
          </a:p>
        </p:txBody>
      </p:sp>
      <p:pic>
        <p:nvPicPr>
          <p:cNvPr id="6" name="Content Placeholder 5">
            <a:extLst>
              <a:ext uri="{FF2B5EF4-FFF2-40B4-BE49-F238E27FC236}">
                <a16:creationId xmlns:a16="http://schemas.microsoft.com/office/drawing/2014/main" id="{F0FBE743-7314-7A4E-8763-8DE36669972F}"/>
              </a:ext>
            </a:extLst>
          </p:cNvPr>
          <p:cNvPicPr>
            <a:picLocks noGrp="1" noChangeAspect="1"/>
          </p:cNvPicPr>
          <p:nvPr>
            <p:ph sz="half" idx="2"/>
          </p:nvPr>
        </p:nvPicPr>
        <p:blipFill>
          <a:blip r:embed="rId2"/>
          <a:stretch>
            <a:fillRect/>
          </a:stretch>
        </p:blipFill>
        <p:spPr>
          <a:xfrm>
            <a:off x="6172200" y="2011310"/>
            <a:ext cx="5181600" cy="3979968"/>
          </a:xfrm>
        </p:spPr>
      </p:pic>
    </p:spTree>
    <p:extLst>
      <p:ext uri="{BB962C8B-B14F-4D97-AF65-F5344CB8AC3E}">
        <p14:creationId xmlns:p14="http://schemas.microsoft.com/office/powerpoint/2010/main" val="10263685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2F54390-F38B-0EE0-14D5-7B59A0DAA6C2}"/>
              </a:ext>
            </a:extLst>
          </p:cNvPr>
          <p:cNvSpPr>
            <a:spLocks noGrp="1"/>
          </p:cNvSpPr>
          <p:nvPr>
            <p:ph type="title"/>
          </p:nvPr>
        </p:nvSpPr>
        <p:spPr>
          <a:xfrm>
            <a:off x="643467" y="321734"/>
            <a:ext cx="10905066" cy="1135737"/>
          </a:xfrm>
        </p:spPr>
        <p:txBody>
          <a:bodyPr vert="horz" lIns="91440" tIns="45720" rIns="91440" bIns="45720" rtlCol="0" anchor="ctr">
            <a:normAutofit/>
          </a:bodyPr>
          <a:lstStyle/>
          <a:p>
            <a:r>
              <a:rPr lang="en-US" sz="3600" kern="1200">
                <a:solidFill>
                  <a:schemeClr val="tx1"/>
                </a:solidFill>
                <a:latin typeface="+mj-lt"/>
                <a:ea typeface="+mj-ea"/>
                <a:cs typeface="+mj-cs"/>
              </a:rPr>
              <a:t>Cost-Benefit Analysis Principles</a:t>
            </a:r>
          </a:p>
        </p:txBody>
      </p:sp>
      <p:sp>
        <p:nvSpPr>
          <p:cNvPr id="3" name="Content Placeholder 2">
            <a:extLst>
              <a:ext uri="{FF2B5EF4-FFF2-40B4-BE49-F238E27FC236}">
                <a16:creationId xmlns:a16="http://schemas.microsoft.com/office/drawing/2014/main" id="{19B07FEA-FA9D-0E82-32B4-B6ED0CA36DDC}"/>
              </a:ext>
            </a:extLst>
          </p:cNvPr>
          <p:cNvSpPr>
            <a:spLocks noGrp="1"/>
          </p:cNvSpPr>
          <p:nvPr>
            <p:ph sz="half" idx="1"/>
          </p:nvPr>
        </p:nvSpPr>
        <p:spPr>
          <a:xfrm>
            <a:off x="643469" y="1782981"/>
            <a:ext cx="4008384" cy="4393982"/>
          </a:xfrm>
        </p:spPr>
        <p:txBody>
          <a:bodyPr vert="horz" lIns="91440" tIns="45720" rIns="91440" bIns="45720" rtlCol="0">
            <a:normAutofit/>
          </a:bodyPr>
          <a:lstStyle/>
          <a:p>
            <a:pPr marL="360000" marR="0" lvl="0" fontAlgn="base">
              <a:spcBef>
                <a:spcPct val="0"/>
              </a:spcBef>
              <a:spcAft>
                <a:spcPct val="0"/>
              </a:spcAft>
              <a:buClrTx/>
              <a:buSzTx/>
              <a:tabLst/>
              <a:defRPr/>
            </a:pPr>
            <a:endParaRPr kumimoji="0" lang="en-US" altLang="el-GR" sz="2000" b="1" i="0" u="none" strike="noStrike" cap="none" spc="0" normalizeH="0" baseline="0" noProof="0" dirty="0">
              <a:ln>
                <a:noFill/>
              </a:ln>
              <a:effectLst/>
              <a:uLnTx/>
              <a:uFillTx/>
            </a:endParaRPr>
          </a:p>
          <a:p>
            <a:pPr marL="360000" marR="0" lvl="0" fontAlgn="base">
              <a:spcBef>
                <a:spcPct val="0"/>
              </a:spcBef>
              <a:spcAft>
                <a:spcPct val="0"/>
              </a:spcAft>
              <a:buClrTx/>
              <a:buSzTx/>
              <a:tabLst/>
              <a:defRPr/>
            </a:pPr>
            <a:r>
              <a:rPr lang="en-US" altLang="el-GR" sz="2000" b="1" dirty="0"/>
              <a:t>Benefits &gt; Costs</a:t>
            </a:r>
          </a:p>
          <a:p>
            <a:pPr marL="360000" marR="0" lvl="0" fontAlgn="base">
              <a:spcBef>
                <a:spcPct val="0"/>
              </a:spcBef>
              <a:spcAft>
                <a:spcPct val="0"/>
              </a:spcAft>
              <a:buClrTx/>
              <a:buSzTx/>
              <a:tabLst/>
              <a:defRPr/>
            </a:pPr>
            <a:endParaRPr lang="en-US" altLang="el-GR" sz="2000" b="1" dirty="0"/>
          </a:p>
          <a:p>
            <a:pPr marL="360000" marR="0" lvl="0" fontAlgn="base">
              <a:spcBef>
                <a:spcPct val="0"/>
              </a:spcBef>
              <a:spcAft>
                <a:spcPct val="0"/>
              </a:spcAft>
              <a:buClrTx/>
              <a:buSzTx/>
              <a:tabLst/>
              <a:defRPr/>
            </a:pPr>
            <a:endParaRPr lang="en-US" altLang="el-GR" sz="2000" b="1" dirty="0"/>
          </a:p>
          <a:p>
            <a:pPr marL="360000" marR="0" lvl="0" fontAlgn="base">
              <a:spcBef>
                <a:spcPct val="0"/>
              </a:spcBef>
              <a:spcAft>
                <a:spcPct val="0"/>
              </a:spcAft>
              <a:buClrTx/>
              <a:buSzTx/>
              <a:tabLst/>
              <a:defRPr/>
            </a:pPr>
            <a:r>
              <a:rPr kumimoji="0" lang="en-US" altLang="el-GR" sz="2000" b="1" i="0" u="none" strike="noStrike" cap="none" spc="0" normalizeH="0" baseline="0" noProof="0" dirty="0">
                <a:ln>
                  <a:noFill/>
                </a:ln>
                <a:effectLst/>
                <a:uLnTx/>
                <a:uFillTx/>
              </a:rPr>
              <a:t>Economic and Social Feasibility. </a:t>
            </a:r>
            <a:r>
              <a:rPr kumimoji="0" lang="en-US" altLang="el-GR" sz="2000" b="0" i="0" u="none" strike="noStrike" cap="none" spc="0" normalizeH="0" baseline="0" noProof="0" dirty="0">
                <a:ln>
                  <a:noFill/>
                </a:ln>
                <a:effectLst/>
                <a:uLnTx/>
                <a:uFillTx/>
              </a:rPr>
              <a:t>Calculate the economic value of the investment or intervention and decide whether it is worth undertaking it from the society’s point of view, i.e.  whether scarce resources should be invested.                  </a:t>
            </a:r>
          </a:p>
          <a:p>
            <a:pPr marL="360000" marR="0" lvl="0" fontAlgn="base">
              <a:spcBef>
                <a:spcPct val="0"/>
              </a:spcBef>
              <a:spcAft>
                <a:spcPct val="0"/>
              </a:spcAft>
              <a:buClrTx/>
              <a:buSzTx/>
              <a:tabLst/>
              <a:defRPr/>
            </a:pPr>
            <a:endParaRPr lang="en-US" altLang="el-GR" sz="2000" b="1" dirty="0"/>
          </a:p>
          <a:p>
            <a:pPr marL="360000" marR="0" lvl="0" fontAlgn="base">
              <a:spcBef>
                <a:spcPct val="0"/>
              </a:spcBef>
              <a:spcAft>
                <a:spcPct val="0"/>
              </a:spcAft>
              <a:buClrTx/>
              <a:buSzTx/>
              <a:tabLst/>
              <a:defRPr/>
            </a:pPr>
            <a:r>
              <a:rPr kumimoji="0" lang="en-US" altLang="el-GR" sz="2000" b="1" i="0" u="none" strike="noStrike" cap="none" spc="0" normalizeH="0" baseline="0" noProof="0" dirty="0">
                <a:ln>
                  <a:noFill/>
                </a:ln>
                <a:effectLst/>
                <a:uLnTx/>
                <a:uFillTx/>
              </a:rPr>
              <a:t>Decision rule NPV&gt;0. </a:t>
            </a:r>
          </a:p>
          <a:p>
            <a:endParaRPr lang="en-US" sz="2000" dirty="0"/>
          </a:p>
        </p:txBody>
      </p:sp>
      <p:grpSp>
        <p:nvGrpSpPr>
          <p:cNvPr id="1033" name="Group 1032">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1034" name="Isosceles Triangle 103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a:extLst>
              <a:ext uri="{FF2B5EF4-FFF2-40B4-BE49-F238E27FC236}">
                <a16:creationId xmlns:a16="http://schemas.microsoft.com/office/drawing/2014/main" id="{0E05E662-D1FE-ED4D-FC80-9B00D68FD808}"/>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5295320" y="2405651"/>
            <a:ext cx="6253212" cy="3116552"/>
          </a:xfrm>
          <a:prstGeom prst="rect">
            <a:avLst/>
          </a:prstGeom>
          <a:noFill/>
          <a:extLst>
            <a:ext uri="{909E8E84-426E-40DD-AFC4-6F175D3DCCD1}">
              <a14:hiddenFill xmlns:a14="http://schemas.microsoft.com/office/drawing/2010/main">
                <a:solidFill>
                  <a:srgbClr val="FFFFFF"/>
                </a:solidFill>
              </a14:hiddenFill>
            </a:ext>
          </a:extLst>
        </p:spPr>
      </p:pic>
      <p:grpSp>
        <p:nvGrpSpPr>
          <p:cNvPr id="1037" name="Group 1036">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1038" name="Rectangle 1037">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Isosceles Triangle 1038">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1097261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Whales in the sea">
            <a:extLst>
              <a:ext uri="{FF2B5EF4-FFF2-40B4-BE49-F238E27FC236}">
                <a16:creationId xmlns:a16="http://schemas.microsoft.com/office/drawing/2014/main" id="{9B316BE5-7FD2-BCBF-5CB4-2F75AE56AE11}"/>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3905" b="1159"/>
          <a:stretch/>
        </p:blipFill>
        <p:spPr>
          <a:xfrm>
            <a:off x="0" y="10"/>
            <a:ext cx="12192000" cy="6857990"/>
          </a:xfrm>
          <a:prstGeom prst="rect">
            <a:avLst/>
          </a:prstGeom>
        </p:spPr>
      </p:pic>
      <p:sp>
        <p:nvSpPr>
          <p:cNvPr id="1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C5CBCF77-0792-03B1-B872-ED9BF5DAA4B7}"/>
              </a:ext>
            </a:extLst>
          </p:cNvPr>
          <p:cNvSpPr>
            <a:spLocks noGrp="1"/>
          </p:cNvSpPr>
          <p:nvPr>
            <p:ph type="title"/>
          </p:nvPr>
        </p:nvSpPr>
        <p:spPr>
          <a:xfrm>
            <a:off x="709448" y="1913950"/>
            <a:ext cx="4204137" cy="1342754"/>
          </a:xfrm>
        </p:spPr>
        <p:txBody>
          <a:bodyPr vert="horz" lIns="91440" tIns="45720" rIns="91440" bIns="45720" rtlCol="0" anchor="ctr">
            <a:normAutofit/>
          </a:bodyPr>
          <a:lstStyle/>
          <a:p>
            <a:pPr algn="ctr"/>
            <a:r>
              <a:rPr lang="en-US" sz="3600" b="1" i="0" u="none" strike="noStrike" baseline="0"/>
              <a:t>Climate Change as a Global Public Good</a:t>
            </a:r>
            <a:endParaRPr lang="en-US" sz="3600"/>
          </a:p>
        </p:txBody>
      </p:sp>
      <p:cxnSp>
        <p:nvCxnSpPr>
          <p:cNvPr id="13" name="Straight Connector 1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CF24F0D-A643-C4EA-B19C-C5AE2FAF49F0}"/>
              </a:ext>
            </a:extLst>
          </p:cNvPr>
          <p:cNvSpPr>
            <a:spLocks noGrp="1"/>
          </p:cNvSpPr>
          <p:nvPr>
            <p:ph sz="half" idx="1"/>
          </p:nvPr>
        </p:nvSpPr>
        <p:spPr>
          <a:xfrm>
            <a:off x="186814" y="3417573"/>
            <a:ext cx="5270090" cy="2727580"/>
          </a:xfrm>
        </p:spPr>
        <p:txBody>
          <a:bodyPr vert="horz" lIns="91440" tIns="45720" rIns="91440" bIns="45720" rtlCol="0" anchor="ctr">
            <a:normAutofit/>
          </a:bodyPr>
          <a:lstStyle/>
          <a:p>
            <a:r>
              <a:rPr lang="en-US" sz="2000" b="0" i="0" u="none" strike="noStrike" baseline="0" dirty="0"/>
              <a:t>The two key attributes of a public good are</a:t>
            </a:r>
          </a:p>
          <a:p>
            <a:pPr marL="914400" lvl="1"/>
            <a:r>
              <a:rPr lang="en-US" sz="2000" b="0" i="0" u="none" strike="noStrike" baseline="0" dirty="0"/>
              <a:t>the cost of extending the output to an additional person is zero (“nonrivalry”)</a:t>
            </a:r>
          </a:p>
          <a:p>
            <a:pPr marL="914400" lvl="1"/>
            <a:r>
              <a:rPr lang="en-US" sz="2000" b="0" i="0" u="none" strike="noStrike" baseline="0" dirty="0"/>
              <a:t>it is impossible to exclude individuals from enjoying it (“</a:t>
            </a:r>
            <a:r>
              <a:rPr lang="en-US" sz="2000" b="0" i="0" u="none" strike="noStrike" baseline="0" dirty="0" err="1"/>
              <a:t>nonexcludability</a:t>
            </a:r>
            <a:r>
              <a:rPr lang="en-US" sz="2000" b="0" i="0" u="none" strike="noStrike" baseline="0" dirty="0"/>
              <a:t>”).</a:t>
            </a:r>
            <a:endParaRPr lang="en-US" sz="2000" dirty="0"/>
          </a:p>
        </p:txBody>
      </p:sp>
    </p:spTree>
    <p:extLst>
      <p:ext uri="{BB962C8B-B14F-4D97-AF65-F5344CB8AC3E}">
        <p14:creationId xmlns:p14="http://schemas.microsoft.com/office/powerpoint/2010/main" val="2591806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7E5C-8BDF-8809-2391-B9C716744E29}"/>
              </a:ext>
            </a:extLst>
          </p:cNvPr>
          <p:cNvSpPr>
            <a:spLocks noGrp="1"/>
          </p:cNvSpPr>
          <p:nvPr>
            <p:ph type="title"/>
          </p:nvPr>
        </p:nvSpPr>
        <p:spPr/>
        <p:txBody>
          <a:bodyPr/>
          <a:lstStyle/>
          <a:p>
            <a:r>
              <a:rPr lang="en-US" dirty="0"/>
              <a:t>International Cooperation</a:t>
            </a:r>
          </a:p>
        </p:txBody>
      </p:sp>
      <p:graphicFrame>
        <p:nvGraphicFramePr>
          <p:cNvPr id="5" name="Content Placeholder 2">
            <a:extLst>
              <a:ext uri="{FF2B5EF4-FFF2-40B4-BE49-F238E27FC236}">
                <a16:creationId xmlns:a16="http://schemas.microsoft.com/office/drawing/2014/main" id="{043691B6-5527-FC6F-89BE-FC674CACEBB9}"/>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562299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Video 6">
            <a:extLst>
              <a:ext uri="{FF2B5EF4-FFF2-40B4-BE49-F238E27FC236}">
                <a16:creationId xmlns:a16="http://schemas.microsoft.com/office/drawing/2014/main" id="{3D7CDE4B-F2BF-7CA7-458B-C4890114D06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3047" y="10"/>
            <a:ext cx="12191999" cy="6857990"/>
          </a:xfrm>
          <a:prstGeom prst="rect">
            <a:avLst/>
          </a:prstGeom>
        </p:spPr>
      </p:pic>
      <p:sp>
        <p:nvSpPr>
          <p:cNvPr id="13" name="Rectangle 1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E33B1F21-3000-E29D-5E0B-FA431B723CA8}"/>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dirty="0">
                <a:solidFill>
                  <a:srgbClr val="FFFFFF"/>
                </a:solidFill>
              </a:rPr>
              <a:t>Do you think humans can succeed in establishing effective international climate agreement?</a:t>
            </a:r>
          </a:p>
        </p:txBody>
      </p:sp>
      <p:sp>
        <p:nvSpPr>
          <p:cNvPr id="5" name="Subtitle 4">
            <a:extLst>
              <a:ext uri="{FF2B5EF4-FFF2-40B4-BE49-F238E27FC236}">
                <a16:creationId xmlns:a16="http://schemas.microsoft.com/office/drawing/2014/main" id="{A8D51C12-9141-F43F-4487-D4DF5EEEA47B}"/>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endParaRPr lang="en-US">
              <a:solidFill>
                <a:srgbClr val="FFFFFF"/>
              </a:solidFill>
            </a:endParaRPr>
          </a:p>
        </p:txBody>
      </p:sp>
    </p:spTree>
    <p:extLst>
      <p:ext uri="{BB962C8B-B14F-4D97-AF65-F5344CB8AC3E}">
        <p14:creationId xmlns:p14="http://schemas.microsoft.com/office/powerpoint/2010/main" val="3164987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3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mute="1">
                <p:cTn id="12" repeatCount="indefinite" fill="hold" display="0">
                  <p:stCondLst>
                    <p:cond delay="indefinite"/>
                  </p:stCondLst>
                </p:cTn>
                <p:tgtEl>
                  <p:spTgt spid="7"/>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4A9DB9-23DF-48DF-276D-5247C161C89D}"/>
              </a:ext>
            </a:extLst>
          </p:cNvPr>
          <p:cNvSpPr>
            <a:spLocks noGrp="1"/>
          </p:cNvSpPr>
          <p:nvPr>
            <p:ph type="title"/>
          </p:nvPr>
        </p:nvSpPr>
        <p:spPr>
          <a:xfrm>
            <a:off x="1171074" y="1396686"/>
            <a:ext cx="3240506" cy="4064628"/>
          </a:xfrm>
        </p:spPr>
        <p:txBody>
          <a:bodyPr>
            <a:normAutofit/>
          </a:bodyPr>
          <a:lstStyle/>
          <a:p>
            <a:r>
              <a:rPr lang="en-US" b="0" i="1" u="none" strike="noStrike" baseline="0">
                <a:solidFill>
                  <a:srgbClr val="FFFFFF"/>
                </a:solidFill>
                <a:latin typeface="TimesLTStd-Italic"/>
              </a:rPr>
              <a:t>Social Cost of Carbon</a:t>
            </a:r>
            <a:endParaRPr lang="en-US">
              <a:solidFill>
                <a:srgbClr val="FFFFFF"/>
              </a:solidFill>
            </a:endParaRPr>
          </a:p>
        </p:txBody>
      </p:sp>
      <p:sp>
        <p:nvSpPr>
          <p:cNvPr id="12" name="Arc 1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080BA18-98B6-794F-2F0E-469528AC4B0F}"/>
              </a:ext>
            </a:extLst>
          </p:cNvPr>
          <p:cNvSpPr>
            <a:spLocks noGrp="1"/>
          </p:cNvSpPr>
          <p:nvPr>
            <p:ph idx="1"/>
          </p:nvPr>
        </p:nvSpPr>
        <p:spPr>
          <a:xfrm>
            <a:off x="5370153" y="1526033"/>
            <a:ext cx="5536397" cy="3935281"/>
          </a:xfrm>
        </p:spPr>
        <p:txBody>
          <a:bodyPr>
            <a:normAutofit/>
          </a:bodyPr>
          <a:lstStyle/>
          <a:p>
            <a:r>
              <a:rPr lang="en-US" b="0" i="0" u="none" strike="noStrike" baseline="0">
                <a:latin typeface="Georgia" panose="02040502050405020303" pitchFamily="18" charset="0"/>
              </a:rPr>
              <a:t>The social cost of carbon, then, refers to the monetary cost of emitting a single ton of carbon dioxide into the atmosphere, given that these emissions will further contribute to global warming. </a:t>
            </a:r>
            <a:endParaRPr lang="en-US" dirty="0"/>
          </a:p>
        </p:txBody>
      </p:sp>
    </p:spTree>
    <p:extLst>
      <p:ext uri="{BB962C8B-B14F-4D97-AF65-F5344CB8AC3E}">
        <p14:creationId xmlns:p14="http://schemas.microsoft.com/office/powerpoint/2010/main" val="25550852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30A8C-2B27-A279-0C52-D57A34C5F09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B734D6F-F4E2-D268-425D-83A37E73E8AB}"/>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02ABFB23-FCC3-3771-0287-D39AEF5D7322}"/>
              </a:ext>
            </a:extLst>
          </p:cNvPr>
          <p:cNvSpPr>
            <a:spLocks noGrp="1"/>
          </p:cNvSpPr>
          <p:nvPr>
            <p:ph sz="half" idx="2"/>
          </p:nvPr>
        </p:nvSpPr>
        <p:spPr/>
        <p:txBody>
          <a:bodyPr/>
          <a:lstStyle/>
          <a:p>
            <a:endParaRPr lang="en-US"/>
          </a:p>
        </p:txBody>
      </p:sp>
      <p:pic>
        <p:nvPicPr>
          <p:cNvPr id="6" name="Picture 5">
            <a:extLst>
              <a:ext uri="{FF2B5EF4-FFF2-40B4-BE49-F238E27FC236}">
                <a16:creationId xmlns:a16="http://schemas.microsoft.com/office/drawing/2014/main" id="{0DE60881-FF4A-63EE-4037-29A2ECDC5316}"/>
              </a:ext>
            </a:extLst>
          </p:cNvPr>
          <p:cNvPicPr>
            <a:picLocks noChangeAspect="1"/>
          </p:cNvPicPr>
          <p:nvPr/>
        </p:nvPicPr>
        <p:blipFill>
          <a:blip r:embed="rId2"/>
          <a:stretch>
            <a:fillRect/>
          </a:stretch>
        </p:blipFill>
        <p:spPr>
          <a:xfrm>
            <a:off x="112607" y="681037"/>
            <a:ext cx="11814386" cy="5139659"/>
          </a:xfrm>
          <a:prstGeom prst="rect">
            <a:avLst/>
          </a:prstGeom>
        </p:spPr>
      </p:pic>
    </p:spTree>
    <p:extLst>
      <p:ext uri="{BB962C8B-B14F-4D97-AF65-F5344CB8AC3E}">
        <p14:creationId xmlns:p14="http://schemas.microsoft.com/office/powerpoint/2010/main" val="31765282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657</TotalTime>
  <Words>866</Words>
  <Application>Microsoft Office PowerPoint</Application>
  <PresentationFormat>Widescreen</PresentationFormat>
  <Paragraphs>63</Paragraphs>
  <Slides>18</Slides>
  <Notes>1</Notes>
  <HiddenSlides>0</HiddenSlides>
  <MMClips>1</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18</vt:i4>
      </vt:variant>
    </vt:vector>
  </HeadingPairs>
  <TitlesOfParts>
    <vt:vector size="34" baseType="lpstr">
      <vt:lpstr>Andes</vt:lpstr>
      <vt:lpstr>Arial</vt:lpstr>
      <vt:lpstr>Calibri</vt:lpstr>
      <vt:lpstr>Calibri Light</vt:lpstr>
      <vt:lpstr>CIDFont+F2</vt:lpstr>
      <vt:lpstr>Georgia</vt:lpstr>
      <vt:lpstr>inherit</vt:lpstr>
      <vt:lpstr>MinionPro-Regular</vt:lpstr>
      <vt:lpstr>STIXGeneral-Italic</vt:lpstr>
      <vt:lpstr>STIXGeneral-Regular</vt:lpstr>
      <vt:lpstr>TimesLTStd-Italic</vt:lpstr>
      <vt:lpstr>Whitney-Bold</vt:lpstr>
      <vt:lpstr>Whitney-Book</vt:lpstr>
      <vt:lpstr>Whitney-BookItalic</vt:lpstr>
      <vt:lpstr>Whitney-Semibold</vt:lpstr>
      <vt:lpstr>Office Theme</vt:lpstr>
      <vt:lpstr>Cost-benefit analysis for climate change</vt:lpstr>
      <vt:lpstr>Content</vt:lpstr>
      <vt:lpstr>Cost-Benefit Analysis Principles</vt:lpstr>
      <vt:lpstr>Cost-Benefit Analysis Principles</vt:lpstr>
      <vt:lpstr>Climate Change as a Global Public Good</vt:lpstr>
      <vt:lpstr>International Cooperation</vt:lpstr>
      <vt:lpstr>Do you think humans can succeed in establishing effective international climate agreement?</vt:lpstr>
      <vt:lpstr>Social Cost of Carbon</vt:lpstr>
      <vt:lpstr>PowerPoint Presentation</vt:lpstr>
      <vt:lpstr>1. Discount Rate</vt:lpstr>
      <vt:lpstr>2. Damage Function</vt:lpstr>
      <vt:lpstr>Updates to the DICE model (Nature 2020)</vt:lpstr>
      <vt:lpstr>Climate policy pathways in the updated DICE model</vt:lpstr>
      <vt:lpstr>Conclusion </vt:lpstr>
      <vt:lpstr>Price of Carbon</vt:lpstr>
      <vt:lpstr>Cost Benefit Analysis of Climate Change Conclusion</vt:lpstr>
      <vt:lpstr>Useful resources</vt:lpstr>
      <vt:lpstr>Thank you!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Cost-benefit analysis for climate change</dc:title>
  <dc:creator>Rahat Sabyrbekov</dc:creator>
  <cp:lastModifiedBy>Rahat Sabyrbekov</cp:lastModifiedBy>
  <cp:revision>49</cp:revision>
  <dcterms:created xsi:type="dcterms:W3CDTF">2022-09-22T09:01:25Z</dcterms:created>
  <dcterms:modified xsi:type="dcterms:W3CDTF">2022-09-23T06:11:08Z</dcterms:modified>
</cp:coreProperties>
</file>