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57" r:id="rId8"/>
    <p:sldId id="263" r:id="rId9"/>
    <p:sldId id="264" r:id="rId10"/>
    <p:sldId id="265" r:id="rId11"/>
    <p:sldId id="266" r:id="rId12"/>
    <p:sldId id="271" r:id="rId13"/>
    <p:sldId id="267" r:id="rId14"/>
    <p:sldId id="273" r:id="rId15"/>
    <p:sldId id="274" r:id="rId16"/>
    <p:sldId id="268" r:id="rId17"/>
    <p:sldId id="269" r:id="rId18"/>
    <p:sldId id="270" r:id="rId19"/>
    <p:sldId id="27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41" autoAdjust="0"/>
  </p:normalViewPr>
  <p:slideViewPr>
    <p:cSldViewPr snapToGrid="0">
      <p:cViewPr varScale="1">
        <p:scale>
          <a:sx n="64" d="100"/>
          <a:sy n="64" d="100"/>
        </p:scale>
        <p:origin x="6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D3058-E669-426C-89DC-FBF177086E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EABE6D-8B93-4701-841A-94C6E875FE3C}">
      <dgm:prSet/>
      <dgm:spPr/>
      <dgm:t>
        <a:bodyPr/>
        <a:lstStyle/>
        <a:p>
          <a:r>
            <a:rPr lang="en-US"/>
            <a:t>Since the 1990s, humanity has been striving to come to a single global agreement on climate change</a:t>
          </a:r>
        </a:p>
      </dgm:t>
    </dgm:pt>
    <dgm:pt modelId="{82C11CDB-67E4-44AC-8C52-9C8CAB284D84}" type="parTrans" cxnId="{91A2FEE6-FB29-4719-942F-272C3D86C441}">
      <dgm:prSet/>
      <dgm:spPr/>
      <dgm:t>
        <a:bodyPr/>
        <a:lstStyle/>
        <a:p>
          <a:endParaRPr lang="en-US"/>
        </a:p>
      </dgm:t>
    </dgm:pt>
    <dgm:pt modelId="{963D2FDD-54B1-4A92-ACB0-BF1A0BF4521D}" type="sibTrans" cxnId="{91A2FEE6-FB29-4719-942F-272C3D86C441}">
      <dgm:prSet/>
      <dgm:spPr/>
      <dgm:t>
        <a:bodyPr/>
        <a:lstStyle/>
        <a:p>
          <a:endParaRPr lang="en-US"/>
        </a:p>
      </dgm:t>
    </dgm:pt>
    <dgm:pt modelId="{DFF00CC0-0504-4FD5-9535-ED9227386823}">
      <dgm:prSet/>
      <dgm:spPr/>
      <dgm:t>
        <a:bodyPr/>
        <a:lstStyle/>
        <a:p>
          <a:r>
            <a:rPr lang="en-US"/>
            <a:t>Big agreements are signed, but it's too early to draw conclusions about success or failure</a:t>
          </a:r>
        </a:p>
      </dgm:t>
    </dgm:pt>
    <dgm:pt modelId="{E55CC6E6-4587-4274-929A-598D5405A04A}" type="parTrans" cxnId="{9647632C-E264-4B80-BECB-2C5B9C314651}">
      <dgm:prSet/>
      <dgm:spPr/>
      <dgm:t>
        <a:bodyPr/>
        <a:lstStyle/>
        <a:p>
          <a:endParaRPr lang="en-US"/>
        </a:p>
      </dgm:t>
    </dgm:pt>
    <dgm:pt modelId="{68CAC03B-C7A3-447A-8B90-8B188F4D559B}" type="sibTrans" cxnId="{9647632C-E264-4B80-BECB-2C5B9C314651}">
      <dgm:prSet/>
      <dgm:spPr/>
      <dgm:t>
        <a:bodyPr/>
        <a:lstStyle/>
        <a:p>
          <a:endParaRPr lang="en-US"/>
        </a:p>
      </dgm:t>
    </dgm:pt>
    <dgm:pt modelId="{644C7B25-6228-438F-8006-5D20233A427D}" type="pres">
      <dgm:prSet presAssocID="{848D3058-E669-426C-89DC-FBF177086E64}" presName="linear" presStyleCnt="0">
        <dgm:presLayoutVars>
          <dgm:animLvl val="lvl"/>
          <dgm:resizeHandles val="exact"/>
        </dgm:presLayoutVars>
      </dgm:prSet>
      <dgm:spPr/>
    </dgm:pt>
    <dgm:pt modelId="{742E3378-458E-43A1-A95E-CAF9392F5491}" type="pres">
      <dgm:prSet presAssocID="{81EABE6D-8B93-4701-841A-94C6E875FE3C}" presName="parentText" presStyleLbl="node1" presStyleIdx="0" presStyleCnt="2">
        <dgm:presLayoutVars>
          <dgm:chMax val="0"/>
          <dgm:bulletEnabled val="1"/>
        </dgm:presLayoutVars>
      </dgm:prSet>
      <dgm:spPr/>
    </dgm:pt>
    <dgm:pt modelId="{07E4A8AF-AA50-4366-9119-E89D3C0FDDC9}" type="pres">
      <dgm:prSet presAssocID="{963D2FDD-54B1-4A92-ACB0-BF1A0BF4521D}" presName="spacer" presStyleCnt="0"/>
      <dgm:spPr/>
    </dgm:pt>
    <dgm:pt modelId="{A96003C1-EDD4-4F2A-9D0B-4715CEBC33E4}" type="pres">
      <dgm:prSet presAssocID="{DFF00CC0-0504-4FD5-9535-ED9227386823}" presName="parentText" presStyleLbl="node1" presStyleIdx="1" presStyleCnt="2">
        <dgm:presLayoutVars>
          <dgm:chMax val="0"/>
          <dgm:bulletEnabled val="1"/>
        </dgm:presLayoutVars>
      </dgm:prSet>
      <dgm:spPr/>
    </dgm:pt>
  </dgm:ptLst>
  <dgm:cxnLst>
    <dgm:cxn modelId="{5DFC3F08-D828-4B54-883F-B1C7A95AE692}" type="presOf" srcId="{848D3058-E669-426C-89DC-FBF177086E64}" destId="{644C7B25-6228-438F-8006-5D20233A427D}" srcOrd="0" destOrd="0" presId="urn:microsoft.com/office/officeart/2005/8/layout/vList2"/>
    <dgm:cxn modelId="{9647632C-E264-4B80-BECB-2C5B9C314651}" srcId="{848D3058-E669-426C-89DC-FBF177086E64}" destId="{DFF00CC0-0504-4FD5-9535-ED9227386823}" srcOrd="1" destOrd="0" parTransId="{E55CC6E6-4587-4274-929A-598D5405A04A}" sibTransId="{68CAC03B-C7A3-447A-8B90-8B188F4D559B}"/>
    <dgm:cxn modelId="{8FFFCBA0-4910-4633-9EAA-B40E65179245}" type="presOf" srcId="{81EABE6D-8B93-4701-841A-94C6E875FE3C}" destId="{742E3378-458E-43A1-A95E-CAF9392F5491}" srcOrd="0" destOrd="0" presId="urn:microsoft.com/office/officeart/2005/8/layout/vList2"/>
    <dgm:cxn modelId="{9C1B6EA1-3753-4361-89F7-D3E008026AF9}" type="presOf" srcId="{DFF00CC0-0504-4FD5-9535-ED9227386823}" destId="{A96003C1-EDD4-4F2A-9D0B-4715CEBC33E4}" srcOrd="0" destOrd="0" presId="urn:microsoft.com/office/officeart/2005/8/layout/vList2"/>
    <dgm:cxn modelId="{91A2FEE6-FB29-4719-942F-272C3D86C441}" srcId="{848D3058-E669-426C-89DC-FBF177086E64}" destId="{81EABE6D-8B93-4701-841A-94C6E875FE3C}" srcOrd="0" destOrd="0" parTransId="{82C11CDB-67E4-44AC-8C52-9C8CAB284D84}" sibTransId="{963D2FDD-54B1-4A92-ACB0-BF1A0BF4521D}"/>
    <dgm:cxn modelId="{9BE62246-F0C4-4BA7-B583-6A180F4CBF83}" type="presParOf" srcId="{644C7B25-6228-438F-8006-5D20233A427D}" destId="{742E3378-458E-43A1-A95E-CAF9392F5491}" srcOrd="0" destOrd="0" presId="urn:microsoft.com/office/officeart/2005/8/layout/vList2"/>
    <dgm:cxn modelId="{85D2603B-AEBF-46F1-B5BD-6BED35F018FF}" type="presParOf" srcId="{644C7B25-6228-438F-8006-5D20233A427D}" destId="{07E4A8AF-AA50-4366-9119-E89D3C0FDDC9}" srcOrd="1" destOrd="0" presId="urn:microsoft.com/office/officeart/2005/8/layout/vList2"/>
    <dgm:cxn modelId="{9712CCE8-0E1A-42BE-959C-899FECDECAD4}" type="presParOf" srcId="{644C7B25-6228-438F-8006-5D20233A427D}" destId="{A96003C1-EDD4-4F2A-9D0B-4715CEBC33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C6708-471E-4F68-8C20-8FC70612F997}"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B0F9DF5A-93B3-4548-9916-B38157A7B1A7}">
      <dgm:prSet/>
      <dgm:spPr/>
      <dgm:t>
        <a:bodyPr/>
        <a:lstStyle/>
        <a:p>
          <a:pPr>
            <a:defRPr b="1"/>
          </a:pPr>
          <a:r>
            <a:rPr lang="en-US"/>
            <a:t>1987</a:t>
          </a:r>
        </a:p>
      </dgm:t>
    </dgm:pt>
    <dgm:pt modelId="{0C1A3DC0-4A56-43C8-B22B-FA2A087F24DA}" type="parTrans" cxnId="{D9EFDFA8-2899-4920-A4BE-74C70E4274DA}">
      <dgm:prSet/>
      <dgm:spPr/>
      <dgm:t>
        <a:bodyPr/>
        <a:lstStyle/>
        <a:p>
          <a:endParaRPr lang="en-US"/>
        </a:p>
      </dgm:t>
    </dgm:pt>
    <dgm:pt modelId="{E5268DE7-736A-4A76-A0BE-2B4DA03129FC}" type="sibTrans" cxnId="{D9EFDFA8-2899-4920-A4BE-74C70E4274DA}">
      <dgm:prSet/>
      <dgm:spPr/>
      <dgm:t>
        <a:bodyPr/>
        <a:lstStyle/>
        <a:p>
          <a:endParaRPr lang="en-US"/>
        </a:p>
      </dgm:t>
    </dgm:pt>
    <dgm:pt modelId="{90EA777E-4584-41F3-96F7-0D8C0419646F}">
      <dgm:prSet/>
      <dgm:spPr/>
      <dgm:t>
        <a:bodyPr/>
        <a:lstStyle/>
        <a:p>
          <a:r>
            <a:rPr lang="en-US"/>
            <a:t>Montreal Protocol</a:t>
          </a:r>
        </a:p>
      </dgm:t>
    </dgm:pt>
    <dgm:pt modelId="{5C80A8F8-42F3-45DA-8991-E325406157AF}" type="parTrans" cxnId="{16555155-81F4-4EDE-A585-1CBB0E3F0084}">
      <dgm:prSet/>
      <dgm:spPr/>
      <dgm:t>
        <a:bodyPr/>
        <a:lstStyle/>
        <a:p>
          <a:endParaRPr lang="en-US"/>
        </a:p>
      </dgm:t>
    </dgm:pt>
    <dgm:pt modelId="{6191CDA6-0059-434B-8478-2F1278A65D4B}" type="sibTrans" cxnId="{16555155-81F4-4EDE-A585-1CBB0E3F0084}">
      <dgm:prSet/>
      <dgm:spPr/>
      <dgm:t>
        <a:bodyPr/>
        <a:lstStyle/>
        <a:p>
          <a:endParaRPr lang="en-US"/>
        </a:p>
      </dgm:t>
    </dgm:pt>
    <dgm:pt modelId="{23A7D4DE-6838-4250-BE01-962E5CAD48EB}">
      <dgm:prSet/>
      <dgm:spPr/>
      <dgm:t>
        <a:bodyPr/>
        <a:lstStyle/>
        <a:p>
          <a:pPr>
            <a:defRPr b="1"/>
          </a:pPr>
          <a:r>
            <a:rPr lang="en-US"/>
            <a:t>1992</a:t>
          </a:r>
        </a:p>
      </dgm:t>
    </dgm:pt>
    <dgm:pt modelId="{0D0DB9B6-9CF1-46A9-B378-1ADA58DBD420}" type="parTrans" cxnId="{268CA339-0D93-4438-8E82-AF917C3AEFC6}">
      <dgm:prSet/>
      <dgm:spPr/>
      <dgm:t>
        <a:bodyPr/>
        <a:lstStyle/>
        <a:p>
          <a:endParaRPr lang="en-US"/>
        </a:p>
      </dgm:t>
    </dgm:pt>
    <dgm:pt modelId="{824D6AAD-FEF1-4DA2-AFC1-821E2A3C643A}" type="sibTrans" cxnId="{268CA339-0D93-4438-8E82-AF917C3AEFC6}">
      <dgm:prSet/>
      <dgm:spPr/>
      <dgm:t>
        <a:bodyPr/>
        <a:lstStyle/>
        <a:p>
          <a:endParaRPr lang="en-US"/>
        </a:p>
      </dgm:t>
    </dgm:pt>
    <dgm:pt modelId="{168E4BA8-02C1-4F0C-B0EF-0D7015F0053B}">
      <dgm:prSet/>
      <dgm:spPr/>
      <dgm:t>
        <a:bodyPr/>
        <a:lstStyle/>
        <a:p>
          <a:r>
            <a:rPr lang="en-US"/>
            <a:t>United Nations Framework Convention on Climate Change (UNFCCC)</a:t>
          </a:r>
        </a:p>
      </dgm:t>
    </dgm:pt>
    <dgm:pt modelId="{46C17A89-E3C6-47D7-8002-0A74D25BB8A4}" type="parTrans" cxnId="{C80A1590-39CB-4816-8E1B-B40D4E1567C1}">
      <dgm:prSet/>
      <dgm:spPr/>
      <dgm:t>
        <a:bodyPr/>
        <a:lstStyle/>
        <a:p>
          <a:endParaRPr lang="en-US"/>
        </a:p>
      </dgm:t>
    </dgm:pt>
    <dgm:pt modelId="{14A2037D-2E1F-4C2B-9F20-49EE922D9C13}" type="sibTrans" cxnId="{C80A1590-39CB-4816-8E1B-B40D4E1567C1}">
      <dgm:prSet/>
      <dgm:spPr/>
      <dgm:t>
        <a:bodyPr/>
        <a:lstStyle/>
        <a:p>
          <a:endParaRPr lang="en-US"/>
        </a:p>
      </dgm:t>
    </dgm:pt>
    <dgm:pt modelId="{48BD027C-DA94-47F6-B1A0-3E1629A51FB8}">
      <dgm:prSet/>
      <dgm:spPr/>
      <dgm:t>
        <a:bodyPr/>
        <a:lstStyle/>
        <a:p>
          <a:pPr>
            <a:defRPr b="1"/>
          </a:pPr>
          <a:r>
            <a:rPr lang="en-US"/>
            <a:t>2015</a:t>
          </a:r>
        </a:p>
      </dgm:t>
    </dgm:pt>
    <dgm:pt modelId="{7B4B625E-B5B6-4648-B270-9622B4962D36}" type="parTrans" cxnId="{3DB7AA8A-750F-419C-9BE8-BD60DB6727BA}">
      <dgm:prSet/>
      <dgm:spPr/>
      <dgm:t>
        <a:bodyPr/>
        <a:lstStyle/>
        <a:p>
          <a:endParaRPr lang="en-US"/>
        </a:p>
      </dgm:t>
    </dgm:pt>
    <dgm:pt modelId="{EEE52A8D-0BAB-4467-ADF1-98AA0B295F1F}" type="sibTrans" cxnId="{3DB7AA8A-750F-419C-9BE8-BD60DB6727BA}">
      <dgm:prSet/>
      <dgm:spPr/>
      <dgm:t>
        <a:bodyPr/>
        <a:lstStyle/>
        <a:p>
          <a:endParaRPr lang="en-US"/>
        </a:p>
      </dgm:t>
    </dgm:pt>
    <dgm:pt modelId="{3F997363-2F77-4EE7-8531-CEE8D4AE98BD}">
      <dgm:prSet/>
      <dgm:spPr/>
      <dgm:t>
        <a:bodyPr/>
        <a:lstStyle/>
        <a:p>
          <a:r>
            <a:rPr lang="en-US"/>
            <a:t>Kyoto Protocol, 2005Paris Agreement</a:t>
          </a:r>
        </a:p>
      </dgm:t>
    </dgm:pt>
    <dgm:pt modelId="{232BD18F-3627-4412-98E2-926C459614E9}" type="parTrans" cxnId="{10D9C8A6-3A56-4614-A0FA-89A813D645A5}">
      <dgm:prSet/>
      <dgm:spPr/>
      <dgm:t>
        <a:bodyPr/>
        <a:lstStyle/>
        <a:p>
          <a:endParaRPr lang="en-US"/>
        </a:p>
      </dgm:t>
    </dgm:pt>
    <dgm:pt modelId="{285FD6FD-9F95-4DEF-8AA6-9541E9DC2FE0}" type="sibTrans" cxnId="{10D9C8A6-3A56-4614-A0FA-89A813D645A5}">
      <dgm:prSet/>
      <dgm:spPr/>
      <dgm:t>
        <a:bodyPr/>
        <a:lstStyle/>
        <a:p>
          <a:endParaRPr lang="en-US"/>
        </a:p>
      </dgm:t>
    </dgm:pt>
    <dgm:pt modelId="{EC941909-6AF2-4DD1-9C9B-16E074FD4376}" type="pres">
      <dgm:prSet presAssocID="{862C6708-471E-4F68-8C20-8FC70612F997}" presName="root" presStyleCnt="0">
        <dgm:presLayoutVars>
          <dgm:chMax/>
          <dgm:chPref/>
          <dgm:animLvl val="lvl"/>
        </dgm:presLayoutVars>
      </dgm:prSet>
      <dgm:spPr/>
    </dgm:pt>
    <dgm:pt modelId="{1E36776E-6861-43C0-AAE4-C23554B0A40A}" type="pres">
      <dgm:prSet presAssocID="{862C6708-471E-4F68-8C20-8FC70612F997}"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DDA8F7F6-7A5E-4F26-AE53-9E0E58CEFA06}" type="pres">
      <dgm:prSet presAssocID="{862C6708-471E-4F68-8C20-8FC70612F997}" presName="nodes" presStyleCnt="0">
        <dgm:presLayoutVars>
          <dgm:chMax/>
          <dgm:chPref/>
          <dgm:animLvl val="lvl"/>
        </dgm:presLayoutVars>
      </dgm:prSet>
      <dgm:spPr/>
    </dgm:pt>
    <dgm:pt modelId="{041C8156-409D-4C5F-A112-9920109F96D8}" type="pres">
      <dgm:prSet presAssocID="{B0F9DF5A-93B3-4548-9916-B38157A7B1A7}" presName="composite" presStyleCnt="0"/>
      <dgm:spPr/>
    </dgm:pt>
    <dgm:pt modelId="{316C54E4-9606-4388-B3C8-5CF6DB6C6D86}" type="pres">
      <dgm:prSet presAssocID="{B0F9DF5A-93B3-4548-9916-B38157A7B1A7}" presName="L1TextContainer" presStyleLbl="revTx" presStyleIdx="0" presStyleCnt="3">
        <dgm:presLayoutVars>
          <dgm:chMax val="1"/>
          <dgm:chPref val="1"/>
          <dgm:bulletEnabled val="1"/>
        </dgm:presLayoutVars>
      </dgm:prSet>
      <dgm:spPr/>
    </dgm:pt>
    <dgm:pt modelId="{82D5034A-AAD3-4CA7-A45F-C2B8461E006D}" type="pres">
      <dgm:prSet presAssocID="{B0F9DF5A-93B3-4548-9916-B38157A7B1A7}" presName="L2TextContainerWrapper" presStyleCnt="0">
        <dgm:presLayoutVars>
          <dgm:chMax val="0"/>
          <dgm:chPref val="0"/>
          <dgm:bulletEnabled val="1"/>
        </dgm:presLayoutVars>
      </dgm:prSet>
      <dgm:spPr/>
    </dgm:pt>
    <dgm:pt modelId="{9223D16A-7B3F-4547-9ABA-70C8BFB02B8C}" type="pres">
      <dgm:prSet presAssocID="{B0F9DF5A-93B3-4548-9916-B38157A7B1A7}" presName="L2TextContainer" presStyleLbl="bgAcc1" presStyleIdx="0" presStyleCnt="3"/>
      <dgm:spPr/>
    </dgm:pt>
    <dgm:pt modelId="{9E5B20BB-AC49-4C18-A551-564ACFBB3387}" type="pres">
      <dgm:prSet presAssocID="{B0F9DF5A-93B3-4548-9916-B38157A7B1A7}" presName="FlexibleEmptyPlaceHolder" presStyleCnt="0"/>
      <dgm:spPr/>
    </dgm:pt>
    <dgm:pt modelId="{84A77AAD-AD58-4748-B7B3-8A1979B0136F}" type="pres">
      <dgm:prSet presAssocID="{B0F9DF5A-93B3-4548-9916-B38157A7B1A7}" presName="ConnectLine" presStyleLbl="sibTrans1D1" presStyleIdx="0" presStyleCnt="3"/>
      <dgm:spPr>
        <a:noFill/>
        <a:ln w="6350" cap="flat" cmpd="sng" algn="ctr">
          <a:solidFill>
            <a:schemeClr val="accent1">
              <a:hueOff val="0"/>
              <a:satOff val="0"/>
              <a:lumOff val="0"/>
              <a:alphaOff val="0"/>
            </a:schemeClr>
          </a:solidFill>
          <a:prstDash val="dash"/>
          <a:miter lim="800000"/>
        </a:ln>
        <a:effectLst/>
      </dgm:spPr>
    </dgm:pt>
    <dgm:pt modelId="{D73354BD-C1B5-4D31-872C-82449AF0A6B6}" type="pres">
      <dgm:prSet presAssocID="{B0F9DF5A-93B3-4548-9916-B38157A7B1A7}" presName="ConnectorPoint" presStyleLbl="alignNode1" presStyleIdx="0" presStyleCnt="3"/>
      <dgm:spPr/>
    </dgm:pt>
    <dgm:pt modelId="{25222ADF-B858-42DE-B639-56CB61BF5E03}" type="pres">
      <dgm:prSet presAssocID="{B0F9DF5A-93B3-4548-9916-B38157A7B1A7}" presName="EmptyPlaceHolder" presStyleCnt="0"/>
      <dgm:spPr/>
    </dgm:pt>
    <dgm:pt modelId="{1D23A2AD-530D-4437-96C8-E237EDBB0C97}" type="pres">
      <dgm:prSet presAssocID="{E5268DE7-736A-4A76-A0BE-2B4DA03129FC}" presName="spaceBetweenRectangles" presStyleCnt="0"/>
      <dgm:spPr/>
    </dgm:pt>
    <dgm:pt modelId="{D7B7355C-776D-4F4A-A44E-D523FFB4AACF}" type="pres">
      <dgm:prSet presAssocID="{23A7D4DE-6838-4250-BE01-962E5CAD48EB}" presName="composite" presStyleCnt="0"/>
      <dgm:spPr/>
    </dgm:pt>
    <dgm:pt modelId="{66E94FBF-CC0D-4ECB-BDF3-A76B94A451F6}" type="pres">
      <dgm:prSet presAssocID="{23A7D4DE-6838-4250-BE01-962E5CAD48EB}" presName="L1TextContainer" presStyleLbl="revTx" presStyleIdx="1" presStyleCnt="3">
        <dgm:presLayoutVars>
          <dgm:chMax val="1"/>
          <dgm:chPref val="1"/>
          <dgm:bulletEnabled val="1"/>
        </dgm:presLayoutVars>
      </dgm:prSet>
      <dgm:spPr/>
    </dgm:pt>
    <dgm:pt modelId="{91970BC2-E599-4882-AB82-81330AB38E95}" type="pres">
      <dgm:prSet presAssocID="{23A7D4DE-6838-4250-BE01-962E5CAD48EB}" presName="L2TextContainerWrapper" presStyleCnt="0">
        <dgm:presLayoutVars>
          <dgm:chMax val="0"/>
          <dgm:chPref val="0"/>
          <dgm:bulletEnabled val="1"/>
        </dgm:presLayoutVars>
      </dgm:prSet>
      <dgm:spPr/>
    </dgm:pt>
    <dgm:pt modelId="{6AE59BC0-1C77-499B-9B8E-7E67A529D6A8}" type="pres">
      <dgm:prSet presAssocID="{23A7D4DE-6838-4250-BE01-962E5CAD48EB}" presName="L2TextContainer" presStyleLbl="bgAcc1" presStyleIdx="1" presStyleCnt="3"/>
      <dgm:spPr/>
    </dgm:pt>
    <dgm:pt modelId="{A5641D4F-7E78-4BDA-B976-0C8171C9AF76}" type="pres">
      <dgm:prSet presAssocID="{23A7D4DE-6838-4250-BE01-962E5CAD48EB}" presName="FlexibleEmptyPlaceHolder" presStyleCnt="0"/>
      <dgm:spPr/>
    </dgm:pt>
    <dgm:pt modelId="{97427609-84CB-4248-9222-36F01EED02EF}" type="pres">
      <dgm:prSet presAssocID="{23A7D4DE-6838-4250-BE01-962E5CAD48EB}" presName="ConnectLine" presStyleLbl="sibTrans1D1" presStyleIdx="1" presStyleCnt="3"/>
      <dgm:spPr>
        <a:noFill/>
        <a:ln w="6350" cap="flat" cmpd="sng" algn="ctr">
          <a:solidFill>
            <a:schemeClr val="accent1">
              <a:hueOff val="0"/>
              <a:satOff val="0"/>
              <a:lumOff val="0"/>
              <a:alphaOff val="0"/>
            </a:schemeClr>
          </a:solidFill>
          <a:prstDash val="dash"/>
          <a:miter lim="800000"/>
        </a:ln>
        <a:effectLst/>
      </dgm:spPr>
    </dgm:pt>
    <dgm:pt modelId="{0F78C9A1-832A-4895-9657-B6CBB878E746}" type="pres">
      <dgm:prSet presAssocID="{23A7D4DE-6838-4250-BE01-962E5CAD48EB}" presName="ConnectorPoint" presStyleLbl="alignNode1" presStyleIdx="1" presStyleCnt="3"/>
      <dgm:spPr/>
    </dgm:pt>
    <dgm:pt modelId="{028B8D33-499D-4D96-8BB8-B28C7DA11A25}" type="pres">
      <dgm:prSet presAssocID="{23A7D4DE-6838-4250-BE01-962E5CAD48EB}" presName="EmptyPlaceHolder" presStyleCnt="0"/>
      <dgm:spPr/>
    </dgm:pt>
    <dgm:pt modelId="{44954BAA-B165-47F2-8766-4A9C878DCA05}" type="pres">
      <dgm:prSet presAssocID="{824D6AAD-FEF1-4DA2-AFC1-821E2A3C643A}" presName="spaceBetweenRectangles" presStyleCnt="0"/>
      <dgm:spPr/>
    </dgm:pt>
    <dgm:pt modelId="{20B3798E-49D8-451F-AF72-1EDA500B90D7}" type="pres">
      <dgm:prSet presAssocID="{48BD027C-DA94-47F6-B1A0-3E1629A51FB8}" presName="composite" presStyleCnt="0"/>
      <dgm:spPr/>
    </dgm:pt>
    <dgm:pt modelId="{87B5707D-7FA1-4082-9B6B-756904BFF188}" type="pres">
      <dgm:prSet presAssocID="{48BD027C-DA94-47F6-B1A0-3E1629A51FB8}" presName="L1TextContainer" presStyleLbl="revTx" presStyleIdx="2" presStyleCnt="3">
        <dgm:presLayoutVars>
          <dgm:chMax val="1"/>
          <dgm:chPref val="1"/>
          <dgm:bulletEnabled val="1"/>
        </dgm:presLayoutVars>
      </dgm:prSet>
      <dgm:spPr/>
    </dgm:pt>
    <dgm:pt modelId="{F073B12B-6D52-45D7-8A08-6B0C97B524C6}" type="pres">
      <dgm:prSet presAssocID="{48BD027C-DA94-47F6-B1A0-3E1629A51FB8}" presName="L2TextContainerWrapper" presStyleCnt="0">
        <dgm:presLayoutVars>
          <dgm:chMax val="0"/>
          <dgm:chPref val="0"/>
          <dgm:bulletEnabled val="1"/>
        </dgm:presLayoutVars>
      </dgm:prSet>
      <dgm:spPr/>
    </dgm:pt>
    <dgm:pt modelId="{40486910-6364-4031-B5D3-3FEB075B6645}" type="pres">
      <dgm:prSet presAssocID="{48BD027C-DA94-47F6-B1A0-3E1629A51FB8}" presName="L2TextContainer" presStyleLbl="bgAcc1" presStyleIdx="2" presStyleCnt="3"/>
      <dgm:spPr/>
    </dgm:pt>
    <dgm:pt modelId="{FCB01A80-53B1-47D6-B1A0-5F87655A4A62}" type="pres">
      <dgm:prSet presAssocID="{48BD027C-DA94-47F6-B1A0-3E1629A51FB8}" presName="FlexibleEmptyPlaceHolder" presStyleCnt="0"/>
      <dgm:spPr/>
    </dgm:pt>
    <dgm:pt modelId="{BA32C629-B715-4ADD-BB31-63F3CB435A4F}" type="pres">
      <dgm:prSet presAssocID="{48BD027C-DA94-47F6-B1A0-3E1629A51FB8}" presName="ConnectLine" presStyleLbl="sibTrans1D1" presStyleIdx="2" presStyleCnt="3"/>
      <dgm:spPr>
        <a:noFill/>
        <a:ln w="6350" cap="flat" cmpd="sng" algn="ctr">
          <a:solidFill>
            <a:schemeClr val="accent1">
              <a:hueOff val="0"/>
              <a:satOff val="0"/>
              <a:lumOff val="0"/>
              <a:alphaOff val="0"/>
            </a:schemeClr>
          </a:solidFill>
          <a:prstDash val="dash"/>
          <a:miter lim="800000"/>
        </a:ln>
        <a:effectLst/>
      </dgm:spPr>
    </dgm:pt>
    <dgm:pt modelId="{DE594B7C-C1E9-4139-900B-CBC4F18B4BBC}" type="pres">
      <dgm:prSet presAssocID="{48BD027C-DA94-47F6-B1A0-3E1629A51FB8}" presName="ConnectorPoint" presStyleLbl="alignNode1" presStyleIdx="2" presStyleCnt="3"/>
      <dgm:spPr/>
    </dgm:pt>
    <dgm:pt modelId="{6046BCF4-6A5E-44F3-A95E-D3B47FEFC69B}" type="pres">
      <dgm:prSet presAssocID="{48BD027C-DA94-47F6-B1A0-3E1629A51FB8}" presName="EmptyPlaceHolder" presStyleCnt="0"/>
      <dgm:spPr/>
    </dgm:pt>
  </dgm:ptLst>
  <dgm:cxnLst>
    <dgm:cxn modelId="{6B5DC215-339A-4E11-9D2E-40C61DA0E647}" type="presOf" srcId="{48BD027C-DA94-47F6-B1A0-3E1629A51FB8}" destId="{87B5707D-7FA1-4082-9B6B-756904BFF188}" srcOrd="0" destOrd="0" presId="urn:microsoft.com/office/officeart/2016/7/layout/BasicTimeline"/>
    <dgm:cxn modelId="{E6149025-4AAD-4423-A6CE-3216323B0C7C}" type="presOf" srcId="{3F997363-2F77-4EE7-8531-CEE8D4AE98BD}" destId="{40486910-6364-4031-B5D3-3FEB075B6645}" srcOrd="0" destOrd="0" presId="urn:microsoft.com/office/officeart/2016/7/layout/BasicTimeline"/>
    <dgm:cxn modelId="{6A9D0D2B-2BB8-4940-8B70-08A2DBB2865A}" type="presOf" srcId="{862C6708-471E-4F68-8C20-8FC70612F997}" destId="{EC941909-6AF2-4DD1-9C9B-16E074FD4376}" srcOrd="0" destOrd="0" presId="urn:microsoft.com/office/officeart/2016/7/layout/BasicTimeline"/>
    <dgm:cxn modelId="{268CA339-0D93-4438-8E82-AF917C3AEFC6}" srcId="{862C6708-471E-4F68-8C20-8FC70612F997}" destId="{23A7D4DE-6838-4250-BE01-962E5CAD48EB}" srcOrd="1" destOrd="0" parTransId="{0D0DB9B6-9CF1-46A9-B378-1ADA58DBD420}" sibTransId="{824D6AAD-FEF1-4DA2-AFC1-821E2A3C643A}"/>
    <dgm:cxn modelId="{15C44A52-2720-4DC8-848E-20F94F4F9E67}" type="presOf" srcId="{23A7D4DE-6838-4250-BE01-962E5CAD48EB}" destId="{66E94FBF-CC0D-4ECB-BDF3-A76B94A451F6}" srcOrd="0" destOrd="0" presId="urn:microsoft.com/office/officeart/2016/7/layout/BasicTimeline"/>
    <dgm:cxn modelId="{16555155-81F4-4EDE-A585-1CBB0E3F0084}" srcId="{B0F9DF5A-93B3-4548-9916-B38157A7B1A7}" destId="{90EA777E-4584-41F3-96F7-0D8C0419646F}" srcOrd="0" destOrd="0" parTransId="{5C80A8F8-42F3-45DA-8991-E325406157AF}" sibTransId="{6191CDA6-0059-434B-8478-2F1278A65D4B}"/>
    <dgm:cxn modelId="{3DB7AA8A-750F-419C-9BE8-BD60DB6727BA}" srcId="{862C6708-471E-4F68-8C20-8FC70612F997}" destId="{48BD027C-DA94-47F6-B1A0-3E1629A51FB8}" srcOrd="2" destOrd="0" parTransId="{7B4B625E-B5B6-4648-B270-9622B4962D36}" sibTransId="{EEE52A8D-0BAB-4467-ADF1-98AA0B295F1F}"/>
    <dgm:cxn modelId="{C80A1590-39CB-4816-8E1B-B40D4E1567C1}" srcId="{23A7D4DE-6838-4250-BE01-962E5CAD48EB}" destId="{168E4BA8-02C1-4F0C-B0EF-0D7015F0053B}" srcOrd="0" destOrd="0" parTransId="{46C17A89-E3C6-47D7-8002-0A74D25BB8A4}" sibTransId="{14A2037D-2E1F-4C2B-9F20-49EE922D9C13}"/>
    <dgm:cxn modelId="{10D9C8A6-3A56-4614-A0FA-89A813D645A5}" srcId="{48BD027C-DA94-47F6-B1A0-3E1629A51FB8}" destId="{3F997363-2F77-4EE7-8531-CEE8D4AE98BD}" srcOrd="0" destOrd="0" parTransId="{232BD18F-3627-4412-98E2-926C459614E9}" sibTransId="{285FD6FD-9F95-4DEF-8AA6-9541E9DC2FE0}"/>
    <dgm:cxn modelId="{D9EFDFA8-2899-4920-A4BE-74C70E4274DA}" srcId="{862C6708-471E-4F68-8C20-8FC70612F997}" destId="{B0F9DF5A-93B3-4548-9916-B38157A7B1A7}" srcOrd="0" destOrd="0" parTransId="{0C1A3DC0-4A56-43C8-B22B-FA2A087F24DA}" sibTransId="{E5268DE7-736A-4A76-A0BE-2B4DA03129FC}"/>
    <dgm:cxn modelId="{40A865EF-2A6A-43E5-98DD-5D0237625B56}" type="presOf" srcId="{B0F9DF5A-93B3-4548-9916-B38157A7B1A7}" destId="{316C54E4-9606-4388-B3C8-5CF6DB6C6D86}" srcOrd="0" destOrd="0" presId="urn:microsoft.com/office/officeart/2016/7/layout/BasicTimeline"/>
    <dgm:cxn modelId="{B63C81FA-C7C6-4951-AFD5-EC121E09D42B}" type="presOf" srcId="{90EA777E-4584-41F3-96F7-0D8C0419646F}" destId="{9223D16A-7B3F-4547-9ABA-70C8BFB02B8C}" srcOrd="0" destOrd="0" presId="urn:microsoft.com/office/officeart/2016/7/layout/BasicTimeline"/>
    <dgm:cxn modelId="{66F289FE-B3A3-434F-A762-7E0138B497B6}" type="presOf" srcId="{168E4BA8-02C1-4F0C-B0EF-0D7015F0053B}" destId="{6AE59BC0-1C77-499B-9B8E-7E67A529D6A8}" srcOrd="0" destOrd="0" presId="urn:microsoft.com/office/officeart/2016/7/layout/BasicTimeline"/>
    <dgm:cxn modelId="{29DFAA2C-E030-489C-9E72-C9C6E7227767}" type="presParOf" srcId="{EC941909-6AF2-4DD1-9C9B-16E074FD4376}" destId="{1E36776E-6861-43C0-AAE4-C23554B0A40A}" srcOrd="0" destOrd="0" presId="urn:microsoft.com/office/officeart/2016/7/layout/BasicTimeline"/>
    <dgm:cxn modelId="{B7BF960E-1FA9-4BCF-82B9-ADDFDFBC03B4}" type="presParOf" srcId="{EC941909-6AF2-4DD1-9C9B-16E074FD4376}" destId="{DDA8F7F6-7A5E-4F26-AE53-9E0E58CEFA06}" srcOrd="1" destOrd="0" presId="urn:microsoft.com/office/officeart/2016/7/layout/BasicTimeline"/>
    <dgm:cxn modelId="{4B18F93F-2316-4169-8D4A-7D7DFE9242CF}" type="presParOf" srcId="{DDA8F7F6-7A5E-4F26-AE53-9E0E58CEFA06}" destId="{041C8156-409D-4C5F-A112-9920109F96D8}" srcOrd="0" destOrd="0" presId="urn:microsoft.com/office/officeart/2016/7/layout/BasicTimeline"/>
    <dgm:cxn modelId="{633CCCF9-7A49-4CE7-A042-9825E261EEB3}" type="presParOf" srcId="{041C8156-409D-4C5F-A112-9920109F96D8}" destId="{316C54E4-9606-4388-B3C8-5CF6DB6C6D86}" srcOrd="0" destOrd="0" presId="urn:microsoft.com/office/officeart/2016/7/layout/BasicTimeline"/>
    <dgm:cxn modelId="{D4A65C3D-C50C-4017-94DB-93CE4850410A}" type="presParOf" srcId="{041C8156-409D-4C5F-A112-9920109F96D8}" destId="{82D5034A-AAD3-4CA7-A45F-C2B8461E006D}" srcOrd="1" destOrd="0" presId="urn:microsoft.com/office/officeart/2016/7/layout/BasicTimeline"/>
    <dgm:cxn modelId="{884101E4-5A1E-47BC-BD3E-38F2D9EBBC89}" type="presParOf" srcId="{82D5034A-AAD3-4CA7-A45F-C2B8461E006D}" destId="{9223D16A-7B3F-4547-9ABA-70C8BFB02B8C}" srcOrd="0" destOrd="0" presId="urn:microsoft.com/office/officeart/2016/7/layout/BasicTimeline"/>
    <dgm:cxn modelId="{F74A12B2-BC8F-4A1B-A49F-4B216AC07C60}" type="presParOf" srcId="{82D5034A-AAD3-4CA7-A45F-C2B8461E006D}" destId="{9E5B20BB-AC49-4C18-A551-564ACFBB3387}" srcOrd="1" destOrd="0" presId="urn:microsoft.com/office/officeart/2016/7/layout/BasicTimeline"/>
    <dgm:cxn modelId="{553890AA-C714-4FD6-8A9E-E5EDBFE087E6}" type="presParOf" srcId="{041C8156-409D-4C5F-A112-9920109F96D8}" destId="{84A77AAD-AD58-4748-B7B3-8A1979B0136F}" srcOrd="2" destOrd="0" presId="urn:microsoft.com/office/officeart/2016/7/layout/BasicTimeline"/>
    <dgm:cxn modelId="{04A9232C-0F76-48B6-894F-55FCB06D2421}" type="presParOf" srcId="{041C8156-409D-4C5F-A112-9920109F96D8}" destId="{D73354BD-C1B5-4D31-872C-82449AF0A6B6}" srcOrd="3" destOrd="0" presId="urn:microsoft.com/office/officeart/2016/7/layout/BasicTimeline"/>
    <dgm:cxn modelId="{85C90B11-E81C-4425-9AFA-018AAD99E2AE}" type="presParOf" srcId="{041C8156-409D-4C5F-A112-9920109F96D8}" destId="{25222ADF-B858-42DE-B639-56CB61BF5E03}" srcOrd="4" destOrd="0" presId="urn:microsoft.com/office/officeart/2016/7/layout/BasicTimeline"/>
    <dgm:cxn modelId="{81F59DEE-FC10-4694-85A7-A81C1C1CB612}" type="presParOf" srcId="{DDA8F7F6-7A5E-4F26-AE53-9E0E58CEFA06}" destId="{1D23A2AD-530D-4437-96C8-E237EDBB0C97}" srcOrd="1" destOrd="0" presId="urn:microsoft.com/office/officeart/2016/7/layout/BasicTimeline"/>
    <dgm:cxn modelId="{40EE7C28-9798-454E-B3DC-D7C50390CDBF}" type="presParOf" srcId="{DDA8F7F6-7A5E-4F26-AE53-9E0E58CEFA06}" destId="{D7B7355C-776D-4F4A-A44E-D523FFB4AACF}" srcOrd="2" destOrd="0" presId="urn:microsoft.com/office/officeart/2016/7/layout/BasicTimeline"/>
    <dgm:cxn modelId="{2A63D20E-0E87-4AAB-9356-1E541575320C}" type="presParOf" srcId="{D7B7355C-776D-4F4A-A44E-D523FFB4AACF}" destId="{66E94FBF-CC0D-4ECB-BDF3-A76B94A451F6}" srcOrd="0" destOrd="0" presId="urn:microsoft.com/office/officeart/2016/7/layout/BasicTimeline"/>
    <dgm:cxn modelId="{131B55EA-21CA-4B20-AC76-72C43629B603}" type="presParOf" srcId="{D7B7355C-776D-4F4A-A44E-D523FFB4AACF}" destId="{91970BC2-E599-4882-AB82-81330AB38E95}" srcOrd="1" destOrd="0" presId="urn:microsoft.com/office/officeart/2016/7/layout/BasicTimeline"/>
    <dgm:cxn modelId="{A6648C59-F9A9-48F7-9B1E-33E42C0624FD}" type="presParOf" srcId="{91970BC2-E599-4882-AB82-81330AB38E95}" destId="{6AE59BC0-1C77-499B-9B8E-7E67A529D6A8}" srcOrd="0" destOrd="0" presId="urn:microsoft.com/office/officeart/2016/7/layout/BasicTimeline"/>
    <dgm:cxn modelId="{D3C1DD9B-8776-4C14-81E6-71F503A3BA68}" type="presParOf" srcId="{91970BC2-E599-4882-AB82-81330AB38E95}" destId="{A5641D4F-7E78-4BDA-B976-0C8171C9AF76}" srcOrd="1" destOrd="0" presId="urn:microsoft.com/office/officeart/2016/7/layout/BasicTimeline"/>
    <dgm:cxn modelId="{D983F93C-BFE7-4D2C-A09E-DFC59BC9FC41}" type="presParOf" srcId="{D7B7355C-776D-4F4A-A44E-D523FFB4AACF}" destId="{97427609-84CB-4248-9222-36F01EED02EF}" srcOrd="2" destOrd="0" presId="urn:microsoft.com/office/officeart/2016/7/layout/BasicTimeline"/>
    <dgm:cxn modelId="{C779B55B-E090-4639-BAD9-4A204A2C4008}" type="presParOf" srcId="{D7B7355C-776D-4F4A-A44E-D523FFB4AACF}" destId="{0F78C9A1-832A-4895-9657-B6CBB878E746}" srcOrd="3" destOrd="0" presId="urn:microsoft.com/office/officeart/2016/7/layout/BasicTimeline"/>
    <dgm:cxn modelId="{838E5E25-4CED-448E-AD99-A222F4BDD82B}" type="presParOf" srcId="{D7B7355C-776D-4F4A-A44E-D523FFB4AACF}" destId="{028B8D33-499D-4D96-8BB8-B28C7DA11A25}" srcOrd="4" destOrd="0" presId="urn:microsoft.com/office/officeart/2016/7/layout/BasicTimeline"/>
    <dgm:cxn modelId="{3C67C880-383F-4D11-B656-50B375FD7B99}" type="presParOf" srcId="{DDA8F7F6-7A5E-4F26-AE53-9E0E58CEFA06}" destId="{44954BAA-B165-47F2-8766-4A9C878DCA05}" srcOrd="3" destOrd="0" presId="urn:microsoft.com/office/officeart/2016/7/layout/BasicTimeline"/>
    <dgm:cxn modelId="{2A82EAB6-212C-47EC-B110-AEF4D6506456}" type="presParOf" srcId="{DDA8F7F6-7A5E-4F26-AE53-9E0E58CEFA06}" destId="{20B3798E-49D8-451F-AF72-1EDA500B90D7}" srcOrd="4" destOrd="0" presId="urn:microsoft.com/office/officeart/2016/7/layout/BasicTimeline"/>
    <dgm:cxn modelId="{2F0A3FBF-79BB-4AD6-883F-DED639F28906}" type="presParOf" srcId="{20B3798E-49D8-451F-AF72-1EDA500B90D7}" destId="{87B5707D-7FA1-4082-9B6B-756904BFF188}" srcOrd="0" destOrd="0" presId="urn:microsoft.com/office/officeart/2016/7/layout/BasicTimeline"/>
    <dgm:cxn modelId="{118D590C-49E4-4977-857D-E0265C91250A}" type="presParOf" srcId="{20B3798E-49D8-451F-AF72-1EDA500B90D7}" destId="{F073B12B-6D52-45D7-8A08-6B0C97B524C6}" srcOrd="1" destOrd="0" presId="urn:microsoft.com/office/officeart/2016/7/layout/BasicTimeline"/>
    <dgm:cxn modelId="{E0FEA5B8-659A-41A7-86FC-3B1756A147F1}" type="presParOf" srcId="{F073B12B-6D52-45D7-8A08-6B0C97B524C6}" destId="{40486910-6364-4031-B5D3-3FEB075B6645}" srcOrd="0" destOrd="0" presId="urn:microsoft.com/office/officeart/2016/7/layout/BasicTimeline"/>
    <dgm:cxn modelId="{79010C05-FD0A-4A47-8896-3E20ED75C053}" type="presParOf" srcId="{F073B12B-6D52-45D7-8A08-6B0C97B524C6}" destId="{FCB01A80-53B1-47D6-B1A0-5F87655A4A62}" srcOrd="1" destOrd="0" presId="urn:microsoft.com/office/officeart/2016/7/layout/BasicTimeline"/>
    <dgm:cxn modelId="{739D68F9-1D5D-4F5A-AECB-3C1FD5449E84}" type="presParOf" srcId="{20B3798E-49D8-451F-AF72-1EDA500B90D7}" destId="{BA32C629-B715-4ADD-BB31-63F3CB435A4F}" srcOrd="2" destOrd="0" presId="urn:microsoft.com/office/officeart/2016/7/layout/BasicTimeline"/>
    <dgm:cxn modelId="{DA211CAC-389F-4273-AF3C-3E04D94599BB}" type="presParOf" srcId="{20B3798E-49D8-451F-AF72-1EDA500B90D7}" destId="{DE594B7C-C1E9-4139-900B-CBC4F18B4BBC}" srcOrd="3" destOrd="0" presId="urn:microsoft.com/office/officeart/2016/7/layout/BasicTimeline"/>
    <dgm:cxn modelId="{E4D78C7F-36AB-4080-9461-F8B8C6E6FD84}" type="presParOf" srcId="{20B3798E-49D8-451F-AF72-1EDA500B90D7}" destId="{6046BCF4-6A5E-44F3-A95E-D3B47FEFC69B}"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65E672-7FD7-489B-95E3-93D493D238A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3E100CA-F7D2-4286-9C5D-BFE44F82A6B5}">
      <dgm:prSet/>
      <dgm:spPr/>
      <dgm:t>
        <a:bodyPr/>
        <a:lstStyle/>
        <a:p>
          <a:r>
            <a:rPr lang="en-US"/>
            <a:t>The Paris Agreement is </a:t>
          </a:r>
          <a:r>
            <a:rPr lang="en-US" b="1"/>
            <a:t>a legally binding international treaty </a:t>
          </a:r>
          <a:r>
            <a:rPr lang="en-US"/>
            <a:t>on climate change. It was adopted by 196 Parties at the 21st session of the Conference of the Parties to the United Nations Framework Convention on Climate Change (UNFCCC COP-21) on December 12, 2015 in Paris.</a:t>
          </a:r>
        </a:p>
      </dgm:t>
    </dgm:pt>
    <dgm:pt modelId="{BEA19D14-62B7-45E4-923E-3077B8971FC8}" type="parTrans" cxnId="{A159FB4E-D702-4DB8-B61D-184C2BFFA038}">
      <dgm:prSet/>
      <dgm:spPr/>
      <dgm:t>
        <a:bodyPr/>
        <a:lstStyle/>
        <a:p>
          <a:endParaRPr lang="en-US"/>
        </a:p>
      </dgm:t>
    </dgm:pt>
    <dgm:pt modelId="{5F6F5239-829C-4E11-A191-7769706DEC1F}" type="sibTrans" cxnId="{A159FB4E-D702-4DB8-B61D-184C2BFFA038}">
      <dgm:prSet/>
      <dgm:spPr/>
      <dgm:t>
        <a:bodyPr/>
        <a:lstStyle/>
        <a:p>
          <a:endParaRPr lang="en-US"/>
        </a:p>
      </dgm:t>
    </dgm:pt>
    <dgm:pt modelId="{09694D15-119A-42A1-9CD8-F798FBADDC5C}">
      <dgm:prSet/>
      <dgm:spPr/>
      <dgm:t>
        <a:bodyPr/>
        <a:lstStyle/>
        <a:p>
          <a:r>
            <a:rPr lang="en-US"/>
            <a:t>The goal of the Paris Agreement is </a:t>
          </a:r>
          <a:r>
            <a:rPr lang="en-US" b="1"/>
            <a:t>to keep the global average temperature rise below 2C above pre-industrial levels</a:t>
          </a:r>
          <a:r>
            <a:rPr lang="en-US"/>
            <a:t>, while efforts are made to limit temperature rise to 1.5 degrees Celsius.</a:t>
          </a:r>
        </a:p>
      </dgm:t>
    </dgm:pt>
    <dgm:pt modelId="{CEDFE83E-7A33-452F-B073-43E87CAEC857}" type="parTrans" cxnId="{F2E001D0-9E5B-441A-BB46-157A65D56B08}">
      <dgm:prSet/>
      <dgm:spPr/>
      <dgm:t>
        <a:bodyPr/>
        <a:lstStyle/>
        <a:p>
          <a:endParaRPr lang="en-US"/>
        </a:p>
      </dgm:t>
    </dgm:pt>
    <dgm:pt modelId="{040EA6C6-5C6B-4BCC-B54B-12AC4A09BDFE}" type="sibTrans" cxnId="{F2E001D0-9E5B-441A-BB46-157A65D56B08}">
      <dgm:prSet/>
      <dgm:spPr/>
      <dgm:t>
        <a:bodyPr/>
        <a:lstStyle/>
        <a:p>
          <a:endParaRPr lang="en-US"/>
        </a:p>
      </dgm:t>
    </dgm:pt>
    <dgm:pt modelId="{D1D72B0C-F3B8-4885-9E83-F5B33D5DDF56}" type="pres">
      <dgm:prSet presAssocID="{7665E672-7FD7-489B-95E3-93D493D238A6}" presName="linear" presStyleCnt="0">
        <dgm:presLayoutVars>
          <dgm:animLvl val="lvl"/>
          <dgm:resizeHandles val="exact"/>
        </dgm:presLayoutVars>
      </dgm:prSet>
      <dgm:spPr/>
    </dgm:pt>
    <dgm:pt modelId="{DA827C4A-4843-4C56-BF24-F9043C7BD21C}" type="pres">
      <dgm:prSet presAssocID="{33E100CA-F7D2-4286-9C5D-BFE44F82A6B5}" presName="parentText" presStyleLbl="node1" presStyleIdx="0" presStyleCnt="2">
        <dgm:presLayoutVars>
          <dgm:chMax val="0"/>
          <dgm:bulletEnabled val="1"/>
        </dgm:presLayoutVars>
      </dgm:prSet>
      <dgm:spPr/>
    </dgm:pt>
    <dgm:pt modelId="{CEC930A4-DB16-42DB-B631-D26169FFAD90}" type="pres">
      <dgm:prSet presAssocID="{5F6F5239-829C-4E11-A191-7769706DEC1F}" presName="spacer" presStyleCnt="0"/>
      <dgm:spPr/>
    </dgm:pt>
    <dgm:pt modelId="{A95C1D82-829B-458C-89FB-D43444DCD059}" type="pres">
      <dgm:prSet presAssocID="{09694D15-119A-42A1-9CD8-F798FBADDC5C}" presName="parentText" presStyleLbl="node1" presStyleIdx="1" presStyleCnt="2">
        <dgm:presLayoutVars>
          <dgm:chMax val="0"/>
          <dgm:bulletEnabled val="1"/>
        </dgm:presLayoutVars>
      </dgm:prSet>
      <dgm:spPr/>
    </dgm:pt>
  </dgm:ptLst>
  <dgm:cxnLst>
    <dgm:cxn modelId="{D5E3945F-CEF5-46F1-A1A3-36FD31FB17E5}" type="presOf" srcId="{33E100CA-F7D2-4286-9C5D-BFE44F82A6B5}" destId="{DA827C4A-4843-4C56-BF24-F9043C7BD21C}" srcOrd="0" destOrd="0" presId="urn:microsoft.com/office/officeart/2005/8/layout/vList2"/>
    <dgm:cxn modelId="{A159FB4E-D702-4DB8-B61D-184C2BFFA038}" srcId="{7665E672-7FD7-489B-95E3-93D493D238A6}" destId="{33E100CA-F7D2-4286-9C5D-BFE44F82A6B5}" srcOrd="0" destOrd="0" parTransId="{BEA19D14-62B7-45E4-923E-3077B8971FC8}" sibTransId="{5F6F5239-829C-4E11-A191-7769706DEC1F}"/>
    <dgm:cxn modelId="{EE5CD284-515E-4D03-A942-55BD2B033218}" type="presOf" srcId="{09694D15-119A-42A1-9CD8-F798FBADDC5C}" destId="{A95C1D82-829B-458C-89FB-D43444DCD059}" srcOrd="0" destOrd="0" presId="urn:microsoft.com/office/officeart/2005/8/layout/vList2"/>
    <dgm:cxn modelId="{F2E001D0-9E5B-441A-BB46-157A65D56B08}" srcId="{7665E672-7FD7-489B-95E3-93D493D238A6}" destId="{09694D15-119A-42A1-9CD8-F798FBADDC5C}" srcOrd="1" destOrd="0" parTransId="{CEDFE83E-7A33-452F-B073-43E87CAEC857}" sibTransId="{040EA6C6-5C6B-4BCC-B54B-12AC4A09BDFE}"/>
    <dgm:cxn modelId="{6887BBDF-36AA-4338-A315-94807EBDFDA0}" type="presOf" srcId="{7665E672-7FD7-489B-95E3-93D493D238A6}" destId="{D1D72B0C-F3B8-4885-9E83-F5B33D5DDF56}" srcOrd="0" destOrd="0" presId="urn:microsoft.com/office/officeart/2005/8/layout/vList2"/>
    <dgm:cxn modelId="{5CDB3735-4AE2-42BE-9252-0002774C47D0}" type="presParOf" srcId="{D1D72B0C-F3B8-4885-9E83-F5B33D5DDF56}" destId="{DA827C4A-4843-4C56-BF24-F9043C7BD21C}" srcOrd="0" destOrd="0" presId="urn:microsoft.com/office/officeart/2005/8/layout/vList2"/>
    <dgm:cxn modelId="{6DD79E45-4FC1-4A57-9EE2-858B46694A8D}" type="presParOf" srcId="{D1D72B0C-F3B8-4885-9E83-F5B33D5DDF56}" destId="{CEC930A4-DB16-42DB-B631-D26169FFAD90}" srcOrd="1" destOrd="0" presId="urn:microsoft.com/office/officeart/2005/8/layout/vList2"/>
    <dgm:cxn modelId="{CAC090E3-3E74-4D16-942F-C257F370F5AA}" type="presParOf" srcId="{D1D72B0C-F3B8-4885-9E83-F5B33D5DDF56}" destId="{A95C1D82-829B-458C-89FB-D43444DCD05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67FA3-20C4-4973-9BF5-F7719F9523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FCE30A7-8348-427A-B5A1-E281628FDF58}">
      <dgm:prSet/>
      <dgm:spPr/>
      <dgm:t>
        <a:bodyPr/>
        <a:lstStyle/>
        <a:p>
          <a:r>
            <a:rPr lang="en-US"/>
            <a:t>A five-year cycle for countries to build up ambitious targets to combat climate change.</a:t>
          </a:r>
        </a:p>
      </dgm:t>
    </dgm:pt>
    <dgm:pt modelId="{D5791BE9-8F4F-447F-9CBF-2385A7225E98}" type="parTrans" cxnId="{35D6C534-0E1A-4240-B8B0-221CDC389D4B}">
      <dgm:prSet/>
      <dgm:spPr/>
      <dgm:t>
        <a:bodyPr/>
        <a:lstStyle/>
        <a:p>
          <a:endParaRPr lang="en-US"/>
        </a:p>
      </dgm:t>
    </dgm:pt>
    <dgm:pt modelId="{0EF29650-9732-4B68-B3F7-B0A195EB3334}" type="sibTrans" cxnId="{35D6C534-0E1A-4240-B8B0-221CDC389D4B}">
      <dgm:prSet/>
      <dgm:spPr/>
      <dgm:t>
        <a:bodyPr/>
        <a:lstStyle/>
        <a:p>
          <a:endParaRPr lang="en-US"/>
        </a:p>
      </dgm:t>
    </dgm:pt>
    <dgm:pt modelId="{3C785558-2EAF-4F5C-B604-257E9C527171}">
      <dgm:prSet/>
      <dgm:spPr/>
      <dgm:t>
        <a:bodyPr/>
        <a:lstStyle/>
        <a:p>
          <a:r>
            <a:rPr lang="en-US"/>
            <a:t>Country Climate Change Plans - Nationally Determined Contributions (NDCs)</a:t>
          </a:r>
        </a:p>
      </dgm:t>
    </dgm:pt>
    <dgm:pt modelId="{9AABF2A3-F09B-4959-9672-138BA4950E9C}" type="parTrans" cxnId="{E1754545-6809-4D1C-97E0-2D62E70B3AD9}">
      <dgm:prSet/>
      <dgm:spPr/>
      <dgm:t>
        <a:bodyPr/>
        <a:lstStyle/>
        <a:p>
          <a:endParaRPr lang="en-US"/>
        </a:p>
      </dgm:t>
    </dgm:pt>
    <dgm:pt modelId="{D7A17425-A0EC-44F5-99E1-8227D97BA02E}" type="sibTrans" cxnId="{E1754545-6809-4D1C-97E0-2D62E70B3AD9}">
      <dgm:prSet/>
      <dgm:spPr/>
      <dgm:t>
        <a:bodyPr/>
        <a:lstStyle/>
        <a:p>
          <a:endParaRPr lang="en-US"/>
        </a:p>
      </dgm:t>
    </dgm:pt>
    <dgm:pt modelId="{1DDAA409-10C0-46C7-AFD7-A09994EAE9A6}">
      <dgm:prSet/>
      <dgm:spPr/>
      <dgm:t>
        <a:bodyPr/>
        <a:lstStyle/>
        <a:p>
          <a:r>
            <a:rPr lang="en-US"/>
            <a:t>The Paris Agreement also calls on countries to develop and submit to the UN Climate Secretariat Long-Term Development Strategies with Low Greenhouse Gas Emissions by 2020.</a:t>
          </a:r>
        </a:p>
      </dgm:t>
    </dgm:pt>
    <dgm:pt modelId="{AE245726-D219-4DE2-9A2A-3F22B8233394}" type="parTrans" cxnId="{2C9C3937-6299-4E84-ACF2-4D991D509FFA}">
      <dgm:prSet/>
      <dgm:spPr/>
      <dgm:t>
        <a:bodyPr/>
        <a:lstStyle/>
        <a:p>
          <a:endParaRPr lang="en-US"/>
        </a:p>
      </dgm:t>
    </dgm:pt>
    <dgm:pt modelId="{91FB34BC-AA00-4652-B725-E430B31546A5}" type="sibTrans" cxnId="{2C9C3937-6299-4E84-ACF2-4D991D509FFA}">
      <dgm:prSet/>
      <dgm:spPr/>
      <dgm:t>
        <a:bodyPr/>
        <a:lstStyle/>
        <a:p>
          <a:endParaRPr lang="en-US"/>
        </a:p>
      </dgm:t>
    </dgm:pt>
    <dgm:pt modelId="{FA8E31B4-1D18-494F-8B2A-B9CA8A5EBEAA}" type="pres">
      <dgm:prSet presAssocID="{7BA67FA3-20C4-4973-9BF5-F7719F95230F}" presName="linear" presStyleCnt="0">
        <dgm:presLayoutVars>
          <dgm:animLvl val="lvl"/>
          <dgm:resizeHandles val="exact"/>
        </dgm:presLayoutVars>
      </dgm:prSet>
      <dgm:spPr/>
    </dgm:pt>
    <dgm:pt modelId="{4451D472-DA70-4EEB-821A-8578E47E856E}" type="pres">
      <dgm:prSet presAssocID="{DFCE30A7-8348-427A-B5A1-E281628FDF58}" presName="parentText" presStyleLbl="node1" presStyleIdx="0" presStyleCnt="3">
        <dgm:presLayoutVars>
          <dgm:chMax val="0"/>
          <dgm:bulletEnabled val="1"/>
        </dgm:presLayoutVars>
      </dgm:prSet>
      <dgm:spPr/>
    </dgm:pt>
    <dgm:pt modelId="{60AAA8FA-C7D8-4DC9-BC2D-0CABEDD367CA}" type="pres">
      <dgm:prSet presAssocID="{0EF29650-9732-4B68-B3F7-B0A195EB3334}" presName="spacer" presStyleCnt="0"/>
      <dgm:spPr/>
    </dgm:pt>
    <dgm:pt modelId="{1F358878-F3E2-409A-BB31-0ACE2A749751}" type="pres">
      <dgm:prSet presAssocID="{3C785558-2EAF-4F5C-B604-257E9C527171}" presName="parentText" presStyleLbl="node1" presStyleIdx="1" presStyleCnt="3">
        <dgm:presLayoutVars>
          <dgm:chMax val="0"/>
          <dgm:bulletEnabled val="1"/>
        </dgm:presLayoutVars>
      </dgm:prSet>
      <dgm:spPr/>
    </dgm:pt>
    <dgm:pt modelId="{88CDF600-1882-4D56-91D7-7084236BEE03}" type="pres">
      <dgm:prSet presAssocID="{D7A17425-A0EC-44F5-99E1-8227D97BA02E}" presName="spacer" presStyleCnt="0"/>
      <dgm:spPr/>
    </dgm:pt>
    <dgm:pt modelId="{D6BAECF3-E7E5-45C4-BE69-FF4D2DC41A69}" type="pres">
      <dgm:prSet presAssocID="{1DDAA409-10C0-46C7-AFD7-A09994EAE9A6}" presName="parentText" presStyleLbl="node1" presStyleIdx="2" presStyleCnt="3">
        <dgm:presLayoutVars>
          <dgm:chMax val="0"/>
          <dgm:bulletEnabled val="1"/>
        </dgm:presLayoutVars>
      </dgm:prSet>
      <dgm:spPr/>
    </dgm:pt>
  </dgm:ptLst>
  <dgm:cxnLst>
    <dgm:cxn modelId="{744E1600-B1C5-4D21-BC5B-CB073EB6FA80}" type="presOf" srcId="{DFCE30A7-8348-427A-B5A1-E281628FDF58}" destId="{4451D472-DA70-4EEB-821A-8578E47E856E}" srcOrd="0" destOrd="0" presId="urn:microsoft.com/office/officeart/2005/8/layout/vList2"/>
    <dgm:cxn modelId="{7F0B8D07-01F0-46BB-865B-A017A55CA6A4}" type="presOf" srcId="{7BA67FA3-20C4-4973-9BF5-F7719F95230F}" destId="{FA8E31B4-1D18-494F-8B2A-B9CA8A5EBEAA}" srcOrd="0" destOrd="0" presId="urn:microsoft.com/office/officeart/2005/8/layout/vList2"/>
    <dgm:cxn modelId="{35D6C534-0E1A-4240-B8B0-221CDC389D4B}" srcId="{7BA67FA3-20C4-4973-9BF5-F7719F95230F}" destId="{DFCE30A7-8348-427A-B5A1-E281628FDF58}" srcOrd="0" destOrd="0" parTransId="{D5791BE9-8F4F-447F-9CBF-2385A7225E98}" sibTransId="{0EF29650-9732-4B68-B3F7-B0A195EB3334}"/>
    <dgm:cxn modelId="{2C9C3937-6299-4E84-ACF2-4D991D509FFA}" srcId="{7BA67FA3-20C4-4973-9BF5-F7719F95230F}" destId="{1DDAA409-10C0-46C7-AFD7-A09994EAE9A6}" srcOrd="2" destOrd="0" parTransId="{AE245726-D219-4DE2-9A2A-3F22B8233394}" sibTransId="{91FB34BC-AA00-4652-B725-E430B31546A5}"/>
    <dgm:cxn modelId="{E1754545-6809-4D1C-97E0-2D62E70B3AD9}" srcId="{7BA67FA3-20C4-4973-9BF5-F7719F95230F}" destId="{3C785558-2EAF-4F5C-B604-257E9C527171}" srcOrd="1" destOrd="0" parTransId="{9AABF2A3-F09B-4959-9672-138BA4950E9C}" sibTransId="{D7A17425-A0EC-44F5-99E1-8227D97BA02E}"/>
    <dgm:cxn modelId="{70559B6C-7600-49F2-A30C-1E46E3B9EFCC}" type="presOf" srcId="{3C785558-2EAF-4F5C-B604-257E9C527171}" destId="{1F358878-F3E2-409A-BB31-0ACE2A749751}" srcOrd="0" destOrd="0" presId="urn:microsoft.com/office/officeart/2005/8/layout/vList2"/>
    <dgm:cxn modelId="{F8701698-D900-4CEF-80AB-826DB8D6D4E4}" type="presOf" srcId="{1DDAA409-10C0-46C7-AFD7-A09994EAE9A6}" destId="{D6BAECF3-E7E5-45C4-BE69-FF4D2DC41A69}" srcOrd="0" destOrd="0" presId="urn:microsoft.com/office/officeart/2005/8/layout/vList2"/>
    <dgm:cxn modelId="{F347A5A2-F15F-44CB-A2C1-4E08B5544412}" type="presParOf" srcId="{FA8E31B4-1D18-494F-8B2A-B9CA8A5EBEAA}" destId="{4451D472-DA70-4EEB-821A-8578E47E856E}" srcOrd="0" destOrd="0" presId="urn:microsoft.com/office/officeart/2005/8/layout/vList2"/>
    <dgm:cxn modelId="{1103E6BC-B498-4CCE-BE0B-1CA78B8347F8}" type="presParOf" srcId="{FA8E31B4-1D18-494F-8B2A-B9CA8A5EBEAA}" destId="{60AAA8FA-C7D8-4DC9-BC2D-0CABEDD367CA}" srcOrd="1" destOrd="0" presId="urn:microsoft.com/office/officeart/2005/8/layout/vList2"/>
    <dgm:cxn modelId="{5893D623-F243-4EA9-A699-F96D5DA77628}" type="presParOf" srcId="{FA8E31B4-1D18-494F-8B2A-B9CA8A5EBEAA}" destId="{1F358878-F3E2-409A-BB31-0ACE2A749751}" srcOrd="2" destOrd="0" presId="urn:microsoft.com/office/officeart/2005/8/layout/vList2"/>
    <dgm:cxn modelId="{9B0AFD20-AF90-4F5D-AA30-BA5773257511}" type="presParOf" srcId="{FA8E31B4-1D18-494F-8B2A-B9CA8A5EBEAA}" destId="{88CDF600-1882-4D56-91D7-7084236BEE03}" srcOrd="3" destOrd="0" presId="urn:microsoft.com/office/officeart/2005/8/layout/vList2"/>
    <dgm:cxn modelId="{0EC97AB3-72AD-4B5A-8803-58DB7CC033FA}" type="presParOf" srcId="{FA8E31B4-1D18-494F-8B2A-B9CA8A5EBEAA}" destId="{D6BAECF3-E7E5-45C4-BE69-FF4D2DC41A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283396-542C-484F-A674-C06DF8F9B9B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9E64A0B-6621-430A-8E5C-48928652F0E5}">
      <dgm:prSet/>
      <dgm:spPr/>
      <dgm:t>
        <a:bodyPr/>
        <a:lstStyle/>
        <a:p>
          <a:r>
            <a:rPr lang="en-US"/>
            <a:t>Paris Agreement provides for </a:t>
          </a:r>
          <a:r>
            <a:rPr lang="en-US" b="1"/>
            <a:t>the provision of financial and technological assistance</a:t>
          </a:r>
          <a:r>
            <a:rPr lang="en-US"/>
            <a:t>, as well as assistance in capacity building.</a:t>
          </a:r>
        </a:p>
      </dgm:t>
    </dgm:pt>
    <dgm:pt modelId="{11E0C7E1-B83C-4EF5-A3CA-2B233AD20FAB}" type="parTrans" cxnId="{61C62F49-E737-4F0D-B1F5-F81A58AC6EC4}">
      <dgm:prSet/>
      <dgm:spPr/>
      <dgm:t>
        <a:bodyPr/>
        <a:lstStyle/>
        <a:p>
          <a:endParaRPr lang="en-US"/>
        </a:p>
      </dgm:t>
    </dgm:pt>
    <dgm:pt modelId="{C0FFCAF6-9253-42FA-A4F6-9100016F98E7}" type="sibTrans" cxnId="{61C62F49-E737-4F0D-B1F5-F81A58AC6EC4}">
      <dgm:prSet/>
      <dgm:spPr/>
      <dgm:t>
        <a:bodyPr/>
        <a:lstStyle/>
        <a:p>
          <a:endParaRPr lang="en-US"/>
        </a:p>
      </dgm:t>
    </dgm:pt>
    <dgm:pt modelId="{C7A085DE-C3EC-4A1B-B61A-7613587BE996}">
      <dgm:prSet/>
      <dgm:spPr/>
      <dgm:t>
        <a:bodyPr/>
        <a:lstStyle/>
        <a:p>
          <a:r>
            <a:rPr lang="en-US"/>
            <a:t>Paris Agreement emphasizes developed countries must take the lead in mobilizing funds to support </a:t>
          </a:r>
          <a:r>
            <a:rPr lang="en-US" b="1"/>
            <a:t>more vulnerable nations</a:t>
          </a:r>
          <a:endParaRPr lang="en-US"/>
        </a:p>
      </dgm:t>
    </dgm:pt>
    <dgm:pt modelId="{54D6DAD1-35B2-4679-92CE-019F159B0D47}" type="parTrans" cxnId="{112E209F-35A1-48F0-9827-791A7D523E02}">
      <dgm:prSet/>
      <dgm:spPr/>
      <dgm:t>
        <a:bodyPr/>
        <a:lstStyle/>
        <a:p>
          <a:endParaRPr lang="en-US"/>
        </a:p>
      </dgm:t>
    </dgm:pt>
    <dgm:pt modelId="{B84AF57F-43CE-46D8-95B5-BE4F4A400BB1}" type="sibTrans" cxnId="{112E209F-35A1-48F0-9827-791A7D523E02}">
      <dgm:prSet/>
      <dgm:spPr/>
      <dgm:t>
        <a:bodyPr/>
        <a:lstStyle/>
        <a:p>
          <a:endParaRPr lang="en-US"/>
        </a:p>
      </dgm:t>
    </dgm:pt>
    <dgm:pt modelId="{0CBBF2E6-E419-4C71-9EF7-3F6C23E92D64}">
      <dgm:prSet/>
      <dgm:spPr/>
      <dgm:t>
        <a:bodyPr/>
        <a:lstStyle/>
        <a:p>
          <a:r>
            <a:rPr lang="en-US"/>
            <a:t>Paris Agreement aims to fully realize </a:t>
          </a:r>
          <a:r>
            <a:rPr lang="en-US" b="1"/>
            <a:t>the development and transfer of technologies t</a:t>
          </a:r>
          <a:r>
            <a:rPr lang="en-US"/>
            <a:t>o improve resilience to climate change and reduce greenhouse gas emissions.</a:t>
          </a:r>
        </a:p>
      </dgm:t>
    </dgm:pt>
    <dgm:pt modelId="{F1F20A3C-0548-48D1-8E0C-963A81FC53A1}" type="parTrans" cxnId="{63E1CE44-1B06-450E-8B62-95C24ABBCC68}">
      <dgm:prSet/>
      <dgm:spPr/>
      <dgm:t>
        <a:bodyPr/>
        <a:lstStyle/>
        <a:p>
          <a:endParaRPr lang="en-US"/>
        </a:p>
      </dgm:t>
    </dgm:pt>
    <dgm:pt modelId="{692455CF-94AA-4898-BDB6-2CC6FC9C80B8}" type="sibTrans" cxnId="{63E1CE44-1B06-450E-8B62-95C24ABBCC68}">
      <dgm:prSet/>
      <dgm:spPr/>
      <dgm:t>
        <a:bodyPr/>
        <a:lstStyle/>
        <a:p>
          <a:endParaRPr lang="en-US"/>
        </a:p>
      </dgm:t>
    </dgm:pt>
    <dgm:pt modelId="{3BB21AC2-159D-40DA-ABEB-C56A8670AE43}" type="pres">
      <dgm:prSet presAssocID="{12283396-542C-484F-A674-C06DF8F9B9B5}" presName="vert0" presStyleCnt="0">
        <dgm:presLayoutVars>
          <dgm:dir/>
          <dgm:animOne val="branch"/>
          <dgm:animLvl val="lvl"/>
        </dgm:presLayoutVars>
      </dgm:prSet>
      <dgm:spPr/>
    </dgm:pt>
    <dgm:pt modelId="{C1AF20E2-576B-48E3-AB83-3227BBFC213A}" type="pres">
      <dgm:prSet presAssocID="{E9E64A0B-6621-430A-8E5C-48928652F0E5}" presName="thickLine" presStyleLbl="alignNode1" presStyleIdx="0" presStyleCnt="3"/>
      <dgm:spPr/>
    </dgm:pt>
    <dgm:pt modelId="{0AC01610-004E-4847-8716-E6EAE71053D6}" type="pres">
      <dgm:prSet presAssocID="{E9E64A0B-6621-430A-8E5C-48928652F0E5}" presName="horz1" presStyleCnt="0"/>
      <dgm:spPr/>
    </dgm:pt>
    <dgm:pt modelId="{E98AE8B9-8C97-4F81-9542-0A4EF6BDB3E3}" type="pres">
      <dgm:prSet presAssocID="{E9E64A0B-6621-430A-8E5C-48928652F0E5}" presName="tx1" presStyleLbl="revTx" presStyleIdx="0" presStyleCnt="3"/>
      <dgm:spPr/>
    </dgm:pt>
    <dgm:pt modelId="{7C800FC6-7707-4CBC-8DA3-13636DD33C6E}" type="pres">
      <dgm:prSet presAssocID="{E9E64A0B-6621-430A-8E5C-48928652F0E5}" presName="vert1" presStyleCnt="0"/>
      <dgm:spPr/>
    </dgm:pt>
    <dgm:pt modelId="{3B8C3219-BF45-4049-948D-C0043F7C6CC1}" type="pres">
      <dgm:prSet presAssocID="{C7A085DE-C3EC-4A1B-B61A-7613587BE996}" presName="thickLine" presStyleLbl="alignNode1" presStyleIdx="1" presStyleCnt="3"/>
      <dgm:spPr/>
    </dgm:pt>
    <dgm:pt modelId="{D3B63EC3-BD6A-40F7-A6F8-35D99FDCCFE1}" type="pres">
      <dgm:prSet presAssocID="{C7A085DE-C3EC-4A1B-B61A-7613587BE996}" presName="horz1" presStyleCnt="0"/>
      <dgm:spPr/>
    </dgm:pt>
    <dgm:pt modelId="{6AE0C343-8D26-4B78-8A1E-CF6161BF435D}" type="pres">
      <dgm:prSet presAssocID="{C7A085DE-C3EC-4A1B-B61A-7613587BE996}" presName="tx1" presStyleLbl="revTx" presStyleIdx="1" presStyleCnt="3"/>
      <dgm:spPr/>
    </dgm:pt>
    <dgm:pt modelId="{0D150B94-CF21-4215-93E1-E68C532FED69}" type="pres">
      <dgm:prSet presAssocID="{C7A085DE-C3EC-4A1B-B61A-7613587BE996}" presName="vert1" presStyleCnt="0"/>
      <dgm:spPr/>
    </dgm:pt>
    <dgm:pt modelId="{CBCE5A60-2B4A-4EA2-8874-968A33CEBB15}" type="pres">
      <dgm:prSet presAssocID="{0CBBF2E6-E419-4C71-9EF7-3F6C23E92D64}" presName="thickLine" presStyleLbl="alignNode1" presStyleIdx="2" presStyleCnt="3"/>
      <dgm:spPr/>
    </dgm:pt>
    <dgm:pt modelId="{4E61B5DC-7155-4316-9B38-912D8DB839CD}" type="pres">
      <dgm:prSet presAssocID="{0CBBF2E6-E419-4C71-9EF7-3F6C23E92D64}" presName="horz1" presStyleCnt="0"/>
      <dgm:spPr/>
    </dgm:pt>
    <dgm:pt modelId="{653D9D88-5666-46E3-A357-3C665D14741D}" type="pres">
      <dgm:prSet presAssocID="{0CBBF2E6-E419-4C71-9EF7-3F6C23E92D64}" presName="tx1" presStyleLbl="revTx" presStyleIdx="2" presStyleCnt="3"/>
      <dgm:spPr/>
    </dgm:pt>
    <dgm:pt modelId="{177D1254-5E97-4684-832A-1A0193C087A3}" type="pres">
      <dgm:prSet presAssocID="{0CBBF2E6-E419-4C71-9EF7-3F6C23E92D64}" presName="vert1" presStyleCnt="0"/>
      <dgm:spPr/>
    </dgm:pt>
  </dgm:ptLst>
  <dgm:cxnLst>
    <dgm:cxn modelId="{C2960D20-185A-4264-BEEE-C8D0B4BF2C7D}" type="presOf" srcId="{E9E64A0B-6621-430A-8E5C-48928652F0E5}" destId="{E98AE8B9-8C97-4F81-9542-0A4EF6BDB3E3}" srcOrd="0" destOrd="0" presId="urn:microsoft.com/office/officeart/2008/layout/LinedList"/>
    <dgm:cxn modelId="{C849C02A-CED9-4DC4-AA38-835C5472CEC5}" type="presOf" srcId="{C7A085DE-C3EC-4A1B-B61A-7613587BE996}" destId="{6AE0C343-8D26-4B78-8A1E-CF6161BF435D}" srcOrd="0" destOrd="0" presId="urn:microsoft.com/office/officeart/2008/layout/LinedList"/>
    <dgm:cxn modelId="{63E1CE44-1B06-450E-8B62-95C24ABBCC68}" srcId="{12283396-542C-484F-A674-C06DF8F9B9B5}" destId="{0CBBF2E6-E419-4C71-9EF7-3F6C23E92D64}" srcOrd="2" destOrd="0" parTransId="{F1F20A3C-0548-48D1-8E0C-963A81FC53A1}" sibTransId="{692455CF-94AA-4898-BDB6-2CC6FC9C80B8}"/>
    <dgm:cxn modelId="{61C62F49-E737-4F0D-B1F5-F81A58AC6EC4}" srcId="{12283396-542C-484F-A674-C06DF8F9B9B5}" destId="{E9E64A0B-6621-430A-8E5C-48928652F0E5}" srcOrd="0" destOrd="0" parTransId="{11E0C7E1-B83C-4EF5-A3CA-2B233AD20FAB}" sibTransId="{C0FFCAF6-9253-42FA-A4F6-9100016F98E7}"/>
    <dgm:cxn modelId="{112E209F-35A1-48F0-9827-791A7D523E02}" srcId="{12283396-542C-484F-A674-C06DF8F9B9B5}" destId="{C7A085DE-C3EC-4A1B-B61A-7613587BE996}" srcOrd="1" destOrd="0" parTransId="{54D6DAD1-35B2-4679-92CE-019F159B0D47}" sibTransId="{B84AF57F-43CE-46D8-95B5-BE4F4A400BB1}"/>
    <dgm:cxn modelId="{25E10AAA-F3EA-48ED-96A0-506210955790}" type="presOf" srcId="{12283396-542C-484F-A674-C06DF8F9B9B5}" destId="{3BB21AC2-159D-40DA-ABEB-C56A8670AE43}" srcOrd="0" destOrd="0" presId="urn:microsoft.com/office/officeart/2008/layout/LinedList"/>
    <dgm:cxn modelId="{A4AF22EB-BDF3-4800-A8B3-4AAA98DC471E}" type="presOf" srcId="{0CBBF2E6-E419-4C71-9EF7-3F6C23E92D64}" destId="{653D9D88-5666-46E3-A357-3C665D14741D}" srcOrd="0" destOrd="0" presId="urn:microsoft.com/office/officeart/2008/layout/LinedList"/>
    <dgm:cxn modelId="{98D992CC-FD94-4212-ACFD-1F2EABDE720C}" type="presParOf" srcId="{3BB21AC2-159D-40DA-ABEB-C56A8670AE43}" destId="{C1AF20E2-576B-48E3-AB83-3227BBFC213A}" srcOrd="0" destOrd="0" presId="urn:microsoft.com/office/officeart/2008/layout/LinedList"/>
    <dgm:cxn modelId="{114A503A-BF69-4B11-BE09-08930A8F4105}" type="presParOf" srcId="{3BB21AC2-159D-40DA-ABEB-C56A8670AE43}" destId="{0AC01610-004E-4847-8716-E6EAE71053D6}" srcOrd="1" destOrd="0" presId="urn:microsoft.com/office/officeart/2008/layout/LinedList"/>
    <dgm:cxn modelId="{A66A9CBB-D2EA-4A7C-9B01-12540C1C5F77}" type="presParOf" srcId="{0AC01610-004E-4847-8716-E6EAE71053D6}" destId="{E98AE8B9-8C97-4F81-9542-0A4EF6BDB3E3}" srcOrd="0" destOrd="0" presId="urn:microsoft.com/office/officeart/2008/layout/LinedList"/>
    <dgm:cxn modelId="{3FCBDCDB-5D96-4B36-8C19-775AE2E05E6D}" type="presParOf" srcId="{0AC01610-004E-4847-8716-E6EAE71053D6}" destId="{7C800FC6-7707-4CBC-8DA3-13636DD33C6E}" srcOrd="1" destOrd="0" presId="urn:microsoft.com/office/officeart/2008/layout/LinedList"/>
    <dgm:cxn modelId="{4EDE22E0-4FD3-45AF-BB49-426593CA0053}" type="presParOf" srcId="{3BB21AC2-159D-40DA-ABEB-C56A8670AE43}" destId="{3B8C3219-BF45-4049-948D-C0043F7C6CC1}" srcOrd="2" destOrd="0" presId="urn:microsoft.com/office/officeart/2008/layout/LinedList"/>
    <dgm:cxn modelId="{13249E2E-3776-4237-8FD4-C5A3D0F41E47}" type="presParOf" srcId="{3BB21AC2-159D-40DA-ABEB-C56A8670AE43}" destId="{D3B63EC3-BD6A-40F7-A6F8-35D99FDCCFE1}" srcOrd="3" destOrd="0" presId="urn:microsoft.com/office/officeart/2008/layout/LinedList"/>
    <dgm:cxn modelId="{71648EB7-C946-403C-ACF5-8AC72B4A476B}" type="presParOf" srcId="{D3B63EC3-BD6A-40F7-A6F8-35D99FDCCFE1}" destId="{6AE0C343-8D26-4B78-8A1E-CF6161BF435D}" srcOrd="0" destOrd="0" presId="urn:microsoft.com/office/officeart/2008/layout/LinedList"/>
    <dgm:cxn modelId="{B9EE7C10-8E1D-412B-8957-8D4871E4CBF3}" type="presParOf" srcId="{D3B63EC3-BD6A-40F7-A6F8-35D99FDCCFE1}" destId="{0D150B94-CF21-4215-93E1-E68C532FED69}" srcOrd="1" destOrd="0" presId="urn:microsoft.com/office/officeart/2008/layout/LinedList"/>
    <dgm:cxn modelId="{DB557CB3-D3E9-4E41-922A-FA6EE7FB9697}" type="presParOf" srcId="{3BB21AC2-159D-40DA-ABEB-C56A8670AE43}" destId="{CBCE5A60-2B4A-4EA2-8874-968A33CEBB15}" srcOrd="4" destOrd="0" presId="urn:microsoft.com/office/officeart/2008/layout/LinedList"/>
    <dgm:cxn modelId="{4D5A6D6E-40AA-421B-81FE-123085E836AB}" type="presParOf" srcId="{3BB21AC2-159D-40DA-ABEB-C56A8670AE43}" destId="{4E61B5DC-7155-4316-9B38-912D8DB839CD}" srcOrd="5" destOrd="0" presId="urn:microsoft.com/office/officeart/2008/layout/LinedList"/>
    <dgm:cxn modelId="{2672AA05-BE08-48AA-8A73-4A3A5F9584AE}" type="presParOf" srcId="{4E61B5DC-7155-4316-9B38-912D8DB839CD}" destId="{653D9D88-5666-46E3-A357-3C665D14741D}" srcOrd="0" destOrd="0" presId="urn:microsoft.com/office/officeart/2008/layout/LinedList"/>
    <dgm:cxn modelId="{D2723613-8341-4F58-AD39-00486C673630}" type="presParOf" srcId="{4E61B5DC-7155-4316-9B38-912D8DB839CD}" destId="{177D1254-5E97-4684-832A-1A0193C087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E3378-458E-43A1-A95E-CAF9392F5491}">
      <dsp:nvSpPr>
        <dsp:cNvPr id="0" name=""/>
        <dsp:cNvSpPr/>
      </dsp:nvSpPr>
      <dsp:spPr>
        <a:xfrm>
          <a:off x="0" y="64179"/>
          <a:ext cx="5446986"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Since the 1990s, humanity has been striving to come to a single global agreement on climate change</a:t>
          </a:r>
        </a:p>
      </dsp:txBody>
      <dsp:txXfrm>
        <a:off x="101036" y="165215"/>
        <a:ext cx="5244914" cy="1867658"/>
      </dsp:txXfrm>
    </dsp:sp>
    <dsp:sp modelId="{A96003C1-EDD4-4F2A-9D0B-4715CEBC33E4}">
      <dsp:nvSpPr>
        <dsp:cNvPr id="0" name=""/>
        <dsp:cNvSpPr/>
      </dsp:nvSpPr>
      <dsp:spPr>
        <a:xfrm>
          <a:off x="0" y="2217429"/>
          <a:ext cx="5446986" cy="2069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Big agreements are signed, but it's too early to draw conclusions about success or failure</a:t>
          </a:r>
        </a:p>
      </dsp:txBody>
      <dsp:txXfrm>
        <a:off x="101036" y="2318465"/>
        <a:ext cx="5244914" cy="1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776E-6861-43C0-AAE4-C23554B0A40A}">
      <dsp:nvSpPr>
        <dsp:cNvPr id="0" name=""/>
        <dsp:cNvSpPr/>
      </dsp:nvSpPr>
      <dsp:spPr>
        <a:xfrm>
          <a:off x="0" y="2182484"/>
          <a:ext cx="5604640"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16C54E4-9606-4388-B3C8-5CF6DB6C6D86}">
      <dsp:nvSpPr>
        <dsp:cNvPr id="0" name=""/>
        <dsp:cNvSpPr/>
      </dsp:nvSpPr>
      <dsp:spPr>
        <a:xfrm>
          <a:off x="156098" y="2343988"/>
          <a:ext cx="2283015" cy="49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1987</a:t>
          </a:r>
        </a:p>
      </dsp:txBody>
      <dsp:txXfrm>
        <a:off x="156098" y="2343988"/>
        <a:ext cx="2283015" cy="493241"/>
      </dsp:txXfrm>
    </dsp:sp>
    <dsp:sp modelId="{9223D16A-7B3F-4547-9ABA-70C8BFB02B8C}">
      <dsp:nvSpPr>
        <dsp:cNvPr id="0" name=""/>
        <dsp:cNvSpPr/>
      </dsp:nvSpPr>
      <dsp:spPr>
        <a:xfrm>
          <a:off x="437" y="608913"/>
          <a:ext cx="2594335" cy="74422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Montreal Protocol</a:t>
          </a:r>
        </a:p>
      </dsp:txBody>
      <dsp:txXfrm>
        <a:off x="36767" y="645243"/>
        <a:ext cx="2521675" cy="671567"/>
      </dsp:txXfrm>
    </dsp:sp>
    <dsp:sp modelId="{84A77AAD-AD58-4748-B7B3-8A1979B0136F}">
      <dsp:nvSpPr>
        <dsp:cNvPr id="0" name=""/>
        <dsp:cNvSpPr/>
      </dsp:nvSpPr>
      <dsp:spPr>
        <a:xfrm>
          <a:off x="1297605" y="1353140"/>
          <a:ext cx="0" cy="8293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6E94FBF-CC0D-4ECB-BDF3-A76B94A451F6}">
      <dsp:nvSpPr>
        <dsp:cNvPr id="0" name=""/>
        <dsp:cNvSpPr/>
      </dsp:nvSpPr>
      <dsp:spPr>
        <a:xfrm>
          <a:off x="1660812" y="1527739"/>
          <a:ext cx="2283015" cy="49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1992</a:t>
          </a:r>
        </a:p>
      </dsp:txBody>
      <dsp:txXfrm>
        <a:off x="1660812" y="1527739"/>
        <a:ext cx="2283015" cy="493241"/>
      </dsp:txXfrm>
    </dsp:sp>
    <dsp:sp modelId="{D73354BD-C1B5-4D31-872C-82449AF0A6B6}">
      <dsp:nvSpPr>
        <dsp:cNvPr id="0" name=""/>
        <dsp:cNvSpPr/>
      </dsp:nvSpPr>
      <dsp:spPr>
        <a:xfrm>
          <a:off x="1264868" y="2149747"/>
          <a:ext cx="65474" cy="65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59BC0-1C77-499B-9B8E-7E67A529D6A8}">
      <dsp:nvSpPr>
        <dsp:cNvPr id="0" name=""/>
        <dsp:cNvSpPr/>
      </dsp:nvSpPr>
      <dsp:spPr>
        <a:xfrm>
          <a:off x="1505152" y="3011828"/>
          <a:ext cx="2594335" cy="81399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United Nations Framework Convention on Climate Change (UNFCCC)</a:t>
          </a:r>
        </a:p>
      </dsp:txBody>
      <dsp:txXfrm>
        <a:off x="1544888" y="3051564"/>
        <a:ext cx="2514863" cy="734526"/>
      </dsp:txXfrm>
    </dsp:sp>
    <dsp:sp modelId="{97427609-84CB-4248-9222-36F01EED02EF}">
      <dsp:nvSpPr>
        <dsp:cNvPr id="0" name=""/>
        <dsp:cNvSpPr/>
      </dsp:nvSpPr>
      <dsp:spPr>
        <a:xfrm>
          <a:off x="2802320" y="2182484"/>
          <a:ext cx="0" cy="8293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7B5707D-7FA1-4082-9B6B-756904BFF188}">
      <dsp:nvSpPr>
        <dsp:cNvPr id="0" name=""/>
        <dsp:cNvSpPr/>
      </dsp:nvSpPr>
      <dsp:spPr>
        <a:xfrm>
          <a:off x="3165527" y="2343988"/>
          <a:ext cx="2283015" cy="49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2015</a:t>
          </a:r>
        </a:p>
      </dsp:txBody>
      <dsp:txXfrm>
        <a:off x="3165527" y="2343988"/>
        <a:ext cx="2283015" cy="493241"/>
      </dsp:txXfrm>
    </dsp:sp>
    <dsp:sp modelId="{0F78C9A1-832A-4895-9657-B6CBB878E746}">
      <dsp:nvSpPr>
        <dsp:cNvPr id="0" name=""/>
        <dsp:cNvSpPr/>
      </dsp:nvSpPr>
      <dsp:spPr>
        <a:xfrm>
          <a:off x="2769583" y="2149747"/>
          <a:ext cx="65474" cy="65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86910-6364-4031-B5D3-3FEB075B6645}">
      <dsp:nvSpPr>
        <dsp:cNvPr id="0" name=""/>
        <dsp:cNvSpPr/>
      </dsp:nvSpPr>
      <dsp:spPr>
        <a:xfrm>
          <a:off x="3009867" y="608913"/>
          <a:ext cx="2594335" cy="74422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Kyoto Protocol, 2005Paris Agreement</a:t>
          </a:r>
        </a:p>
      </dsp:txBody>
      <dsp:txXfrm>
        <a:off x="3046197" y="645243"/>
        <a:ext cx="2521675" cy="671567"/>
      </dsp:txXfrm>
    </dsp:sp>
    <dsp:sp modelId="{BA32C629-B715-4ADD-BB31-63F3CB435A4F}">
      <dsp:nvSpPr>
        <dsp:cNvPr id="0" name=""/>
        <dsp:cNvSpPr/>
      </dsp:nvSpPr>
      <dsp:spPr>
        <a:xfrm>
          <a:off x="4307035" y="1353140"/>
          <a:ext cx="0" cy="829344"/>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E594B7C-C1E9-4139-900B-CBC4F18B4BBC}">
      <dsp:nvSpPr>
        <dsp:cNvPr id="0" name=""/>
        <dsp:cNvSpPr/>
      </dsp:nvSpPr>
      <dsp:spPr>
        <a:xfrm>
          <a:off x="4274297" y="2149747"/>
          <a:ext cx="65474" cy="6547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7C4A-4843-4C56-BF24-F9043C7BD21C}">
      <dsp:nvSpPr>
        <dsp:cNvPr id="0" name=""/>
        <dsp:cNvSpPr/>
      </dsp:nvSpPr>
      <dsp:spPr>
        <a:xfrm>
          <a:off x="0" y="28223"/>
          <a:ext cx="6263640" cy="2691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Paris Agreement is </a:t>
          </a:r>
          <a:r>
            <a:rPr lang="en-US" sz="2300" b="1" kern="1200"/>
            <a:t>a legally binding international treaty </a:t>
          </a:r>
          <a:r>
            <a:rPr lang="en-US" sz="2300" kern="1200"/>
            <a:t>on climate change. It was adopted by 196 Parties at the 21st session of the Conference of the Parties to the United Nations Framework Convention on Climate Change (UNFCCC COP-21) on December 12, 2015 in Paris.</a:t>
          </a:r>
        </a:p>
      </dsp:txBody>
      <dsp:txXfrm>
        <a:off x="131364" y="159587"/>
        <a:ext cx="6000912" cy="2428272"/>
      </dsp:txXfrm>
    </dsp:sp>
    <dsp:sp modelId="{A95C1D82-829B-458C-89FB-D43444DCD059}">
      <dsp:nvSpPr>
        <dsp:cNvPr id="0" name=""/>
        <dsp:cNvSpPr/>
      </dsp:nvSpPr>
      <dsp:spPr>
        <a:xfrm>
          <a:off x="0" y="2785464"/>
          <a:ext cx="6263640" cy="2691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goal of the Paris Agreement is </a:t>
          </a:r>
          <a:r>
            <a:rPr lang="en-US" sz="2300" b="1" kern="1200"/>
            <a:t>to keep the global average temperature rise below 2C above pre-industrial levels</a:t>
          </a:r>
          <a:r>
            <a:rPr lang="en-US" sz="2300" kern="1200"/>
            <a:t>, while efforts are made to limit temperature rise to 1.5 degrees Celsius.</a:t>
          </a:r>
        </a:p>
      </dsp:txBody>
      <dsp:txXfrm>
        <a:off x="131364" y="2916828"/>
        <a:ext cx="6000912" cy="2428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D472-DA70-4EEB-821A-8578E47E856E}">
      <dsp:nvSpPr>
        <dsp:cNvPr id="0" name=""/>
        <dsp:cNvSpPr/>
      </dsp:nvSpPr>
      <dsp:spPr>
        <a:xfrm>
          <a:off x="0" y="132331"/>
          <a:ext cx="6263640" cy="1700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five-year cycle for countries to build up ambitious targets to combat climate change.</a:t>
          </a:r>
        </a:p>
      </dsp:txBody>
      <dsp:txXfrm>
        <a:off x="83016" y="215347"/>
        <a:ext cx="6097608" cy="1534563"/>
      </dsp:txXfrm>
    </dsp:sp>
    <dsp:sp modelId="{1F358878-F3E2-409A-BB31-0ACE2A749751}">
      <dsp:nvSpPr>
        <dsp:cNvPr id="0" name=""/>
        <dsp:cNvSpPr/>
      </dsp:nvSpPr>
      <dsp:spPr>
        <a:xfrm>
          <a:off x="0" y="1902046"/>
          <a:ext cx="6263640" cy="17005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Country Climate Change Plans - Nationally Determined Contributions (NDCs)</a:t>
          </a:r>
        </a:p>
      </dsp:txBody>
      <dsp:txXfrm>
        <a:off x="83016" y="1985062"/>
        <a:ext cx="6097608" cy="1534563"/>
      </dsp:txXfrm>
    </dsp:sp>
    <dsp:sp modelId="{D6BAECF3-E7E5-45C4-BE69-FF4D2DC41A69}">
      <dsp:nvSpPr>
        <dsp:cNvPr id="0" name=""/>
        <dsp:cNvSpPr/>
      </dsp:nvSpPr>
      <dsp:spPr>
        <a:xfrm>
          <a:off x="0" y="3671761"/>
          <a:ext cx="6263640" cy="17005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Paris Agreement also calls on countries to develop and submit to the UN Climate Secretariat Long-Term Development Strategies with Low Greenhouse Gas Emissions by 2020.</a:t>
          </a:r>
        </a:p>
      </dsp:txBody>
      <dsp:txXfrm>
        <a:off x="83016" y="3754777"/>
        <a:ext cx="6097608" cy="1534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F20E2-576B-48E3-AB83-3227BBFC213A}">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AE8B9-8C97-4F81-9542-0A4EF6BDB3E3}">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Paris Agreement provides for </a:t>
          </a:r>
          <a:r>
            <a:rPr lang="en-US" sz="2700" b="1" kern="1200"/>
            <a:t>the provision of financial and technological assistance</a:t>
          </a:r>
          <a:r>
            <a:rPr lang="en-US" sz="2700" kern="1200"/>
            <a:t>, as well as assistance in capacity building.</a:t>
          </a:r>
        </a:p>
      </dsp:txBody>
      <dsp:txXfrm>
        <a:off x="0" y="2687"/>
        <a:ext cx="6263640" cy="1833104"/>
      </dsp:txXfrm>
    </dsp:sp>
    <dsp:sp modelId="{3B8C3219-BF45-4049-948D-C0043F7C6CC1}">
      <dsp:nvSpPr>
        <dsp:cNvPr id="0" name=""/>
        <dsp:cNvSpPr/>
      </dsp:nvSpPr>
      <dsp:spPr>
        <a:xfrm>
          <a:off x="0" y="1835791"/>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0C343-8D26-4B78-8A1E-CF6161BF435D}">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Paris Agreement emphasizes developed countries must take the lead in mobilizing funds to support </a:t>
          </a:r>
          <a:r>
            <a:rPr lang="en-US" sz="2700" b="1" kern="1200"/>
            <a:t>more vulnerable nations</a:t>
          </a:r>
          <a:endParaRPr lang="en-US" sz="2700" kern="1200"/>
        </a:p>
      </dsp:txBody>
      <dsp:txXfrm>
        <a:off x="0" y="1835791"/>
        <a:ext cx="6263640" cy="1833104"/>
      </dsp:txXfrm>
    </dsp:sp>
    <dsp:sp modelId="{CBCE5A60-2B4A-4EA2-8874-968A33CEBB15}">
      <dsp:nvSpPr>
        <dsp:cNvPr id="0" name=""/>
        <dsp:cNvSpPr/>
      </dsp:nvSpPr>
      <dsp:spPr>
        <a:xfrm>
          <a:off x="0" y="3668896"/>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D9D88-5666-46E3-A357-3C665D14741D}">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Paris Agreement aims to fully realize </a:t>
          </a:r>
          <a:r>
            <a:rPr lang="en-US" sz="2700" b="1" kern="1200"/>
            <a:t>the development and transfer of technologies t</a:t>
          </a:r>
          <a:r>
            <a:rPr lang="en-US" sz="2700" kern="1200"/>
            <a:t>o improve resilience to climate change and reduce greenhouse gas emissions.</a:t>
          </a: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1C711-391C-4C08-8D63-9AF5856B4145}" type="datetimeFigureOut">
              <a:rPr lang="en-US" smtClean="0"/>
              <a:t>11/24/2022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361D4-7B71-49B0-95D4-839550BE7BD9}" type="slidenum">
              <a:rPr lang="en-US" smtClean="0"/>
              <a:t>‹#›</a:t>
            </a:fld>
            <a:endParaRPr lang="en-US"/>
          </a:p>
        </p:txBody>
      </p:sp>
    </p:spTree>
    <p:extLst>
      <p:ext uri="{BB962C8B-B14F-4D97-AF65-F5344CB8AC3E}">
        <p14:creationId xmlns:p14="http://schemas.microsoft.com/office/powerpoint/2010/main" val="402491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designed to tackle climate change, the Montreal Protocol has been a historic environmental agreement that has become a model for future diplomacy on the issue. Every country in the world eventually ratified a treaty that requires them to stop producing substances that deplete the ozone layer, such as chlorofluorocarbons (CFCs). The protocol succeeded in eliminating nearly 99 percent of these ozone-depleting substances. In 2016, the parties agreed through the Kigali Amendment to also cut production of hydrofluorocarbons (HFCs), powerful greenhouse gases that contribute to climate change.</a:t>
            </a:r>
          </a:p>
          <a:p>
            <a:endParaRPr lang="en-US" dirty="0"/>
          </a:p>
          <a:p>
            <a:r>
              <a:rPr lang="en-US" dirty="0"/>
              <a:t>United Nations Framework Convention on Climate Change (UNFCCC), 1992, ratified by 197 countries including the United States, Landmark Consent [PDF] was the first global treaty to explicitly address climate change. It established an annual forum known as the Conference of the Parties or COP for international discussions aimed at stabilizing the concentration of greenhouse gases in the atmosphere. These meetings produced the Kyoto Protocol and the Paris Agreement.</a:t>
            </a:r>
          </a:p>
          <a:p>
            <a:endParaRPr lang="en-US" dirty="0"/>
          </a:p>
          <a:p>
            <a:r>
              <a:rPr lang="en-US" dirty="0"/>
              <a:t>Kyoto Protocol, 2005. The Kyoto Protocol , adopted in 1997 and entered into force in 2005, was the first legally binding climate treaty. This is required for developed countries to reduce emissions by an average of 5 percent below 1990 levels, and a system has been set up to monitor countries' progress. But the treaty does not oblige developing countries, including large carbon emissions from China and India, to take action. The United States signed the agreement in 1998 but never ratified it, and then withdrew its signature.</a:t>
            </a:r>
          </a:p>
        </p:txBody>
      </p:sp>
      <p:sp>
        <p:nvSpPr>
          <p:cNvPr id="4" name="Slide Number Placeholder 3"/>
          <p:cNvSpPr>
            <a:spLocks noGrp="1"/>
          </p:cNvSpPr>
          <p:nvPr>
            <p:ph type="sldNum" sz="quarter" idx="5"/>
          </p:nvPr>
        </p:nvSpPr>
        <p:spPr/>
        <p:txBody>
          <a:bodyPr/>
          <a:lstStyle/>
          <a:p>
            <a:fld id="{A1D361D4-7B71-49B0-95D4-839550BE7BD9}" type="slidenum">
              <a:rPr lang="en-US" smtClean="0"/>
              <a:t>4</a:t>
            </a:fld>
            <a:endParaRPr lang="en-US"/>
          </a:p>
        </p:txBody>
      </p:sp>
    </p:spTree>
    <p:extLst>
      <p:ext uri="{BB962C8B-B14F-4D97-AF65-F5344CB8AC3E}">
        <p14:creationId xmlns:p14="http://schemas.microsoft.com/office/powerpoint/2010/main" val="99320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Paris Agreement is guided by three goals, which are laid out in Article 2 of the Agreement. The temperature goal aims to hold the increase in the global average temperature to well below 2°C above pre-industrial levels and to pursue efforts to limit this increase to 1.5°C. The adaptation goal aims to increase the ability to adapt to the adverse impacts of climate change and to foster climate </a:t>
            </a:r>
            <a:r>
              <a:rPr lang="en-US" sz="1200" b="0" i="0" u="none" strike="noStrike" kern="1200" baseline="0" dirty="0" err="1">
                <a:solidFill>
                  <a:schemeClr val="tx1"/>
                </a:solidFill>
                <a:latin typeface="+mn-lt"/>
                <a:ea typeface="+mn-ea"/>
                <a:cs typeface="+mn-cs"/>
              </a:rPr>
              <a:t>resil-ience</a:t>
            </a:r>
            <a:r>
              <a:rPr lang="en-US" sz="1200" b="0" i="0" u="none" strike="noStrike" kern="1200" baseline="0" dirty="0">
                <a:solidFill>
                  <a:schemeClr val="tx1"/>
                </a:solidFill>
                <a:latin typeface="+mn-lt"/>
                <a:ea typeface="+mn-ea"/>
                <a:cs typeface="+mn-cs"/>
              </a:rPr>
              <a:t> and low greenhouse gas emissions develop-</a:t>
            </a:r>
            <a:r>
              <a:rPr lang="en-US" sz="1200" b="0" i="0" u="none" strike="noStrike" kern="1200" baseline="0" dirty="0" err="1">
                <a:solidFill>
                  <a:schemeClr val="tx1"/>
                </a:solidFill>
                <a:latin typeface="+mn-lt"/>
                <a:ea typeface="+mn-ea"/>
                <a:cs typeface="+mn-cs"/>
              </a:rPr>
              <a:t>ment</a:t>
            </a:r>
            <a:r>
              <a:rPr lang="en-US" sz="1200" b="0" i="0" u="none" strike="noStrike" kern="1200" baseline="0" dirty="0">
                <a:solidFill>
                  <a:schemeClr val="tx1"/>
                </a:solidFill>
                <a:latin typeface="+mn-lt"/>
                <a:ea typeface="+mn-ea"/>
                <a:cs typeface="+mn-cs"/>
              </a:rPr>
              <a:t>. Finally, the ‘finance flows’ goal aims to make finance flows consistent with a pathway towards low greenhouse gas emissions and climate-resilient de-</a:t>
            </a:r>
            <a:r>
              <a:rPr lang="en-US" sz="1200" b="0" i="0" u="none" strike="noStrike" kern="1200" baseline="0" dirty="0" err="1">
                <a:solidFill>
                  <a:schemeClr val="tx1"/>
                </a:solidFill>
                <a:latin typeface="+mn-lt"/>
                <a:ea typeface="+mn-ea"/>
                <a:cs typeface="+mn-cs"/>
              </a:rPr>
              <a:t>velopment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pursuit of the three goals of the Paris Agreement shows overlaps and synergies, as schematically depicted in Figure 3. As an example, an investment in reforestation, which improves flood resilience and sequesters carbon from the atmosphere, may contribute to all three goals. </a:t>
            </a:r>
          </a:p>
          <a:p>
            <a:r>
              <a:rPr lang="en-US" sz="1200" b="0" i="0" u="none" strike="noStrike" kern="1200" baseline="0" dirty="0">
                <a:solidFill>
                  <a:schemeClr val="tx1"/>
                </a:solidFill>
                <a:latin typeface="+mn-lt"/>
                <a:ea typeface="+mn-ea"/>
                <a:cs typeface="+mn-cs"/>
              </a:rPr>
              <a:t>It should be noted that the ‘finance flows’ goal is broader than the concept of ‘financial support’ addressed in Article 9 of the Paris Agreement (cf. chapter 2.3.4 below). While Article 9 addresses financial support to developing countries, this ‘finance flows’ goal (also commonly referred to as 2.1.c) aims at also addressing finance flows within countries, e.g. the distribution of subsidies or private investments. </a:t>
            </a:r>
          </a:p>
          <a:p>
            <a:r>
              <a:rPr lang="en-US" sz="1200" b="0" i="0" u="none" strike="noStrike" kern="1200" baseline="0" dirty="0">
                <a:solidFill>
                  <a:schemeClr val="tx1"/>
                </a:solidFill>
                <a:latin typeface="+mn-lt"/>
                <a:ea typeface="+mn-ea"/>
                <a:cs typeface="+mn-cs"/>
              </a:rPr>
              <a:t>The ‘finance flows’ goal also needs to be distinguished from the ‘100 billion dollar goal’, a commit-</a:t>
            </a:r>
            <a:r>
              <a:rPr lang="en-US" sz="1200" b="0" i="0" u="none" strike="noStrike" kern="1200" baseline="0" dirty="0" err="1">
                <a:solidFill>
                  <a:schemeClr val="tx1"/>
                </a:solidFill>
                <a:latin typeface="+mn-lt"/>
                <a:ea typeface="+mn-ea"/>
                <a:cs typeface="+mn-cs"/>
              </a:rPr>
              <a:t>ment</a:t>
            </a:r>
            <a:r>
              <a:rPr lang="en-US" sz="1200" b="0" i="0" u="none" strike="noStrike" kern="1200" baseline="0" dirty="0">
                <a:solidFill>
                  <a:schemeClr val="tx1"/>
                </a:solidFill>
                <a:latin typeface="+mn-lt"/>
                <a:ea typeface="+mn-ea"/>
                <a:cs typeface="+mn-cs"/>
              </a:rPr>
              <a:t> by developed country Parties, first made at the COP in Copenhagen in 2009, to </a:t>
            </a:r>
            <a:r>
              <a:rPr lang="en-US" sz="1200" b="0" i="0" u="none" strike="noStrike" kern="1200" baseline="0" dirty="0" err="1">
                <a:solidFill>
                  <a:schemeClr val="tx1"/>
                </a:solidFill>
                <a:latin typeface="+mn-lt"/>
                <a:ea typeface="+mn-ea"/>
                <a:cs typeface="+mn-cs"/>
              </a:rPr>
              <a:t>mobilise</a:t>
            </a:r>
            <a:r>
              <a:rPr lang="en-US" sz="1200" b="0" i="0" u="none" strike="noStrike" kern="1200" baseline="0" dirty="0">
                <a:solidFill>
                  <a:schemeClr val="tx1"/>
                </a:solidFill>
                <a:latin typeface="+mn-lt"/>
                <a:ea typeface="+mn-ea"/>
                <a:cs typeface="+mn-cs"/>
              </a:rPr>
              <a:t> climate finance amounting to USD 100 billion per year by 2020, from public and private sources. The ‘100 billion dollar goal’ was reiterated in the decision on the Paris Agreement (UNFCCC 2015a), and it was decided that it shall apply from 2020 to 2025 and a new global goal shall be set from a floor of USD 100 billion per year, which is to apply thereafter. </a:t>
            </a:r>
          </a:p>
          <a:p>
            <a:r>
              <a:rPr lang="en-US" sz="1200" b="0" i="0" u="none" strike="noStrike" kern="1200" baseline="0" dirty="0">
                <a:solidFill>
                  <a:schemeClr val="tx1"/>
                </a:solidFill>
                <a:latin typeface="+mn-lt"/>
                <a:ea typeface="+mn-ea"/>
                <a:cs typeface="+mn-cs"/>
              </a:rPr>
              <a:t>Besides the three overarching goals of the Paris Agreement, the 'ambition cycle' constitutes another important overarching feature. The ambition cycle is not explicitly stated or defined in the Paris Agreement; it refers to the overall architecture and functioning of the Paris Agreement that results from the interplay of the different individual and collective obligations it contains. Each Party is re-quired to undertake ambitious efforts to strengthen the global response to climate change. The </a:t>
            </a:r>
            <a:r>
              <a:rPr lang="en-US" sz="1200" b="0" i="0" u="none" strike="noStrike" kern="1200" baseline="0" dirty="0" err="1">
                <a:solidFill>
                  <a:schemeClr val="tx1"/>
                </a:solidFill>
                <a:latin typeface="+mn-lt"/>
                <a:ea typeface="+mn-ea"/>
                <a:cs typeface="+mn-cs"/>
              </a:rPr>
              <a:t>spe-cific</a:t>
            </a:r>
            <a:r>
              <a:rPr lang="en-US" sz="1200" b="0" i="0" u="none" strike="noStrike" kern="1200" baseline="0" dirty="0">
                <a:solidFill>
                  <a:schemeClr val="tx1"/>
                </a:solidFill>
                <a:latin typeface="+mn-lt"/>
                <a:ea typeface="+mn-ea"/>
                <a:cs typeface="+mn-cs"/>
              </a:rPr>
              <a:t> efforts are determined by each Party, hence referred to as 'Nationally Determined Contributions' (NDCs). Many Parties already provided Intended Nationally Determined Contributions ahead of the Paris conference and maintained these as their NDCs under the Paris Agreement. Others provided their NDCs in the course of the ratification process of the agreement. All Parties are required to com-</a:t>
            </a:r>
            <a:r>
              <a:rPr lang="en-US" sz="1200" b="0" i="0" u="none" strike="noStrike" kern="1200" baseline="0" dirty="0" err="1">
                <a:solidFill>
                  <a:schemeClr val="tx1"/>
                </a:solidFill>
                <a:latin typeface="+mn-lt"/>
                <a:ea typeface="+mn-ea"/>
                <a:cs typeface="+mn-cs"/>
              </a:rPr>
              <a:t>municate</a:t>
            </a:r>
            <a:r>
              <a:rPr lang="en-US" sz="1200" b="0" i="0" u="none" strike="noStrike" kern="1200" baseline="0" dirty="0">
                <a:solidFill>
                  <a:schemeClr val="tx1"/>
                </a:solidFill>
                <a:latin typeface="+mn-lt"/>
                <a:ea typeface="+mn-ea"/>
                <a:cs typeface="+mn-cs"/>
              </a:rPr>
              <a:t> a new NDC or update their existing NDC by the end of 2020. </a:t>
            </a:r>
            <a:endParaRPr lang="en-US" dirty="0"/>
          </a:p>
        </p:txBody>
      </p:sp>
      <p:sp>
        <p:nvSpPr>
          <p:cNvPr id="4" name="Slide Number Placeholder 3"/>
          <p:cNvSpPr>
            <a:spLocks noGrp="1"/>
          </p:cNvSpPr>
          <p:nvPr>
            <p:ph type="sldNum" sz="quarter" idx="5"/>
          </p:nvPr>
        </p:nvSpPr>
        <p:spPr/>
        <p:txBody>
          <a:bodyPr/>
          <a:lstStyle/>
          <a:p>
            <a:fld id="{A1D361D4-7B71-49B0-95D4-839550BE7BD9}" type="slidenum">
              <a:rPr lang="en-US" smtClean="0"/>
              <a:t>6</a:t>
            </a:fld>
            <a:endParaRPr lang="en-US"/>
          </a:p>
        </p:txBody>
      </p:sp>
    </p:spTree>
    <p:extLst>
      <p:ext uri="{BB962C8B-B14F-4D97-AF65-F5344CB8AC3E}">
        <p14:creationId xmlns:p14="http://schemas.microsoft.com/office/powerpoint/2010/main" val="239879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Исто 0- иллюстрации</a:t>
            </a:r>
            <a:endParaRPr lang="en-US" dirty="0"/>
          </a:p>
        </p:txBody>
      </p:sp>
      <p:sp>
        <p:nvSpPr>
          <p:cNvPr id="4" name="Slide Number Placeholder 3"/>
          <p:cNvSpPr>
            <a:spLocks noGrp="1"/>
          </p:cNvSpPr>
          <p:nvPr>
            <p:ph type="sldNum" sz="quarter" idx="5"/>
          </p:nvPr>
        </p:nvSpPr>
        <p:spPr/>
        <p:txBody>
          <a:bodyPr/>
          <a:lstStyle/>
          <a:p>
            <a:fld id="{A1D361D4-7B71-49B0-95D4-839550BE7BD9}" type="slidenum">
              <a:rPr lang="en-US" smtClean="0"/>
              <a:t>7</a:t>
            </a:fld>
            <a:endParaRPr lang="en-US"/>
          </a:p>
        </p:txBody>
      </p:sp>
    </p:spTree>
    <p:extLst>
      <p:ext uri="{BB962C8B-B14F-4D97-AF65-F5344CB8AC3E}">
        <p14:creationId xmlns:p14="http://schemas.microsoft.com/office/powerpoint/2010/main" val="418552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Paris Agreement, 2015. The most significant global climate agreement to date, the Paris agreement requires all countries to establish commitments to reduce emissions. Governments set targets, known as nationally defined contributions, with the goal of preventing global average temperatures from rising 2 ° C (3.6 ° F) above pre-industrial levels, and are making efforts to keep it below 1.5 ° C (2, 7 ° F). It also aims to achieve global net-zero emissions, where the amount of greenhouse gases emitted is equal to the amount removed from the atmosphere in the second half of the century. (This is also known as climate neutral or carbon neutral.)</a:t>
            </a:r>
            <a:endParaRPr lang="ru-RU" dirty="0"/>
          </a:p>
          <a:p>
            <a:r>
              <a:rPr lang="en-US" dirty="0"/>
              <a:t>Every five years, countries are required to assess their progress towards implementing the agreement, through a process known as a global inventory; first scheduled for 2023 Countries set their own targets and there are no enforcement mechanisms to ensure they meet them.</a:t>
            </a:r>
            <a:r>
              <a:rPr lang="ru-RU" dirty="0"/>
              <a:t> </a:t>
            </a:r>
            <a:r>
              <a:rPr lang="en-US" dirty="0"/>
              <a:t>In their NDCs, countries report on planned measures to reduce greenhouse gas emissions in order to achieve the goals of the Paris Agreement. This tool also contains information on the intended actions for sustainable development in order to adapt to a changing climate.</a:t>
            </a:r>
            <a:r>
              <a:rPr lang="ru-RU" dirty="0"/>
              <a:t> </a:t>
            </a:r>
            <a:r>
              <a:rPr lang="en-US" dirty="0"/>
              <a:t>The strategies contain details of long-term planning for NDCs. Unlike the development of the latter, the preparation of Strategies is not an obligation of the Parties. However, they integrate the NDCs into the context of national long-term planning and development priorities.</a:t>
            </a:r>
          </a:p>
        </p:txBody>
      </p:sp>
      <p:sp>
        <p:nvSpPr>
          <p:cNvPr id="4" name="Slide Number Placeholder 3"/>
          <p:cNvSpPr>
            <a:spLocks noGrp="1"/>
          </p:cNvSpPr>
          <p:nvPr>
            <p:ph type="sldNum" sz="quarter" idx="5"/>
          </p:nvPr>
        </p:nvSpPr>
        <p:spPr/>
        <p:txBody>
          <a:bodyPr/>
          <a:lstStyle/>
          <a:p>
            <a:fld id="{A1D361D4-7B71-49B0-95D4-839550BE7BD9}" type="slidenum">
              <a:rPr lang="en-US" smtClean="0"/>
              <a:t>8</a:t>
            </a:fld>
            <a:endParaRPr lang="en-US"/>
          </a:p>
        </p:txBody>
      </p:sp>
    </p:spTree>
    <p:extLst>
      <p:ext uri="{BB962C8B-B14F-4D97-AF65-F5344CB8AC3E}">
        <p14:creationId xmlns:p14="http://schemas.microsoft.com/office/powerpoint/2010/main" val="428216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a:solidFill>
                  <a:schemeClr val="tx1"/>
                </a:solidFill>
                <a:effectLst/>
                <a:latin typeface="+mn-lt"/>
                <a:ea typeface="+mn-ea"/>
                <a:cs typeface="+mn-cs"/>
              </a:rPr>
              <a:t>2. In doing so, other countries are also encouraged to provide appropriate financial assistance. Climate finance is needed to mitigate the effects of climate change as large investments are required to significantly reduce emissions. Climate finance is also important in the context of adaptation, as adapting to a changing climate requires significant financial resources. Developed countries intend to continue their existing collective goal to mobilize USD 100 billion per year by 2020 and extend this until 2025. </a:t>
            </a:r>
          </a:p>
          <a:p>
            <a:pPr rtl="0"/>
            <a:r>
              <a:rPr lang="en-US" sz="1200" kern="1200" dirty="0">
                <a:solidFill>
                  <a:schemeClr val="tx1"/>
                </a:solidFill>
                <a:effectLst/>
                <a:latin typeface="+mn-lt"/>
                <a:ea typeface="+mn-ea"/>
                <a:cs typeface="+mn-cs"/>
              </a:rPr>
              <a:t>3. The Agreement establishes a Technology Framework to provide comprehensive guidance to the Technology Mechanism. The development and transfer of technologies is carried out through the strategic affairs and implementation units of the mechanism. </a:t>
            </a:r>
          </a:p>
        </p:txBody>
      </p:sp>
      <p:sp>
        <p:nvSpPr>
          <p:cNvPr id="4" name="Slide Number Placeholder 3"/>
          <p:cNvSpPr>
            <a:spLocks noGrp="1"/>
          </p:cNvSpPr>
          <p:nvPr>
            <p:ph type="sldNum" sz="quarter" idx="5"/>
          </p:nvPr>
        </p:nvSpPr>
        <p:spPr/>
        <p:txBody>
          <a:bodyPr/>
          <a:lstStyle/>
          <a:p>
            <a:fld id="{A1D361D4-7B71-49B0-95D4-839550BE7BD9}" type="slidenum">
              <a:rPr lang="en-US" smtClean="0"/>
              <a:t>9</a:t>
            </a:fld>
            <a:endParaRPr lang="en-US"/>
          </a:p>
        </p:txBody>
      </p:sp>
    </p:spTree>
    <p:extLst>
      <p:ext uri="{BB962C8B-B14F-4D97-AF65-F5344CB8AC3E}">
        <p14:creationId xmlns:p14="http://schemas.microsoft.com/office/powerpoint/2010/main" val="3865685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1C80-FB35-4AFC-881B-A2ABDAD1D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9F359D-C434-4C1B-8FEF-5A172FF02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31F07-60DD-43EF-BCE3-C783C3EF3D89}"/>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200ED852-927A-4B33-A806-0C41A7545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78636-0E98-408C-9956-4AEF5536444D}"/>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3172877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DF4F-6651-4BF7-85B7-FA040720D0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20B666-A13F-44F7-95FC-EF014757B3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08709-85E1-4674-9EA7-A18DF2A4271F}"/>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3A528FD5-185C-4A81-8AA1-D9ADBBF66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21C45-D632-42CB-A816-86B163F7965B}"/>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261462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B32C7-195C-4B5E-8480-31FCB731D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ECAD62-7422-4F33-BDA2-5DA9819677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EF15D-3B7C-44DC-92E4-14D5BF1F1E82}"/>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AECBCB97-22D2-4F36-A023-4139E6E57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B68CD4-8949-4377-B344-FB2EC79E6D9D}"/>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251900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77AE-E7E2-4330-B773-CD09FDCCF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821B5-1C9C-4481-B1AA-CB15793DE0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9B0D4-AC42-4FC4-8861-DD86557753D3}"/>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54BD37F8-E00A-47F1-AF1B-947CE6301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82700-08E4-4975-B1BD-4CF262C085DC}"/>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130745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B4A3-16DA-4840-895E-5AACA8ACD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E7D340-C4D2-4A1A-ADA3-BB40A568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AEFC62-8052-47B6-AE9F-DC2854DFA37C}"/>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9BE29007-F82C-4EFC-9455-1DE691B34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64D21-5FE0-4A2A-9CA5-C993AC603087}"/>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184894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19A0-9AC9-49BB-A148-738F9863C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93A14A-C65D-4EC6-9AAD-645AC5CECD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91134-22C0-4C4A-9D04-EED06D1A58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B28F3-BAEB-4C94-8627-3DC4036DF740}"/>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6" name="Footer Placeholder 5">
            <a:extLst>
              <a:ext uri="{FF2B5EF4-FFF2-40B4-BE49-F238E27FC236}">
                <a16:creationId xmlns:a16="http://schemas.microsoft.com/office/drawing/2014/main" id="{0DB1E744-589C-4AD1-B6F0-CEC7B9C0E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85391-06F9-47FD-96C6-51FDDC3AD3C6}"/>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87340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B6CF-041C-4E52-83C5-96FD032B7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0F9A4-533C-461E-99B4-7DCD21F96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E485D6-A147-4795-A575-8A115C5750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8A0A3-D6C1-4587-9A82-EE3809273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9FFCE8-5171-49CE-8508-73777B1CCF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31650-344A-4C70-8A5D-35850DF9D677}"/>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8" name="Footer Placeholder 7">
            <a:extLst>
              <a:ext uri="{FF2B5EF4-FFF2-40B4-BE49-F238E27FC236}">
                <a16:creationId xmlns:a16="http://schemas.microsoft.com/office/drawing/2014/main" id="{52B4FA94-84F1-4730-AEAE-C932867B4B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4754B-26F8-456F-BB54-8117CC8694CF}"/>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14619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9067-C9FA-4EC5-A40D-8FEA58B78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1BB39-44AC-4C79-B051-82D533157500}"/>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4" name="Footer Placeholder 3">
            <a:extLst>
              <a:ext uri="{FF2B5EF4-FFF2-40B4-BE49-F238E27FC236}">
                <a16:creationId xmlns:a16="http://schemas.microsoft.com/office/drawing/2014/main" id="{E7F4D244-92C4-415C-B709-CAD5E41C2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E3C028-E0A8-494F-B4DC-AB244EB58CC4}"/>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96269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54481-1A0D-4BDD-B8A0-E9350ED5E98D}"/>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3" name="Footer Placeholder 2">
            <a:extLst>
              <a:ext uri="{FF2B5EF4-FFF2-40B4-BE49-F238E27FC236}">
                <a16:creationId xmlns:a16="http://schemas.microsoft.com/office/drawing/2014/main" id="{D8B5D95F-06EB-45CF-8A01-4E36650A5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E51C2-F750-4308-83D5-F1BC32A1A2EE}"/>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45404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8394-483F-4162-9DCD-6F60F56B4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513D0D-0CDA-411F-8B8A-F3910B94A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7A647-8A7A-4C75-962B-2CE0BA0F9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0A0CE9-93D7-47A3-A279-56B1811094BC}"/>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6" name="Footer Placeholder 5">
            <a:extLst>
              <a:ext uri="{FF2B5EF4-FFF2-40B4-BE49-F238E27FC236}">
                <a16:creationId xmlns:a16="http://schemas.microsoft.com/office/drawing/2014/main" id="{23717B5C-86CD-488C-B7A5-7D581FA21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8BAA83-45E9-4890-9769-5AEF59CEAADA}"/>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86178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9092-DA8A-4F1C-887D-C502DE197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AB2F9-8ABA-4948-AE76-FD29993ED8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E73871-988E-4EF5-8982-90880CD54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096C27-8FE3-4617-806A-055896C9F6E5}"/>
              </a:ext>
            </a:extLst>
          </p:cNvPr>
          <p:cNvSpPr>
            <a:spLocks noGrp="1"/>
          </p:cNvSpPr>
          <p:nvPr>
            <p:ph type="dt" sz="half" idx="10"/>
          </p:nvPr>
        </p:nvSpPr>
        <p:spPr/>
        <p:txBody>
          <a:bodyPr/>
          <a:lstStyle/>
          <a:p>
            <a:fld id="{7B2C2DE3-15A4-4036-BE3A-D77BF7CE3528}" type="datetimeFigureOut">
              <a:rPr lang="en-US" smtClean="0"/>
              <a:t>11/24/2022</a:t>
            </a:fld>
            <a:endParaRPr lang="en-US"/>
          </a:p>
        </p:txBody>
      </p:sp>
      <p:sp>
        <p:nvSpPr>
          <p:cNvPr id="6" name="Footer Placeholder 5">
            <a:extLst>
              <a:ext uri="{FF2B5EF4-FFF2-40B4-BE49-F238E27FC236}">
                <a16:creationId xmlns:a16="http://schemas.microsoft.com/office/drawing/2014/main" id="{6241BEA9-8638-4AFB-A8C6-010EA5CC4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E36C5-0D4E-4CE8-9C3A-58DC408DB05E}"/>
              </a:ext>
            </a:extLst>
          </p:cNvPr>
          <p:cNvSpPr>
            <a:spLocks noGrp="1"/>
          </p:cNvSpPr>
          <p:nvPr>
            <p:ph type="sldNum" sz="quarter" idx="12"/>
          </p:nvPr>
        </p:nvSpPr>
        <p:spPr/>
        <p:txBody>
          <a:bodyPr/>
          <a:lstStyle/>
          <a:p>
            <a:fld id="{2604279D-7CD3-4966-ACDF-AC6ABF3BADDB}" type="slidenum">
              <a:rPr lang="en-US" smtClean="0"/>
              <a:t>‹#›</a:t>
            </a:fld>
            <a:endParaRPr lang="en-US"/>
          </a:p>
        </p:txBody>
      </p:sp>
    </p:spTree>
    <p:extLst>
      <p:ext uri="{BB962C8B-B14F-4D97-AF65-F5344CB8AC3E}">
        <p14:creationId xmlns:p14="http://schemas.microsoft.com/office/powerpoint/2010/main" val="109435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A7BCD-D3B8-470F-A671-0847827A4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F1425-E6EF-4BDC-9F47-9C7C4B48C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6C7B5-B359-46EA-A93C-D8BE799CC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C2DE3-15A4-4036-BE3A-D77BF7CE3528}" type="datetimeFigureOut">
              <a:rPr lang="en-US" smtClean="0"/>
              <a:t>11/24/2022</a:t>
            </a:fld>
            <a:endParaRPr lang="en-US"/>
          </a:p>
        </p:txBody>
      </p:sp>
      <p:sp>
        <p:nvSpPr>
          <p:cNvPr id="5" name="Footer Placeholder 4">
            <a:extLst>
              <a:ext uri="{FF2B5EF4-FFF2-40B4-BE49-F238E27FC236}">
                <a16:creationId xmlns:a16="http://schemas.microsoft.com/office/drawing/2014/main" id="{2466E56E-0CCD-4059-BD87-4B5A00BE0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83CEA6-A8CF-4F4B-BBD3-F02CD9FB8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4279D-7CD3-4966-ACDF-AC6ABF3BADDB}" type="slidenum">
              <a:rPr lang="en-US" smtClean="0"/>
              <a:t>‹#›</a:t>
            </a:fld>
            <a:endParaRPr lang="en-US"/>
          </a:p>
        </p:txBody>
      </p:sp>
    </p:spTree>
    <p:extLst>
      <p:ext uri="{BB962C8B-B14F-4D97-AF65-F5344CB8AC3E}">
        <p14:creationId xmlns:p14="http://schemas.microsoft.com/office/powerpoint/2010/main" val="179020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wing plant">
            <a:extLst>
              <a:ext uri="{FF2B5EF4-FFF2-40B4-BE49-F238E27FC236}">
                <a16:creationId xmlns:a16="http://schemas.microsoft.com/office/drawing/2014/main" id="{5575CD55-255F-C55B-29D4-B8AA25EA4CCA}"/>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68D1DC-0D1F-4CE0-B3D0-669E009B30A5}"/>
              </a:ext>
            </a:extLst>
          </p:cNvPr>
          <p:cNvSpPr>
            <a:spLocks noGrp="1"/>
          </p:cNvSpPr>
          <p:nvPr>
            <p:ph type="ctrTitle"/>
          </p:nvPr>
        </p:nvSpPr>
        <p:spPr>
          <a:xfrm>
            <a:off x="477981" y="1122363"/>
            <a:ext cx="4023360" cy="3204134"/>
          </a:xfrm>
        </p:spPr>
        <p:txBody>
          <a:bodyPr anchor="b">
            <a:normAutofit/>
          </a:bodyPr>
          <a:lstStyle/>
          <a:p>
            <a:pPr algn="l"/>
            <a:r>
              <a:rPr lang="en-US" sz="4800" b="1"/>
              <a:t>International Climate Policy</a:t>
            </a:r>
            <a:br>
              <a:rPr lang="en-US" sz="4800"/>
            </a:br>
            <a:endParaRPr lang="en-US" sz="4800"/>
          </a:p>
        </p:txBody>
      </p:sp>
      <p:sp>
        <p:nvSpPr>
          <p:cNvPr id="3" name="Subtitle 2">
            <a:extLst>
              <a:ext uri="{FF2B5EF4-FFF2-40B4-BE49-F238E27FC236}">
                <a16:creationId xmlns:a16="http://schemas.microsoft.com/office/drawing/2014/main" id="{140BF4AC-759B-4782-8BF9-DD72A33AC776}"/>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4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125B07-FE3C-41A9-8452-B62024CD8AE1}"/>
              </a:ext>
            </a:extLst>
          </p:cNvPr>
          <p:cNvSpPr>
            <a:spLocks noGrp="1"/>
          </p:cNvSpPr>
          <p:nvPr>
            <p:ph type="title"/>
          </p:nvPr>
        </p:nvSpPr>
        <p:spPr>
          <a:xfrm>
            <a:off x="643467" y="321734"/>
            <a:ext cx="10905066" cy="1135737"/>
          </a:xfrm>
        </p:spPr>
        <p:txBody>
          <a:bodyPr>
            <a:normAutofit/>
          </a:bodyPr>
          <a:lstStyle/>
          <a:p>
            <a:r>
              <a:rPr lang="en-US" sz="3600" b="1"/>
              <a:t>Progress Monitoring</a:t>
            </a:r>
          </a:p>
        </p:txBody>
      </p:sp>
      <p:sp>
        <p:nvSpPr>
          <p:cNvPr id="3" name="Content Placeholder 2">
            <a:extLst>
              <a:ext uri="{FF2B5EF4-FFF2-40B4-BE49-F238E27FC236}">
                <a16:creationId xmlns:a16="http://schemas.microsoft.com/office/drawing/2014/main" id="{59ADB48E-2388-40BC-82CC-7A5D0DCE4D62}"/>
              </a:ext>
            </a:extLst>
          </p:cNvPr>
          <p:cNvSpPr>
            <a:spLocks noGrp="1"/>
          </p:cNvSpPr>
          <p:nvPr>
            <p:ph idx="1"/>
          </p:nvPr>
        </p:nvSpPr>
        <p:spPr>
          <a:xfrm>
            <a:off x="643469" y="1782981"/>
            <a:ext cx="4008384" cy="4393982"/>
          </a:xfrm>
        </p:spPr>
        <p:txBody>
          <a:bodyPr>
            <a:normAutofit/>
          </a:bodyPr>
          <a:lstStyle/>
          <a:p>
            <a:r>
              <a:rPr lang="en-US" sz="2000"/>
              <a:t>Countries will report on climate change action and progress towards climate change mitigation starting in 2024</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71FBB1B5-EC17-4F41-910A-08B37AE323D4}"/>
              </a:ext>
            </a:extLst>
          </p:cNvPr>
          <p:cNvPicPr>
            <a:picLocks noChangeAspect="1"/>
          </p:cNvPicPr>
          <p:nvPr/>
        </p:nvPicPr>
        <p:blipFill>
          <a:blip r:embed="rId2"/>
          <a:stretch>
            <a:fillRect/>
          </a:stretch>
        </p:blipFill>
        <p:spPr>
          <a:xfrm>
            <a:off x="5295320" y="2166128"/>
            <a:ext cx="6253212" cy="3595597"/>
          </a:xfrm>
          <a:prstGeom prst="rect">
            <a:avLst/>
          </a:prstGeom>
          <a:solidFill>
            <a:schemeClr val="tx1"/>
          </a:solidFill>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6812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5405-1F77-48FE-A81E-428871E690D2}"/>
              </a:ext>
            </a:extLst>
          </p:cNvPr>
          <p:cNvSpPr>
            <a:spLocks noGrp="1"/>
          </p:cNvSpPr>
          <p:nvPr>
            <p:ph type="title"/>
          </p:nvPr>
        </p:nvSpPr>
        <p:spPr/>
        <p:txBody>
          <a:bodyPr/>
          <a:lstStyle/>
          <a:p>
            <a:endParaRPr lang="en-US" dirty="0"/>
          </a:p>
        </p:txBody>
      </p:sp>
      <p:pic>
        <p:nvPicPr>
          <p:cNvPr id="3074" name="Picture 2" descr="New - Expertise France">
            <a:extLst>
              <a:ext uri="{FF2B5EF4-FFF2-40B4-BE49-F238E27FC236}">
                <a16:creationId xmlns:a16="http://schemas.microsoft.com/office/drawing/2014/main" id="{ECF8EBA0-0FAC-463F-90DF-29B0891EEA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4847" y="1690688"/>
            <a:ext cx="950774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30C633-B3E9-4FFF-B031-4F0FD2BA65B8}"/>
              </a:ext>
            </a:extLst>
          </p:cNvPr>
          <p:cNvSpPr txBox="1"/>
          <p:nvPr/>
        </p:nvSpPr>
        <p:spPr>
          <a:xfrm>
            <a:off x="7083972" y="5496910"/>
            <a:ext cx="3520966" cy="369332"/>
          </a:xfrm>
          <a:prstGeom prst="rect">
            <a:avLst/>
          </a:prstGeom>
          <a:noFill/>
        </p:spPr>
        <p:txBody>
          <a:bodyPr wrap="square" rtlCol="0">
            <a:spAutoFit/>
          </a:bodyPr>
          <a:lstStyle/>
          <a:p>
            <a:r>
              <a:rPr lang="en-US" dirty="0"/>
              <a:t>Source</a:t>
            </a:r>
            <a:r>
              <a:rPr lang="ru-RU" dirty="0"/>
              <a:t>: </a:t>
            </a:r>
            <a:r>
              <a:rPr lang="en-US" dirty="0"/>
              <a:t>Expertise France</a:t>
            </a:r>
          </a:p>
        </p:txBody>
      </p:sp>
    </p:spTree>
    <p:extLst>
      <p:ext uri="{BB962C8B-B14F-4D97-AF65-F5344CB8AC3E}">
        <p14:creationId xmlns:p14="http://schemas.microsoft.com/office/powerpoint/2010/main" val="176134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0AE7-E8F0-41B3-85AD-48B414ABF080}"/>
              </a:ext>
            </a:extLst>
          </p:cNvPr>
          <p:cNvSpPr>
            <a:spLocks noGrp="1"/>
          </p:cNvSpPr>
          <p:nvPr>
            <p:ph type="title"/>
          </p:nvPr>
        </p:nvSpPr>
        <p:spPr/>
        <p:txBody>
          <a:bodyPr/>
          <a:lstStyle/>
          <a:p>
            <a:r>
              <a:rPr lang="en-US" b="1" dirty="0"/>
              <a:t>Carbon price is the basis of climate policy</a:t>
            </a:r>
          </a:p>
        </p:txBody>
      </p:sp>
      <p:pic>
        <p:nvPicPr>
          <p:cNvPr id="4" name="Content Placeholder 3">
            <a:extLst>
              <a:ext uri="{FF2B5EF4-FFF2-40B4-BE49-F238E27FC236}">
                <a16:creationId xmlns:a16="http://schemas.microsoft.com/office/drawing/2014/main" id="{8AE9CBC7-4E84-4C2B-AD29-A8CDF852511B}"/>
              </a:ext>
            </a:extLst>
          </p:cNvPr>
          <p:cNvPicPr>
            <a:picLocks noGrp="1" noChangeAspect="1"/>
          </p:cNvPicPr>
          <p:nvPr>
            <p:ph idx="1"/>
          </p:nvPr>
        </p:nvPicPr>
        <p:blipFill>
          <a:blip r:embed="rId2"/>
          <a:stretch>
            <a:fillRect/>
          </a:stretch>
        </p:blipFill>
        <p:spPr>
          <a:xfrm>
            <a:off x="578860" y="1918402"/>
            <a:ext cx="10677719" cy="4219639"/>
          </a:xfrm>
          <a:prstGeom prst="rect">
            <a:avLst/>
          </a:prstGeom>
        </p:spPr>
      </p:pic>
    </p:spTree>
    <p:extLst>
      <p:ext uri="{BB962C8B-B14F-4D97-AF65-F5344CB8AC3E}">
        <p14:creationId xmlns:p14="http://schemas.microsoft.com/office/powerpoint/2010/main" val="204032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C3FD-3D7E-45E1-A9F3-41BF5117A920}"/>
              </a:ext>
            </a:extLst>
          </p:cNvPr>
          <p:cNvSpPr>
            <a:spLocks noGrp="1"/>
          </p:cNvSpPr>
          <p:nvPr>
            <p:ph type="title"/>
          </p:nvPr>
        </p:nvSpPr>
        <p:spPr/>
        <p:txBody>
          <a:bodyPr/>
          <a:lstStyle/>
          <a:p>
            <a:r>
              <a:rPr lang="en-US" dirty="0"/>
              <a:t>How successful is the global community?</a:t>
            </a:r>
          </a:p>
        </p:txBody>
      </p:sp>
      <p:pic>
        <p:nvPicPr>
          <p:cNvPr id="4" name="Content Placeholder 3">
            <a:extLst>
              <a:ext uri="{FF2B5EF4-FFF2-40B4-BE49-F238E27FC236}">
                <a16:creationId xmlns:a16="http://schemas.microsoft.com/office/drawing/2014/main" id="{99066D73-2AD9-4BF5-92FC-B852820C4066}"/>
              </a:ext>
            </a:extLst>
          </p:cNvPr>
          <p:cNvPicPr>
            <a:picLocks noGrp="1" noChangeAspect="1"/>
          </p:cNvPicPr>
          <p:nvPr>
            <p:ph idx="1"/>
          </p:nvPr>
        </p:nvPicPr>
        <p:blipFill>
          <a:blip r:embed="rId2"/>
          <a:stretch>
            <a:fillRect/>
          </a:stretch>
        </p:blipFill>
        <p:spPr>
          <a:xfrm>
            <a:off x="957898" y="1510314"/>
            <a:ext cx="9100502" cy="4770021"/>
          </a:xfrm>
          <a:prstGeom prst="rect">
            <a:avLst/>
          </a:prstGeom>
        </p:spPr>
      </p:pic>
      <p:sp>
        <p:nvSpPr>
          <p:cNvPr id="5" name="TextBox 4">
            <a:extLst>
              <a:ext uri="{FF2B5EF4-FFF2-40B4-BE49-F238E27FC236}">
                <a16:creationId xmlns:a16="http://schemas.microsoft.com/office/drawing/2014/main" id="{2B658391-D586-4DE4-AB1B-B94ED34A571B}"/>
              </a:ext>
            </a:extLst>
          </p:cNvPr>
          <p:cNvSpPr txBox="1"/>
          <p:nvPr/>
        </p:nvSpPr>
        <p:spPr>
          <a:xfrm>
            <a:off x="6758152" y="5517931"/>
            <a:ext cx="2890345" cy="646331"/>
          </a:xfrm>
          <a:prstGeom prst="rect">
            <a:avLst/>
          </a:prstGeom>
          <a:noFill/>
        </p:spPr>
        <p:txBody>
          <a:bodyPr wrap="square" rtlCol="0">
            <a:spAutoFit/>
          </a:bodyPr>
          <a:lstStyle/>
          <a:p>
            <a:r>
              <a:rPr lang="en-US" dirty="0"/>
              <a:t>Source</a:t>
            </a:r>
            <a:r>
              <a:rPr lang="ru-RU" dirty="0"/>
              <a:t>: </a:t>
            </a:r>
            <a:r>
              <a:rPr lang="en-US" dirty="0"/>
              <a:t>Climate Action Tracker </a:t>
            </a:r>
          </a:p>
        </p:txBody>
      </p:sp>
    </p:spTree>
    <p:extLst>
      <p:ext uri="{BB962C8B-B14F-4D97-AF65-F5344CB8AC3E}">
        <p14:creationId xmlns:p14="http://schemas.microsoft.com/office/powerpoint/2010/main" val="206809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16457-C4EA-4981-9941-893553B1F078}"/>
              </a:ext>
            </a:extLst>
          </p:cNvPr>
          <p:cNvSpPr>
            <a:spLocks noGrp="1"/>
          </p:cNvSpPr>
          <p:nvPr>
            <p:ph type="title"/>
          </p:nvPr>
        </p:nvSpPr>
        <p:spPr/>
        <p:txBody>
          <a:bodyPr/>
          <a:lstStyle/>
          <a:p>
            <a:r>
              <a:rPr lang="en-US" dirty="0"/>
              <a:t>Climate Treaties in time</a:t>
            </a:r>
          </a:p>
        </p:txBody>
      </p:sp>
      <p:sp>
        <p:nvSpPr>
          <p:cNvPr id="3" name="Content Placeholder 2">
            <a:extLst>
              <a:ext uri="{FF2B5EF4-FFF2-40B4-BE49-F238E27FC236}">
                <a16:creationId xmlns:a16="http://schemas.microsoft.com/office/drawing/2014/main" id="{4850E484-BC8D-468E-83D5-BB9C7EE16DF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0CA0F3-C0C8-49F4-A442-3FF5B89C4684}"/>
              </a:ext>
            </a:extLst>
          </p:cNvPr>
          <p:cNvPicPr>
            <a:picLocks noChangeAspect="1"/>
          </p:cNvPicPr>
          <p:nvPr/>
        </p:nvPicPr>
        <p:blipFill>
          <a:blip r:embed="rId2"/>
          <a:stretch>
            <a:fillRect/>
          </a:stretch>
        </p:blipFill>
        <p:spPr>
          <a:xfrm>
            <a:off x="838200" y="1690688"/>
            <a:ext cx="9577552" cy="4558989"/>
          </a:xfrm>
          <a:prstGeom prst="rect">
            <a:avLst/>
          </a:prstGeom>
        </p:spPr>
      </p:pic>
    </p:spTree>
    <p:extLst>
      <p:ext uri="{BB962C8B-B14F-4D97-AF65-F5344CB8AC3E}">
        <p14:creationId xmlns:p14="http://schemas.microsoft.com/office/powerpoint/2010/main" val="162372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14B5-5EE6-459E-84E7-A202783F13C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B641D0A-997D-4E16-B9C5-786B4E593815}"/>
              </a:ext>
            </a:extLst>
          </p:cNvPr>
          <p:cNvPicPr>
            <a:picLocks noGrp="1" noChangeAspect="1"/>
          </p:cNvPicPr>
          <p:nvPr>
            <p:ph idx="1"/>
          </p:nvPr>
        </p:nvPicPr>
        <p:blipFill>
          <a:blip r:embed="rId2"/>
          <a:stretch>
            <a:fillRect/>
          </a:stretch>
        </p:blipFill>
        <p:spPr>
          <a:xfrm>
            <a:off x="453325" y="515007"/>
            <a:ext cx="9164070" cy="5661956"/>
          </a:xfrm>
          <a:prstGeom prst="rect">
            <a:avLst/>
          </a:prstGeom>
        </p:spPr>
      </p:pic>
    </p:spTree>
    <p:extLst>
      <p:ext uri="{BB962C8B-B14F-4D97-AF65-F5344CB8AC3E}">
        <p14:creationId xmlns:p14="http://schemas.microsoft.com/office/powerpoint/2010/main" val="33265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28AD-E6BC-4800-93A2-D79F0857BC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49BBF61-DB88-44DD-8E4D-DE1A89EB1871}"/>
              </a:ext>
            </a:extLst>
          </p:cNvPr>
          <p:cNvPicPr>
            <a:picLocks noGrp="1" noChangeAspect="1"/>
          </p:cNvPicPr>
          <p:nvPr>
            <p:ph idx="1"/>
          </p:nvPr>
        </p:nvPicPr>
        <p:blipFill>
          <a:blip r:embed="rId2"/>
          <a:stretch>
            <a:fillRect/>
          </a:stretch>
        </p:blipFill>
        <p:spPr>
          <a:xfrm>
            <a:off x="998483" y="365125"/>
            <a:ext cx="8514559" cy="5952255"/>
          </a:xfrm>
          <a:prstGeom prst="rect">
            <a:avLst/>
          </a:prstGeom>
        </p:spPr>
      </p:pic>
    </p:spTree>
    <p:extLst>
      <p:ext uri="{BB962C8B-B14F-4D97-AF65-F5344CB8AC3E}">
        <p14:creationId xmlns:p14="http://schemas.microsoft.com/office/powerpoint/2010/main" val="328491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A020-13A2-42A6-8CC6-C1916AA1EA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2433D3-20C6-4DB4-9E28-28F3575B3D36}"/>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A483FE1A-8C63-4EDA-89EA-50754CFF980C}"/>
              </a:ext>
            </a:extLst>
          </p:cNvPr>
          <p:cNvPicPr>
            <a:picLocks noChangeAspect="1"/>
          </p:cNvPicPr>
          <p:nvPr/>
        </p:nvPicPr>
        <p:blipFill>
          <a:blip r:embed="rId2"/>
          <a:stretch>
            <a:fillRect/>
          </a:stretch>
        </p:blipFill>
        <p:spPr>
          <a:xfrm>
            <a:off x="977462" y="495666"/>
            <a:ext cx="10615448" cy="6001857"/>
          </a:xfrm>
          <a:prstGeom prst="rect">
            <a:avLst/>
          </a:prstGeom>
        </p:spPr>
      </p:pic>
    </p:spTree>
    <p:extLst>
      <p:ext uri="{BB962C8B-B14F-4D97-AF65-F5344CB8AC3E}">
        <p14:creationId xmlns:p14="http://schemas.microsoft.com/office/powerpoint/2010/main" val="317970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756964-A069-4F2C-8428-69E686D989AD}"/>
              </a:ext>
            </a:extLst>
          </p:cNvPr>
          <p:cNvSpPr>
            <a:spLocks noGrp="1"/>
          </p:cNvSpPr>
          <p:nvPr>
            <p:ph type="title"/>
          </p:nvPr>
        </p:nvSpPr>
        <p:spPr>
          <a:xfrm>
            <a:off x="643467" y="321734"/>
            <a:ext cx="10905066" cy="1135737"/>
          </a:xfrm>
        </p:spPr>
        <p:txBody>
          <a:bodyPr>
            <a:normAutofit/>
          </a:bodyPr>
          <a:lstStyle/>
          <a:p>
            <a:r>
              <a:rPr lang="en-US" sz="3600" b="1"/>
              <a:t>Summary</a:t>
            </a:r>
          </a:p>
        </p:txBody>
      </p:sp>
      <p:sp>
        <p:nvSpPr>
          <p:cNvPr id="3" name="Content Placeholder 2">
            <a:extLst>
              <a:ext uri="{FF2B5EF4-FFF2-40B4-BE49-F238E27FC236}">
                <a16:creationId xmlns:a16="http://schemas.microsoft.com/office/drawing/2014/main" id="{8F89EE2A-B2EF-4493-A30D-7079B8BB4DC6}"/>
              </a:ext>
            </a:extLst>
          </p:cNvPr>
          <p:cNvSpPr>
            <a:spLocks noGrp="1"/>
          </p:cNvSpPr>
          <p:nvPr>
            <p:ph idx="1"/>
          </p:nvPr>
        </p:nvSpPr>
        <p:spPr>
          <a:xfrm>
            <a:off x="643467" y="1782981"/>
            <a:ext cx="10905066" cy="4393982"/>
          </a:xfrm>
        </p:spPr>
        <p:txBody>
          <a:bodyPr>
            <a:normAutofit/>
          </a:bodyPr>
          <a:lstStyle/>
          <a:p>
            <a:r>
              <a:rPr lang="en-US" sz="2000"/>
              <a:t>Since the 1990s, humanity has tried to create a global climate agreement, all of them have failed to reduce greenhouse gases</a:t>
            </a:r>
          </a:p>
          <a:p>
            <a:r>
              <a:rPr lang="en-US" sz="2000"/>
              <a:t>High hopes for the 2015 Paris Agreement</a:t>
            </a:r>
          </a:p>
          <a:p>
            <a:r>
              <a:rPr lang="en-US" sz="2000"/>
              <a:t>Wealthy countries have started to implement zero-carbon climate policies, thanks to institutions and technology development</a:t>
            </a:r>
          </a:p>
          <a:p>
            <a:r>
              <a:rPr lang="en-US" sz="2000"/>
              <a:t>Poor countries have also started developing NDCs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328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Wood human figure">
            <a:extLst>
              <a:ext uri="{FF2B5EF4-FFF2-40B4-BE49-F238E27FC236}">
                <a16:creationId xmlns:a16="http://schemas.microsoft.com/office/drawing/2014/main" id="{DEB4AD86-BB66-2106-5DA8-A86C90B45D5C}"/>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91A4C1EA-3143-4EBE-AAC8-75DF7500F2BB}"/>
              </a:ext>
            </a:extLst>
          </p:cNvPr>
          <p:cNvSpPr>
            <a:spLocks noGrp="1"/>
          </p:cNvSpPr>
          <p:nvPr>
            <p:ph type="ctrTitle"/>
          </p:nvPr>
        </p:nvSpPr>
        <p:spPr>
          <a:xfrm>
            <a:off x="477981" y="1122363"/>
            <a:ext cx="4023360" cy="3204134"/>
          </a:xfrm>
        </p:spPr>
        <p:txBody>
          <a:bodyPr anchor="b">
            <a:normAutofit/>
          </a:bodyPr>
          <a:lstStyle/>
          <a:p>
            <a:pPr algn="l"/>
            <a:r>
              <a:rPr lang="en-US" sz="4800"/>
              <a:t>Thank you for your attention!</a:t>
            </a:r>
          </a:p>
        </p:txBody>
      </p:sp>
      <p:sp>
        <p:nvSpPr>
          <p:cNvPr id="7" name="Subtitle 6">
            <a:extLst>
              <a:ext uri="{FF2B5EF4-FFF2-40B4-BE49-F238E27FC236}">
                <a16:creationId xmlns:a16="http://schemas.microsoft.com/office/drawing/2014/main" id="{7AFEEBB6-E4FB-498D-B5AE-45079EDDCCF1}"/>
              </a:ext>
            </a:extLst>
          </p:cNvPr>
          <p:cNvSpPr>
            <a:spLocks noGrp="1"/>
          </p:cNvSpPr>
          <p:nvPr>
            <p:ph type="subTitle" idx="1"/>
          </p:nvPr>
        </p:nvSpPr>
        <p:spPr>
          <a:xfrm>
            <a:off x="477980" y="4872922"/>
            <a:ext cx="4023359" cy="1208141"/>
          </a:xfrm>
        </p:spPr>
        <p:txBody>
          <a:bodyPr>
            <a:normAutofit/>
          </a:bodyPr>
          <a:lstStyle/>
          <a:p>
            <a:pPr algn="l"/>
            <a:endParaRPr lang="en-US" sz="2000"/>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8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lescope at top of the Eiffel Tower looking down out at the city">
            <a:extLst>
              <a:ext uri="{FF2B5EF4-FFF2-40B4-BE49-F238E27FC236}">
                <a16:creationId xmlns:a16="http://schemas.microsoft.com/office/drawing/2014/main" id="{0B8C3538-0000-E5C0-3392-8ADA08B7ADA2}"/>
              </a:ext>
            </a:extLst>
          </p:cNvPr>
          <p:cNvPicPr>
            <a:picLocks noChangeAspect="1"/>
          </p:cNvPicPr>
          <p:nvPr/>
        </p:nvPicPr>
        <p:blipFill rotWithShape="1">
          <a:blip r:embed="rId2"/>
          <a:srcRect l="3334" r="1008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92CC7-01FC-4986-A06D-76AB6D913326}"/>
              </a:ext>
            </a:extLst>
          </p:cNvPr>
          <p:cNvSpPr>
            <a:spLocks noGrp="1"/>
          </p:cNvSpPr>
          <p:nvPr>
            <p:ph type="title"/>
          </p:nvPr>
        </p:nvSpPr>
        <p:spPr>
          <a:xfrm>
            <a:off x="371094" y="1161288"/>
            <a:ext cx="3438144" cy="1124712"/>
          </a:xfrm>
        </p:spPr>
        <p:txBody>
          <a:bodyPr anchor="b">
            <a:normAutofit/>
          </a:bodyPr>
          <a:lstStyle/>
          <a:p>
            <a:r>
              <a:rPr lang="en-US" sz="2800" b="1"/>
              <a:t>Content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6B72EB9-99FE-4170-80A4-A4027E99B255}"/>
              </a:ext>
            </a:extLst>
          </p:cNvPr>
          <p:cNvSpPr>
            <a:spLocks noGrp="1"/>
          </p:cNvSpPr>
          <p:nvPr>
            <p:ph idx="1"/>
          </p:nvPr>
        </p:nvSpPr>
        <p:spPr>
          <a:xfrm>
            <a:off x="371094" y="2718054"/>
            <a:ext cx="3438906" cy="3207258"/>
          </a:xfrm>
        </p:spPr>
        <p:txBody>
          <a:bodyPr anchor="t">
            <a:normAutofit/>
          </a:bodyPr>
          <a:lstStyle/>
          <a:p>
            <a:pPr marL="571500" indent="-571500">
              <a:buFont typeface="+mj-lt"/>
              <a:buAutoNum type="romanUcPeriod"/>
            </a:pPr>
            <a:r>
              <a:rPr lang="en-US" sz="1700"/>
              <a:t>Brief history of global climate agreements</a:t>
            </a:r>
            <a:endParaRPr lang="ru-RU" sz="1700"/>
          </a:p>
          <a:p>
            <a:pPr marL="571500" indent="-571500">
              <a:buFont typeface="+mj-lt"/>
              <a:buAutoNum type="romanUcPeriod"/>
            </a:pPr>
            <a:r>
              <a:rPr lang="en-US" sz="1700"/>
              <a:t>Paris Agreement </a:t>
            </a:r>
            <a:r>
              <a:rPr lang="ru-RU" sz="1700"/>
              <a:t>(</a:t>
            </a:r>
            <a:r>
              <a:rPr lang="en-US" sz="1700"/>
              <a:t>NDC</a:t>
            </a:r>
            <a:r>
              <a:rPr lang="ru-RU" sz="1700"/>
              <a:t>)</a:t>
            </a:r>
            <a:endParaRPr lang="en-US" sz="1700"/>
          </a:p>
          <a:p>
            <a:pPr marL="571500" indent="-571500">
              <a:buFont typeface="+mj-lt"/>
              <a:buAutoNum type="romanUcPeriod"/>
            </a:pPr>
            <a:r>
              <a:rPr lang="en-US" sz="1700"/>
              <a:t>Progress and perspectives of global cooperative efforts</a:t>
            </a:r>
            <a:endParaRPr lang="ru-RU" sz="1700"/>
          </a:p>
          <a:p>
            <a:endParaRPr lang="ru-RU" sz="1700"/>
          </a:p>
        </p:txBody>
      </p:sp>
    </p:spTree>
    <p:extLst>
      <p:ext uri="{BB962C8B-B14F-4D97-AF65-F5344CB8AC3E}">
        <p14:creationId xmlns:p14="http://schemas.microsoft.com/office/powerpoint/2010/main" val="329935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4AF7-4A31-4652-80C0-EFE3E87380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8A2E11-DA13-4215-A6BA-BC60AE785F9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973466-A349-44AB-AE0C-C8B5787CD619}"/>
              </a:ext>
            </a:extLst>
          </p:cNvPr>
          <p:cNvPicPr>
            <a:picLocks noChangeAspect="1"/>
          </p:cNvPicPr>
          <p:nvPr/>
        </p:nvPicPr>
        <p:blipFill>
          <a:blip r:embed="rId2"/>
          <a:stretch>
            <a:fillRect/>
          </a:stretch>
        </p:blipFill>
        <p:spPr>
          <a:xfrm>
            <a:off x="1135118" y="195666"/>
            <a:ext cx="8275168" cy="6466667"/>
          </a:xfrm>
          <a:prstGeom prst="rect">
            <a:avLst/>
          </a:prstGeom>
        </p:spPr>
      </p:pic>
    </p:spTree>
    <p:extLst>
      <p:ext uri="{BB962C8B-B14F-4D97-AF65-F5344CB8AC3E}">
        <p14:creationId xmlns:p14="http://schemas.microsoft.com/office/powerpoint/2010/main" val="97623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1A2F-54E2-4A55-9846-70F6B829BD15}"/>
              </a:ext>
            </a:extLst>
          </p:cNvPr>
          <p:cNvSpPr>
            <a:spLocks noGrp="1"/>
          </p:cNvSpPr>
          <p:nvPr>
            <p:ph type="title"/>
          </p:nvPr>
        </p:nvSpPr>
        <p:spPr/>
        <p:txBody>
          <a:bodyPr/>
          <a:lstStyle/>
          <a:p>
            <a:r>
              <a:rPr lang="en-US" b="1" dirty="0"/>
              <a:t>Brief history of global climate agreements</a:t>
            </a:r>
          </a:p>
        </p:txBody>
      </p:sp>
      <p:graphicFrame>
        <p:nvGraphicFramePr>
          <p:cNvPr id="2052" name="Content Placeholder 2">
            <a:extLst>
              <a:ext uri="{FF2B5EF4-FFF2-40B4-BE49-F238E27FC236}">
                <a16:creationId xmlns:a16="http://schemas.microsoft.com/office/drawing/2014/main" id="{E150FC4B-424B-D866-6885-ACF08CF5B2AA}"/>
              </a:ext>
            </a:extLst>
          </p:cNvPr>
          <p:cNvGraphicFramePr>
            <a:graphicFrameLocks noGrp="1"/>
          </p:cNvGraphicFramePr>
          <p:nvPr>
            <p:ph idx="1"/>
          </p:nvPr>
        </p:nvGraphicFramePr>
        <p:xfrm>
          <a:off x="838200" y="1825625"/>
          <a:ext cx="544698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nequality Is Falling On Planet Earth | SDPB Radio">
            <a:extLst>
              <a:ext uri="{FF2B5EF4-FFF2-40B4-BE49-F238E27FC236}">
                <a16:creationId xmlns:a16="http://schemas.microsoft.com/office/drawing/2014/main" id="{74B1EFAE-BD6F-400D-AF07-86C59F8C38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197" y="1791193"/>
            <a:ext cx="4373114" cy="32756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F53FA5-971A-4588-96EC-E1A1131A2401}"/>
              </a:ext>
            </a:extLst>
          </p:cNvPr>
          <p:cNvSpPr txBox="1"/>
          <p:nvPr/>
        </p:nvSpPr>
        <p:spPr>
          <a:xfrm>
            <a:off x="7409793" y="5255172"/>
            <a:ext cx="3394841" cy="369332"/>
          </a:xfrm>
          <a:prstGeom prst="rect">
            <a:avLst/>
          </a:prstGeom>
          <a:noFill/>
        </p:spPr>
        <p:txBody>
          <a:bodyPr wrap="square" rtlCol="0">
            <a:spAutoFit/>
          </a:bodyPr>
          <a:lstStyle/>
          <a:p>
            <a:r>
              <a:rPr lang="en-US" dirty="0"/>
              <a:t>Source: sites.google.com</a:t>
            </a:r>
          </a:p>
        </p:txBody>
      </p:sp>
    </p:spTree>
    <p:extLst>
      <p:ext uri="{BB962C8B-B14F-4D97-AF65-F5344CB8AC3E}">
        <p14:creationId xmlns:p14="http://schemas.microsoft.com/office/powerpoint/2010/main" val="19646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4B33-8AB3-4FA9-85DE-D5AFA30B9D9D}"/>
              </a:ext>
            </a:extLst>
          </p:cNvPr>
          <p:cNvSpPr>
            <a:spLocks noGrp="1"/>
          </p:cNvSpPr>
          <p:nvPr>
            <p:ph type="title"/>
          </p:nvPr>
        </p:nvSpPr>
        <p:spPr/>
        <p:txBody>
          <a:bodyPr/>
          <a:lstStyle/>
          <a:p>
            <a:r>
              <a:rPr lang="en-US" b="1" dirty="0"/>
              <a:t>Important Climate Treaties</a:t>
            </a:r>
          </a:p>
        </p:txBody>
      </p:sp>
      <p:graphicFrame>
        <p:nvGraphicFramePr>
          <p:cNvPr id="7" name="Content Placeholder 2">
            <a:extLst>
              <a:ext uri="{FF2B5EF4-FFF2-40B4-BE49-F238E27FC236}">
                <a16:creationId xmlns:a16="http://schemas.microsoft.com/office/drawing/2014/main" id="{55D64154-EA62-424C-2BF7-8733CC827A7D}"/>
              </a:ext>
            </a:extLst>
          </p:cNvPr>
          <p:cNvGraphicFramePr>
            <a:graphicFrameLocks noGrp="1"/>
          </p:cNvGraphicFramePr>
          <p:nvPr>
            <p:ph idx="1"/>
          </p:nvPr>
        </p:nvGraphicFramePr>
        <p:xfrm>
          <a:off x="838199" y="1825624"/>
          <a:ext cx="5604641" cy="4364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36D2E64-B317-4859-858D-D86A55C622DA}"/>
              </a:ext>
            </a:extLst>
          </p:cNvPr>
          <p:cNvPicPr>
            <a:picLocks noChangeAspect="1"/>
          </p:cNvPicPr>
          <p:nvPr/>
        </p:nvPicPr>
        <p:blipFill>
          <a:blip r:embed="rId8"/>
          <a:stretch>
            <a:fillRect/>
          </a:stretch>
        </p:blipFill>
        <p:spPr>
          <a:xfrm>
            <a:off x="6536111" y="1825624"/>
            <a:ext cx="4817689" cy="3279228"/>
          </a:xfrm>
          <a:prstGeom prst="rect">
            <a:avLst/>
          </a:prstGeom>
        </p:spPr>
      </p:pic>
      <p:sp>
        <p:nvSpPr>
          <p:cNvPr id="5" name="TextBox 4">
            <a:extLst>
              <a:ext uri="{FF2B5EF4-FFF2-40B4-BE49-F238E27FC236}">
                <a16:creationId xmlns:a16="http://schemas.microsoft.com/office/drawing/2014/main" id="{EFA3816A-124D-4628-9DE7-97ED074376DA}"/>
              </a:ext>
            </a:extLst>
          </p:cNvPr>
          <p:cNvSpPr txBox="1"/>
          <p:nvPr/>
        </p:nvSpPr>
        <p:spPr>
          <a:xfrm>
            <a:off x="6442840" y="5307724"/>
            <a:ext cx="4719146" cy="369332"/>
          </a:xfrm>
          <a:prstGeom prst="rect">
            <a:avLst/>
          </a:prstGeom>
          <a:noFill/>
        </p:spPr>
        <p:txBody>
          <a:bodyPr wrap="square" rtlCol="0">
            <a:spAutoFit/>
          </a:bodyPr>
          <a:lstStyle/>
          <a:p>
            <a:r>
              <a:rPr lang="en-US" dirty="0"/>
              <a:t>Source</a:t>
            </a:r>
            <a:r>
              <a:rPr lang="ru-RU" dirty="0"/>
              <a:t>: </a:t>
            </a:r>
            <a:r>
              <a:rPr lang="en-US" dirty="0"/>
              <a:t>Anadolu Agency</a:t>
            </a:r>
            <a:r>
              <a:rPr lang="ru-RU" dirty="0"/>
              <a:t>,</a:t>
            </a:r>
            <a:r>
              <a:rPr lang="en-US" dirty="0"/>
              <a:t> Getty Images</a:t>
            </a:r>
          </a:p>
        </p:txBody>
      </p:sp>
    </p:spTree>
    <p:extLst>
      <p:ext uri="{BB962C8B-B14F-4D97-AF65-F5344CB8AC3E}">
        <p14:creationId xmlns:p14="http://schemas.microsoft.com/office/powerpoint/2010/main" val="755588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65124D-3B1D-48C2-BFB1-27F902C4AEFB}"/>
              </a:ext>
            </a:extLst>
          </p:cNvPr>
          <p:cNvSpPr>
            <a:spLocks noGrp="1"/>
          </p:cNvSpPr>
          <p:nvPr>
            <p:ph type="title"/>
          </p:nvPr>
        </p:nvSpPr>
        <p:spPr>
          <a:xfrm>
            <a:off x="524741" y="620392"/>
            <a:ext cx="3808268" cy="5504688"/>
          </a:xfrm>
        </p:spPr>
        <p:txBody>
          <a:bodyPr>
            <a:normAutofit/>
          </a:bodyPr>
          <a:lstStyle/>
          <a:p>
            <a:r>
              <a:rPr lang="en-US" sz="6000" b="1">
                <a:solidFill>
                  <a:schemeClr val="bg1"/>
                </a:solidFill>
              </a:rPr>
              <a:t>Paris Agreement</a:t>
            </a:r>
          </a:p>
        </p:txBody>
      </p:sp>
      <p:graphicFrame>
        <p:nvGraphicFramePr>
          <p:cNvPr id="5" name="Content Placeholder 2">
            <a:extLst>
              <a:ext uri="{FF2B5EF4-FFF2-40B4-BE49-F238E27FC236}">
                <a16:creationId xmlns:a16="http://schemas.microsoft.com/office/drawing/2014/main" id="{4B3027F1-07EE-A2CB-3C0B-AE64BD21C5F2}"/>
              </a:ext>
            </a:extLst>
          </p:cNvPr>
          <p:cNvGraphicFramePr>
            <a:graphicFrameLocks noGrp="1"/>
          </p:cNvGraphicFramePr>
          <p:nvPr>
            <p:ph idx="1"/>
            <p:extLst>
              <p:ext uri="{D42A27DB-BD31-4B8C-83A1-F6EECF244321}">
                <p14:modId xmlns:p14="http://schemas.microsoft.com/office/powerpoint/2010/main" val="331640089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67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7ABC44-13AC-4722-BFA7-A1B0925DF1B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a:solidFill>
                  <a:schemeClr val="tx1"/>
                </a:solidFill>
                <a:latin typeface="+mj-lt"/>
                <a:ea typeface="+mj-ea"/>
                <a:cs typeface="+mj-cs"/>
              </a:rPr>
              <a:t>Paris Agreement (2)</a:t>
            </a:r>
            <a:endParaRPr lang="en-US" sz="3600" kern="1200">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1EACB2E5-F044-473C-9885-8BB684738A34}"/>
              </a:ext>
            </a:extLst>
          </p:cNvPr>
          <p:cNvSpPr>
            <a:spLocks noGrp="1"/>
          </p:cNvSpPr>
          <p:nvPr>
            <p:ph sz="half" idx="1"/>
          </p:nvPr>
        </p:nvSpPr>
        <p:spPr>
          <a:xfrm>
            <a:off x="643469" y="1782981"/>
            <a:ext cx="4008384" cy="4393982"/>
          </a:xfrm>
        </p:spPr>
        <p:txBody>
          <a:bodyPr vert="horz" lIns="91440" tIns="45720" rIns="91440" bIns="45720" rtlCol="0">
            <a:normAutofit/>
          </a:bodyPr>
          <a:lstStyle/>
          <a:p>
            <a:r>
              <a:rPr lang="en-US" sz="2000"/>
              <a:t>It is the first-ever legally binding instrument that brings countries together to achieve a common goal of climate change mitigation and adaptation.</a:t>
            </a:r>
          </a:p>
          <a:p>
            <a:r>
              <a:rPr lang="en-US" sz="2000"/>
              <a:t>Financial Support</a:t>
            </a:r>
          </a:p>
          <a:p>
            <a:endParaRPr lang="en-US" sz="2000"/>
          </a:p>
          <a:p>
            <a:r>
              <a:rPr lang="en-US" sz="2000"/>
              <a:t>Ambition Cycle</a:t>
            </a:r>
          </a:p>
          <a:p>
            <a:endParaRPr lang="en-US" sz="2000"/>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D99CBE15-FF8F-4CE6-BB77-72DE0AD4B7A4}"/>
              </a:ext>
            </a:extLst>
          </p:cNvPr>
          <p:cNvPicPr>
            <a:picLocks noGrp="1" noChangeAspect="1"/>
          </p:cNvPicPr>
          <p:nvPr>
            <p:ph sz="half" idx="2"/>
          </p:nvPr>
        </p:nvPicPr>
        <p:blipFill>
          <a:blip r:embed="rId3"/>
          <a:stretch>
            <a:fillRect/>
          </a:stretch>
        </p:blipFill>
        <p:spPr>
          <a:xfrm>
            <a:off x="5295320" y="1796146"/>
            <a:ext cx="6253212" cy="4335561"/>
          </a:xfrm>
          <a:prstGeom prst="rect">
            <a:avLst/>
          </a:prstGeom>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5276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3A8B-011C-401A-AA62-8A590C2C23AB}"/>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6DF6608-57CC-4C1E-AB2D-027518A15C40}"/>
              </a:ext>
            </a:extLst>
          </p:cNvPr>
          <p:cNvSpPr txBox="1"/>
          <p:nvPr/>
        </p:nvSpPr>
        <p:spPr>
          <a:xfrm>
            <a:off x="6800134" y="6123543"/>
            <a:ext cx="4782208" cy="369332"/>
          </a:xfrm>
          <a:prstGeom prst="rect">
            <a:avLst/>
          </a:prstGeom>
          <a:noFill/>
        </p:spPr>
        <p:txBody>
          <a:bodyPr wrap="square" rtlCol="0">
            <a:spAutoFit/>
          </a:bodyPr>
          <a:lstStyle/>
          <a:p>
            <a:r>
              <a:rPr lang="en-US" dirty="0"/>
              <a:t>Source</a:t>
            </a:r>
            <a:r>
              <a:rPr lang="ru-RU" dirty="0"/>
              <a:t>: </a:t>
            </a:r>
            <a:r>
              <a:rPr lang="en-US" dirty="0"/>
              <a:t>Climate Change in CA Illustrated, 2020</a:t>
            </a:r>
          </a:p>
        </p:txBody>
      </p:sp>
      <p:sp>
        <p:nvSpPr>
          <p:cNvPr id="6" name="Content Placeholder 5">
            <a:extLst>
              <a:ext uri="{FF2B5EF4-FFF2-40B4-BE49-F238E27FC236}">
                <a16:creationId xmlns:a16="http://schemas.microsoft.com/office/drawing/2014/main" id="{3EEBD998-25DA-4784-AD0C-D512C4172660}"/>
              </a:ext>
            </a:extLst>
          </p:cNvPr>
          <p:cNvSpPr>
            <a:spLocks noGrp="1"/>
          </p:cNvSpPr>
          <p:nvPr>
            <p:ph idx="1"/>
          </p:nvPr>
        </p:nvSpPr>
        <p:spPr>
          <a:xfrm>
            <a:off x="838200" y="1825625"/>
            <a:ext cx="10071538" cy="3576692"/>
          </a:xfrm>
        </p:spPr>
        <p:txBody>
          <a:bodyPr/>
          <a:lstStyle/>
          <a:p>
            <a:endParaRPr lang="en-US" dirty="0"/>
          </a:p>
        </p:txBody>
      </p:sp>
      <p:pic>
        <p:nvPicPr>
          <p:cNvPr id="7" name="Picture 6">
            <a:extLst>
              <a:ext uri="{FF2B5EF4-FFF2-40B4-BE49-F238E27FC236}">
                <a16:creationId xmlns:a16="http://schemas.microsoft.com/office/drawing/2014/main" id="{C7A3E63B-CB53-48FC-9EBC-6BA131DB2662}"/>
              </a:ext>
            </a:extLst>
          </p:cNvPr>
          <p:cNvPicPr>
            <a:picLocks noChangeAspect="1"/>
          </p:cNvPicPr>
          <p:nvPr/>
        </p:nvPicPr>
        <p:blipFill>
          <a:blip r:embed="rId3"/>
          <a:stretch>
            <a:fillRect/>
          </a:stretch>
        </p:blipFill>
        <p:spPr>
          <a:xfrm>
            <a:off x="838199" y="443285"/>
            <a:ext cx="10071537" cy="5370983"/>
          </a:xfrm>
          <a:prstGeom prst="rect">
            <a:avLst/>
          </a:prstGeom>
        </p:spPr>
      </p:pic>
    </p:spTree>
    <p:extLst>
      <p:ext uri="{BB962C8B-B14F-4D97-AF65-F5344CB8AC3E}">
        <p14:creationId xmlns:p14="http://schemas.microsoft.com/office/powerpoint/2010/main" val="24675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E3A99C-8BC6-418E-A682-00AE4D7EF971}"/>
              </a:ext>
            </a:extLst>
          </p:cNvPr>
          <p:cNvSpPr>
            <a:spLocks noGrp="1"/>
          </p:cNvSpPr>
          <p:nvPr>
            <p:ph type="title"/>
          </p:nvPr>
        </p:nvSpPr>
        <p:spPr>
          <a:xfrm>
            <a:off x="524741" y="620392"/>
            <a:ext cx="3808268" cy="5504688"/>
          </a:xfrm>
        </p:spPr>
        <p:txBody>
          <a:bodyPr>
            <a:normAutofit/>
          </a:bodyPr>
          <a:lstStyle/>
          <a:p>
            <a:r>
              <a:rPr lang="en-US" sz="6000" b="1">
                <a:solidFill>
                  <a:schemeClr val="bg1"/>
                </a:solidFill>
              </a:rPr>
              <a:t>Mechanism of the Paris Agreement</a:t>
            </a:r>
          </a:p>
        </p:txBody>
      </p:sp>
      <p:graphicFrame>
        <p:nvGraphicFramePr>
          <p:cNvPr id="5" name="Content Placeholder 2">
            <a:extLst>
              <a:ext uri="{FF2B5EF4-FFF2-40B4-BE49-F238E27FC236}">
                <a16:creationId xmlns:a16="http://schemas.microsoft.com/office/drawing/2014/main" id="{66295B21-FAA2-A828-F059-50BFD157F096}"/>
              </a:ext>
            </a:extLst>
          </p:cNvPr>
          <p:cNvGraphicFramePr>
            <a:graphicFrameLocks noGrp="1"/>
          </p:cNvGraphicFramePr>
          <p:nvPr>
            <p:ph idx="1"/>
            <p:extLst>
              <p:ext uri="{D42A27DB-BD31-4B8C-83A1-F6EECF244321}">
                <p14:modId xmlns:p14="http://schemas.microsoft.com/office/powerpoint/2010/main" val="25160346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54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03A6B-A0EA-46AC-8854-804DFFB33AE9}"/>
              </a:ext>
            </a:extLst>
          </p:cNvPr>
          <p:cNvSpPr>
            <a:spLocks noGrp="1"/>
          </p:cNvSpPr>
          <p:nvPr>
            <p:ph type="title"/>
          </p:nvPr>
        </p:nvSpPr>
        <p:spPr>
          <a:xfrm>
            <a:off x="524741" y="620392"/>
            <a:ext cx="3808268" cy="5504688"/>
          </a:xfrm>
        </p:spPr>
        <p:txBody>
          <a:bodyPr>
            <a:normAutofit/>
          </a:bodyPr>
          <a:lstStyle/>
          <a:p>
            <a:r>
              <a:rPr lang="en-US" sz="6000" b="1">
                <a:solidFill>
                  <a:schemeClr val="bg1"/>
                </a:solidFill>
              </a:rPr>
              <a:t>Financial Support</a:t>
            </a:r>
          </a:p>
        </p:txBody>
      </p:sp>
      <p:graphicFrame>
        <p:nvGraphicFramePr>
          <p:cNvPr id="5" name="Content Placeholder 2">
            <a:extLst>
              <a:ext uri="{FF2B5EF4-FFF2-40B4-BE49-F238E27FC236}">
                <a16:creationId xmlns:a16="http://schemas.microsoft.com/office/drawing/2014/main" id="{81D4995A-A18B-E46F-C198-5C5A8F105E7F}"/>
              </a:ext>
            </a:extLst>
          </p:cNvPr>
          <p:cNvGraphicFramePr>
            <a:graphicFrameLocks noGrp="1"/>
          </p:cNvGraphicFramePr>
          <p:nvPr>
            <p:ph idx="1"/>
            <p:extLst>
              <p:ext uri="{D42A27DB-BD31-4B8C-83A1-F6EECF244321}">
                <p14:modId xmlns:p14="http://schemas.microsoft.com/office/powerpoint/2010/main" val="150875740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284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1628</Words>
  <Application>Microsoft Office PowerPoint</Application>
  <PresentationFormat>Widescreen</PresentationFormat>
  <Paragraphs>67</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International Climate Policy </vt:lpstr>
      <vt:lpstr>Content</vt:lpstr>
      <vt:lpstr>Brief history of global climate agreements</vt:lpstr>
      <vt:lpstr>Important Climate Treaties</vt:lpstr>
      <vt:lpstr>Paris Agreement</vt:lpstr>
      <vt:lpstr>Paris Agreement (2)</vt:lpstr>
      <vt:lpstr>PowerPoint Presentation</vt:lpstr>
      <vt:lpstr>Mechanism of the Paris Agreement</vt:lpstr>
      <vt:lpstr>Financial Support</vt:lpstr>
      <vt:lpstr>Progress Monitoring</vt:lpstr>
      <vt:lpstr>PowerPoint Presentation</vt:lpstr>
      <vt:lpstr>Carbon price is the basis of climate policy</vt:lpstr>
      <vt:lpstr>How successful is the global community?</vt:lpstr>
      <vt:lpstr>Climate Treaties in time</vt:lpstr>
      <vt:lpstr>PowerPoint Presentation</vt:lpstr>
      <vt:lpstr>PowerPoint Presentation</vt:lpstr>
      <vt:lpstr>PowerPoint Presentation</vt:lpstr>
      <vt:lpstr>Summary</vt:lpstr>
      <vt:lpstr>Thank you for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Rahat Sabyrbekov</cp:lastModifiedBy>
  <cp:revision>78</cp:revision>
  <dcterms:created xsi:type="dcterms:W3CDTF">2021-06-21T15:20:18Z</dcterms:created>
  <dcterms:modified xsi:type="dcterms:W3CDTF">2022-11-25T04:42:57Z</dcterms:modified>
</cp:coreProperties>
</file>