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0" autoAdjust="0"/>
  </p:normalViewPr>
  <p:slideViewPr>
    <p:cSldViewPr>
      <p:cViewPr varScale="1">
        <p:scale>
          <a:sx n="80" d="100"/>
          <a:sy n="80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F215-0412-44DE-85BC-F56D2E892FC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FA517-E641-4037-A5F6-AD58B5927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9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FA517-E641-4037-A5F6-AD58B59274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6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FA517-E641-4037-A5F6-AD58B59274D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3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DB96-72C0-494D-9797-D069CB17DEE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463-ED34-488C-80E3-76BED1A40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7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DB96-72C0-494D-9797-D069CB17DEE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463-ED34-488C-80E3-76BED1A40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7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DB96-72C0-494D-9797-D069CB17DEE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463-ED34-488C-80E3-76BED1A40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1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DB96-72C0-494D-9797-D069CB17DEE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463-ED34-488C-80E3-76BED1A40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6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DB96-72C0-494D-9797-D069CB17DEE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463-ED34-488C-80E3-76BED1A40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2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DB96-72C0-494D-9797-D069CB17DEE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463-ED34-488C-80E3-76BED1A40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7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DB96-72C0-494D-9797-D069CB17DEE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463-ED34-488C-80E3-76BED1A40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8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DB96-72C0-494D-9797-D069CB17DEE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463-ED34-488C-80E3-76BED1A40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0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DB96-72C0-494D-9797-D069CB17DEE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463-ED34-488C-80E3-76BED1A40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3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DB96-72C0-494D-9797-D069CB17DEE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463-ED34-488C-80E3-76BED1A40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4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DB96-72C0-494D-9797-D069CB17DEE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B2463-ED34-488C-80E3-76BED1A40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2DB96-72C0-494D-9797-D069CB17DEE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B2463-ED34-488C-80E3-76BED1A40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5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Poverty and Inequality in the Kyrgyz Republic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0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Inequality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01841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2009,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coefficient of per capita consumption, a measure of inequality, was 25.5.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was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higher for urban areas than for rural areas. Across oblasts,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coefficient varies, 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lowest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inequality in Jalal-Abad and the highest in Chui (19.7 and 25.6, respectively).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Interestingly, Issyk-Kul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Osh oblasts have higher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coefficients than Bishkek, which is the most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urbanized city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country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29787" r="27503" b="26151"/>
          <a:stretch/>
        </p:blipFill>
        <p:spPr bwMode="auto">
          <a:xfrm>
            <a:off x="2048653" y="3056167"/>
            <a:ext cx="5622758" cy="322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30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Mean Consumption by Quintile,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2009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26315" r="28058" b="38487"/>
          <a:stretch/>
        </p:blipFill>
        <p:spPr bwMode="auto">
          <a:xfrm>
            <a:off x="1589804" y="2924944"/>
            <a:ext cx="6180416" cy="286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1340768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estimation of mean consumption as a share of the poverty line and the highest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quintile’s mean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consumption show the extent of inequality. It appears that households in the first quintile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just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70 percent of the value of the poverty line, whereas those in the fifth quintile enjoy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consumption 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2.6 times the value of the poverty 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Living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conditions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0534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Disparities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dwelling conditions are large between the poor and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nonpoor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poor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live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more crowded spaces compared with both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nonpoor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average national levels. Both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total area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dwelling and the living area of dwelling per capita are significantly smaller for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poor. 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addition, the poor have problems accessing basic housing amenities such as cold and hot water,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gas,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heating.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3" t="29835" r="28427" b="28454"/>
          <a:stretch/>
        </p:blipFill>
        <p:spPr bwMode="auto">
          <a:xfrm>
            <a:off x="1994102" y="3082642"/>
            <a:ext cx="5443827" cy="305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801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1" t="40705" r="27714" b="23263"/>
          <a:stretch/>
        </p:blipFill>
        <p:spPr bwMode="auto">
          <a:xfrm>
            <a:off x="1187624" y="1603869"/>
            <a:ext cx="7160729" cy="332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223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6876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As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data show, the relationship between poverty status and the educational attainment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household head is negative. The statistics confirm that low or no educational attainment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household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head increases the likelihood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household poverty.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4" t="25549" r="25036" b="17667"/>
          <a:stretch/>
        </p:blipFill>
        <p:spPr bwMode="auto">
          <a:xfrm>
            <a:off x="1763688" y="2469089"/>
            <a:ext cx="6072249" cy="415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2222868"/>
            <a:ext cx="4806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Poverty Rates and Educational Attainment of Household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Head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32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0" t="28896" r="26255" b="28666"/>
          <a:stretch/>
        </p:blipFill>
        <p:spPr bwMode="auto">
          <a:xfrm>
            <a:off x="1043608" y="1682404"/>
            <a:ext cx="7248149" cy="390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1682" y="10360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Education of Household Head and Absolute Poverty Rates,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Location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227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1277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Another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important question in this context is whether the poor have less education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they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cannot afford advanced education or because they do not see the benefit of higher education.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data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household education expenditures (both formal and informal) suggest an answer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Expenditures on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t="22078" r="26629" b="36834"/>
          <a:stretch/>
        </p:blipFill>
        <p:spPr bwMode="auto">
          <a:xfrm>
            <a:off x="1567172" y="2801581"/>
            <a:ext cx="6253210" cy="326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08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Dynamics of Poverty and Inequality in 2006 –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2009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Trend in Poverty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Levels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3" t="37987" r="33376" b="26833"/>
          <a:stretch/>
        </p:blipFill>
        <p:spPr bwMode="auto">
          <a:xfrm>
            <a:off x="1475656" y="2132856"/>
            <a:ext cx="6283875" cy="329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0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Rural and Urban Poverty Trends,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2006–09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3" t="32954" r="24755" b="22834"/>
          <a:stretch/>
        </p:blipFill>
        <p:spPr bwMode="auto">
          <a:xfrm>
            <a:off x="1115616" y="1700808"/>
            <a:ext cx="711043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20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224" y="1017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Changes in Inequality, Consumption, and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Income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1612" y="1209346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Inequality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which is measured by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coefficient of per capita consumption,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stagnated over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2008 and 2009 but was declining in the earlier period. That decline was driven mainly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reduction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rural inequalities; the urban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coefficient showed a slower rate of reduction,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especially 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recent years.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2" t="26461" r="28129" b="24834"/>
          <a:stretch/>
        </p:blipFill>
        <p:spPr bwMode="auto">
          <a:xfrm>
            <a:off x="1857935" y="2996952"/>
            <a:ext cx="5408656" cy="356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079" y="2520054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Gini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coefficient of Consumption per Capita, by Urban and Rural,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2006–09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74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0959" y="1916832"/>
            <a:ext cx="7848872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Poverty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reduction is an important goal for governments of many developing countries.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goal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synonymous with economic development and achieving a higher quality of life for all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population groups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content of this report is based on data from the Kyrgyz Integrated Household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Survey (KIHS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for 2009, which was collected and made available to the World Bank by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National Statistical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Committee (NSC) of the Kyrgyz Republic.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113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Although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inequality was falling at the national level, the oblasts showed erratic changes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coefficient. Thus, Osh, Jalal-Abad, and Issyk-Kul oblasts witnessed an increase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inequality levels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from 2007 to 2009 of 3.5, 0.9, and 1.1 percentage points, respectively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5179" y="191989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Gini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coefficient (Per Capita Consumption) by Oblast,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09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41167" r="26723" b="27167"/>
          <a:stretch/>
        </p:blipFill>
        <p:spPr bwMode="auto">
          <a:xfrm>
            <a:off x="752544" y="2708920"/>
            <a:ext cx="78549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84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To What Extent Does the Existing Safety Net Protect the Poor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t="17533" r="32439" b="38167"/>
          <a:stretch/>
        </p:blipFill>
        <p:spPr bwMode="auto">
          <a:xfrm>
            <a:off x="1691680" y="1772816"/>
            <a:ext cx="599926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57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 of the presentation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8064896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report consists of two main parts.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The first part discusses poverty and inequality for 2009 and, thus, from a static perceptive. So, the first section describes and discusses the main features and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correlates of the poor. The goal is to provide a brief overview of poverty in the Kyrgyz Republic and describe the characteristics of households and the poor.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The second section discusses the dynamics of poverty and inequality in the Kyrgyz Republic during 2006–2009. This section relates the trends of macro indicators (gross domestic product [GDP], growth in different sectors of the economy, the consumer price index [CPI], remittances, and social budget expenditures) to changes in micro indicators of interest (poverty and inequality).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0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Development Indicators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21635" r="19920" b="21052"/>
          <a:stretch/>
        </p:blipFill>
        <p:spPr bwMode="auto">
          <a:xfrm>
            <a:off x="899592" y="1579837"/>
            <a:ext cx="7746573" cy="40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16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6" t="12006" r="14372" b="20724"/>
          <a:stretch/>
        </p:blipFill>
        <p:spPr bwMode="auto">
          <a:xfrm>
            <a:off x="1014935" y="1200835"/>
            <a:ext cx="761629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64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2" t="16988" r="26486" b="11512"/>
          <a:stretch/>
        </p:blipFill>
        <p:spPr bwMode="auto">
          <a:xfrm>
            <a:off x="1475656" y="548680"/>
            <a:ext cx="6264696" cy="569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66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132856"/>
            <a:ext cx="7848872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terms of selected human development indicators, the Kyrgyz Republic is in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better position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low-income countries but lagging behind other countries in the Europe and Central Asia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(ECA) Region. Yet, the persistence of low social indicators reflects continued economic problems in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country related to the prolonged period of transition and political instability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5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Characteristics of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Poor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276763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Number and geographic distribution of the poor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2" t="34776" r="29723" b="21052"/>
          <a:stretch/>
        </p:blipFill>
        <p:spPr bwMode="auto">
          <a:xfrm>
            <a:off x="1807954" y="1712423"/>
            <a:ext cx="5744116" cy="347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556" y="509427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incidence of rural poverty is significantly higher than that of urban poverty, 37.1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percent versus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22.0 percent, respectively. Similarly, the incidence of extreme poverty in rural and urban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areas 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3.1 percent and 2.7 percent, respectively.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75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Incidence and Distribution of Poverty,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Oblast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t="33333" r="28149" b="29440"/>
          <a:stretch/>
        </p:blipFill>
        <p:spPr bwMode="auto">
          <a:xfrm>
            <a:off x="968861" y="980728"/>
            <a:ext cx="776074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38536" y="494116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regional distribution of poverty is also related to the rural-urban characterization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poor.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53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141</Words>
  <Application>Microsoft Office PowerPoint</Application>
  <PresentationFormat>Экран (4:3)</PresentationFormat>
  <Paragraphs>39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Poverty and Inequality in the Kyrgyz Republic</vt:lpstr>
      <vt:lpstr>Introduction</vt:lpstr>
      <vt:lpstr>Structure of the presentation </vt:lpstr>
      <vt:lpstr>Development Indicators</vt:lpstr>
      <vt:lpstr>Презентация PowerPoint</vt:lpstr>
      <vt:lpstr>Презентация PowerPoint</vt:lpstr>
      <vt:lpstr>Презентация PowerPoint</vt:lpstr>
      <vt:lpstr>Characteristics of the Poor</vt:lpstr>
      <vt:lpstr>Презентация PowerPoint</vt:lpstr>
      <vt:lpstr>Inequality</vt:lpstr>
      <vt:lpstr>Mean Consumption by Quintile, 2009</vt:lpstr>
      <vt:lpstr>Living conditions</vt:lpstr>
      <vt:lpstr>Презентация PowerPoint</vt:lpstr>
      <vt:lpstr>Education</vt:lpstr>
      <vt:lpstr>Презентация PowerPoint</vt:lpstr>
      <vt:lpstr>Expenditures on Education</vt:lpstr>
      <vt:lpstr>The Dynamics of Poverty and Inequality in 2006 – 2009</vt:lpstr>
      <vt:lpstr>Rural and Urban Poverty Trends, 2006–09</vt:lpstr>
      <vt:lpstr>Changes in Inequality, Consumption, and Income</vt:lpstr>
      <vt:lpstr>Презентация PowerPoint</vt:lpstr>
      <vt:lpstr>To What Extent Does the Existing Safety Net Protect the Poor?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 and Inequality in the Kyrgyz Republic</dc:title>
  <dc:creator>Азамат</dc:creator>
  <cp:lastModifiedBy>Азамат</cp:lastModifiedBy>
  <cp:revision>13</cp:revision>
  <dcterms:created xsi:type="dcterms:W3CDTF">2020-01-21T16:29:56Z</dcterms:created>
  <dcterms:modified xsi:type="dcterms:W3CDTF">2020-01-21T18:42:49Z</dcterms:modified>
</cp:coreProperties>
</file>