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30"/>
  </p:notesMasterIdLst>
  <p:handoutMasterIdLst>
    <p:handoutMasterId r:id="rId31"/>
  </p:handoutMasterIdLst>
  <p:sldIdLst>
    <p:sldId id="282" r:id="rId5"/>
    <p:sldId id="306" r:id="rId6"/>
    <p:sldId id="307" r:id="rId7"/>
    <p:sldId id="308" r:id="rId8"/>
    <p:sldId id="309" r:id="rId9"/>
    <p:sldId id="310" r:id="rId10"/>
    <p:sldId id="311" r:id="rId11"/>
    <p:sldId id="318" r:id="rId12"/>
    <p:sldId id="312" r:id="rId13"/>
    <p:sldId id="313" r:id="rId14"/>
    <p:sldId id="324" r:id="rId15"/>
    <p:sldId id="316" r:id="rId16"/>
    <p:sldId id="317" r:id="rId17"/>
    <p:sldId id="322" r:id="rId18"/>
    <p:sldId id="319" r:id="rId19"/>
    <p:sldId id="320" r:id="rId20"/>
    <p:sldId id="321" r:id="rId21"/>
    <p:sldId id="323" r:id="rId22"/>
    <p:sldId id="325" r:id="rId23"/>
    <p:sldId id="314" r:id="rId24"/>
    <p:sldId id="315" r:id="rId25"/>
    <p:sldId id="326" r:id="rId26"/>
    <p:sldId id="327" r:id="rId27"/>
    <p:sldId id="328" r:id="rId28"/>
    <p:sldId id="32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E3E"/>
    <a:srgbClr val="6D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84328" autoAdjust="0"/>
  </p:normalViewPr>
  <p:slideViewPr>
    <p:cSldViewPr snapToGrid="0">
      <p:cViewPr varScale="1">
        <p:scale>
          <a:sx n="72" d="100"/>
          <a:sy n="72" d="100"/>
        </p:scale>
        <p:origin x="672" y="78"/>
      </p:cViewPr>
      <p:guideLst/>
    </p:cSldViewPr>
  </p:slideViewPr>
  <p:notesTextViewPr>
    <p:cViewPr>
      <p:scale>
        <a:sx n="1" d="1"/>
        <a:sy n="1" d="1"/>
      </p:scale>
      <p:origin x="0" y="0"/>
    </p:cViewPr>
  </p:notesTextViewPr>
  <p:notesViewPr>
    <p:cSldViewPr snapToGrid="0">
      <p:cViewPr varScale="1">
        <p:scale>
          <a:sx n="66" d="100"/>
          <a:sy n="66" d="100"/>
        </p:scale>
        <p:origin x="228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836F02-AF67-416B-AB85-08CFF698F86D}" type="datetimeFigureOut">
              <a:rPr lang="en-US" smtClean="0"/>
              <a:t>2/15/2019</a:t>
            </a:fld>
            <a:endParaRPr lang="en-US" dirty="0"/>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65BC62-3B36-43F8-8B69-D6E5E743DA31}" type="slidenum">
              <a:rPr lang="en-US" smtClean="0"/>
              <a:t>‹#›</a:t>
            </a:fld>
            <a:endParaRPr lang="en-US" dirty="0"/>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7E8F0-931C-4E43-98D1-A3CD0E0034DC}" type="datetimeFigureOut">
              <a:rPr lang="en-US" smtClean="0"/>
              <a:t>2/15/2019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B063-7F11-4E3B-BA52-07405B1C2D95}" type="slidenum">
              <a:rPr lang="en-US" smtClean="0"/>
              <a:t>‹#›</a:t>
            </a:fld>
            <a:endParaRPr lang="en-US" dirty="0"/>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81388F-6D01-4763-9497-2C5F78AF5477}"/>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p:nvPr/>
        </p:nvSpPr>
        <p:spPr bwMode="ltGray">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lgn="ctr">
              <a:defRPr sz="5400" b="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277432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ltGray">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606669"/>
            <a:ext cx="10561418" cy="3813527"/>
          </a:xfrm>
        </p:spPr>
        <p:txBody>
          <a:bodyPr anchor="ctr" anchorCtr="0"/>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ctr" anchorCtr="0">
            <a:no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57640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8" name="Footer Placeholder 7"/>
          <p:cNvSpPr>
            <a:spLocks noGrp="1"/>
          </p:cNvSpPr>
          <p:nvPr>
            <p:ph type="ftr" sz="quarter" idx="11"/>
          </p:nvPr>
        </p:nvSpPr>
        <p:spPr/>
        <p:txBody>
          <a:bodyPr/>
          <a:lstStyle/>
          <a:p>
            <a:r>
              <a:rPr lang="en-ZA" dirty="0"/>
              <a:t>Add a footer </a:t>
            </a:r>
            <a:endParaRPr lang="en-US" dirty="0"/>
          </a:p>
        </p:txBody>
      </p:sp>
      <p:sp>
        <p:nvSpPr>
          <p:cNvPr id="9" name="Slide Number Placeholder 8"/>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355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4" name="Footer Placeholder 3"/>
          <p:cNvSpPr>
            <a:spLocks noGrp="1"/>
          </p:cNvSpPr>
          <p:nvPr>
            <p:ph type="ftr" sz="quarter" idx="11"/>
          </p:nvPr>
        </p:nvSpPr>
        <p:spPr/>
        <p:txBody>
          <a:bodyPr/>
          <a:lstStyle/>
          <a:p>
            <a:r>
              <a:rPr lang="en-ZA" dirty="0"/>
              <a:t>Add a footer </a:t>
            </a:r>
            <a:endParaRPr lang="en-US" dirty="0"/>
          </a:p>
        </p:txBody>
      </p:sp>
      <p:sp>
        <p:nvSpPr>
          <p:cNvPr id="5" name="Slide Number Placeholder 4"/>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189812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3" name="Footer Placeholder 2"/>
          <p:cNvSpPr>
            <a:spLocks noGrp="1"/>
          </p:cNvSpPr>
          <p:nvPr>
            <p:ph type="ftr" sz="quarter" idx="11"/>
          </p:nvPr>
        </p:nvSpPr>
        <p:spPr/>
        <p:txBody>
          <a:bodyPr/>
          <a:lstStyle/>
          <a:p>
            <a:r>
              <a:rPr lang="en-ZA" dirty="0"/>
              <a:t>Add a footer </a:t>
            </a:r>
            <a:endParaRPr lang="en-US" dirty="0"/>
          </a:p>
        </p:txBody>
      </p:sp>
      <p:sp>
        <p:nvSpPr>
          <p:cNvPr id="4" name="Slide Number Placeholder 3"/>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34036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ltGray">
          <a:xfrm>
            <a:off x="1073151" y="446087"/>
            <a:ext cx="3547533" cy="283844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ffectLst>
            <a:innerShdw blurRad="114300">
              <a:prstClr val="black"/>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2576512"/>
          </a:xfrm>
        </p:spPr>
        <p:txBody>
          <a:bodyPr anchor="ctr" anchorCtr="0"/>
          <a:lstStyle>
            <a:lvl1pPr algn="l">
              <a:defRPr sz="4000" b="0"/>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3022600"/>
            <a:ext cx="3547533" cy="283844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10561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ltGray">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nchorCtr="0">
            <a:normAutofit/>
          </a:bodyPr>
          <a:lstStyle>
            <a:lvl1pPr marL="0" indent="0" algn="l">
              <a:buFontTx/>
              <a:buNone/>
              <a:defRPr sz="2800"/>
            </a:lvl1pPr>
          </a:lstStyle>
          <a:p>
            <a:pPr lvl="0"/>
            <a:r>
              <a:rPr lang="en-US"/>
              <a:t>Edit Master text styles</a:t>
            </a:r>
          </a:p>
        </p:txBody>
      </p:sp>
      <p:sp>
        <p:nvSpPr>
          <p:cNvPr id="4" name="Date Placeholder 3"/>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414096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ltGray">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nchor="ctr" anchorCtr="0"/>
          <a:lstStyle>
            <a:lvl1pPr algn="l">
              <a:defRPr sz="4000" b="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ctr" anchorCtr="0">
            <a:normAutofit/>
          </a:bodyPr>
          <a:lstStyle>
            <a:lvl1pPr marL="0" indent="0" algn="ctr">
              <a:buFontTx/>
              <a:buNone/>
              <a:defRPr sz="2800"/>
            </a:lvl1pPr>
          </a:lstStyle>
          <a:p>
            <a:pPr lvl="0"/>
            <a:r>
              <a:rPr lang="en-US"/>
              <a:t>Edit Master text styles</a:t>
            </a:r>
          </a:p>
        </p:txBody>
      </p:sp>
      <p:sp>
        <p:nvSpPr>
          <p:cNvPr id="2" name="Date Placeholder 1"/>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3" name="Footer Placeholder 2"/>
          <p:cNvSpPr>
            <a:spLocks noGrp="1"/>
          </p:cNvSpPr>
          <p:nvPr>
            <p:ph type="ftr" sz="quarter" idx="11"/>
          </p:nvPr>
        </p:nvSpPr>
        <p:spPr/>
        <p:txBody>
          <a:bodyPr/>
          <a:lstStyle/>
          <a:p>
            <a:r>
              <a:rPr lang="en-ZA" dirty="0"/>
              <a:t>Add a footer </a:t>
            </a:r>
            <a:endParaRPr lang="en-US" dirty="0"/>
          </a:p>
        </p:txBody>
      </p:sp>
      <p:sp>
        <p:nvSpPr>
          <p:cNvPr id="4" name="Slide Number Placeholder 3"/>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1684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ltGray">
          <a:xfrm>
            <a:off x="7669651" y="0"/>
            <a:ext cx="4522349" cy="5861051"/>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3754460" cy="5134798"/>
          </a:xfrm>
        </p:spPr>
        <p:txBody>
          <a:bodyPr vert="horz" anchor="ctr" anchorCtr="1"/>
          <a:lstStyle>
            <a:lvl1pPr algn="l">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horz" anchor="ctr" anchorCtr="1"/>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118369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491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Content Only ">
    <p:spTree>
      <p:nvGrpSpPr>
        <p:cNvPr id="1" name=""/>
        <p:cNvGrpSpPr/>
        <p:nvPr/>
      </p:nvGrpSpPr>
      <p:grpSpPr>
        <a:xfrm>
          <a:off x="0" y="0"/>
          <a:ext cx="0" cy="0"/>
          <a:chOff x="0" y="0"/>
          <a:chExt cx="0" cy="0"/>
        </a:xfrm>
      </p:grpSpPr>
      <p:sp>
        <p:nvSpPr>
          <p:cNvPr id="10" name="Freeform 7"/>
          <p:cNvSpPr/>
          <p:nvPr/>
        </p:nvSpPr>
        <p:spPr bwMode="ltGray">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51513"/>
            <a:ext cx="11288972" cy="5149187"/>
          </a:xfrm>
        </p:spPr>
        <p:txBody>
          <a:bodyPr anchor="ctr" anchorCtr="0"/>
          <a:lstStyle>
            <a:lvl1pPr algn="ctr">
              <a:defRPr sz="4800" b="0" cap="none"/>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297319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reeform 6"/>
          <p:cNvSpPr/>
          <p:nvPr/>
        </p:nvSpPr>
        <p:spPr bwMode="ltGray">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75313"/>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p:nvPr>
        </p:nvSpPr>
        <p:spPr>
          <a:xfrm>
            <a:off x="451514" y="2222287"/>
            <a:ext cx="5553071" cy="3638763"/>
          </a:xfrm>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
        <p:nvSpPr>
          <p:cNvPr id="9" name="Content Placeholder 9">
            <a:extLst>
              <a:ext uri="{FF2B5EF4-FFF2-40B4-BE49-F238E27FC236}">
                <a16:creationId xmlns:a16="http://schemas.microsoft.com/office/drawing/2014/main" id="{C95D556F-51D2-4EF4-B60F-D319BF232882}"/>
              </a:ext>
            </a:extLst>
          </p:cNvPr>
          <p:cNvSpPr>
            <a:spLocks noGrp="1"/>
          </p:cNvSpPr>
          <p:nvPr>
            <p:ph sz="quarter" idx="13"/>
          </p:nvPr>
        </p:nvSpPr>
        <p:spPr>
          <a:xfrm>
            <a:off x="6456099" y="375312"/>
            <a:ext cx="5186363" cy="5485737"/>
          </a:xfrm>
        </p:spPr>
        <p:txBody>
          <a:bodyPr anchor="t" anchorCtr="0">
            <a:norm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464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Freeform 6"/>
          <p:cNvSpPr/>
          <p:nvPr/>
        </p:nvSpPr>
        <p:spPr bwMode="ltGray">
          <a:xfrm flipH="1">
            <a:off x="6187414" y="0"/>
            <a:ext cx="6004583"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27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32696" y="359551"/>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hasCustomPrompt="1"/>
          </p:nvPr>
        </p:nvSpPr>
        <p:spPr>
          <a:xfrm>
            <a:off x="451514" y="451513"/>
            <a:ext cx="5553071" cy="5409537"/>
          </a:xfrm>
        </p:spPr>
        <p:txBody>
          <a:bodyPr anchor="t" anchorCtr="0">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54563" y="2222287"/>
            <a:ext cx="5553071" cy="3638764"/>
          </a:xfrm>
          <a:ln>
            <a:gradFill>
              <a:gsLst>
                <a:gs pos="0">
                  <a:schemeClr val="bg2"/>
                </a:gs>
                <a:gs pos="5000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68703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a:t>Click to edit Master title style</a:t>
            </a:r>
            <a:endParaRPr lang="en-US" dirty="0"/>
          </a:p>
        </p:txBody>
      </p:sp>
      <p:sp>
        <p:nvSpPr>
          <p:cNvPr id="5" name="Date Placeholder 4"/>
          <p:cNvSpPr>
            <a:spLocks noGrp="1"/>
          </p:cNvSpPr>
          <p:nvPr>
            <p:ph type="dt" sz="half" idx="10"/>
          </p:nvPr>
        </p:nvSpPr>
        <p:spPr>
          <a:xfrm>
            <a:off x="3885810" y="6041362"/>
            <a:ext cx="976879" cy="365125"/>
          </a:xfrm>
        </p:spPr>
        <p:txBody>
          <a:bodyPr/>
          <a:lstStyle/>
          <a:p>
            <a:fld id="{FB7F6C47-B260-4BB6-8230-7D14D5CDE026}" type="datetimeFigureOut">
              <a:rPr lang="en-US" smtClean="0"/>
              <a:t>2/15/2019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r>
              <a:rPr lang="en-ZA" dirty="0"/>
              <a:t>Add a footer </a:t>
            </a:r>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A4942799-31AF-4FF8-9D79-C1A3E01FB207}" type="slidenum">
              <a:rPr lang="en-US" smtClean="0"/>
              <a:t>‹#›</a:t>
            </a:fld>
            <a:endParaRPr lang="en-US" dirty="0"/>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9730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133768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489884"/>
            <a:ext cx="10561418" cy="1426004"/>
          </a:xfrm>
        </p:spPr>
        <p:txBody>
          <a:bodyPr anchor="ctr" anchorCtr="0">
            <a:normAutofit/>
          </a:bodyPr>
          <a:lstStyle>
            <a:lvl1pPr algn="ctr">
              <a:defRPr sz="4000" b="0">
                <a:ln>
                  <a:noFill/>
                </a:ln>
                <a:solidFill>
                  <a:schemeClr val="tx1"/>
                </a:solidFill>
                <a:latin typeface="+mj-lt"/>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
        <p:nvSpPr>
          <p:cNvPr id="9" name="Content Placeholder 8">
            <a:extLst>
              <a:ext uri="{FF2B5EF4-FFF2-40B4-BE49-F238E27FC236}">
                <a16:creationId xmlns:a16="http://schemas.microsoft.com/office/drawing/2014/main" id="{EC1FEB3F-0898-4AE0-B8C4-970BF80A3766}"/>
              </a:ext>
            </a:extLst>
          </p:cNvPr>
          <p:cNvSpPr>
            <a:spLocks noGrp="1"/>
          </p:cNvSpPr>
          <p:nvPr>
            <p:ph sz="quarter" idx="14"/>
          </p:nvPr>
        </p:nvSpPr>
        <p:spPr bwMode="ltGray">
          <a:xfrm>
            <a:off x="-5291" y="-57584"/>
            <a:ext cx="12192000" cy="4851400"/>
          </a:xfrm>
          <a:custGeom>
            <a:avLst/>
            <a:gdLst>
              <a:gd name="connsiteX0" fmla="*/ 0 w 10561638"/>
              <a:gd name="connsiteY0" fmla="*/ 0 h 3937000"/>
              <a:gd name="connsiteX1" fmla="*/ 1760273 w 10561638"/>
              <a:gd name="connsiteY1" fmla="*/ 0 h 3937000"/>
              <a:gd name="connsiteX2" fmla="*/ 1760273 w 10561638"/>
              <a:gd name="connsiteY2" fmla="*/ 0 h 3937000"/>
              <a:gd name="connsiteX3" fmla="*/ 4400683 w 10561638"/>
              <a:gd name="connsiteY3" fmla="*/ 0 h 3937000"/>
              <a:gd name="connsiteX4" fmla="*/ 10561638 w 10561638"/>
              <a:gd name="connsiteY4" fmla="*/ 0 h 3937000"/>
              <a:gd name="connsiteX5" fmla="*/ 10561638 w 10561638"/>
              <a:gd name="connsiteY5" fmla="*/ 2296583 h 3937000"/>
              <a:gd name="connsiteX6" fmla="*/ 10561638 w 10561638"/>
              <a:gd name="connsiteY6" fmla="*/ 2296583 h 3937000"/>
              <a:gd name="connsiteX7" fmla="*/ 10561638 w 10561638"/>
              <a:gd name="connsiteY7" fmla="*/ 3280833 h 3937000"/>
              <a:gd name="connsiteX8" fmla="*/ 10561638 w 10561638"/>
              <a:gd name="connsiteY8" fmla="*/ 3937000 h 3937000"/>
              <a:gd name="connsiteX9" fmla="*/ 4400683 w 10561638"/>
              <a:gd name="connsiteY9" fmla="*/ 3937000 h 3937000"/>
              <a:gd name="connsiteX10" fmla="*/ 2077263 w 10561638"/>
              <a:gd name="connsiteY10" fmla="*/ 4251330 h 3937000"/>
              <a:gd name="connsiteX11" fmla="*/ 1760273 w 10561638"/>
              <a:gd name="connsiteY11" fmla="*/ 3937000 h 3937000"/>
              <a:gd name="connsiteX12" fmla="*/ 0 w 10561638"/>
              <a:gd name="connsiteY12" fmla="*/ 3937000 h 3937000"/>
              <a:gd name="connsiteX13" fmla="*/ 0 w 10561638"/>
              <a:gd name="connsiteY13" fmla="*/ 3280833 h 3937000"/>
              <a:gd name="connsiteX14" fmla="*/ 0 w 10561638"/>
              <a:gd name="connsiteY14" fmla="*/ 2296583 h 3937000"/>
              <a:gd name="connsiteX15" fmla="*/ 0 w 10561638"/>
              <a:gd name="connsiteY15" fmla="*/ 2296583 h 3937000"/>
              <a:gd name="connsiteX16" fmla="*/ 0 w 10561638"/>
              <a:gd name="connsiteY16" fmla="*/ 0 h 393700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482983 w 10561638"/>
              <a:gd name="connsiteY9" fmla="*/ 39751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878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624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243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1638" h="4251330">
                <a:moveTo>
                  <a:pt x="0" y="0"/>
                </a:moveTo>
                <a:lnTo>
                  <a:pt x="1760273" y="0"/>
                </a:lnTo>
                <a:lnTo>
                  <a:pt x="1760273" y="0"/>
                </a:lnTo>
                <a:lnTo>
                  <a:pt x="4400683" y="0"/>
                </a:lnTo>
                <a:lnTo>
                  <a:pt x="10561638" y="0"/>
                </a:lnTo>
                <a:lnTo>
                  <a:pt x="10561638" y="2296583"/>
                </a:lnTo>
                <a:lnTo>
                  <a:pt x="10561638" y="2296583"/>
                </a:lnTo>
                <a:lnTo>
                  <a:pt x="10561638" y="3280833"/>
                </a:lnTo>
                <a:lnTo>
                  <a:pt x="10561638" y="3937000"/>
                </a:lnTo>
                <a:lnTo>
                  <a:pt x="2343283" y="3924300"/>
                </a:lnTo>
                <a:lnTo>
                  <a:pt x="2077263" y="4251330"/>
                </a:lnTo>
                <a:lnTo>
                  <a:pt x="1760273" y="3937000"/>
                </a:lnTo>
                <a:lnTo>
                  <a:pt x="0" y="3937000"/>
                </a:lnTo>
                <a:lnTo>
                  <a:pt x="0" y="3280833"/>
                </a:lnTo>
                <a:lnTo>
                  <a:pt x="0" y="2296583"/>
                </a:lnTo>
                <a:lnTo>
                  <a:pt x="0" y="2296583"/>
                </a:lnTo>
                <a:lnTo>
                  <a:pt x="0" y="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effectLst>
            <a:innerShdw blurRad="63500" dist="50800" dir="5400000">
              <a:prstClr val="black">
                <a:alpha val="50000"/>
              </a:prstClr>
            </a:inn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111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chor="ctr" anchorCtr="0"/>
          <a:lstStyle>
            <a:lvl1pPr>
              <a:defRPr b="0"/>
            </a:lvl1p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6C47-B260-4BB6-8230-7D14D5CDE026}" type="datetimeFigureOut">
              <a:rPr lang="en-US" smtClean="0"/>
              <a:t>2/15/2019</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424028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ZA" dirty="0"/>
              <a:t>Add a footer</a:t>
            </a:r>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B7F6C47-B260-4BB6-8230-7D14D5CDE026}" type="datetimeFigureOut">
              <a:rPr lang="en-US" smtClean="0"/>
              <a:t>2/15/2019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4942799-31AF-4FF8-9D79-C1A3E01FB207}" type="slidenum">
              <a:rPr lang="en-US" smtClean="0"/>
              <a:t>‹#›</a:t>
            </a:fld>
            <a:endParaRPr lang="en-US" dirty="0"/>
          </a:p>
        </p:txBody>
      </p:sp>
    </p:spTree>
    <p:extLst>
      <p:ext uri="{BB962C8B-B14F-4D97-AF65-F5344CB8AC3E}">
        <p14:creationId xmlns:p14="http://schemas.microsoft.com/office/powerpoint/2010/main" val="368948152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7" r:id="rId3"/>
    <p:sldLayoutId id="2147483688" r:id="rId4"/>
    <p:sldLayoutId id="2147483689" r:id="rId5"/>
    <p:sldLayoutId id="2147483681" r:id="rId6"/>
    <p:sldLayoutId id="2147483690" r:id="rId7"/>
    <p:sldLayoutId id="2147483682" r:id="rId8"/>
    <p:sldLayoutId id="2147483674" r:id="rId9"/>
    <p:sldLayoutId id="2147483675" r:id="rId10"/>
    <p:sldLayoutId id="2147483677" r:id="rId11"/>
    <p:sldLayoutId id="2147483678" r:id="rId12"/>
    <p:sldLayoutId id="2147483679" r:id="rId13"/>
    <p:sldLayoutId id="2147483680" r:id="rId14"/>
    <p:sldLayoutId id="2147483683" r:id="rId15"/>
    <p:sldLayoutId id="2147483684" r:id="rId16"/>
    <p:sldLayoutId id="2147483686" r:id="rId17"/>
  </p:sldLayoutIdLst>
  <p:txStyles>
    <p:titleStyle>
      <a:lvl1pPr algn="l" defTabSz="457200" rtl="0" eaLnBrk="1" latinLnBrk="0" hangingPunct="1">
        <a:spcBef>
          <a:spcPct val="0"/>
        </a:spcBef>
        <a:buNone/>
        <a:defRPr sz="40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2C5196-B40E-43CC-B7BC-6D602BCFB1B6}"/>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ECO606: Vector Autoregressive Models</a:t>
            </a:r>
            <a:endParaRPr lang="en-US" dirty="0"/>
          </a:p>
        </p:txBody>
      </p:sp>
    </p:spTree>
    <p:extLst>
      <p:ext uri="{BB962C8B-B14F-4D97-AF65-F5344CB8AC3E}">
        <p14:creationId xmlns:p14="http://schemas.microsoft.com/office/powerpoint/2010/main" val="311271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sp>
        <p:nvSpPr>
          <p:cNvPr id="3" name="Content Placeholder 2">
            <a:extLst>
              <a:ext uri="{FF2B5EF4-FFF2-40B4-BE49-F238E27FC236}">
                <a16:creationId xmlns:a16="http://schemas.microsoft.com/office/drawing/2014/main" id="{CC732577-0E97-48DE-8053-F485CC41C9CC}"/>
              </a:ext>
            </a:extLst>
          </p:cNvPr>
          <p:cNvSpPr>
            <a:spLocks noGrp="1"/>
          </p:cNvSpPr>
          <p:nvPr>
            <p:ph sz="half" idx="1"/>
          </p:nvPr>
        </p:nvSpPr>
        <p:spPr>
          <a:xfrm>
            <a:off x="451514" y="3087757"/>
            <a:ext cx="5553071" cy="2773293"/>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One can express the VAR(1) in matrix form. This is called, reduced form VAR. </a:t>
            </a:r>
          </a:p>
          <a:p>
            <a:pPr marL="0" indent="0">
              <a:buNone/>
            </a:pPr>
            <a:r>
              <a:rPr lang="en-US" sz="2200" dirty="0">
                <a:latin typeface="Times New Roman" panose="02020603050405020304" pitchFamily="18" charset="0"/>
                <a:cs typeface="Times New Roman" panose="02020603050405020304" pitchFamily="18" charset="0"/>
              </a:rPr>
              <a:t>Or as a system of equations. </a:t>
            </a:r>
          </a:p>
          <a:p>
            <a:pPr marL="0" indent="0">
              <a:buNone/>
            </a:pPr>
            <a:r>
              <a:rPr lang="en-US" sz="2200" dirty="0">
                <a:latin typeface="Times New Roman" panose="02020603050405020304" pitchFamily="18" charset="0"/>
                <a:cs typeface="Times New Roman" panose="02020603050405020304" pitchFamily="18" charset="0"/>
              </a:rPr>
              <a:t>The error terms, “unobservable zero mean white noise processes” meaning, serially uncorrelated and independent of each other. </a:t>
            </a:r>
          </a:p>
        </p:txBody>
      </p:sp>
      <p:pic>
        <p:nvPicPr>
          <p:cNvPr id="4" name="Content Placeholder 3">
            <a:extLst>
              <a:ext uri="{FF2B5EF4-FFF2-40B4-BE49-F238E27FC236}">
                <a16:creationId xmlns:a16="http://schemas.microsoft.com/office/drawing/2014/main" id="{0AC42080-367F-4327-854E-69E943629243}"/>
              </a:ext>
            </a:extLst>
          </p:cNvPr>
          <p:cNvPicPr>
            <a:picLocks noGrp="1" noChangeAspect="1"/>
          </p:cNvPicPr>
          <p:nvPr>
            <p:ph sz="half" idx="2"/>
          </p:nvPr>
        </p:nvPicPr>
        <p:blipFill>
          <a:blip r:embed="rId2"/>
          <a:stretch>
            <a:fillRect/>
          </a:stretch>
        </p:blipFill>
        <p:spPr>
          <a:xfrm>
            <a:off x="6354763" y="3494185"/>
            <a:ext cx="5553075" cy="1155505"/>
          </a:xfrm>
          <a:prstGeom prst="rect">
            <a:avLst/>
          </a:prstGeom>
        </p:spPr>
      </p:pic>
    </p:spTree>
    <p:extLst>
      <p:ext uri="{BB962C8B-B14F-4D97-AF65-F5344CB8AC3E}">
        <p14:creationId xmlns:p14="http://schemas.microsoft.com/office/powerpoint/2010/main" val="42609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sp>
        <p:nvSpPr>
          <p:cNvPr id="3" name="Content Placeholder 2">
            <a:extLst>
              <a:ext uri="{FF2B5EF4-FFF2-40B4-BE49-F238E27FC236}">
                <a16:creationId xmlns:a16="http://schemas.microsoft.com/office/drawing/2014/main" id="{CC732577-0E97-48DE-8053-F485CC41C9CC}"/>
              </a:ext>
            </a:extLst>
          </p:cNvPr>
          <p:cNvSpPr>
            <a:spLocks noGrp="1"/>
          </p:cNvSpPr>
          <p:nvPr>
            <p:ph sz="half" idx="1"/>
          </p:nvPr>
        </p:nvSpPr>
        <p:spPr>
          <a:xfrm>
            <a:off x="451514" y="3087757"/>
            <a:ext cx="5553071" cy="2773293"/>
          </a:xfrm>
        </p:spPr>
        <p:txBody>
          <a:bodyPr>
            <a:normAutofit fontScale="85000" lnSpcReduction="10000"/>
          </a:bodyPr>
          <a:lstStyle/>
          <a:p>
            <a:pPr marL="0" indent="0">
              <a:buNone/>
            </a:pPr>
            <a:r>
              <a:rPr lang="en-US" sz="2400" dirty="0">
                <a:latin typeface="Times New Roman" panose="02020603050405020304" pitchFamily="18" charset="0"/>
                <a:cs typeface="Times New Roman" panose="02020603050405020304" pitchFamily="18" charset="0"/>
              </a:rPr>
              <a:t>Reduced-form VARs do not tell us anything about the structure of the economy (identification problem!)</a:t>
            </a:r>
          </a:p>
          <a:p>
            <a:pPr marL="0" indent="0">
              <a:buNone/>
            </a:pPr>
            <a:r>
              <a:rPr lang="en-US" sz="2400" dirty="0">
                <a:latin typeface="Times New Roman" panose="02020603050405020304" pitchFamily="18" charset="0"/>
                <a:cs typeface="Times New Roman" panose="02020603050405020304" pitchFamily="18" charset="0"/>
              </a:rPr>
              <a:t>What is the nature of the shock?</a:t>
            </a:r>
          </a:p>
          <a:p>
            <a:pPr marL="0" indent="0">
              <a:buNone/>
            </a:pPr>
            <a:r>
              <a:rPr lang="en-US" sz="2400" dirty="0">
                <a:latin typeface="Times New Roman" panose="02020603050405020304" pitchFamily="18" charset="0"/>
                <a:cs typeface="Times New Roman" panose="02020603050405020304" pitchFamily="18" charset="0"/>
              </a:rPr>
              <a:t>Is it a shock to aggregate demand that induces policy to move the interest rate? Or is it a monetary policy shock? </a:t>
            </a:r>
          </a:p>
          <a:p>
            <a:pPr marL="0" indent="0">
              <a:buNone/>
            </a:pPr>
            <a:r>
              <a:rPr lang="en-US" sz="2400" dirty="0">
                <a:latin typeface="Times New Roman" panose="02020603050405020304" pitchFamily="18" charset="0"/>
                <a:cs typeface="Times New Roman" panose="02020603050405020304" pitchFamily="18" charset="0"/>
              </a:rPr>
              <a:t>This is the very nature of the identification problem</a:t>
            </a:r>
            <a:endParaRPr lang="en-US" sz="22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0AC42080-367F-4327-854E-69E943629243}"/>
              </a:ext>
            </a:extLst>
          </p:cNvPr>
          <p:cNvPicPr>
            <a:picLocks noGrp="1" noChangeAspect="1"/>
          </p:cNvPicPr>
          <p:nvPr>
            <p:ph sz="half" idx="2"/>
          </p:nvPr>
        </p:nvPicPr>
        <p:blipFill>
          <a:blip r:embed="rId2"/>
          <a:stretch>
            <a:fillRect/>
          </a:stretch>
        </p:blipFill>
        <p:spPr>
          <a:xfrm>
            <a:off x="6354763" y="3494185"/>
            <a:ext cx="5553075" cy="1155505"/>
          </a:xfrm>
          <a:prstGeom prst="rect">
            <a:avLst/>
          </a:prstGeom>
        </p:spPr>
      </p:pic>
    </p:spTree>
    <p:extLst>
      <p:ext uri="{BB962C8B-B14F-4D97-AF65-F5344CB8AC3E}">
        <p14:creationId xmlns:p14="http://schemas.microsoft.com/office/powerpoint/2010/main" val="2709889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sp>
        <p:nvSpPr>
          <p:cNvPr id="3" name="Content Placeholder 2">
            <a:extLst>
              <a:ext uri="{FF2B5EF4-FFF2-40B4-BE49-F238E27FC236}">
                <a16:creationId xmlns:a16="http://schemas.microsoft.com/office/drawing/2014/main" id="{CC732577-0E97-48DE-8053-F485CC41C9CC}"/>
              </a:ext>
            </a:extLst>
          </p:cNvPr>
          <p:cNvSpPr>
            <a:spLocks noGrp="1"/>
          </p:cNvSpPr>
          <p:nvPr>
            <p:ph sz="half" idx="2"/>
          </p:nvPr>
        </p:nvSpPr>
        <p:spPr/>
        <p:txBody>
          <a:bodyPr>
            <a:normAutofit/>
          </a:bodyPr>
          <a:lstStyle/>
          <a:p>
            <a:r>
              <a:rPr lang="en-US" sz="2400" dirty="0">
                <a:latin typeface="Times New Roman" panose="02020603050405020304" pitchFamily="18" charset="0"/>
                <a:cs typeface="Times New Roman" panose="02020603050405020304" pitchFamily="18" charset="0"/>
              </a:rPr>
              <a:t>Using the lag operator we can show the MA(∞) representation for the VAR(1) is: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t>
            </a:r>
            <a:r>
              <a:rPr lang="en-US" sz="2400" dirty="0">
                <a:highlight>
                  <a:srgbClr val="FFFF00"/>
                </a:highlight>
                <a:latin typeface="Times New Roman" panose="02020603050405020304" pitchFamily="18" charset="0"/>
                <a:cs typeface="Times New Roman" panose="02020603050405020304" pitchFamily="18" charset="0"/>
              </a:rPr>
              <a:t>coefficient</a:t>
            </a:r>
            <a:r>
              <a:rPr lang="en-US" sz="2400" dirty="0">
                <a:latin typeface="Times New Roman" panose="02020603050405020304" pitchFamily="18" charset="0"/>
                <a:cs typeface="Times New Roman" panose="02020603050405020304" pitchFamily="18" charset="0"/>
              </a:rPr>
              <a:t> in the MA representation </a:t>
            </a:r>
            <a:r>
              <a:rPr lang="en-US" sz="2400" dirty="0">
                <a:highlight>
                  <a:srgbClr val="FFFF00"/>
                </a:highlight>
                <a:latin typeface="Times New Roman" panose="02020603050405020304" pitchFamily="18" charset="0"/>
                <a:cs typeface="Times New Roman" panose="02020603050405020304" pitchFamily="18" charset="0"/>
              </a:rPr>
              <a:t>measures the impulse response</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AB624A6-50C1-4547-AD8D-D6FE6A4A8969}"/>
              </a:ext>
            </a:extLst>
          </p:cNvPr>
          <p:cNvPicPr>
            <a:picLocks noChangeAspect="1"/>
          </p:cNvPicPr>
          <p:nvPr/>
        </p:nvPicPr>
        <p:blipFill>
          <a:blip r:embed="rId2"/>
          <a:stretch>
            <a:fillRect/>
          </a:stretch>
        </p:blipFill>
        <p:spPr>
          <a:xfrm>
            <a:off x="2913821" y="3484836"/>
            <a:ext cx="6019800" cy="495300"/>
          </a:xfrm>
          <a:prstGeom prst="rect">
            <a:avLst/>
          </a:prstGeom>
        </p:spPr>
      </p:pic>
      <p:pic>
        <p:nvPicPr>
          <p:cNvPr id="5" name="Picture 4">
            <a:extLst>
              <a:ext uri="{FF2B5EF4-FFF2-40B4-BE49-F238E27FC236}">
                <a16:creationId xmlns:a16="http://schemas.microsoft.com/office/drawing/2014/main" id="{04D099B5-FFA5-4891-A858-4F693F733F5D}"/>
              </a:ext>
            </a:extLst>
          </p:cNvPr>
          <p:cNvPicPr>
            <a:picLocks noChangeAspect="1"/>
          </p:cNvPicPr>
          <p:nvPr/>
        </p:nvPicPr>
        <p:blipFill>
          <a:blip r:embed="rId3"/>
          <a:stretch>
            <a:fillRect/>
          </a:stretch>
        </p:blipFill>
        <p:spPr>
          <a:xfrm>
            <a:off x="4752146" y="5242684"/>
            <a:ext cx="2343150" cy="904875"/>
          </a:xfrm>
          <a:prstGeom prst="rect">
            <a:avLst/>
          </a:prstGeom>
        </p:spPr>
      </p:pic>
    </p:spTree>
    <p:extLst>
      <p:ext uri="{BB962C8B-B14F-4D97-AF65-F5344CB8AC3E}">
        <p14:creationId xmlns:p14="http://schemas.microsoft.com/office/powerpoint/2010/main" val="337243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pic>
        <p:nvPicPr>
          <p:cNvPr id="7" name="Content Placeholder 6">
            <a:extLst>
              <a:ext uri="{FF2B5EF4-FFF2-40B4-BE49-F238E27FC236}">
                <a16:creationId xmlns:a16="http://schemas.microsoft.com/office/drawing/2014/main" id="{37F1EB6F-90C4-4E91-B5CC-A534B587E1AA}"/>
              </a:ext>
            </a:extLst>
          </p:cNvPr>
          <p:cNvPicPr>
            <a:picLocks noGrp="1" noChangeAspect="1"/>
          </p:cNvPicPr>
          <p:nvPr>
            <p:ph sz="half" idx="1"/>
          </p:nvPr>
        </p:nvPicPr>
        <p:blipFill>
          <a:blip r:embed="rId2"/>
          <a:stretch>
            <a:fillRect/>
          </a:stretch>
        </p:blipFill>
        <p:spPr>
          <a:xfrm>
            <a:off x="451514" y="2963530"/>
            <a:ext cx="5889863" cy="2156349"/>
          </a:xfrm>
          <a:prstGeom prst="rect">
            <a:avLst/>
          </a:prstGeom>
        </p:spPr>
      </p:pic>
      <p:sp>
        <p:nvSpPr>
          <p:cNvPr id="6" name="Content Placeholder 5">
            <a:extLst>
              <a:ext uri="{FF2B5EF4-FFF2-40B4-BE49-F238E27FC236}">
                <a16:creationId xmlns:a16="http://schemas.microsoft.com/office/drawing/2014/main" id="{74910CCE-2D68-460D-89BE-5FC58A64C8DD}"/>
              </a:ext>
            </a:extLst>
          </p:cNvPr>
          <p:cNvSpPr>
            <a:spLocks noGrp="1"/>
          </p:cNvSpPr>
          <p:nvPr>
            <p:ph sz="quarter" idx="13"/>
          </p:nvPr>
        </p:nvSpPr>
        <p:spPr/>
        <p:txBody>
          <a:bodyPr>
            <a:normAutofit fontScale="77500" lnSpcReduction="20000"/>
          </a:bodyPr>
          <a:lstStyle/>
          <a:p>
            <a:pPr marL="0" indent="0">
              <a:buNone/>
            </a:pPr>
            <a:r>
              <a:rPr lang="en-US" dirty="0">
                <a:highlight>
                  <a:srgbClr val="FFFF00"/>
                </a:highlight>
                <a:latin typeface="Times New Roman" panose="02020603050405020304" pitchFamily="18" charset="0"/>
                <a:cs typeface="Times New Roman" panose="02020603050405020304" pitchFamily="18" charset="0"/>
              </a:rPr>
              <a:t>Reduced Form and Structural Form</a:t>
            </a:r>
          </a:p>
          <a:p>
            <a:pPr marL="0" indent="0">
              <a:buNone/>
            </a:pPr>
            <a:r>
              <a:rPr lang="en-US" dirty="0">
                <a:latin typeface="Times New Roman" panose="02020603050405020304" pitchFamily="18" charset="0"/>
                <a:cs typeface="Times New Roman" panose="02020603050405020304" pitchFamily="18" charset="0"/>
              </a:rPr>
              <a:t>Why is it called structural VAR?</a:t>
            </a:r>
          </a:p>
          <a:p>
            <a:pPr marL="0" indent="0">
              <a:buNone/>
            </a:pPr>
            <a:r>
              <a:rPr lang="en-US" dirty="0">
                <a:latin typeface="Times New Roman" panose="02020603050405020304" pitchFamily="18" charset="0"/>
                <a:cs typeface="Times New Roman" panose="02020603050405020304" pitchFamily="18" charset="0"/>
              </a:rPr>
              <a:t>The equations of a structural VAR define </a:t>
            </a:r>
            <a:r>
              <a:rPr lang="en-US" dirty="0">
                <a:solidFill>
                  <a:srgbClr val="FF0000"/>
                </a:solidFill>
                <a:latin typeface="Times New Roman" panose="02020603050405020304" pitchFamily="18" charset="0"/>
                <a:cs typeface="Times New Roman" panose="02020603050405020304" pitchFamily="18" charset="0"/>
              </a:rPr>
              <a:t>the true structure of the economy.</a:t>
            </a:r>
          </a:p>
          <a:p>
            <a:pPr marL="0" indent="0">
              <a:buNone/>
            </a:pPr>
            <a:r>
              <a:rPr lang="en-US" dirty="0">
                <a:latin typeface="Times New Roman" panose="02020603050405020304" pitchFamily="18" charset="0"/>
                <a:cs typeface="Times New Roman" panose="02020603050405020304" pitchFamily="18" charset="0"/>
              </a:rPr>
              <a:t>One of the main assumptions of standard VARs is </a:t>
            </a:r>
            <a:r>
              <a:rPr lang="en-US" dirty="0">
                <a:highlight>
                  <a:srgbClr val="FFFF00"/>
                </a:highlight>
                <a:latin typeface="Times New Roman" panose="02020603050405020304" pitchFamily="18" charset="0"/>
                <a:cs typeface="Times New Roman" panose="02020603050405020304" pitchFamily="18" charset="0"/>
              </a:rPr>
              <a:t>stationarity of the data</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A common assumption in many time series techniques is that the </a:t>
            </a:r>
            <a:r>
              <a:rPr lang="en-US" b="1" dirty="0">
                <a:latin typeface="Times New Roman" panose="02020603050405020304" pitchFamily="18" charset="0"/>
                <a:cs typeface="Times New Roman" panose="02020603050405020304" pitchFamily="18" charset="0"/>
              </a:rPr>
              <a:t>data</a:t>
            </a:r>
            <a:r>
              <a:rPr lang="en-US" dirty="0">
                <a:latin typeface="Times New Roman" panose="02020603050405020304" pitchFamily="18" charset="0"/>
                <a:cs typeface="Times New Roman" panose="02020603050405020304" pitchFamily="18" charset="0"/>
              </a:rPr>
              <a:t> are </a:t>
            </a:r>
            <a:r>
              <a:rPr lang="en-US" b="1" dirty="0">
                <a:latin typeface="Times New Roman" panose="02020603050405020304" pitchFamily="18" charset="0"/>
                <a:cs typeface="Times New Roman" panose="02020603050405020304" pitchFamily="18" charset="0"/>
              </a:rPr>
              <a:t>stationary</a:t>
            </a:r>
            <a:r>
              <a:rPr lang="en-US" dirty="0">
                <a:latin typeface="Times New Roman" panose="02020603050405020304" pitchFamily="18" charset="0"/>
                <a:cs typeface="Times New Roman" panose="02020603050405020304" pitchFamily="18" charset="0"/>
              </a:rPr>
              <a:t>. A </a:t>
            </a:r>
            <a:r>
              <a:rPr lang="en-US" b="1" dirty="0">
                <a:latin typeface="Times New Roman" panose="02020603050405020304" pitchFamily="18" charset="0"/>
                <a:cs typeface="Times New Roman" panose="02020603050405020304" pitchFamily="18" charset="0"/>
              </a:rPr>
              <a:t>stationary</a:t>
            </a:r>
            <a:r>
              <a:rPr lang="en-US" dirty="0">
                <a:latin typeface="Times New Roman" panose="02020603050405020304" pitchFamily="18" charset="0"/>
                <a:cs typeface="Times New Roman" panose="02020603050405020304" pitchFamily="18" charset="0"/>
              </a:rPr>
              <a:t> process has the property that the mean, variance and autocorrelation structure do not change over time.</a:t>
            </a:r>
          </a:p>
          <a:p>
            <a:pPr marL="0" indent="0">
              <a:buNone/>
            </a:pPr>
            <a:r>
              <a:rPr lang="en-US" dirty="0">
                <a:latin typeface="Times New Roman" panose="02020603050405020304" pitchFamily="18" charset="0"/>
                <a:cs typeface="Times New Roman" panose="02020603050405020304" pitchFamily="18" charset="0"/>
              </a:rPr>
              <a:t>Stationarity can be defined in precise mathematical terms, but for our purpose we mean a flat looking series, without trend, constant variance over time, a constant autocorrelation structure over time and no periodic fluctuations. </a:t>
            </a: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8295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sp>
        <p:nvSpPr>
          <p:cNvPr id="6" name="Content Placeholder 5">
            <a:extLst>
              <a:ext uri="{FF2B5EF4-FFF2-40B4-BE49-F238E27FC236}">
                <a16:creationId xmlns:a16="http://schemas.microsoft.com/office/drawing/2014/main" id="{74910CCE-2D68-460D-89BE-5FC58A64C8DD}"/>
              </a:ext>
            </a:extLst>
          </p:cNvPr>
          <p:cNvSpPr>
            <a:spLocks noGrp="1"/>
          </p:cNvSpPr>
          <p:nvPr>
            <p:ph sz="quarter" idx="13"/>
          </p:nvPr>
        </p:nvSpPr>
        <p:spPr/>
        <p:txBody>
          <a:bodyPr>
            <a:normAutofit/>
          </a:bodyPr>
          <a:lstStyle/>
          <a:p>
            <a:pPr marL="0" indent="0">
              <a:buNone/>
            </a:pPr>
            <a:r>
              <a:rPr lang="en-US" dirty="0">
                <a:highlight>
                  <a:srgbClr val="FFFF00"/>
                </a:highlight>
                <a:latin typeface="Times New Roman" panose="02020603050405020304" pitchFamily="18" charset="0"/>
                <a:cs typeface="Times New Roman" panose="02020603050405020304" pitchFamily="18" charset="0"/>
              </a:rPr>
              <a:t>Why stationarity of data is important? </a:t>
            </a:r>
          </a:p>
          <a:p>
            <a:pPr marL="0" indent="0">
              <a:buNone/>
            </a:pPr>
            <a:r>
              <a:rPr lang="en-US" dirty="0">
                <a:latin typeface="Times New Roman" panose="02020603050405020304" pitchFamily="18" charset="0"/>
                <a:cs typeface="Times New Roman" panose="02020603050405020304" pitchFamily="18" charset="0"/>
              </a:rPr>
              <a:t>In absence of shocks, each variable will converge to its unconditional mean!!!!</a:t>
            </a:r>
          </a:p>
        </p:txBody>
      </p:sp>
      <p:pic>
        <p:nvPicPr>
          <p:cNvPr id="8" name="Picture 7">
            <a:extLst>
              <a:ext uri="{FF2B5EF4-FFF2-40B4-BE49-F238E27FC236}">
                <a16:creationId xmlns:a16="http://schemas.microsoft.com/office/drawing/2014/main" id="{547D86A2-517F-4331-83B3-AEEE0BF4F1DC}"/>
              </a:ext>
            </a:extLst>
          </p:cNvPr>
          <p:cNvPicPr>
            <a:picLocks noChangeAspect="1"/>
          </p:cNvPicPr>
          <p:nvPr/>
        </p:nvPicPr>
        <p:blipFill>
          <a:blip r:embed="rId2"/>
          <a:stretch>
            <a:fillRect/>
          </a:stretch>
        </p:blipFill>
        <p:spPr>
          <a:xfrm>
            <a:off x="601927" y="2497207"/>
            <a:ext cx="5133975" cy="3162300"/>
          </a:xfrm>
          <a:prstGeom prst="rect">
            <a:avLst/>
          </a:prstGeom>
        </p:spPr>
      </p:pic>
    </p:spTree>
    <p:extLst>
      <p:ext uri="{BB962C8B-B14F-4D97-AF65-F5344CB8AC3E}">
        <p14:creationId xmlns:p14="http://schemas.microsoft.com/office/powerpoint/2010/main" val="88497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pic>
        <p:nvPicPr>
          <p:cNvPr id="7" name="Content Placeholder 6">
            <a:extLst>
              <a:ext uri="{FF2B5EF4-FFF2-40B4-BE49-F238E27FC236}">
                <a16:creationId xmlns:a16="http://schemas.microsoft.com/office/drawing/2014/main" id="{37F1EB6F-90C4-4E91-B5CC-A534B587E1AA}"/>
              </a:ext>
            </a:extLst>
          </p:cNvPr>
          <p:cNvPicPr>
            <a:picLocks noGrp="1" noChangeAspect="1"/>
          </p:cNvPicPr>
          <p:nvPr>
            <p:ph sz="half" idx="1"/>
          </p:nvPr>
        </p:nvPicPr>
        <p:blipFill>
          <a:blip r:embed="rId2"/>
          <a:stretch>
            <a:fillRect/>
          </a:stretch>
        </p:blipFill>
        <p:spPr>
          <a:xfrm>
            <a:off x="451514" y="2963530"/>
            <a:ext cx="5889863" cy="2156349"/>
          </a:xfrm>
          <a:prstGeom prst="rect">
            <a:avLst/>
          </a:prstGeom>
        </p:spPr>
      </p:pic>
      <p:sp>
        <p:nvSpPr>
          <p:cNvPr id="6" name="Content Placeholder 5">
            <a:extLst>
              <a:ext uri="{FF2B5EF4-FFF2-40B4-BE49-F238E27FC236}">
                <a16:creationId xmlns:a16="http://schemas.microsoft.com/office/drawing/2014/main" id="{74910CCE-2D68-460D-89BE-5FC58A64C8DD}"/>
              </a:ext>
            </a:extLst>
          </p:cNvPr>
          <p:cNvSpPr>
            <a:spLocks noGrp="1"/>
          </p:cNvSpPr>
          <p:nvPr>
            <p:ph sz="quarter" idx="13"/>
          </p:nvPr>
        </p:nvSpPr>
        <p:spPr>
          <a:xfrm>
            <a:off x="6456099" y="2963530"/>
            <a:ext cx="5186363" cy="2897519"/>
          </a:xfrm>
        </p:spPr>
        <p:txBody>
          <a:bodyPr>
            <a:normAutofit/>
          </a:bodyPr>
          <a:lstStyle/>
          <a:p>
            <a:pPr marL="0" indent="0">
              <a:buNone/>
            </a:pPr>
            <a:r>
              <a:rPr lang="en-US" dirty="0">
                <a:highlight>
                  <a:srgbClr val="FFFF00"/>
                </a:highlight>
                <a:latin typeface="Times New Roman" panose="02020603050405020304" pitchFamily="18" charset="0"/>
                <a:cs typeface="Times New Roman" panose="02020603050405020304" pitchFamily="18" charset="0"/>
              </a:rPr>
              <a:t>What’s the other word for periodic fluctuations? </a:t>
            </a:r>
          </a:p>
          <a:p>
            <a:pPr marL="0" indent="0">
              <a:buNone/>
            </a:pPr>
            <a:r>
              <a:rPr lang="en-US" dirty="0">
                <a:highlight>
                  <a:srgbClr val="FFFF00"/>
                </a:highlight>
                <a:latin typeface="Times New Roman" panose="02020603050405020304" pitchFamily="18" charset="0"/>
                <a:cs typeface="Times New Roman" panose="02020603050405020304" pitchFamily="18" charset="0"/>
              </a:rPr>
              <a:t>Can you think of any examples?</a:t>
            </a:r>
            <a:endParaRPr lang="en-US" dirty="0"/>
          </a:p>
        </p:txBody>
      </p:sp>
    </p:spTree>
    <p:extLst>
      <p:ext uri="{BB962C8B-B14F-4D97-AF65-F5344CB8AC3E}">
        <p14:creationId xmlns:p14="http://schemas.microsoft.com/office/powerpoint/2010/main" val="2540427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VAR ESTIMATION</a:t>
            </a:r>
            <a:endParaRPr lang="en-US" dirty="0"/>
          </a:p>
        </p:txBody>
      </p:sp>
      <p:sp>
        <p:nvSpPr>
          <p:cNvPr id="8" name="Content Placeholder 7">
            <a:extLst>
              <a:ext uri="{FF2B5EF4-FFF2-40B4-BE49-F238E27FC236}">
                <a16:creationId xmlns:a16="http://schemas.microsoft.com/office/drawing/2014/main" id="{2BBB1C8A-FC00-4A23-AF29-2D9D54431819}"/>
              </a:ext>
            </a:extLst>
          </p:cNvPr>
          <p:cNvSpPr>
            <a:spLocks noGrp="1"/>
          </p:cNvSpPr>
          <p:nvPr>
            <p:ph sz="half"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UK quarterly data from 1985.I to 2013.III</a:t>
            </a:r>
          </a:p>
          <a:p>
            <a:pPr marL="0" indent="0">
              <a:buNone/>
            </a:pPr>
            <a:r>
              <a:rPr lang="en-US" sz="2400" dirty="0">
                <a:latin typeface="Times New Roman" panose="02020603050405020304" pitchFamily="18" charset="0"/>
                <a:cs typeface="Times New Roman" panose="02020603050405020304" pitchFamily="18" charset="0"/>
              </a:rPr>
              <a:t>VAR(1) with a constant</a:t>
            </a:r>
          </a:p>
        </p:txBody>
      </p:sp>
      <p:pic>
        <p:nvPicPr>
          <p:cNvPr id="5" name="Picture 4">
            <a:extLst>
              <a:ext uri="{FF2B5EF4-FFF2-40B4-BE49-F238E27FC236}">
                <a16:creationId xmlns:a16="http://schemas.microsoft.com/office/drawing/2014/main" id="{8A33A9BD-C47D-49CE-8E91-BA42FA7E6BBD}"/>
              </a:ext>
            </a:extLst>
          </p:cNvPr>
          <p:cNvPicPr>
            <a:picLocks noChangeAspect="1"/>
          </p:cNvPicPr>
          <p:nvPr/>
        </p:nvPicPr>
        <p:blipFill>
          <a:blip r:embed="rId2"/>
          <a:stretch>
            <a:fillRect/>
          </a:stretch>
        </p:blipFill>
        <p:spPr>
          <a:xfrm>
            <a:off x="556591" y="3156281"/>
            <a:ext cx="7597103" cy="2937013"/>
          </a:xfrm>
          <a:prstGeom prst="rect">
            <a:avLst/>
          </a:prstGeom>
        </p:spPr>
      </p:pic>
    </p:spTree>
    <p:extLst>
      <p:ext uri="{BB962C8B-B14F-4D97-AF65-F5344CB8AC3E}">
        <p14:creationId xmlns:p14="http://schemas.microsoft.com/office/powerpoint/2010/main" val="364098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VAR ESTIMATION</a:t>
            </a:r>
            <a:endParaRPr lang="en-US" dirty="0"/>
          </a:p>
        </p:txBody>
      </p:sp>
      <p:sp>
        <p:nvSpPr>
          <p:cNvPr id="8" name="Content Placeholder 7">
            <a:extLst>
              <a:ext uri="{FF2B5EF4-FFF2-40B4-BE49-F238E27FC236}">
                <a16:creationId xmlns:a16="http://schemas.microsoft.com/office/drawing/2014/main" id="{2BBB1C8A-FC00-4A23-AF29-2D9D54431819}"/>
              </a:ext>
            </a:extLst>
          </p:cNvPr>
          <p:cNvSpPr>
            <a:spLocks noGrp="1"/>
          </p:cNvSpPr>
          <p:nvPr>
            <p:ph sz="half"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UK quarterly data from 1985.I to 2013.III</a:t>
            </a:r>
          </a:p>
          <a:p>
            <a:pPr marL="0" indent="0">
              <a:buNone/>
            </a:pPr>
            <a:r>
              <a:rPr lang="en-US" sz="2400" dirty="0">
                <a:latin typeface="Times New Roman" panose="02020603050405020304" pitchFamily="18" charset="0"/>
                <a:cs typeface="Times New Roman" panose="02020603050405020304" pitchFamily="18" charset="0"/>
              </a:rPr>
              <a:t>VAR(1) with a constant</a:t>
            </a:r>
          </a:p>
        </p:txBody>
      </p:sp>
      <p:pic>
        <p:nvPicPr>
          <p:cNvPr id="3" name="Picture 2">
            <a:extLst>
              <a:ext uri="{FF2B5EF4-FFF2-40B4-BE49-F238E27FC236}">
                <a16:creationId xmlns:a16="http://schemas.microsoft.com/office/drawing/2014/main" id="{5B6A1D09-A67A-487F-9A37-EBF2E35CBA6B}"/>
              </a:ext>
            </a:extLst>
          </p:cNvPr>
          <p:cNvPicPr>
            <a:picLocks noChangeAspect="1"/>
          </p:cNvPicPr>
          <p:nvPr/>
        </p:nvPicPr>
        <p:blipFill>
          <a:blip r:embed="rId2"/>
          <a:stretch>
            <a:fillRect/>
          </a:stretch>
        </p:blipFill>
        <p:spPr>
          <a:xfrm>
            <a:off x="180767" y="1938751"/>
            <a:ext cx="5495925" cy="1628775"/>
          </a:xfrm>
          <a:prstGeom prst="rect">
            <a:avLst/>
          </a:prstGeom>
        </p:spPr>
      </p:pic>
      <p:pic>
        <p:nvPicPr>
          <p:cNvPr id="4" name="Picture 3">
            <a:extLst>
              <a:ext uri="{FF2B5EF4-FFF2-40B4-BE49-F238E27FC236}">
                <a16:creationId xmlns:a16="http://schemas.microsoft.com/office/drawing/2014/main" id="{96E8402D-EF01-457A-B885-10F170444240}"/>
              </a:ext>
            </a:extLst>
          </p:cNvPr>
          <p:cNvPicPr>
            <a:picLocks noChangeAspect="1"/>
          </p:cNvPicPr>
          <p:nvPr/>
        </p:nvPicPr>
        <p:blipFill>
          <a:blip r:embed="rId3"/>
          <a:stretch>
            <a:fillRect/>
          </a:stretch>
        </p:blipFill>
        <p:spPr>
          <a:xfrm>
            <a:off x="485566" y="4009438"/>
            <a:ext cx="4886325" cy="1409700"/>
          </a:xfrm>
          <a:prstGeom prst="rect">
            <a:avLst/>
          </a:prstGeom>
        </p:spPr>
      </p:pic>
    </p:spTree>
    <p:extLst>
      <p:ext uri="{BB962C8B-B14F-4D97-AF65-F5344CB8AC3E}">
        <p14:creationId xmlns:p14="http://schemas.microsoft.com/office/powerpoint/2010/main" val="185537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a:t>Advise macroeconomic policymakers</a:t>
            </a:r>
            <a:endParaRPr lang="en-US" dirty="0"/>
          </a:p>
        </p:txBody>
      </p:sp>
      <p:sp>
        <p:nvSpPr>
          <p:cNvPr id="8" name="Content Placeholder 7">
            <a:extLst>
              <a:ext uri="{FF2B5EF4-FFF2-40B4-BE49-F238E27FC236}">
                <a16:creationId xmlns:a16="http://schemas.microsoft.com/office/drawing/2014/main" id="{2BBB1C8A-FC00-4A23-AF29-2D9D54431819}"/>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 good) identification allows us to address “advice macroeconomic policymakers”. This is normally done by means of Impulse responses, Forecast error variance decompositions, and Historical decompositions. </a:t>
            </a:r>
          </a:p>
          <a:p>
            <a:pPr marL="0" indent="0">
              <a:buNone/>
            </a:pPr>
            <a:r>
              <a:rPr lang="en-US" dirty="0">
                <a:latin typeface="Times New Roman" panose="02020603050405020304" pitchFamily="18" charset="0"/>
                <a:cs typeface="Times New Roman" panose="02020603050405020304" pitchFamily="18" charset="0"/>
              </a:rPr>
              <a:t>1. What is the response of current and future values of each of the variables to a one-unit increase in the current value of one of the structural errors, assuming that this error returns to zero in subsequent periods and that all other errors are equal to zero?</a:t>
            </a:r>
          </a:p>
          <a:p>
            <a:pPr marL="0" indent="0">
              <a:buNone/>
            </a:pPr>
            <a:r>
              <a:rPr lang="en-US" dirty="0">
                <a:latin typeface="Times New Roman" panose="02020603050405020304" pitchFamily="18" charset="0"/>
                <a:cs typeface="Times New Roman" panose="02020603050405020304" pitchFamily="18" charset="0"/>
              </a:rPr>
              <a:t>2. Provide information about the relative importance of each structural shock in affecting the variables in the VAR</a:t>
            </a:r>
          </a:p>
          <a:p>
            <a:pPr marL="0" indent="0">
              <a:buNone/>
            </a:pPr>
            <a:r>
              <a:rPr lang="en-US" dirty="0">
                <a:latin typeface="Times New Roman" panose="02020603050405020304" pitchFamily="18" charset="0"/>
                <a:cs typeface="Times New Roman" panose="02020603050405020304" pitchFamily="18" charset="0"/>
              </a:rPr>
              <a:t>3. What portion of the deviation of X from its unconditional mean is due to the structural shock ?</a:t>
            </a:r>
          </a:p>
        </p:txBody>
      </p:sp>
    </p:spTree>
    <p:extLst>
      <p:ext uri="{BB962C8B-B14F-4D97-AF65-F5344CB8AC3E}">
        <p14:creationId xmlns:p14="http://schemas.microsoft.com/office/powerpoint/2010/main" val="320784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t>….summary</a:t>
            </a:r>
          </a:p>
        </p:txBody>
      </p:sp>
      <p:sp>
        <p:nvSpPr>
          <p:cNvPr id="8" name="Content Placeholder 7">
            <a:extLst>
              <a:ext uri="{FF2B5EF4-FFF2-40B4-BE49-F238E27FC236}">
                <a16:creationId xmlns:a16="http://schemas.microsoft.com/office/drawing/2014/main" id="{2BBB1C8A-FC00-4A23-AF29-2D9D54431819}"/>
              </a:ext>
            </a:extLst>
          </p:cNvPr>
          <p:cNvSpPr>
            <a:spLocks noGrp="1"/>
          </p:cNvSpPr>
          <p:nvPr>
            <p:ph idx="1"/>
          </p:nvPr>
        </p:nvSpPr>
        <p:spPr/>
        <p:txBody>
          <a:bodyPr>
            <a:normAutofit/>
          </a:bodyPr>
          <a:lstStyle/>
          <a:p>
            <a:pPr>
              <a:buAutoNum type="arabicPeriod"/>
            </a:pPr>
            <a:r>
              <a:rPr lang="en-US" dirty="0">
                <a:latin typeface="Times New Roman" panose="02020603050405020304" pitchFamily="18" charset="0"/>
                <a:cs typeface="Times New Roman" panose="02020603050405020304" pitchFamily="18" charset="0"/>
              </a:rPr>
              <a:t>The reduced form VAR are used to summarize the co-movements of the time series. In the example of, GDP, inflation and policy rate.</a:t>
            </a:r>
          </a:p>
          <a:p>
            <a:pPr>
              <a:buAutoNum type="arabicPeriod"/>
            </a:pPr>
            <a:r>
              <a:rPr lang="en-US" dirty="0">
                <a:latin typeface="Times New Roman" panose="02020603050405020304" pitchFamily="18" charset="0"/>
                <a:cs typeface="Times New Roman" panose="02020603050405020304" pitchFamily="18" charset="0"/>
              </a:rPr>
              <a:t>We use it also to forecast variables and ass the performance against some benchmark models.</a:t>
            </a:r>
          </a:p>
          <a:p>
            <a:pPr>
              <a:buAutoNum type="arabicPeriod"/>
            </a:pPr>
            <a:r>
              <a:rPr lang="en-US" dirty="0">
                <a:latin typeface="Times New Roman" panose="02020603050405020304" pitchFamily="18" charset="0"/>
                <a:cs typeface="Times New Roman" panose="02020603050405020304" pitchFamily="18" charset="0"/>
              </a:rPr>
              <a:t>Structural VARs are used to estimate the effect of a policy-induced surprise move in policy rate on future rates of inflation and unemployment. </a:t>
            </a:r>
          </a:p>
        </p:txBody>
      </p:sp>
    </p:spTree>
    <p:extLst>
      <p:ext uri="{BB962C8B-B14F-4D97-AF65-F5344CB8AC3E}">
        <p14:creationId xmlns:p14="http://schemas.microsoft.com/office/powerpoint/2010/main" val="382294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3B21-EB2D-45AA-905F-81AD2F99A8B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sp>
        <p:nvSpPr>
          <p:cNvPr id="3" name="Content Placeholder 2">
            <a:extLst>
              <a:ext uri="{FF2B5EF4-FFF2-40B4-BE49-F238E27FC236}">
                <a16:creationId xmlns:a16="http://schemas.microsoft.com/office/drawing/2014/main" id="{B71B311B-F88A-47F1-A59C-3459B3BF7898}"/>
              </a:ext>
            </a:extLst>
          </p:cNvPr>
          <p:cNvSpPr>
            <a:spLocks noGrp="1"/>
          </p:cNvSpPr>
          <p:nvPr>
            <p:ph sz="half" idx="2"/>
          </p:nvPr>
        </p:nvSpPr>
        <p:spPr/>
        <p:txBody>
          <a:bodyPr>
            <a:normAutofit/>
          </a:bodyPr>
          <a:lstStyle/>
          <a:p>
            <a:pPr marL="0" indent="0" fontAlgn="base">
              <a:buNone/>
            </a:pPr>
            <a:r>
              <a:rPr lang="en-US" b="1" i="1" dirty="0">
                <a:latin typeface="Times New Roman" panose="02020603050405020304" pitchFamily="18" charset="0"/>
                <a:cs typeface="Times New Roman" panose="02020603050405020304" pitchFamily="18" charset="0"/>
              </a:rPr>
              <a:t>What are VARs? </a:t>
            </a:r>
          </a:p>
          <a:p>
            <a:pPr fontAlgn="base"/>
            <a:r>
              <a:rPr lang="en-US" b="1" i="1" dirty="0">
                <a:latin typeface="Times New Roman" panose="02020603050405020304" pitchFamily="18" charset="0"/>
                <a:cs typeface="Times New Roman" panose="02020603050405020304" pitchFamily="18" charset="0"/>
              </a:rPr>
              <a:t>Multi-variate linear time-series models</a:t>
            </a:r>
          </a:p>
          <a:p>
            <a:pPr fontAlgn="base"/>
            <a:r>
              <a:rPr lang="en-US" b="1" i="1" dirty="0">
                <a:latin typeface="Times New Roman" panose="02020603050405020304" pitchFamily="18" charset="0"/>
                <a:cs typeface="Times New Roman" panose="02020603050405020304" pitchFamily="18" charset="0"/>
              </a:rPr>
              <a:t>Endogenous variables are functions of lagged endogenous variables. </a:t>
            </a:r>
          </a:p>
          <a:p>
            <a:pPr fontAlgn="base"/>
            <a:r>
              <a:rPr lang="en-US" b="1" i="1" dirty="0">
                <a:latin typeface="Times New Roman" panose="02020603050405020304" pitchFamily="18" charset="0"/>
                <a:cs typeface="Times New Roman" panose="02020603050405020304" pitchFamily="18" charset="0"/>
              </a:rPr>
              <a:t>Very simple alternative to international models</a:t>
            </a:r>
          </a:p>
        </p:txBody>
      </p:sp>
    </p:spTree>
    <p:extLst>
      <p:ext uri="{BB962C8B-B14F-4D97-AF65-F5344CB8AC3E}">
        <p14:creationId xmlns:p14="http://schemas.microsoft.com/office/powerpoint/2010/main" val="1191326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sp>
        <p:nvSpPr>
          <p:cNvPr id="3" name="Content Placeholder 2">
            <a:extLst>
              <a:ext uri="{FF2B5EF4-FFF2-40B4-BE49-F238E27FC236}">
                <a16:creationId xmlns:a16="http://schemas.microsoft.com/office/drawing/2014/main" id="{CC732577-0E97-48DE-8053-F485CC41C9CC}"/>
              </a:ext>
            </a:extLst>
          </p:cNvPr>
          <p:cNvSpPr>
            <a:spLocks noGrp="1"/>
          </p:cNvSpPr>
          <p:nvPr>
            <p:ph sz="half" idx="2"/>
          </p:nvPr>
        </p:nvSpPr>
        <p:spPr/>
        <p:txBody>
          <a:bodyPr>
            <a:normAutofit fontScale="85000" lnSpcReduction="20000"/>
          </a:bodyPr>
          <a:lstStyle/>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Granger-causality; is concerned with whether lagged x helps explain y, and vice versa. We can test each null hypothesis (below) using the F test. The null hypothesis is rejected when the p-value is less than 0.05</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Granger Causality ̸= Causality. </a:t>
            </a:r>
          </a:p>
          <a:p>
            <a:pPr marL="0" indent="0">
              <a:buNone/>
            </a:pPr>
            <a:r>
              <a:rPr lang="en-US" sz="2400" dirty="0">
                <a:latin typeface="Times New Roman" panose="02020603050405020304" pitchFamily="18" charset="0"/>
                <a:cs typeface="Times New Roman" panose="02020603050405020304" pitchFamily="18" charset="0"/>
              </a:rPr>
              <a:t>Granger causality is about </a:t>
            </a:r>
            <a:r>
              <a:rPr lang="en-US" sz="2400" dirty="0">
                <a:solidFill>
                  <a:srgbClr val="FF0000"/>
                </a:solidFill>
                <a:latin typeface="Times New Roman" panose="02020603050405020304" pitchFamily="18" charset="0"/>
                <a:cs typeface="Times New Roman" panose="02020603050405020304" pitchFamily="18" charset="0"/>
              </a:rPr>
              <a:t>in-sample fitting</a:t>
            </a:r>
            <a:r>
              <a:rPr lang="en-US" sz="2400" dirty="0">
                <a:latin typeface="Times New Roman" panose="02020603050405020304" pitchFamily="18" charset="0"/>
                <a:cs typeface="Times New Roman" panose="02020603050405020304" pitchFamily="18" charset="0"/>
              </a:rPr>
              <a:t>. It tells nothing about out-of-sample forecasting</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50C5DF7-C8A1-4657-8ECB-FBD7C84DC496}"/>
              </a:ext>
            </a:extLst>
          </p:cNvPr>
          <p:cNvPicPr>
            <a:picLocks noChangeAspect="1"/>
          </p:cNvPicPr>
          <p:nvPr/>
        </p:nvPicPr>
        <p:blipFill>
          <a:blip r:embed="rId2"/>
          <a:stretch>
            <a:fillRect/>
          </a:stretch>
        </p:blipFill>
        <p:spPr>
          <a:xfrm>
            <a:off x="2996853" y="3417781"/>
            <a:ext cx="5800725" cy="1247775"/>
          </a:xfrm>
          <a:prstGeom prst="rect">
            <a:avLst/>
          </a:prstGeom>
        </p:spPr>
      </p:pic>
    </p:spTree>
    <p:extLst>
      <p:ext uri="{BB962C8B-B14F-4D97-AF65-F5344CB8AC3E}">
        <p14:creationId xmlns:p14="http://schemas.microsoft.com/office/powerpoint/2010/main" val="2523890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sp>
        <p:nvSpPr>
          <p:cNvPr id="3" name="Content Placeholder 2">
            <a:extLst>
              <a:ext uri="{FF2B5EF4-FFF2-40B4-BE49-F238E27FC236}">
                <a16:creationId xmlns:a16="http://schemas.microsoft.com/office/drawing/2014/main" id="{CC732577-0E97-48DE-8053-F485CC41C9CC}"/>
              </a:ext>
            </a:extLst>
          </p:cNvPr>
          <p:cNvSpPr>
            <a:spLocks noGrp="1"/>
          </p:cNvSpPr>
          <p:nvPr>
            <p:ph sz="half" idx="2"/>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If the unemployment rate does not help predict inflation, then the coefficients on the lags of unemployment will all be zero in the reduced-form inflation equation. See table below. It shows the p-values associated with the F-statistics for testing whether the relevant sets of coefficients are zero.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F59E56C-2228-4709-AE88-5234E070DE78}"/>
              </a:ext>
            </a:extLst>
          </p:cNvPr>
          <p:cNvPicPr>
            <a:picLocks noChangeAspect="1"/>
          </p:cNvPicPr>
          <p:nvPr/>
        </p:nvPicPr>
        <p:blipFill>
          <a:blip r:embed="rId2"/>
          <a:stretch>
            <a:fillRect/>
          </a:stretch>
        </p:blipFill>
        <p:spPr>
          <a:xfrm>
            <a:off x="2605915" y="4324837"/>
            <a:ext cx="6105525" cy="2085975"/>
          </a:xfrm>
          <a:prstGeom prst="rect">
            <a:avLst/>
          </a:prstGeom>
        </p:spPr>
      </p:pic>
    </p:spTree>
    <p:extLst>
      <p:ext uri="{BB962C8B-B14F-4D97-AF65-F5344CB8AC3E}">
        <p14:creationId xmlns:p14="http://schemas.microsoft.com/office/powerpoint/2010/main" val="3708668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sp>
        <p:nvSpPr>
          <p:cNvPr id="3" name="Content Placeholder 2">
            <a:extLst>
              <a:ext uri="{FF2B5EF4-FFF2-40B4-BE49-F238E27FC236}">
                <a16:creationId xmlns:a16="http://schemas.microsoft.com/office/drawing/2014/main" id="{CC732577-0E97-48DE-8053-F485CC41C9CC}"/>
              </a:ext>
            </a:extLst>
          </p:cNvPr>
          <p:cNvSpPr>
            <a:spLocks noGrp="1"/>
          </p:cNvSpPr>
          <p:nvPr>
            <p:ph sz="half" idx="2"/>
          </p:nvPr>
        </p:nvSpPr>
        <p:spPr/>
        <p:txBody>
          <a:bodyPr>
            <a:normAutofit/>
          </a:bodyPr>
          <a:lstStyle/>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4D87608-85F9-4262-8683-15682ED07FA5}"/>
              </a:ext>
            </a:extLst>
          </p:cNvPr>
          <p:cNvPicPr>
            <a:picLocks noChangeAspect="1"/>
          </p:cNvPicPr>
          <p:nvPr/>
        </p:nvPicPr>
        <p:blipFill>
          <a:blip r:embed="rId2"/>
          <a:stretch>
            <a:fillRect/>
          </a:stretch>
        </p:blipFill>
        <p:spPr>
          <a:xfrm>
            <a:off x="2424111" y="2236575"/>
            <a:ext cx="7343775" cy="4429125"/>
          </a:xfrm>
          <a:prstGeom prst="rect">
            <a:avLst/>
          </a:prstGeom>
        </p:spPr>
      </p:pic>
    </p:spTree>
    <p:extLst>
      <p:ext uri="{BB962C8B-B14F-4D97-AF65-F5344CB8AC3E}">
        <p14:creationId xmlns:p14="http://schemas.microsoft.com/office/powerpoint/2010/main" val="103498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sp>
        <p:nvSpPr>
          <p:cNvPr id="3" name="Content Placeholder 2">
            <a:extLst>
              <a:ext uri="{FF2B5EF4-FFF2-40B4-BE49-F238E27FC236}">
                <a16:creationId xmlns:a16="http://schemas.microsoft.com/office/drawing/2014/main" id="{CC732577-0E97-48DE-8053-F485CC41C9CC}"/>
              </a:ext>
            </a:extLst>
          </p:cNvPr>
          <p:cNvSpPr>
            <a:spLocks noGrp="1"/>
          </p:cNvSpPr>
          <p:nvPr>
            <p:ph sz="half" idx="2"/>
          </p:nvPr>
        </p:nvSpPr>
        <p:spPr/>
        <p:txBody>
          <a:bodyPr>
            <a:normAutofit/>
          </a:bodyPr>
          <a:lstStyle/>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FDBC424-B9C8-4FFF-B39E-CF262EE7973A}"/>
              </a:ext>
            </a:extLst>
          </p:cNvPr>
          <p:cNvPicPr>
            <a:picLocks noChangeAspect="1"/>
          </p:cNvPicPr>
          <p:nvPr/>
        </p:nvPicPr>
        <p:blipFill>
          <a:blip r:embed="rId2"/>
          <a:stretch>
            <a:fillRect/>
          </a:stretch>
        </p:blipFill>
        <p:spPr>
          <a:xfrm>
            <a:off x="1921563" y="2413758"/>
            <a:ext cx="8348872" cy="3775006"/>
          </a:xfrm>
          <a:prstGeom prst="rect">
            <a:avLst/>
          </a:prstGeom>
        </p:spPr>
      </p:pic>
    </p:spTree>
    <p:extLst>
      <p:ext uri="{BB962C8B-B14F-4D97-AF65-F5344CB8AC3E}">
        <p14:creationId xmlns:p14="http://schemas.microsoft.com/office/powerpoint/2010/main" val="3915273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1FFC-B61C-4B24-B915-534372330A3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well do VARs perform?</a:t>
            </a:r>
          </a:p>
        </p:txBody>
      </p:sp>
      <p:sp>
        <p:nvSpPr>
          <p:cNvPr id="3" name="Content Placeholder 2">
            <a:extLst>
              <a:ext uri="{FF2B5EF4-FFF2-40B4-BE49-F238E27FC236}">
                <a16:creationId xmlns:a16="http://schemas.microsoft.com/office/drawing/2014/main" id="{CD8A6AAB-B341-4842-95F3-8FC1D2A804EE}"/>
              </a:ext>
            </a:extLst>
          </p:cNvPr>
          <p:cNvSpPr>
            <a:spLocks noGrp="1"/>
          </p:cNvSpPr>
          <p:nvPr>
            <p:ph sz="half" idx="2"/>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The VAR summary statistics are useful in assessing theoretical macroeconomic models.</a:t>
            </a:r>
          </a:p>
          <a:p>
            <a:r>
              <a:rPr lang="en-US" dirty="0">
                <a:latin typeface="Times New Roman" panose="02020603050405020304" pitchFamily="18" charset="0"/>
                <a:cs typeface="Times New Roman" panose="02020603050405020304" pitchFamily="18" charset="0"/>
              </a:rPr>
              <a:t>State of the art VAR forecasting systems usually have more than 3 variables and allow for time varying parameters to capture important drifts in coefficients (Sims, 1993). BUT, adding more variables creates complications because the # of VAR parameters increases as the square of number of variables.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Ex: four-lag VAR has 333 unknown coefficients -&gt; Macro-data cannot provide reliable estimates of these coefficients without more restrictions.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One way to overcome this is to do Bayesian Estimation.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429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1FFC-B61C-4B24-B915-534372330A3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well do VARs perform?</a:t>
            </a:r>
          </a:p>
        </p:txBody>
      </p:sp>
      <p:sp>
        <p:nvSpPr>
          <p:cNvPr id="3" name="Content Placeholder 2">
            <a:extLst>
              <a:ext uri="{FF2B5EF4-FFF2-40B4-BE49-F238E27FC236}">
                <a16:creationId xmlns:a16="http://schemas.microsoft.com/office/drawing/2014/main" id="{CD8A6AAB-B341-4842-95F3-8FC1D2A804EE}"/>
              </a:ext>
            </a:extLst>
          </p:cNvPr>
          <p:cNvSpPr>
            <a:spLocks noGrp="1"/>
          </p:cNvSpPr>
          <p:nvPr>
            <p:ph sz="half" idx="2"/>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Three important criticisms of structural VAR modeling: </a:t>
            </a:r>
          </a:p>
          <a:p>
            <a:pPr marL="514350" indent="-514350">
              <a:buAutoNum type="arabicPeriod"/>
            </a:pPr>
            <a:r>
              <a:rPr lang="en-US" dirty="0">
                <a:latin typeface="Times New Roman" panose="02020603050405020304" pitchFamily="18" charset="0"/>
                <a:cs typeface="Times New Roman" panose="02020603050405020304" pitchFamily="18" charset="0"/>
              </a:rPr>
              <a:t>What makes up the VAR shock? (omitted variable bias)</a:t>
            </a:r>
          </a:p>
          <a:p>
            <a:pPr marL="514350" indent="-514350">
              <a:buAutoNum type="arabicPeriod"/>
            </a:pPr>
            <a:r>
              <a:rPr lang="en-US" dirty="0">
                <a:latin typeface="Times New Roman" panose="02020603050405020304" pitchFamily="18" charset="0"/>
                <a:cs typeface="Times New Roman" panose="02020603050405020304" pitchFamily="18" charset="0"/>
              </a:rPr>
              <a:t>Policy rules change over time and form </a:t>
            </a:r>
            <a:r>
              <a:rPr lang="en-US" dirty="0" err="1">
                <a:latin typeface="Times New Roman" panose="02020603050405020304" pitchFamily="18" charset="0"/>
                <a:cs typeface="Times New Roman" panose="02020603050405020304" pitchFamily="18" charset="0"/>
              </a:rPr>
              <a:t>stat.tests</a:t>
            </a:r>
            <a:r>
              <a:rPr lang="en-US" dirty="0">
                <a:latin typeface="Times New Roman" panose="02020603050405020304" pitchFamily="18" charset="0"/>
                <a:cs typeface="Times New Roman" panose="02020603050405020304" pitchFamily="18" charset="0"/>
              </a:rPr>
              <a:t> reveal widespread instability in low-dimensional </a:t>
            </a:r>
            <a:r>
              <a:rPr lang="en-US" dirty="0" err="1">
                <a:latin typeface="Times New Roman" panose="02020603050405020304" pitchFamily="18" charset="0"/>
                <a:cs typeface="Times New Roman" panose="02020603050405020304" pitchFamily="18" charset="0"/>
              </a:rPr>
              <a:t>VARs.</a:t>
            </a:r>
            <a:r>
              <a:rPr lang="en-US" dirty="0">
                <a:latin typeface="Times New Roman" panose="02020603050405020304" pitchFamily="18" charset="0"/>
                <a:cs typeface="Times New Roman" panose="02020603050405020304" pitchFamily="18" charset="0"/>
              </a:rPr>
              <a:t> (Stock, Watson; 1996)</a:t>
            </a:r>
          </a:p>
          <a:p>
            <a:pPr marL="514350" indent="-514350">
              <a:buAutoNum type="arabicPeriod"/>
            </a:pPr>
            <a:r>
              <a:rPr lang="en-US" dirty="0">
                <a:latin typeface="Times New Roman" panose="02020603050405020304" pitchFamily="18" charset="0"/>
                <a:cs typeface="Times New Roman" panose="02020603050405020304" pitchFamily="18" charset="0"/>
              </a:rPr>
              <a:t>The timing conventions in VARs don’t necessarily reflect real-time data availability.</a:t>
            </a:r>
          </a:p>
        </p:txBody>
      </p:sp>
    </p:spTree>
    <p:extLst>
      <p:ext uri="{BB962C8B-B14F-4D97-AF65-F5344CB8AC3E}">
        <p14:creationId xmlns:p14="http://schemas.microsoft.com/office/powerpoint/2010/main" val="215202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3B21-EB2D-45AA-905F-81AD2F99A8B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sp>
        <p:nvSpPr>
          <p:cNvPr id="5" name="Text Placeholder 4">
            <a:extLst>
              <a:ext uri="{FF2B5EF4-FFF2-40B4-BE49-F238E27FC236}">
                <a16:creationId xmlns:a16="http://schemas.microsoft.com/office/drawing/2014/main" id="{46CEA08C-0199-4B30-9E26-5BBE296DF44A}"/>
              </a:ext>
            </a:extLst>
          </p:cNvPr>
          <p:cNvSpPr>
            <a:spLocks noGrp="1"/>
          </p:cNvSpPr>
          <p:nvPr>
            <p:ph type="body" sz="half" idx="2"/>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Sargent &amp; Sims: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Cause &amp; effect in Macroeconomy –&gt; NOBEL.</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-&gt; Restrictions &amp; models of 1980s. </a:t>
            </a:r>
          </a:p>
          <a:p>
            <a:r>
              <a:rPr lang="en-US" dirty="0">
                <a:latin typeface="Times New Roman" panose="02020603050405020304" pitchFamily="18" charset="0"/>
                <a:cs typeface="Times New Roman" panose="02020603050405020304" pitchFamily="18" charset="0"/>
              </a:rPr>
              <a:t>-&gt; Very strong assumptions about dynamic relationships between variables and inconsistent with the idea of, “I make choices today based on my utility tomorrow”. (Sim’s critique) </a:t>
            </a:r>
          </a:p>
          <a:p>
            <a:r>
              <a:rPr lang="en-US" dirty="0">
                <a:latin typeface="Times New Roman" panose="02020603050405020304" pitchFamily="18" charset="0"/>
                <a:cs typeface="Times New Roman" panose="02020603050405020304" pitchFamily="18" charset="0"/>
              </a:rPr>
              <a:t>-&gt; If expectations are involved then, no variable can be exogenous. </a:t>
            </a:r>
          </a:p>
        </p:txBody>
      </p:sp>
      <p:sp>
        <p:nvSpPr>
          <p:cNvPr id="9" name="Picture Placeholder 8">
            <a:extLst>
              <a:ext uri="{FF2B5EF4-FFF2-40B4-BE49-F238E27FC236}">
                <a16:creationId xmlns:a16="http://schemas.microsoft.com/office/drawing/2014/main" id="{BC2B4128-7A59-4BBC-AB9E-772C0574B0E6}"/>
              </a:ext>
            </a:extLst>
          </p:cNvPr>
          <p:cNvSpPr>
            <a:spLocks noGrp="1"/>
          </p:cNvSpPr>
          <p:nvPr>
            <p:ph type="pic" idx="1"/>
          </p:nvPr>
        </p:nvSpPr>
        <p:spPr/>
      </p:sp>
      <p:pic>
        <p:nvPicPr>
          <p:cNvPr id="1026" name="Picture 2" descr="Related image">
            <a:extLst>
              <a:ext uri="{FF2B5EF4-FFF2-40B4-BE49-F238E27FC236}">
                <a16:creationId xmlns:a16="http://schemas.microsoft.com/office/drawing/2014/main" id="{4BC8BB06-254C-4DA8-9044-B7508FEF6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402" y="1765301"/>
            <a:ext cx="5426075" cy="276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96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sp>
        <p:nvSpPr>
          <p:cNvPr id="3" name="Content Placeholder 2">
            <a:extLst>
              <a:ext uri="{FF2B5EF4-FFF2-40B4-BE49-F238E27FC236}">
                <a16:creationId xmlns:a16="http://schemas.microsoft.com/office/drawing/2014/main" id="{CC732577-0E97-48DE-8053-F485CC41C9CC}"/>
              </a:ext>
            </a:extLst>
          </p:cNvPr>
          <p:cNvSpPr>
            <a:spLocks noGrp="1"/>
          </p:cNvSpPr>
          <p:nvPr>
            <p:ph sz="half" idx="2"/>
          </p:nvPr>
        </p:nvSpPr>
        <p:spPr>
          <a:xfrm>
            <a:off x="810000" y="2513835"/>
            <a:ext cx="10571998" cy="3638764"/>
          </a:xfrm>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What are VARs used for?</a:t>
            </a:r>
          </a:p>
          <a:p>
            <a:pPr marL="0" indent="0">
              <a:buNone/>
            </a:pPr>
            <a:r>
              <a:rPr lang="en-US" dirty="0">
                <a:latin typeface="Times New Roman" panose="02020603050405020304" pitchFamily="18" charset="0"/>
                <a:cs typeface="Times New Roman" panose="02020603050405020304" pitchFamily="18" charset="0"/>
              </a:rPr>
              <a:t>According to a well-known paper by Stock &amp; Watson (2001, JEP) macro-econometricians (would like to) do four things:</a:t>
            </a:r>
          </a:p>
          <a:p>
            <a:pPr marL="0" indent="0">
              <a:buNone/>
            </a:pPr>
            <a:r>
              <a:rPr lang="en-US" dirty="0">
                <a:latin typeface="Times New Roman" panose="02020603050405020304" pitchFamily="18" charset="0"/>
                <a:cs typeface="Times New Roman" panose="02020603050405020304" pitchFamily="18" charset="0"/>
              </a:rPr>
              <a:t> 1. Describe and summarize macroeconomic time series </a:t>
            </a:r>
          </a:p>
          <a:p>
            <a:pPr marL="0" indent="0">
              <a:buNone/>
            </a:pPr>
            <a:r>
              <a:rPr lang="en-US" dirty="0">
                <a:latin typeface="Times New Roman" panose="02020603050405020304" pitchFamily="18" charset="0"/>
                <a:cs typeface="Times New Roman" panose="02020603050405020304" pitchFamily="18" charset="0"/>
              </a:rPr>
              <a:t>2. Make forecasts </a:t>
            </a:r>
          </a:p>
          <a:p>
            <a:pPr marL="0" indent="0">
              <a:buNone/>
            </a:pPr>
            <a:r>
              <a:rPr lang="en-US" dirty="0">
                <a:latin typeface="Times New Roman" panose="02020603050405020304" pitchFamily="18" charset="0"/>
                <a:cs typeface="Times New Roman" panose="02020603050405020304" pitchFamily="18" charset="0"/>
              </a:rPr>
              <a:t>3. Recover the true structure of the macroeconomy from the data </a:t>
            </a:r>
          </a:p>
          <a:p>
            <a:pPr marL="0" indent="0">
              <a:buNone/>
            </a:pPr>
            <a:r>
              <a:rPr lang="en-US" dirty="0">
                <a:latin typeface="Times New Roman" panose="02020603050405020304" pitchFamily="18" charset="0"/>
                <a:cs typeface="Times New Roman" panose="02020603050405020304" pitchFamily="18" charset="0"/>
              </a:rPr>
              <a:t>4. Advise macroeconomic policymakers </a:t>
            </a:r>
          </a:p>
          <a:p>
            <a:pPr marL="0" indent="0">
              <a:buNone/>
            </a:pPr>
            <a:r>
              <a:rPr lang="en-US" dirty="0">
                <a:highlight>
                  <a:srgbClr val="FFFF00"/>
                </a:highlight>
                <a:latin typeface="Times New Roman" panose="02020603050405020304" pitchFamily="18" charset="0"/>
                <a:cs typeface="Times New Roman" panose="02020603050405020304" pitchFamily="18" charset="0"/>
              </a:rPr>
              <a:t>Vector autoregressive models are a statistical tool to address these tasks.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85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sp>
        <p:nvSpPr>
          <p:cNvPr id="3" name="Content Placeholder 2">
            <a:extLst>
              <a:ext uri="{FF2B5EF4-FFF2-40B4-BE49-F238E27FC236}">
                <a16:creationId xmlns:a16="http://schemas.microsoft.com/office/drawing/2014/main" id="{CC732577-0E97-48DE-8053-F485CC41C9CC}"/>
              </a:ext>
            </a:extLst>
          </p:cNvPr>
          <p:cNvSpPr>
            <a:spLocks noGrp="1"/>
          </p:cNvSpPr>
          <p:nvPr>
            <p:ph sz="half" idx="2"/>
          </p:nvPr>
        </p:nvSpPr>
        <p:spPr/>
        <p:txBody>
          <a:bodyPr>
            <a:normAutofit fontScale="92500"/>
          </a:bodyPr>
          <a:lstStyle/>
          <a:p>
            <a:pPr marL="0" indent="0">
              <a:buNone/>
            </a:pPr>
            <a:r>
              <a:rPr lang="en-US" sz="2400" dirty="0">
                <a:latin typeface="Times New Roman" panose="02020603050405020304" pitchFamily="18" charset="0"/>
                <a:cs typeface="Times New Roman" panose="02020603050405020304" pitchFamily="18" charset="0"/>
              </a:rPr>
              <a:t>What can we do with vector autoregressive models? </a:t>
            </a:r>
          </a:p>
          <a:p>
            <a:pPr marL="0" indent="0">
              <a:buNone/>
            </a:pPr>
            <a:r>
              <a:rPr lang="en-US" sz="2400" dirty="0">
                <a:highlight>
                  <a:srgbClr val="FFFF00"/>
                </a:highlight>
                <a:latin typeface="Times New Roman" panose="02020603050405020304" pitchFamily="18" charset="0"/>
                <a:cs typeface="Times New Roman" panose="02020603050405020304" pitchFamily="18" charset="0"/>
              </a:rPr>
              <a:t>3 variables: real GDP growth (∆y), inflation (π) and the policy rate (</a:t>
            </a:r>
            <a:r>
              <a:rPr lang="en-US" sz="2400" dirty="0" err="1">
                <a:highlight>
                  <a:srgbClr val="FFFF00"/>
                </a:highlight>
                <a:latin typeface="Times New Roman" panose="02020603050405020304" pitchFamily="18" charset="0"/>
                <a:cs typeface="Times New Roman" panose="02020603050405020304" pitchFamily="18" charset="0"/>
              </a:rPr>
              <a:t>i</a:t>
            </a:r>
            <a:r>
              <a:rPr lang="en-US" sz="2400" dirty="0">
                <a:highlight>
                  <a:srgbClr val="FFFF00"/>
                </a:highlight>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A VAR can help us answering the following questions </a:t>
            </a:r>
          </a:p>
          <a:p>
            <a:pPr marL="457200" indent="-457200">
              <a:buAutoNum type="arabicPeriod"/>
            </a:pPr>
            <a:r>
              <a:rPr lang="en-US" sz="2400" dirty="0">
                <a:latin typeface="Times New Roman" panose="02020603050405020304" pitchFamily="18" charset="0"/>
                <a:cs typeface="Times New Roman" panose="02020603050405020304" pitchFamily="18" charset="0"/>
              </a:rPr>
              <a:t>What is the dynamic behavior of these variables? How do these variables interact? </a:t>
            </a:r>
          </a:p>
          <a:p>
            <a:pPr marL="457200" indent="-457200">
              <a:buAutoNum type="arabicPeriod"/>
            </a:pPr>
            <a:r>
              <a:rPr lang="en-US" sz="2400" dirty="0">
                <a:latin typeface="Times New Roman" panose="02020603050405020304" pitchFamily="18" charset="0"/>
                <a:cs typeface="Times New Roman" panose="02020603050405020304" pitchFamily="18" charset="0"/>
              </a:rPr>
              <a:t>What is the profile of GDP conditional on a specific future path for the policy rate? </a:t>
            </a:r>
          </a:p>
          <a:p>
            <a:pPr marL="457200" indent="-457200">
              <a:buAutoNum type="arabicPeriod"/>
            </a:pPr>
            <a:r>
              <a:rPr lang="en-US" sz="2400" dirty="0">
                <a:latin typeface="Times New Roman" panose="02020603050405020304" pitchFamily="18" charset="0"/>
                <a:cs typeface="Times New Roman" panose="02020603050405020304" pitchFamily="18" charset="0"/>
              </a:rPr>
              <a:t>What is the effect of a monetary policy shock on GDP and inflation? </a:t>
            </a:r>
          </a:p>
          <a:p>
            <a:pPr marL="457200" indent="-457200">
              <a:buAutoNum type="arabicPeriod"/>
            </a:pPr>
            <a:r>
              <a:rPr lang="en-US" sz="2400" dirty="0">
                <a:latin typeface="Times New Roman" panose="02020603050405020304" pitchFamily="18" charset="0"/>
                <a:cs typeface="Times New Roman" panose="02020603050405020304" pitchFamily="18" charset="0"/>
              </a:rPr>
              <a:t>What has been the contribution of monetary policy shocks to the behavior of GDP over time?</a:t>
            </a:r>
          </a:p>
        </p:txBody>
      </p:sp>
    </p:spTree>
    <p:extLst>
      <p:ext uri="{BB962C8B-B14F-4D97-AF65-F5344CB8AC3E}">
        <p14:creationId xmlns:p14="http://schemas.microsoft.com/office/powerpoint/2010/main" val="397830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sp>
        <p:nvSpPr>
          <p:cNvPr id="3" name="Content Placeholder 2">
            <a:extLst>
              <a:ext uri="{FF2B5EF4-FFF2-40B4-BE49-F238E27FC236}">
                <a16:creationId xmlns:a16="http://schemas.microsoft.com/office/drawing/2014/main" id="{CC732577-0E97-48DE-8053-F485CC41C9CC}"/>
              </a:ext>
            </a:extLst>
          </p:cNvPr>
          <p:cNvSpPr>
            <a:spLocks noGrp="1"/>
          </p:cNvSpPr>
          <p:nvPr>
            <p:ph sz="half"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“Monetary policy tries to control inflation, and as a result interest rates tend to be high when inflation is high. But we think that raising interest rates lowers inflation. </a:t>
            </a:r>
            <a:r>
              <a:rPr lang="en-US" sz="2400" dirty="0">
                <a:highlight>
                  <a:srgbClr val="FFFF00"/>
                </a:highlight>
                <a:latin typeface="Times New Roman" panose="02020603050405020304" pitchFamily="18" charset="0"/>
                <a:cs typeface="Times New Roman" panose="02020603050405020304" pitchFamily="18" charset="0"/>
              </a:rPr>
              <a:t>The main contribution of this work is to provide a way to untangle the relationship between interest rates and inflation, so we can see what the effect of interest-rate policy changes are on the price level and inflation, and separate that from the reverse causality that makes central banks react to inflation by changing interest rates.</a:t>
            </a:r>
            <a:r>
              <a:rPr lang="en-US" sz="2400" dirty="0">
                <a:latin typeface="Times New Roman" panose="02020603050405020304" pitchFamily="18" charset="0"/>
                <a:cs typeface="Times New Roman" panose="02020603050405020304" pitchFamily="18" charset="0"/>
              </a:rPr>
              <a:t>” - Christopher Sims, in an interview on Oct 10, 2011</a:t>
            </a:r>
          </a:p>
        </p:txBody>
      </p:sp>
      <p:pic>
        <p:nvPicPr>
          <p:cNvPr id="5" name="Content Placeholder 4">
            <a:extLst>
              <a:ext uri="{FF2B5EF4-FFF2-40B4-BE49-F238E27FC236}">
                <a16:creationId xmlns:a16="http://schemas.microsoft.com/office/drawing/2014/main" id="{B7AB2342-FA27-4B35-B14E-6BCE1C93BCDF}"/>
              </a:ext>
            </a:extLst>
          </p:cNvPr>
          <p:cNvPicPr>
            <a:picLocks noGrp="1" noChangeAspect="1"/>
          </p:cNvPicPr>
          <p:nvPr>
            <p:ph sz="half" idx="2"/>
          </p:nvPr>
        </p:nvPicPr>
        <p:blipFill>
          <a:blip r:embed="rId2"/>
          <a:stretch>
            <a:fillRect/>
          </a:stretch>
        </p:blipFill>
        <p:spPr>
          <a:xfrm>
            <a:off x="6811963" y="2565400"/>
            <a:ext cx="4638675" cy="2952750"/>
          </a:xfrm>
          <a:prstGeom prst="rect">
            <a:avLst/>
          </a:prstGeom>
        </p:spPr>
      </p:pic>
    </p:spTree>
    <p:extLst>
      <p:ext uri="{BB962C8B-B14F-4D97-AF65-F5344CB8AC3E}">
        <p14:creationId xmlns:p14="http://schemas.microsoft.com/office/powerpoint/2010/main" val="34240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sp>
        <p:nvSpPr>
          <p:cNvPr id="3" name="Content Placeholder 2">
            <a:extLst>
              <a:ext uri="{FF2B5EF4-FFF2-40B4-BE49-F238E27FC236}">
                <a16:creationId xmlns:a16="http://schemas.microsoft.com/office/drawing/2014/main" id="{CC732577-0E97-48DE-8053-F485CC41C9CC}"/>
              </a:ext>
            </a:extLst>
          </p:cNvPr>
          <p:cNvSpPr>
            <a:spLocks noGrp="1"/>
          </p:cNvSpPr>
          <p:nvPr>
            <p:ph sz="half" idx="2"/>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Vector autoregression (VAR) models are useful to summarize the information contained in the data. </a:t>
            </a:r>
          </a:p>
          <a:p>
            <a:pPr marL="0" indent="0" algn="just">
              <a:buNone/>
            </a:pPr>
            <a:r>
              <a:rPr lang="en-US" sz="2400" dirty="0">
                <a:latin typeface="Times New Roman" panose="02020603050405020304" pitchFamily="18" charset="0"/>
                <a:cs typeface="Times New Roman" panose="02020603050405020304" pitchFamily="18" charset="0"/>
              </a:rPr>
              <a:t>VAR models are also useful to conduct certain types of economic experiments, among which policy experiments are most popular. </a:t>
            </a:r>
          </a:p>
          <a:p>
            <a:pPr marL="0" indent="0" algn="just">
              <a:buNone/>
            </a:pPr>
            <a:r>
              <a:rPr lang="en-US" sz="2400" dirty="0">
                <a:latin typeface="Times New Roman" panose="02020603050405020304" pitchFamily="18" charset="0"/>
                <a:cs typeface="Times New Roman" panose="02020603050405020304" pitchFamily="18" charset="0"/>
              </a:rPr>
              <a:t>*Reduced-form VAR models do not have economic interpretations. </a:t>
            </a:r>
          </a:p>
          <a:p>
            <a:pPr marL="0" indent="0" algn="just">
              <a:buNone/>
            </a:pPr>
            <a:r>
              <a:rPr lang="en-US" sz="2400" dirty="0">
                <a:latin typeface="Times New Roman" panose="02020603050405020304" pitchFamily="18" charset="0"/>
                <a:cs typeface="Times New Roman" panose="02020603050405020304" pitchFamily="18" charset="0"/>
              </a:rPr>
              <a:t>*To give an economic interpretation to a reduced-form VAR, we need to use economic theory. Compared with a macro models based on micro-foundations, only a minimalist set of restrictions are employed -&gt; switch to structural VAR.</a:t>
            </a:r>
          </a:p>
        </p:txBody>
      </p:sp>
    </p:spTree>
    <p:extLst>
      <p:ext uri="{BB962C8B-B14F-4D97-AF65-F5344CB8AC3E}">
        <p14:creationId xmlns:p14="http://schemas.microsoft.com/office/powerpoint/2010/main" val="44171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p:sp>
        <p:nvSpPr>
          <p:cNvPr id="3" name="Content Placeholder 2">
            <a:extLst>
              <a:ext uri="{FF2B5EF4-FFF2-40B4-BE49-F238E27FC236}">
                <a16:creationId xmlns:a16="http://schemas.microsoft.com/office/drawing/2014/main" id="{CC732577-0E97-48DE-8053-F485CC41C9CC}"/>
              </a:ext>
            </a:extLst>
          </p:cNvPr>
          <p:cNvSpPr>
            <a:spLocks noGrp="1"/>
          </p:cNvSpPr>
          <p:nvPr>
            <p:ph sz="half" idx="2"/>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VARs come in three varieties: </a:t>
            </a:r>
          </a:p>
          <a:p>
            <a:pPr marL="457200" indent="-457200">
              <a:buAutoNum type="arabicPeriod"/>
            </a:pPr>
            <a:r>
              <a:rPr lang="en-US" sz="2400" i="1" dirty="0">
                <a:latin typeface="Times New Roman" panose="02020603050405020304" pitchFamily="18" charset="0"/>
                <a:cs typeface="Times New Roman" panose="02020603050405020304" pitchFamily="18" charset="0"/>
              </a:rPr>
              <a:t>Reduced form</a:t>
            </a:r>
          </a:p>
          <a:p>
            <a:pPr marL="457200" indent="-457200">
              <a:buAutoNum type="arabicPeriod"/>
            </a:pPr>
            <a:r>
              <a:rPr lang="en-US" sz="2400" dirty="0">
                <a:latin typeface="Times New Roman" panose="02020603050405020304" pitchFamily="18" charset="0"/>
                <a:cs typeface="Times New Roman" panose="02020603050405020304" pitchFamily="18" charset="0"/>
              </a:rPr>
              <a:t>Recursive form</a:t>
            </a:r>
          </a:p>
          <a:p>
            <a:pPr marL="457200" indent="-457200">
              <a:buAutoNum type="arabicPeriod"/>
            </a:pPr>
            <a:r>
              <a:rPr lang="en-US" sz="2400" i="1" dirty="0">
                <a:latin typeface="Times New Roman" panose="02020603050405020304" pitchFamily="18" charset="0"/>
                <a:cs typeface="Times New Roman" panose="02020603050405020304" pitchFamily="18" charset="0"/>
              </a:rPr>
              <a:t>Structural form</a:t>
            </a:r>
          </a:p>
        </p:txBody>
      </p:sp>
    </p:spTree>
    <p:extLst>
      <p:ext uri="{BB962C8B-B14F-4D97-AF65-F5344CB8AC3E}">
        <p14:creationId xmlns:p14="http://schemas.microsoft.com/office/powerpoint/2010/main" val="1178226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4E7A-B590-44ED-8A91-E35EAEA99A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Vector Autoregressive Models</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C732577-0E97-48DE-8053-F485CC41C9CC}"/>
                  </a:ext>
                </a:extLst>
              </p:cNvPr>
              <p:cNvSpPr>
                <a:spLocks noGrp="1"/>
              </p:cNvSpPr>
              <p:nvPr>
                <p:ph sz="half" idx="1"/>
              </p:nvPr>
            </p:nvSpPr>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Consider a bivariate system (</a:t>
                </a:r>
                <a14:m>
                  <m:oMath xmlns:m="http://schemas.openxmlformats.org/officeDocument/2006/math">
                    <m:sSub>
                      <m:sSubPr>
                        <m:ctrlPr>
                          <a:rPr lang="en-US" sz="2200" i="1" smtClean="0">
                            <a:latin typeface="Cambria Math" panose="02040503050406030204" pitchFamily="18" charset="0"/>
                            <a:cs typeface="Times New Roman" panose="02020603050405020304" pitchFamily="18" charset="0"/>
                          </a:rPr>
                        </m:ctrlPr>
                      </m:sSubPr>
                      <m:e>
                        <m:r>
                          <a:rPr lang="en-US" sz="2200" b="0" i="1" smtClean="0">
                            <a:latin typeface="Cambria Math" panose="02040503050406030204" pitchFamily="18" charset="0"/>
                            <a:cs typeface="Times New Roman" panose="02020603050405020304" pitchFamily="18" charset="0"/>
                          </a:rPr>
                          <m:t>𝑦</m:t>
                        </m:r>
                      </m:e>
                      <m:sub>
                        <m:r>
                          <a:rPr lang="en-US" sz="2200" b="0" i="1" smtClean="0">
                            <a:latin typeface="Cambria Math" panose="02040503050406030204" pitchFamily="18" charset="0"/>
                            <a:cs typeface="Times New Roman" panose="02020603050405020304" pitchFamily="18" charset="0"/>
                          </a:rPr>
                          <m:t>𝑡</m:t>
                        </m:r>
                        <m:r>
                          <a:rPr lang="en-US" sz="2200" b="0" i="1" smtClean="0">
                            <a:latin typeface="Cambria Math" panose="02040503050406030204" pitchFamily="18" charset="0"/>
                            <a:cs typeface="Times New Roman" panose="02020603050405020304" pitchFamily="18" charset="0"/>
                          </a:rPr>
                          <m:t>,</m:t>
                        </m:r>
                      </m:sub>
                    </m:sSub>
                    <m:sSub>
                      <m:sSubPr>
                        <m:ctrlPr>
                          <a:rPr lang="en-US" sz="2200" i="1" smtClean="0">
                            <a:latin typeface="Cambria Math" panose="02040503050406030204" pitchFamily="18" charset="0"/>
                            <a:cs typeface="Times New Roman" panose="02020603050405020304" pitchFamily="18" charset="0"/>
                          </a:rPr>
                        </m:ctrlPr>
                      </m:sSubPr>
                      <m:e>
                        <m:r>
                          <a:rPr lang="en-US" sz="2200" b="0" i="1" smtClean="0">
                            <a:latin typeface="Cambria Math" panose="02040503050406030204" pitchFamily="18" charset="0"/>
                            <a:cs typeface="Times New Roman" panose="02020603050405020304" pitchFamily="18" charset="0"/>
                          </a:rPr>
                          <m:t>𝑥</m:t>
                        </m:r>
                      </m:e>
                      <m:sub>
                        <m:r>
                          <a:rPr lang="en-US" sz="2200" i="1">
                            <a:latin typeface="Cambria Math" panose="02040503050406030204" pitchFamily="18" charset="0"/>
                            <a:cs typeface="Times New Roman" panose="02020603050405020304" pitchFamily="18" charset="0"/>
                          </a:rPr>
                          <m:t>𝑡</m:t>
                        </m:r>
                      </m:sub>
                    </m:sSub>
                    <m:r>
                      <a:rPr lang="en-US" sz="2200" b="0" i="1" smtClean="0">
                        <a:latin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Assume that, y is GDP and x is unemployment and the relationship between them, will give us the “Phillips curve”. </a:t>
                </a:r>
              </a:p>
              <a:p>
                <a:pPr marL="0" indent="0">
                  <a:buNone/>
                </a:pPr>
                <a:r>
                  <a:rPr lang="en-US" sz="2400" dirty="0">
                    <a:latin typeface="Times New Roman" panose="02020603050405020304" pitchFamily="18" charset="0"/>
                    <a:cs typeface="Times New Roman" panose="02020603050405020304" pitchFamily="18" charset="0"/>
                  </a:rPr>
                  <a:t>The first order VAR for this bivariate system is (see image). </a:t>
                </a:r>
              </a:p>
              <a:p>
                <a:pPr marL="0" indent="0">
                  <a:buNone/>
                </a:pPr>
                <a:r>
                  <a:rPr lang="en-US" sz="2400" dirty="0">
                    <a:highlight>
                      <a:srgbClr val="FFFF00"/>
                    </a:highlight>
                    <a:latin typeface="Times New Roman" panose="02020603050405020304" pitchFamily="18" charset="0"/>
                    <a:cs typeface="Times New Roman" panose="02020603050405020304" pitchFamily="18" charset="0"/>
                  </a:rPr>
                  <a:t>VAR(1)</a:t>
                </a:r>
              </a:p>
              <a:p>
                <a:pPr marL="0" indent="0">
                  <a:buNone/>
                </a:pPr>
                <a:r>
                  <a:rPr lang="en-US" sz="2400" dirty="0">
                    <a:latin typeface="Times New Roman" panose="02020603050405020304" pitchFamily="18" charset="0"/>
                    <a:cs typeface="Times New Roman" panose="02020603050405020304" pitchFamily="18" charset="0"/>
                  </a:rPr>
                  <a:t>So each variable depends on the first lag of itself and the other variable</a:t>
                </a:r>
                <a:r>
                  <a:rPr lang="en-US" sz="2400" dirty="0"/>
                  <a:t>.</a:t>
                </a:r>
              </a:p>
              <a:p>
                <a:pPr marL="0" indent="0">
                  <a:buNone/>
                </a:pPr>
                <a:r>
                  <a:rPr lang="en-US" sz="2400" dirty="0">
                    <a:latin typeface="Times New Roman" panose="02020603050405020304" pitchFamily="18" charset="0"/>
                    <a:cs typeface="Times New Roman" panose="02020603050405020304" pitchFamily="18" charset="0"/>
                  </a:rPr>
                  <a:t>The error terms in these regressions are the “surprise” movements in the variables after taking its past values into account. </a:t>
                </a:r>
                <a:endParaRPr lang="en-US" sz="22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CC732577-0E97-48DE-8053-F485CC41C9CC}"/>
                  </a:ext>
                </a:extLst>
              </p:cNvPr>
              <p:cNvSpPr>
                <a:spLocks noGrp="1" noRot="1" noChangeAspect="1" noMove="1" noResize="1" noEditPoints="1" noAdjustHandles="1" noChangeArrowheads="1" noChangeShapeType="1" noTextEdit="1"/>
              </p:cNvSpPr>
              <p:nvPr>
                <p:ph sz="half" idx="1"/>
              </p:nvPr>
            </p:nvSpPr>
            <p:spPr>
              <a:blipFill>
                <a:blip r:embed="rId2"/>
                <a:stretch>
                  <a:fillRect l="-1647" t="-789" r="-1537"/>
                </a:stretch>
              </a:blipFill>
            </p:spPr>
            <p:txBody>
              <a:bodyPr/>
              <a:lstStyle/>
              <a:p>
                <a:r>
                  <a:rPr lang="en-US">
                    <a:noFill/>
                  </a:rPr>
                  <a:t> </a:t>
                </a:r>
              </a:p>
            </p:txBody>
          </p:sp>
        </mc:Fallback>
      </mc:AlternateContent>
      <p:sp>
        <p:nvSpPr>
          <p:cNvPr id="6" name="Content Placeholder 5">
            <a:extLst>
              <a:ext uri="{FF2B5EF4-FFF2-40B4-BE49-F238E27FC236}">
                <a16:creationId xmlns:a16="http://schemas.microsoft.com/office/drawing/2014/main" id="{88A26A4E-0D8F-4D9C-93F1-7BDE9AE796C3}"/>
              </a:ext>
            </a:extLst>
          </p:cNvPr>
          <p:cNvSpPr>
            <a:spLocks noGrp="1"/>
          </p:cNvSpPr>
          <p:nvPr>
            <p:ph sz="half" idx="2"/>
          </p:nvPr>
        </p:nvSpPr>
        <p:spPr>
          <a:xfrm>
            <a:off x="6354563" y="2252379"/>
            <a:ext cx="5553071" cy="3638764"/>
          </a:xfrm>
        </p:spPr>
        <p:txBody>
          <a:bodyPr/>
          <a:lstStyle/>
          <a:p>
            <a:pPr marL="0" indent="0">
              <a:buNone/>
            </a:pPr>
            <a:endParaRPr lang="en-US" dirty="0"/>
          </a:p>
        </p:txBody>
      </p:sp>
      <p:pic>
        <p:nvPicPr>
          <p:cNvPr id="7" name="Picture 6">
            <a:extLst>
              <a:ext uri="{FF2B5EF4-FFF2-40B4-BE49-F238E27FC236}">
                <a16:creationId xmlns:a16="http://schemas.microsoft.com/office/drawing/2014/main" id="{E1E18800-B7B1-47D7-928F-F6FD67A67F66}"/>
              </a:ext>
            </a:extLst>
          </p:cNvPr>
          <p:cNvPicPr>
            <a:picLocks noChangeAspect="1"/>
          </p:cNvPicPr>
          <p:nvPr/>
        </p:nvPicPr>
        <p:blipFill>
          <a:blip r:embed="rId3"/>
          <a:stretch>
            <a:fillRect/>
          </a:stretch>
        </p:blipFill>
        <p:spPr>
          <a:xfrm>
            <a:off x="6432946" y="3525079"/>
            <a:ext cx="5396304" cy="1432647"/>
          </a:xfrm>
          <a:prstGeom prst="rect">
            <a:avLst/>
          </a:prstGeom>
        </p:spPr>
      </p:pic>
    </p:spTree>
    <p:extLst>
      <p:ext uri="{BB962C8B-B14F-4D97-AF65-F5344CB8AC3E}">
        <p14:creationId xmlns:p14="http://schemas.microsoft.com/office/powerpoint/2010/main" val="13436873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Default">
      <a:dk1>
        <a:srgbClr val="000000"/>
      </a:dk1>
      <a:lt1>
        <a:sysClr val="window" lastClr="FFFFFF"/>
      </a:lt1>
      <a:dk2>
        <a:srgbClr val="3F3F3F"/>
      </a:dk2>
      <a:lt2>
        <a:srgbClr val="E7E6E6"/>
      </a:lt2>
      <a:accent1>
        <a:srgbClr val="700000"/>
      </a:accent1>
      <a:accent2>
        <a:srgbClr val="ED7D31"/>
      </a:accent2>
      <a:accent3>
        <a:srgbClr val="A5A5A5"/>
      </a:accent3>
      <a:accent4>
        <a:srgbClr val="FFC000"/>
      </a:accent4>
      <a:accent5>
        <a:srgbClr val="700000"/>
      </a:accent5>
      <a:accent6>
        <a:srgbClr val="978869"/>
      </a:accent6>
      <a:hlink>
        <a:srgbClr val="FFC000"/>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Persuasive Speech Outline_SL_v5" id="{5581881B-4813-400F-8DBA-5A98066FCECE}" vid="{804D9012-1EE1-49D9-B1AB-A146B02984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1DE3E1-BE43-4468-8986-14BA0CF36A3F}">
  <ds:schemaRefs>
    <ds:schemaRef ds:uri="http://purl.org/dc/terms/"/>
    <ds:schemaRef ds:uri="http://schemas.microsoft.com/office/2006/documentManagement/types"/>
    <ds:schemaRef ds:uri="6dc4bcd6-49db-4c07-9060-8acfc67cef9f"/>
    <ds:schemaRef ds:uri="http://www.w3.org/XML/1998/namespace"/>
    <ds:schemaRef ds:uri="fb0879af-3eba-417a-a55a-ffe6dcd6ca77"/>
    <ds:schemaRef ds:uri="http://purl.org/dc/dcmitype/"/>
    <ds:schemaRef ds:uri="http://schemas.microsoft.com/sharepoint/v3"/>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DC75368-59C6-47C9-94A5-81D396CCE5D1}">
  <ds:schemaRefs>
    <ds:schemaRef ds:uri="http://schemas.microsoft.com/sharepoint/v3/contenttype/forms"/>
  </ds:schemaRefs>
</ds:datastoreItem>
</file>

<file path=customXml/itemProps3.xml><?xml version="1.0" encoding="utf-8"?>
<ds:datastoreItem xmlns:ds="http://schemas.openxmlformats.org/officeDocument/2006/customXml" ds:itemID="{E58C4112-5095-4F1B-BBD1-26FC52CA7D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1257</Words>
  <Application>Microsoft Office PowerPoint</Application>
  <PresentationFormat>Widescreen</PresentationFormat>
  <Paragraphs>110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 Math</vt:lpstr>
      <vt:lpstr>Century Gothic</vt:lpstr>
      <vt:lpstr>Times New Roman</vt:lpstr>
      <vt:lpstr>Wingdings 2</vt:lpstr>
      <vt:lpstr>Quotable</vt:lpstr>
      <vt:lpstr>ECO606: Vector Autoregressive Models</vt:lpstr>
      <vt:lpstr>Vector Autoregressive Models</vt:lpstr>
      <vt:lpstr>Vector Autoregressive Models</vt:lpstr>
      <vt:lpstr>Vector Autoregressive Models</vt:lpstr>
      <vt:lpstr>Vector Autoregressive Models</vt:lpstr>
      <vt:lpstr>Vector Autoregressive Models</vt:lpstr>
      <vt:lpstr>Vector Autoregressive Models</vt:lpstr>
      <vt:lpstr>Vector Autoregressive Models</vt:lpstr>
      <vt:lpstr>Vector Autoregressive Models</vt:lpstr>
      <vt:lpstr>Vector Autoregressive Models</vt:lpstr>
      <vt:lpstr>Vector Autoregressive Models</vt:lpstr>
      <vt:lpstr>Vector Autoregressive Models</vt:lpstr>
      <vt:lpstr>Vector Autoregressive Models</vt:lpstr>
      <vt:lpstr>Vector Autoregressive Models</vt:lpstr>
      <vt:lpstr>Vector Autoregressive Models</vt:lpstr>
      <vt:lpstr>VAR ESTIMATION</vt:lpstr>
      <vt:lpstr>VAR ESTIMATION</vt:lpstr>
      <vt:lpstr>Advise macroeconomic policymakers</vt:lpstr>
      <vt:lpstr>….summary</vt:lpstr>
      <vt:lpstr>Vector Autoregressive Models</vt:lpstr>
      <vt:lpstr>Vector Autoregressive Models</vt:lpstr>
      <vt:lpstr>Vector Autoregressive Models</vt:lpstr>
      <vt:lpstr>Vector Autoregressive Models</vt:lpstr>
      <vt:lpstr>How well do VARs perform?</vt:lpstr>
      <vt:lpstr>How well do VARs perform?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2019-02-08T08:14:40Z</dcterms:created>
  <dcterms:modified xsi:type="dcterms:W3CDTF">2019-02-16T08:07:47Z</dcterms:modified>
</cp:coreProperties>
</file>