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d5de8e63e1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d5de8e63e1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d5de8e63e1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d5de8e63e1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d5de8e63e1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2d5de8e63e1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d5de8e63e1_0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2d5de8e63e1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d5de8e63e1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2d5de8e63e1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d5de8e63e1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2d5de8e63e1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d5de8e63e1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d5de8e63e1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d5de8e63e1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d5de8e63e1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d5de8e63e1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d5de8e63e1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d5de8e63e1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2d5de8e63e1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2d5de8e63e1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2d5de8e63e1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d5de8e63e1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2d5de8e63e1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d5de8e63e1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d5de8e63e1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d5de8e63e1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d5de8e63e1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5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Editing Techniques in Film and Television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121900" y="28244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By Zhumanzar koichubekov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5"/>
        </a:solid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4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300"/>
              <a:t> Sound Editing and Music</a:t>
            </a:r>
            <a:endParaRPr/>
          </a:p>
        </p:txBody>
      </p:sp>
      <p:sp>
        <p:nvSpPr>
          <p:cNvPr id="104" name="Google Shape;104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3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</a:rPr>
              <a:t>Sound Design:</a:t>
            </a:r>
            <a:r>
              <a:rPr lang="en" sz="1100">
                <a:solidFill>
                  <a:schemeClr val="dk1"/>
                </a:solidFill>
              </a:rPr>
              <a:t> Enhancing the film’s mood and atmosphere through the use of sound effects, ambient noises, and foley work.</a:t>
            </a:r>
            <a:endParaRPr sz="11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</a:rPr>
              <a:t>Music Editing:</a:t>
            </a:r>
            <a:r>
              <a:rPr lang="en" sz="1100">
                <a:solidFill>
                  <a:schemeClr val="dk1"/>
                </a:solidFill>
              </a:rPr>
              <a:t> Synchronizing the score or soundtrack to emphasize emotions, action, or pacing.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4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300"/>
              <a:t> Cross-Cutting and Parallel Editing</a:t>
            </a:r>
            <a:endParaRPr/>
          </a:p>
        </p:txBody>
      </p:sp>
      <p:sp>
        <p:nvSpPr>
          <p:cNvPr id="110" name="Google Shape;110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Cross-Cutting:</a:t>
            </a:r>
            <a:endParaRPr b="1" sz="11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Alternating between two or more scenes happening at the same time in different locations, creating suspense or connection.</a:t>
            </a:r>
            <a:endParaRPr sz="11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dk1"/>
                </a:solidFill>
              </a:rPr>
              <a:t>Example: </a:t>
            </a:r>
            <a:r>
              <a:rPr i="1" lang="en" sz="1100" u="sng">
                <a:solidFill>
                  <a:schemeClr val="dk1"/>
                </a:solidFill>
              </a:rPr>
              <a:t>The Godfather</a:t>
            </a:r>
            <a:r>
              <a:rPr lang="en" sz="1100" u="sng">
                <a:solidFill>
                  <a:schemeClr val="dk1"/>
                </a:solidFill>
              </a:rPr>
              <a:t> Baptism Scene.</a:t>
            </a:r>
            <a:endParaRPr sz="1100" u="sng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5"/>
        </a:solidFill>
      </p:bgPr>
    </p:bg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/>
              <a:t>Parallel Editing:</a:t>
            </a:r>
            <a:endParaRPr/>
          </a:p>
        </p:txBody>
      </p:sp>
      <p:sp>
        <p:nvSpPr>
          <p:cNvPr id="116" name="Google Shape;116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A technique where the narrative alternates between two separate storylines, drawing connections between them.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5"/>
        </a:solid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4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300"/>
              <a:t>Famous Editing Techniques in Film History</a:t>
            </a:r>
            <a:endParaRPr/>
          </a:p>
        </p:txBody>
      </p:sp>
      <p:sp>
        <p:nvSpPr>
          <p:cNvPr id="122" name="Google Shape;122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3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</a:rPr>
              <a:t>Alfred Hitchcock’s "Dissolve"</a:t>
            </a:r>
            <a:r>
              <a:rPr lang="en" sz="1100">
                <a:solidFill>
                  <a:schemeClr val="dk1"/>
                </a:solidFill>
              </a:rPr>
              <a:t> – Used to create suspense and mood.</a:t>
            </a:r>
            <a:endParaRPr sz="11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</a:rPr>
              <a:t>Martin Scorsese’s "The Long Take"</a:t>
            </a:r>
            <a:r>
              <a:rPr lang="en" sz="1100">
                <a:solidFill>
                  <a:schemeClr val="dk1"/>
                </a:solidFill>
              </a:rPr>
              <a:t> – Continuous shots without cuts to maintain immersion (e.g., </a:t>
            </a:r>
            <a:r>
              <a:rPr i="1" lang="en" sz="1100">
                <a:solidFill>
                  <a:schemeClr val="dk1"/>
                </a:solidFill>
              </a:rPr>
              <a:t>Goodfellas</a:t>
            </a:r>
            <a:r>
              <a:rPr lang="en" sz="1100">
                <a:solidFill>
                  <a:schemeClr val="dk1"/>
                </a:solidFill>
              </a:rPr>
              <a:t>).</a:t>
            </a:r>
            <a:endParaRPr sz="11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</a:rPr>
              <a:t>Christopher Nolan’s "Non-linear Narrative"</a:t>
            </a:r>
            <a:r>
              <a:rPr lang="en" sz="1100">
                <a:solidFill>
                  <a:schemeClr val="dk1"/>
                </a:solidFill>
              </a:rPr>
              <a:t> – Disordered timeline to manipulate time and perspective (e.g., </a:t>
            </a:r>
            <a:r>
              <a:rPr i="1" lang="en" sz="1100">
                <a:solidFill>
                  <a:schemeClr val="dk1"/>
                </a:solidFill>
              </a:rPr>
              <a:t>Memento</a:t>
            </a:r>
            <a:r>
              <a:rPr lang="en" sz="1100">
                <a:solidFill>
                  <a:schemeClr val="dk1"/>
                </a:solidFill>
              </a:rPr>
              <a:t>).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5"/>
        </a:solidFill>
      </p:bgPr>
    </p:bg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4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300"/>
              <a:t>Impact of Digital Technology</a:t>
            </a:r>
            <a:endParaRPr/>
          </a:p>
        </p:txBody>
      </p:sp>
      <p:sp>
        <p:nvSpPr>
          <p:cNvPr id="128" name="Google Shape;128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3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</a:rPr>
              <a:t>Digital Editing Software:</a:t>
            </a:r>
            <a:r>
              <a:rPr lang="en" sz="1100">
                <a:solidFill>
                  <a:schemeClr val="dk1"/>
                </a:solidFill>
              </a:rPr>
              <a:t> Revolutionized the editing process, making it more accessible and versatile.</a:t>
            </a:r>
            <a:endParaRPr sz="11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</a:rPr>
              <a:t>Visual Effects Integration:</a:t>
            </a:r>
            <a:r>
              <a:rPr lang="en" sz="1100">
                <a:solidFill>
                  <a:schemeClr val="dk1"/>
                </a:solidFill>
              </a:rPr>
              <a:t> Easier blending of CGI and practical footage.</a:t>
            </a:r>
            <a:endParaRPr sz="11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</a:rPr>
              <a:t>Faster Workflow:</a:t>
            </a:r>
            <a:r>
              <a:rPr lang="en" sz="1100">
                <a:solidFill>
                  <a:schemeClr val="dk1"/>
                </a:solidFill>
              </a:rPr>
              <a:t> Streamlined processes from shoot to final cut, with a higher volume of content.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5"/>
        </a:solidFill>
      </p:bgPr>
    </p:bg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4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300"/>
              <a:t>Conclusion</a:t>
            </a:r>
            <a:endParaRPr/>
          </a:p>
        </p:txBody>
      </p:sp>
      <p:sp>
        <p:nvSpPr>
          <p:cNvPr id="134" name="Google Shape;134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Film editing is a powerful storytelling tool that affects every aspect of a film, from pacing to emotional engagement.</a:t>
            </a:r>
            <a:endParaRPr sz="11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A variety of techniques, such as continuity editing, montage, and parallel editing, help shape the narrative and guide the audience's experience.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5"/>
        </a:soli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080525" y="2386625"/>
            <a:ext cx="3534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Film Editing?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5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idx="1" type="body"/>
          </p:nvPr>
        </p:nvSpPr>
        <p:spPr>
          <a:xfrm>
            <a:off x="311700" y="6172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F</a:t>
            </a:r>
            <a:r>
              <a:rPr lang="en">
                <a:solidFill>
                  <a:schemeClr val="dk1"/>
                </a:solidFill>
              </a:rPr>
              <a:t>ilm reconstruction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Film editing is the process of selecting and arranging shots to create a coherent and engaging story.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1"/>
                </a:solidFill>
              </a:rPr>
              <a:t>Editing shapes the final product, influencing pacing, mood, and the audience's emotional engagement.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5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>
            <p:ph type="title"/>
          </p:nvPr>
        </p:nvSpPr>
        <p:spPr>
          <a:xfrm>
            <a:off x="2209500" y="2308750"/>
            <a:ext cx="4809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 t</a:t>
            </a:r>
            <a:r>
              <a:rPr lang="en"/>
              <a:t>he Role of a Film Editor?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5"/>
        </a:solid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/>
              <a:t>Key Responsibilities of an Editor</a:t>
            </a:r>
            <a:endParaRPr/>
          </a:p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Assembling shots in a sequence</a:t>
            </a:r>
            <a:endParaRPr sz="11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Creating transitions between scenes</a:t>
            </a:r>
            <a:endParaRPr sz="11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Enhancing narrative flow and pacing</a:t>
            </a:r>
            <a:endParaRPr sz="11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Collaborating with the director to realize the vision of the film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5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Basic Editing Techniques</a:t>
            </a:r>
            <a:endParaRPr/>
          </a:p>
        </p:txBody>
      </p:sp>
      <p:sp>
        <p:nvSpPr>
          <p:cNvPr id="82" name="Google Shape;82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Cuts:</a:t>
            </a:r>
            <a:endParaRPr b="1" sz="11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</a:rPr>
              <a:t>Straight Cut:</a:t>
            </a:r>
            <a:r>
              <a:rPr lang="en" sz="1100">
                <a:solidFill>
                  <a:schemeClr val="dk1"/>
                </a:solidFill>
              </a:rPr>
              <a:t> A direct transition from one shot to another (most common).</a:t>
            </a:r>
            <a:endParaRPr sz="11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</a:rPr>
              <a:t>Jump Cut:</a:t>
            </a:r>
            <a:r>
              <a:rPr lang="en" sz="1100">
                <a:solidFill>
                  <a:schemeClr val="dk1"/>
                </a:solidFill>
              </a:rPr>
              <a:t> A cut that breaks the continuity, creating a sense of time lapse or disorientation.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Transitions:</a:t>
            </a:r>
            <a:endParaRPr b="1" sz="11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</a:rPr>
              <a:t>Fade In/Out:</a:t>
            </a:r>
            <a:r>
              <a:rPr lang="en" sz="1100">
                <a:solidFill>
                  <a:schemeClr val="dk1"/>
                </a:solidFill>
              </a:rPr>
              <a:t> A gradual transition to/from black or another color.</a:t>
            </a:r>
            <a:endParaRPr sz="11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</a:rPr>
              <a:t>Dissolve:</a:t>
            </a:r>
            <a:r>
              <a:rPr lang="en" sz="1100">
                <a:solidFill>
                  <a:schemeClr val="dk1"/>
                </a:solidFill>
              </a:rPr>
              <a:t> A transition where one shot gradually replaces another, often used for time passage.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5"/>
        </a:solidFill>
      </p:bgPr>
    </p:bg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9"/>
          <p:cNvSpPr txBox="1"/>
          <p:nvPr>
            <p:ph type="title"/>
          </p:nvPr>
        </p:nvSpPr>
        <p:spPr>
          <a:xfrm>
            <a:off x="1362775" y="2335875"/>
            <a:ext cx="64635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 from a philosophical point of view?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5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0"/>
          <p:cNvSpPr txBox="1"/>
          <p:nvPr>
            <p:ph type="title"/>
          </p:nvPr>
        </p:nvSpPr>
        <p:spPr>
          <a:xfrm>
            <a:off x="3197325" y="2104375"/>
            <a:ext cx="2809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Continuity Editing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5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4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300"/>
              <a:t>The 180° Rule &amp; The 30° Rule</a:t>
            </a:r>
            <a:endParaRPr/>
          </a:p>
        </p:txBody>
      </p:sp>
      <p:sp>
        <p:nvSpPr>
          <p:cNvPr id="98" name="Google Shape;98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3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b="1" lang="en" sz="1100">
                <a:solidFill>
                  <a:schemeClr val="dk1"/>
                </a:solidFill>
              </a:rPr>
              <a:t>180° Rule:</a:t>
            </a:r>
            <a:endParaRPr b="1" sz="1100">
              <a:solidFill>
                <a:schemeClr val="dk1"/>
              </a:solidFill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n" sz="1100">
                <a:solidFill>
                  <a:schemeClr val="dk1"/>
                </a:solidFill>
              </a:rPr>
              <a:t>A guideline for spatial orientation; the camera should stay on one side of an imaginary axis between two characters to avoid confusion.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b="1" lang="en" sz="1100">
                <a:solidFill>
                  <a:schemeClr val="dk1"/>
                </a:solidFill>
              </a:rPr>
              <a:t>30° Rule:</a:t>
            </a:r>
            <a:endParaRPr b="1" sz="1100">
              <a:solidFill>
                <a:schemeClr val="dk1"/>
              </a:solidFill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n" sz="1100">
                <a:solidFill>
                  <a:schemeClr val="dk1"/>
                </a:solidFill>
              </a:rPr>
              <a:t>A guideline to avoid jump cuts when changing the angle between shots. The angle should change by at least 30° to maintain visual coherence.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