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43"/>
  </p:notesMasterIdLst>
  <p:sldIdLst>
    <p:sldId id="256" r:id="rId2"/>
    <p:sldId id="257" r:id="rId3"/>
    <p:sldId id="258" r:id="rId4"/>
    <p:sldId id="259" r:id="rId5"/>
    <p:sldId id="260" r:id="rId6"/>
    <p:sldId id="261" r:id="rId7"/>
    <p:sldId id="274" r:id="rId8"/>
    <p:sldId id="275" r:id="rId9"/>
    <p:sldId id="281" r:id="rId10"/>
    <p:sldId id="262" r:id="rId11"/>
    <p:sldId id="263" r:id="rId12"/>
    <p:sldId id="295" r:id="rId13"/>
    <p:sldId id="296" r:id="rId14"/>
    <p:sldId id="264" r:id="rId15"/>
    <p:sldId id="265" r:id="rId16"/>
    <p:sldId id="266" r:id="rId17"/>
    <p:sldId id="284" r:id="rId18"/>
    <p:sldId id="285" r:id="rId19"/>
    <p:sldId id="287" r:id="rId20"/>
    <p:sldId id="273" r:id="rId21"/>
    <p:sldId id="276" r:id="rId22"/>
    <p:sldId id="267" r:id="rId23"/>
    <p:sldId id="293" r:id="rId24"/>
    <p:sldId id="268" r:id="rId25"/>
    <p:sldId id="269" r:id="rId26"/>
    <p:sldId id="270" r:id="rId27"/>
    <p:sldId id="292" r:id="rId28"/>
    <p:sldId id="271" r:id="rId29"/>
    <p:sldId id="290" r:id="rId30"/>
    <p:sldId id="277" r:id="rId31"/>
    <p:sldId id="278" r:id="rId32"/>
    <p:sldId id="279" r:id="rId33"/>
    <p:sldId id="286" r:id="rId34"/>
    <p:sldId id="291" r:id="rId35"/>
    <p:sldId id="294" r:id="rId36"/>
    <p:sldId id="289" r:id="rId37"/>
    <p:sldId id="288" r:id="rId38"/>
    <p:sldId id="297" r:id="rId39"/>
    <p:sldId id="298" r:id="rId40"/>
    <p:sldId id="282" r:id="rId41"/>
    <p:sldId id="283"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90" y="-7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1050;&#1085;&#1080;&#1075;&#1072;2"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1050;&#1085;&#1080;&#1075;&#1072;2"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1044;&#1080;&#1072;&#1075;&#1088;&#1072;&#1084;&#1084;&#1072;%202%20&#1074;%20Microsoft%20PowerPoint"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oleObject" Target="&#1050;&#1085;&#1080;&#1075;&#1072;2"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Income</a:t>
            </a:r>
            <a:r>
              <a:rPr lang="en-US" baseline="0" dirty="0" smtClean="0"/>
              <a:t> vs. Expenditure</a:t>
            </a:r>
            <a:endParaRPr lang="ru-RU" dirty="0"/>
          </a:p>
        </c:rich>
      </c:tx>
      <c:layout/>
      <c:overlay val="0"/>
    </c:title>
    <c:autoTitleDeleted val="0"/>
    <c:plotArea>
      <c:layout>
        <c:manualLayout>
          <c:layoutTarget val="inner"/>
          <c:xMode val="edge"/>
          <c:yMode val="edge"/>
          <c:x val="0.25044637897376482"/>
          <c:y val="0.10655303005548403"/>
          <c:w val="0.5529446380957671"/>
          <c:h val="0.71624394675101455"/>
        </c:manualLayout>
      </c:layout>
      <c:barChart>
        <c:barDir val="col"/>
        <c:grouping val="clustered"/>
        <c:varyColors val="0"/>
        <c:ser>
          <c:idx val="0"/>
          <c:order val="0"/>
          <c:tx>
            <c:strRef>
              <c:f>Лист1!$B$1</c:f>
              <c:strCache>
                <c:ptCount val="1"/>
                <c:pt idx="0">
                  <c:v>Income</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Лист1!$B$2:$B$12</c:f>
              <c:numCache>
                <c:formatCode>0.0</c:formatCode>
                <c:ptCount val="11"/>
                <c:pt idx="0">
                  <c:v>14411706.5</c:v>
                </c:pt>
                <c:pt idx="1">
                  <c:v>16209041.800000001</c:v>
                </c:pt>
                <c:pt idx="2">
                  <c:v>18335917.300000001</c:v>
                </c:pt>
                <c:pt idx="3">
                  <c:v>20367302.100000001</c:v>
                </c:pt>
                <c:pt idx="4">
                  <c:v>25081320.399999999</c:v>
                </c:pt>
                <c:pt idx="5" formatCode="#,##0.0">
                  <c:v>35988436</c:v>
                </c:pt>
                <c:pt idx="6" formatCode="#,##0.0">
                  <c:v>46596388.200000003</c:v>
                </c:pt>
                <c:pt idx="7" formatCode="#,##0.0">
                  <c:v>55634364.899999999</c:v>
                </c:pt>
                <c:pt idx="8" formatCode="#,##0.0">
                  <c:v>58013219.200000003</c:v>
                </c:pt>
                <c:pt idx="9" formatCode="#,##0.0">
                  <c:v>77880385.599999994</c:v>
                </c:pt>
                <c:pt idx="10" formatCode="#,##0.0">
                  <c:v>87008116.099999994</c:v>
                </c:pt>
              </c:numCache>
            </c:numRef>
          </c:val>
        </c:ser>
        <c:ser>
          <c:idx val="1"/>
          <c:order val="1"/>
          <c:tx>
            <c:strRef>
              <c:f>Лист1!$C$1</c:f>
              <c:strCache>
                <c:ptCount val="1"/>
                <c:pt idx="0">
                  <c:v>Expenduture</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Лист1!$C$2:$C$12</c:f>
              <c:numCache>
                <c:formatCode>0.00</c:formatCode>
                <c:ptCount val="11"/>
                <c:pt idx="0">
                  <c:v>15188614.200000003</c:v>
                </c:pt>
                <c:pt idx="1">
                  <c:v>16890586.600000001</c:v>
                </c:pt>
                <c:pt idx="2">
                  <c:v>18841695.800000001</c:v>
                </c:pt>
                <c:pt idx="3">
                  <c:v>20143246.700000003</c:v>
                </c:pt>
                <c:pt idx="4">
                  <c:v>25301232.299999997</c:v>
                </c:pt>
                <c:pt idx="5">
                  <c:v>35859351</c:v>
                </c:pt>
                <c:pt idx="6">
                  <c:v>45031663.600000001</c:v>
                </c:pt>
                <c:pt idx="7">
                  <c:v>58557709.300000004</c:v>
                </c:pt>
                <c:pt idx="8">
                  <c:v>68781197.899999991</c:v>
                </c:pt>
                <c:pt idx="9">
                  <c:v>91544096.400000006</c:v>
                </c:pt>
                <c:pt idx="10">
                  <c:v>107240429.40000001</c:v>
                </c:pt>
              </c:numCache>
            </c:numRef>
          </c:val>
        </c:ser>
        <c:dLbls>
          <c:showLegendKey val="0"/>
          <c:showVal val="0"/>
          <c:showCatName val="0"/>
          <c:showSerName val="0"/>
          <c:showPercent val="0"/>
          <c:showBubbleSize val="0"/>
        </c:dLbls>
        <c:gapWidth val="150"/>
        <c:axId val="24017920"/>
        <c:axId val="24020096"/>
      </c:barChart>
      <c:catAx>
        <c:axId val="24017920"/>
        <c:scaling>
          <c:orientation val="minMax"/>
        </c:scaling>
        <c:delete val="0"/>
        <c:axPos val="b"/>
        <c:title>
          <c:tx>
            <c:rich>
              <a:bodyPr/>
              <a:lstStyle/>
              <a:p>
                <a:pPr>
                  <a:defRPr/>
                </a:pPr>
                <a:r>
                  <a:rPr lang="en-US" dirty="0" smtClean="0"/>
                  <a:t>year</a:t>
                </a:r>
                <a:endParaRPr lang="ru-RU" dirty="0"/>
              </a:p>
            </c:rich>
          </c:tx>
          <c:layout/>
          <c:overlay val="0"/>
        </c:title>
        <c:numFmt formatCode="General" sourceLinked="1"/>
        <c:majorTickMark val="none"/>
        <c:minorTickMark val="none"/>
        <c:tickLblPos val="nextTo"/>
        <c:crossAx val="24020096"/>
        <c:crosses val="autoZero"/>
        <c:auto val="1"/>
        <c:lblAlgn val="ctr"/>
        <c:lblOffset val="100"/>
        <c:noMultiLvlLbl val="0"/>
      </c:catAx>
      <c:valAx>
        <c:axId val="24020096"/>
        <c:scaling>
          <c:orientation val="minMax"/>
        </c:scaling>
        <c:delete val="0"/>
        <c:axPos val="l"/>
        <c:majorGridlines/>
        <c:title>
          <c:tx>
            <c:rich>
              <a:bodyPr/>
              <a:lstStyle/>
              <a:p>
                <a:pPr>
                  <a:defRPr/>
                </a:pPr>
                <a:r>
                  <a:rPr lang="en-US" dirty="0" smtClean="0"/>
                  <a:t>Thousand</a:t>
                </a:r>
                <a:r>
                  <a:rPr lang="en-US" baseline="0" dirty="0" smtClean="0"/>
                  <a:t> </a:t>
                </a:r>
                <a:r>
                  <a:rPr lang="en-US" baseline="0" dirty="0" err="1" smtClean="0"/>
                  <a:t>soms</a:t>
                </a:r>
                <a:endParaRPr lang="ru-RU" dirty="0"/>
              </a:p>
            </c:rich>
          </c:tx>
          <c:layout/>
          <c:overlay val="0"/>
        </c:title>
        <c:numFmt formatCode="0.0" sourceLinked="1"/>
        <c:majorTickMark val="out"/>
        <c:minorTickMark val="none"/>
        <c:tickLblPos val="nextTo"/>
        <c:crossAx val="24017920"/>
        <c:crosses val="autoZero"/>
        <c:crossBetween val="between"/>
      </c:valAx>
    </c:plotArea>
    <c:legend>
      <c:legendPos val="r"/>
      <c:layout/>
      <c:overlay val="0"/>
    </c:legend>
    <c:plotVisOnly val="1"/>
    <c:dispBlanksAs val="gap"/>
    <c:showDLblsOverMax val="0"/>
  </c:chart>
  <c:txPr>
    <a:bodyPr/>
    <a:lstStyle/>
    <a:p>
      <a:pPr>
        <a:defRPr sz="1800"/>
      </a:pPr>
      <a:endParaRPr lang="ru-RU"/>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tax</c:v>
          </c:tx>
          <c:marker>
            <c:symbol val="none"/>
          </c:marker>
          <c:cat>
            <c:numRef>
              <c:f>Лист1!$B$3:$L$3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Лист1!$C$8:$C$18</c:f>
              <c:numCache>
                <c:formatCode>General</c:formatCode>
                <c:ptCount val="11"/>
                <c:pt idx="0">
                  <c:v>0.18704858571428573</c:v>
                </c:pt>
                <c:pt idx="1">
                  <c:v>0.21271486964285713</c:v>
                </c:pt>
                <c:pt idx="2">
                  <c:v>0.24976047142857144</c:v>
                </c:pt>
                <c:pt idx="3">
                  <c:v>0.29216815714285715</c:v>
                </c:pt>
                <c:pt idx="4">
                  <c:v>0.35680620714285721</c:v>
                </c:pt>
                <c:pt idx="5">
                  <c:v>0.47401391785714281</c:v>
                </c:pt>
                <c:pt idx="6">
                  <c:v>0.64151850535714272</c:v>
                </c:pt>
                <c:pt idx="7">
                  <c:v>0.64460304464285711</c:v>
                </c:pt>
                <c:pt idx="8">
                  <c:v>0.70290591071428565</c:v>
                </c:pt>
                <c:pt idx="9">
                  <c:v>0.94673864285714282</c:v>
                </c:pt>
                <c:pt idx="10">
                  <c:v>1.1412750053571428</c:v>
                </c:pt>
              </c:numCache>
            </c:numRef>
          </c:val>
          <c:smooth val="0"/>
        </c:ser>
        <c:ser>
          <c:idx val="1"/>
          <c:order val="1"/>
          <c:tx>
            <c:v>GDP</c:v>
          </c:tx>
          <c:marker>
            <c:symbol val="none"/>
          </c:marker>
          <c:cat>
            <c:numRef>
              <c:f>Лист1!$B$3:$L$3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Лист1!$F$8:$F$18</c:f>
              <c:numCache>
                <c:formatCode>General</c:formatCode>
                <c:ptCount val="11"/>
                <c:pt idx="0">
                  <c:v>1.53</c:v>
                </c:pt>
                <c:pt idx="1">
                  <c:v>1.61</c:v>
                </c:pt>
                <c:pt idx="2">
                  <c:v>1.94</c:v>
                </c:pt>
                <c:pt idx="3">
                  <c:v>2.21</c:v>
                </c:pt>
                <c:pt idx="4">
                  <c:v>2.46</c:v>
                </c:pt>
                <c:pt idx="5">
                  <c:v>2.83</c:v>
                </c:pt>
                <c:pt idx="6">
                  <c:v>3.8</c:v>
                </c:pt>
                <c:pt idx="7">
                  <c:v>5.14</c:v>
                </c:pt>
                <c:pt idx="8">
                  <c:v>4.6900000000000004</c:v>
                </c:pt>
                <c:pt idx="9">
                  <c:v>4.79</c:v>
                </c:pt>
                <c:pt idx="10">
                  <c:v>4.79</c:v>
                </c:pt>
              </c:numCache>
            </c:numRef>
          </c:val>
          <c:smooth val="0"/>
        </c:ser>
        <c:ser>
          <c:idx val="2"/>
          <c:order val="2"/>
          <c:tx>
            <c:v>Government spending</c:v>
          </c:tx>
          <c:marker>
            <c:symbol val="none"/>
          </c:marker>
          <c:cat>
            <c:numRef>
              <c:f>Лист1!$B$3:$L$3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Лист1!$J$8:$J$18</c:f>
              <c:numCache>
                <c:formatCode>General</c:formatCode>
                <c:ptCount val="11"/>
                <c:pt idx="0">
                  <c:v>0.27122525357142863</c:v>
                </c:pt>
                <c:pt idx="1">
                  <c:v>0.30161761785714286</c:v>
                </c:pt>
                <c:pt idx="2">
                  <c:v>0.33645885357142857</c:v>
                </c:pt>
                <c:pt idx="3">
                  <c:v>0.3597008339285715</c:v>
                </c:pt>
                <c:pt idx="4">
                  <c:v>0.4518077196428571</c:v>
                </c:pt>
                <c:pt idx="5">
                  <c:v>0.64034555357142853</c:v>
                </c:pt>
                <c:pt idx="6">
                  <c:v>0.80413685000000001</c:v>
                </c:pt>
                <c:pt idx="7">
                  <c:v>1.045673380357143</c:v>
                </c:pt>
                <c:pt idx="8">
                  <c:v>1.2282356767857143</c:v>
                </c:pt>
                <c:pt idx="9">
                  <c:v>1.6347160071428573</c:v>
                </c:pt>
                <c:pt idx="10">
                  <c:v>1.9150076678571428</c:v>
                </c:pt>
              </c:numCache>
            </c:numRef>
          </c:val>
          <c:smooth val="0"/>
        </c:ser>
        <c:dLbls>
          <c:showLegendKey val="0"/>
          <c:showVal val="0"/>
          <c:showCatName val="0"/>
          <c:showSerName val="0"/>
          <c:showPercent val="0"/>
          <c:showBubbleSize val="0"/>
        </c:dLbls>
        <c:marker val="1"/>
        <c:smooth val="0"/>
        <c:axId val="153130496"/>
        <c:axId val="153132032"/>
      </c:lineChart>
      <c:catAx>
        <c:axId val="153130496"/>
        <c:scaling>
          <c:orientation val="minMax"/>
        </c:scaling>
        <c:delete val="0"/>
        <c:axPos val="b"/>
        <c:numFmt formatCode="General" sourceLinked="1"/>
        <c:majorTickMark val="out"/>
        <c:minorTickMark val="none"/>
        <c:tickLblPos val="nextTo"/>
        <c:crossAx val="153132032"/>
        <c:crosses val="autoZero"/>
        <c:auto val="1"/>
        <c:lblAlgn val="ctr"/>
        <c:lblOffset val="100"/>
        <c:noMultiLvlLbl val="0"/>
      </c:catAx>
      <c:valAx>
        <c:axId val="153132032"/>
        <c:scaling>
          <c:orientation val="minMax"/>
        </c:scaling>
        <c:delete val="0"/>
        <c:axPos val="l"/>
        <c:majorGridlines/>
        <c:numFmt formatCode="General" sourceLinked="1"/>
        <c:majorTickMark val="out"/>
        <c:minorTickMark val="none"/>
        <c:tickLblPos val="nextTo"/>
        <c:crossAx val="153130496"/>
        <c:crosses val="autoZero"/>
        <c:crossBetween val="between"/>
      </c:valAx>
    </c:plotArea>
    <c:legend>
      <c:legendPos val="r"/>
      <c:layout/>
      <c:overlay val="0"/>
      <c:txPr>
        <a:bodyPr/>
        <a:lstStyle/>
        <a:p>
          <a:pPr>
            <a:defRPr sz="1600"/>
          </a:pPr>
          <a:endParaRPr lang="ru-RU"/>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5"/>
    </mc:Choice>
    <mc:Fallback>
      <c:style val="5"/>
    </mc:Fallback>
  </mc:AlternateContent>
  <c:chart>
    <c:title>
      <c:layout/>
      <c:overlay val="0"/>
    </c:title>
    <c:autoTitleDeleted val="0"/>
    <c:plotArea>
      <c:layout/>
      <c:barChart>
        <c:barDir val="col"/>
        <c:grouping val="clustered"/>
        <c:varyColors val="0"/>
        <c:ser>
          <c:idx val="0"/>
          <c:order val="0"/>
          <c:tx>
            <c:v>share of GDP by tax revenue. GDP/tax</c:v>
          </c:tx>
          <c:invertIfNegative val="0"/>
          <c:cat>
            <c:numRef>
              <c:f>Лист1!$B$3:$L$3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Лист1!$D$8:$D$18</c:f>
              <c:numCache>
                <c:formatCode>0%</c:formatCode>
                <c:ptCount val="11"/>
                <c:pt idx="0">
                  <c:v>0.12225397759103643</c:v>
                </c:pt>
                <c:pt idx="1">
                  <c:v>0.13212103704525285</c:v>
                </c:pt>
                <c:pt idx="2">
                  <c:v>0.12874251104565537</c:v>
                </c:pt>
                <c:pt idx="3">
                  <c:v>0.13220278603749192</c:v>
                </c:pt>
                <c:pt idx="4">
                  <c:v>0.1450431736353078</c:v>
                </c:pt>
                <c:pt idx="5">
                  <c:v>0.16749608404846036</c:v>
                </c:pt>
                <c:pt idx="6">
                  <c:v>0.16882065930451126</c:v>
                </c:pt>
                <c:pt idx="7">
                  <c:v>0.12540915265425237</c:v>
                </c:pt>
                <c:pt idx="8">
                  <c:v>0.14987332851050866</c:v>
                </c:pt>
                <c:pt idx="9">
                  <c:v>0.19764898598270206</c:v>
                </c:pt>
                <c:pt idx="10">
                  <c:v>0.23826200529376676</c:v>
                </c:pt>
              </c:numCache>
            </c:numRef>
          </c:val>
        </c:ser>
        <c:dLbls>
          <c:showLegendKey val="0"/>
          <c:showVal val="0"/>
          <c:showCatName val="0"/>
          <c:showSerName val="0"/>
          <c:showPercent val="0"/>
          <c:showBubbleSize val="0"/>
        </c:dLbls>
        <c:gapWidth val="150"/>
        <c:axId val="153144704"/>
        <c:axId val="153158784"/>
      </c:barChart>
      <c:catAx>
        <c:axId val="153144704"/>
        <c:scaling>
          <c:orientation val="minMax"/>
        </c:scaling>
        <c:delete val="0"/>
        <c:axPos val="b"/>
        <c:numFmt formatCode="General" sourceLinked="1"/>
        <c:majorTickMark val="out"/>
        <c:minorTickMark val="none"/>
        <c:tickLblPos val="nextTo"/>
        <c:crossAx val="153158784"/>
        <c:crosses val="autoZero"/>
        <c:auto val="1"/>
        <c:lblAlgn val="ctr"/>
        <c:lblOffset val="100"/>
        <c:noMultiLvlLbl val="0"/>
      </c:catAx>
      <c:valAx>
        <c:axId val="153158784"/>
        <c:scaling>
          <c:orientation val="minMax"/>
        </c:scaling>
        <c:delete val="0"/>
        <c:axPos val="l"/>
        <c:majorGridlines/>
        <c:numFmt formatCode="0%" sourceLinked="1"/>
        <c:majorTickMark val="out"/>
        <c:minorTickMark val="none"/>
        <c:tickLblPos val="nextTo"/>
        <c:crossAx val="15314470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Лист1!$B$1</c:f>
              <c:strCache>
                <c:ptCount val="1"/>
                <c:pt idx="0">
                  <c:v>Government income</c:v>
                </c:pt>
              </c:strCache>
            </c:strRef>
          </c:tx>
          <c:invertIfNegative val="0"/>
          <c:cat>
            <c:numRef>
              <c:f>Лист1!$A$2:$A$6</c:f>
              <c:numCache>
                <c:formatCode>General</c:formatCode>
                <c:ptCount val="5"/>
                <c:pt idx="0">
                  <c:v>2008</c:v>
                </c:pt>
                <c:pt idx="1">
                  <c:v>2009</c:v>
                </c:pt>
                <c:pt idx="2">
                  <c:v>2010</c:v>
                </c:pt>
                <c:pt idx="3">
                  <c:v>2011</c:v>
                </c:pt>
                <c:pt idx="4">
                  <c:v>2012</c:v>
                </c:pt>
              </c:numCache>
            </c:numRef>
          </c:cat>
          <c:val>
            <c:numRef>
              <c:f>Лист1!$B$2:$B$6</c:f>
              <c:numCache>
                <c:formatCode>#,##0.0</c:formatCode>
                <c:ptCount val="5"/>
                <c:pt idx="0">
                  <c:v>46596388.200000003</c:v>
                </c:pt>
                <c:pt idx="1">
                  <c:v>55634364.899999999</c:v>
                </c:pt>
                <c:pt idx="2">
                  <c:v>58013219.200000003</c:v>
                </c:pt>
                <c:pt idx="3">
                  <c:v>77880385.599999994</c:v>
                </c:pt>
                <c:pt idx="4">
                  <c:v>87008116.099999994</c:v>
                </c:pt>
              </c:numCache>
            </c:numRef>
          </c:val>
        </c:ser>
        <c:dLbls>
          <c:showLegendKey val="0"/>
          <c:showVal val="0"/>
          <c:showCatName val="0"/>
          <c:showSerName val="0"/>
          <c:showPercent val="0"/>
          <c:showBubbleSize val="0"/>
        </c:dLbls>
        <c:gapWidth val="150"/>
        <c:axId val="24387968"/>
        <c:axId val="24389504"/>
      </c:barChart>
      <c:catAx>
        <c:axId val="24387968"/>
        <c:scaling>
          <c:orientation val="minMax"/>
        </c:scaling>
        <c:delete val="0"/>
        <c:axPos val="b"/>
        <c:numFmt formatCode="General" sourceLinked="1"/>
        <c:majorTickMark val="none"/>
        <c:minorTickMark val="none"/>
        <c:tickLblPos val="nextTo"/>
        <c:crossAx val="24389504"/>
        <c:crosses val="autoZero"/>
        <c:auto val="1"/>
        <c:lblAlgn val="ctr"/>
        <c:lblOffset val="100"/>
        <c:noMultiLvlLbl val="0"/>
      </c:catAx>
      <c:valAx>
        <c:axId val="24389504"/>
        <c:scaling>
          <c:orientation val="minMax"/>
        </c:scaling>
        <c:delete val="0"/>
        <c:axPos val="l"/>
        <c:majorGridlines/>
        <c:title>
          <c:layout/>
          <c:overlay val="0"/>
        </c:title>
        <c:numFmt formatCode="#,##0.0" sourceLinked="1"/>
        <c:majorTickMark val="none"/>
        <c:minorTickMark val="none"/>
        <c:tickLblPos val="nextTo"/>
        <c:crossAx val="24387968"/>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Total income</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Лист1!$B$2:$B$12</c:f>
              <c:numCache>
                <c:formatCode>0.0</c:formatCode>
                <c:ptCount val="11"/>
                <c:pt idx="0">
                  <c:v>14411706.5</c:v>
                </c:pt>
                <c:pt idx="1">
                  <c:v>16209041.800000001</c:v>
                </c:pt>
                <c:pt idx="2">
                  <c:v>18335917.300000001</c:v>
                </c:pt>
                <c:pt idx="3">
                  <c:v>20367302.100000001</c:v>
                </c:pt>
                <c:pt idx="4">
                  <c:v>25081320.399999999</c:v>
                </c:pt>
                <c:pt idx="5" formatCode="#,##0.0">
                  <c:v>35988436</c:v>
                </c:pt>
                <c:pt idx="6" formatCode="#,##0.0">
                  <c:v>46596388.200000003</c:v>
                </c:pt>
                <c:pt idx="7" formatCode="#,##0.0">
                  <c:v>55634364.899999999</c:v>
                </c:pt>
                <c:pt idx="8" formatCode="#,##0.0">
                  <c:v>58013219.200000003</c:v>
                </c:pt>
                <c:pt idx="9" formatCode="#,##0.0">
                  <c:v>77880385.599999994</c:v>
                </c:pt>
                <c:pt idx="10" formatCode="#,##0.0">
                  <c:v>87008116.099999994</c:v>
                </c:pt>
              </c:numCache>
            </c:numRef>
          </c:val>
        </c:ser>
        <c:ser>
          <c:idx val="1"/>
          <c:order val="1"/>
          <c:tx>
            <c:strRef>
              <c:f>Лист1!$C$1</c:f>
              <c:strCache>
                <c:ptCount val="1"/>
                <c:pt idx="0">
                  <c:v>Tax revenue</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Лист1!$C$2:$C$12</c:f>
              <c:numCache>
                <c:formatCode>0.0</c:formatCode>
                <c:ptCount val="11"/>
                <c:pt idx="0">
                  <c:v>10474720.800000001</c:v>
                </c:pt>
                <c:pt idx="1">
                  <c:v>11912032.699999999</c:v>
                </c:pt>
                <c:pt idx="2">
                  <c:v>13986586.4</c:v>
                </c:pt>
                <c:pt idx="3">
                  <c:v>16361416.800000001</c:v>
                </c:pt>
                <c:pt idx="4">
                  <c:v>19981147.600000001</c:v>
                </c:pt>
                <c:pt idx="5" formatCode="#,##0.0">
                  <c:v>26544779.399999999</c:v>
                </c:pt>
                <c:pt idx="6" formatCode="#,##0.0">
                  <c:v>35925036.299999997</c:v>
                </c:pt>
                <c:pt idx="7" formatCode="#,##0.0">
                  <c:v>36097770.5</c:v>
                </c:pt>
                <c:pt idx="8" formatCode="#,##0.0">
                  <c:v>39362731</c:v>
                </c:pt>
                <c:pt idx="9" formatCode="#,##0.0">
                  <c:v>53017364</c:v>
                </c:pt>
                <c:pt idx="10" formatCode="#,##0.0">
                  <c:v>63911400.299999997</c:v>
                </c:pt>
              </c:numCache>
            </c:numRef>
          </c:val>
        </c:ser>
        <c:ser>
          <c:idx val="2"/>
          <c:order val="2"/>
          <c:tx>
            <c:strRef>
              <c:f>Лист1!$D$1</c:f>
              <c:strCache>
                <c:ptCount val="1"/>
                <c:pt idx="0">
                  <c:v>Столбец1</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Лист1!$D$2:$D$12</c:f>
              <c:numCache>
                <c:formatCode>0.00%</c:formatCode>
                <c:ptCount val="11"/>
                <c:pt idx="0">
                  <c:v>0.7268202970966694</c:v>
                </c:pt>
                <c:pt idx="1">
                  <c:v>0.73490048622121507</c:v>
                </c:pt>
                <c:pt idx="2">
                  <c:v>0.76279720131591122</c:v>
                </c:pt>
                <c:pt idx="3">
                  <c:v>0.80331782381722516</c:v>
                </c:pt>
                <c:pt idx="4">
                  <c:v>0.79665453338732528</c:v>
                </c:pt>
                <c:pt idx="5">
                  <c:v>0.73759191424712089</c:v>
                </c:pt>
                <c:pt idx="6">
                  <c:v>0.77098328191883325</c:v>
                </c:pt>
                <c:pt idx="7">
                  <c:v>0.64883944599500587</c:v>
                </c:pt>
                <c:pt idx="8">
                  <c:v>0.67851313102100697</c:v>
                </c:pt>
                <c:pt idx="9">
                  <c:v>0.6807537429552738</c:v>
                </c:pt>
                <c:pt idx="10">
                  <c:v>0.73454527192090302</c:v>
                </c:pt>
              </c:numCache>
            </c:numRef>
          </c:val>
        </c:ser>
        <c:dLbls>
          <c:showLegendKey val="0"/>
          <c:showVal val="0"/>
          <c:showCatName val="0"/>
          <c:showSerName val="0"/>
          <c:showPercent val="0"/>
          <c:showBubbleSize val="0"/>
        </c:dLbls>
        <c:gapWidth val="150"/>
        <c:axId val="129197952"/>
        <c:axId val="129199488"/>
      </c:barChart>
      <c:catAx>
        <c:axId val="129197952"/>
        <c:scaling>
          <c:orientation val="minMax"/>
        </c:scaling>
        <c:delete val="0"/>
        <c:axPos val="b"/>
        <c:numFmt formatCode="General" sourceLinked="1"/>
        <c:majorTickMark val="out"/>
        <c:minorTickMark val="none"/>
        <c:tickLblPos val="nextTo"/>
        <c:crossAx val="129199488"/>
        <c:crosses val="autoZero"/>
        <c:auto val="1"/>
        <c:lblAlgn val="ctr"/>
        <c:lblOffset val="100"/>
        <c:noMultiLvlLbl val="0"/>
      </c:catAx>
      <c:valAx>
        <c:axId val="129199488"/>
        <c:scaling>
          <c:orientation val="minMax"/>
        </c:scaling>
        <c:delete val="0"/>
        <c:axPos val="l"/>
        <c:majorGridlines/>
        <c:numFmt formatCode="0.0" sourceLinked="1"/>
        <c:majorTickMark val="out"/>
        <c:minorTickMark val="none"/>
        <c:tickLblPos val="nextTo"/>
        <c:crossAx val="129197952"/>
        <c:crosses val="autoZero"/>
        <c:crossBetween val="between"/>
      </c:valAx>
    </c:plotArea>
    <c:legend>
      <c:legendPos val="r"/>
      <c:legendEntry>
        <c:idx val="2"/>
        <c:delete val="1"/>
      </c:legendEntry>
      <c:layout/>
      <c:overlay val="0"/>
    </c:legend>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dirty="0" smtClean="0"/>
              <a:t>Tax</a:t>
            </a:r>
            <a:r>
              <a:rPr lang="en-US" baseline="0" dirty="0" smtClean="0"/>
              <a:t> revenue</a:t>
            </a:r>
            <a:endParaRPr lang="ru-RU" dirty="0"/>
          </a:p>
        </c:rich>
      </c:tx>
      <c:layout/>
      <c:overlay val="0"/>
    </c:title>
    <c:autoTitleDeleted val="0"/>
    <c:plotArea>
      <c:layout/>
      <c:barChart>
        <c:barDir val="col"/>
        <c:grouping val="clustered"/>
        <c:varyColors val="0"/>
        <c:ser>
          <c:idx val="0"/>
          <c:order val="0"/>
          <c:invertIfNegative val="0"/>
          <c:cat>
            <c:numRef>
              <c:f>'[Диаграмма 2 в Microsoft PowerPoint]Лист1'!$A$2:$A$12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'[Диаграмма 2 в Microsoft PowerPoint]Лист1'!$D$2:$D$12</c:f>
              <c:numCache>
                <c:formatCode>0.00%</c:formatCode>
                <c:ptCount val="11"/>
                <c:pt idx="0">
                  <c:v>0.7268202970966694</c:v>
                </c:pt>
                <c:pt idx="1">
                  <c:v>0.73490048622121507</c:v>
                </c:pt>
                <c:pt idx="2">
                  <c:v>0.76279720131591122</c:v>
                </c:pt>
                <c:pt idx="3">
                  <c:v>0.80331782381722516</c:v>
                </c:pt>
                <c:pt idx="4">
                  <c:v>0.79665453338732528</c:v>
                </c:pt>
                <c:pt idx="5">
                  <c:v>0.73759191424712089</c:v>
                </c:pt>
                <c:pt idx="6">
                  <c:v>0.77098328191883325</c:v>
                </c:pt>
                <c:pt idx="7">
                  <c:v>0.64883944599500587</c:v>
                </c:pt>
                <c:pt idx="8">
                  <c:v>0.67851313102100697</c:v>
                </c:pt>
                <c:pt idx="9">
                  <c:v>0.6807537429552738</c:v>
                </c:pt>
                <c:pt idx="10">
                  <c:v>0.73454527192090302</c:v>
                </c:pt>
              </c:numCache>
            </c:numRef>
          </c:val>
        </c:ser>
        <c:dLbls>
          <c:showLegendKey val="0"/>
          <c:showVal val="0"/>
          <c:showCatName val="0"/>
          <c:showSerName val="0"/>
          <c:showPercent val="0"/>
          <c:showBubbleSize val="0"/>
        </c:dLbls>
        <c:gapWidth val="150"/>
        <c:axId val="129499520"/>
        <c:axId val="129501056"/>
      </c:barChart>
      <c:catAx>
        <c:axId val="129499520"/>
        <c:scaling>
          <c:orientation val="minMax"/>
        </c:scaling>
        <c:delete val="0"/>
        <c:axPos val="b"/>
        <c:numFmt formatCode="General" sourceLinked="1"/>
        <c:majorTickMark val="none"/>
        <c:minorTickMark val="none"/>
        <c:tickLblPos val="nextTo"/>
        <c:crossAx val="129501056"/>
        <c:crosses val="autoZero"/>
        <c:auto val="1"/>
        <c:lblAlgn val="ctr"/>
        <c:lblOffset val="100"/>
        <c:noMultiLvlLbl val="0"/>
      </c:catAx>
      <c:valAx>
        <c:axId val="129501056"/>
        <c:scaling>
          <c:orientation val="minMax"/>
        </c:scaling>
        <c:delete val="0"/>
        <c:axPos val="l"/>
        <c:majorGridlines/>
        <c:title>
          <c:layout/>
          <c:overlay val="0"/>
        </c:title>
        <c:numFmt formatCode="0.00%" sourceLinked="1"/>
        <c:majorTickMark val="none"/>
        <c:minorTickMark val="none"/>
        <c:tickLblPos val="nextTo"/>
        <c:crossAx val="12949952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Лист1!$B$1</c:f>
              <c:strCache>
                <c:ptCount val="1"/>
                <c:pt idx="0">
                  <c:v>Income tax</c:v>
                </c:pt>
              </c:strCache>
            </c:strRef>
          </c:tx>
          <c:invertIfNegative val="0"/>
          <c:cat>
            <c:numRef>
              <c:f>Лист1!$A$2:$A$5</c:f>
              <c:numCache>
                <c:formatCode>General</c:formatCode>
                <c:ptCount val="4"/>
                <c:pt idx="0">
                  <c:v>2009</c:v>
                </c:pt>
                <c:pt idx="1">
                  <c:v>2010</c:v>
                </c:pt>
                <c:pt idx="2">
                  <c:v>2011</c:v>
                </c:pt>
                <c:pt idx="3">
                  <c:v>2012</c:v>
                </c:pt>
              </c:numCache>
            </c:numRef>
          </c:cat>
          <c:val>
            <c:numRef>
              <c:f>Лист1!$B$2:$B$5</c:f>
              <c:numCache>
                <c:formatCode>0%</c:formatCode>
                <c:ptCount val="4"/>
                <c:pt idx="0">
                  <c:v>0.28425619803860186</c:v>
                </c:pt>
                <c:pt idx="1">
                  <c:v>0.33306871416010236</c:v>
                </c:pt>
                <c:pt idx="2">
                  <c:v>0.32294719707301933</c:v>
                </c:pt>
                <c:pt idx="3">
                  <c:v>0.2900479978999928</c:v>
                </c:pt>
              </c:numCache>
            </c:numRef>
          </c:val>
        </c:ser>
        <c:dLbls>
          <c:showLegendKey val="0"/>
          <c:showVal val="0"/>
          <c:showCatName val="0"/>
          <c:showSerName val="0"/>
          <c:showPercent val="0"/>
          <c:showBubbleSize val="0"/>
        </c:dLbls>
        <c:gapWidth val="150"/>
        <c:axId val="129405312"/>
        <c:axId val="129406848"/>
      </c:barChart>
      <c:catAx>
        <c:axId val="129405312"/>
        <c:scaling>
          <c:orientation val="minMax"/>
        </c:scaling>
        <c:delete val="0"/>
        <c:axPos val="b"/>
        <c:numFmt formatCode="General" sourceLinked="1"/>
        <c:majorTickMark val="none"/>
        <c:minorTickMark val="none"/>
        <c:tickLblPos val="nextTo"/>
        <c:crossAx val="129406848"/>
        <c:crosses val="autoZero"/>
        <c:auto val="1"/>
        <c:lblAlgn val="ctr"/>
        <c:lblOffset val="100"/>
        <c:noMultiLvlLbl val="0"/>
      </c:catAx>
      <c:valAx>
        <c:axId val="129406848"/>
        <c:scaling>
          <c:orientation val="minMax"/>
        </c:scaling>
        <c:delete val="0"/>
        <c:axPos val="l"/>
        <c:majorGridlines/>
        <c:title>
          <c:layout/>
          <c:overlay val="0"/>
        </c:title>
        <c:numFmt formatCode="0%" sourceLinked="1"/>
        <c:majorTickMark val="none"/>
        <c:minorTickMark val="none"/>
        <c:tickLblPos val="nextTo"/>
        <c:crossAx val="129405312"/>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Лист1!$B$1</c:f>
              <c:strCache>
                <c:ptCount val="1"/>
                <c:pt idx="0">
                  <c:v>VAT</c:v>
                </c:pt>
              </c:strCache>
            </c:strRef>
          </c:tx>
          <c:invertIfNegative val="0"/>
          <c:cat>
            <c:numRef>
              <c:f>Лист1!$A$2:$A$5</c:f>
              <c:numCache>
                <c:formatCode>General</c:formatCode>
                <c:ptCount val="4"/>
                <c:pt idx="0">
                  <c:v>2009</c:v>
                </c:pt>
                <c:pt idx="1">
                  <c:v>2010</c:v>
                </c:pt>
                <c:pt idx="2">
                  <c:v>2011</c:v>
                </c:pt>
                <c:pt idx="3">
                  <c:v>2012</c:v>
                </c:pt>
              </c:numCache>
            </c:numRef>
          </c:cat>
          <c:val>
            <c:numRef>
              <c:f>Лист1!$B$2:$B$5</c:f>
              <c:numCache>
                <c:formatCode>0%</c:formatCode>
                <c:ptCount val="4"/>
                <c:pt idx="0">
                  <c:v>0.37308104665355996</c:v>
                </c:pt>
                <c:pt idx="1">
                  <c:v>0.37096077759442048</c:v>
                </c:pt>
                <c:pt idx="2">
                  <c:v>0.38389205845843261</c:v>
                </c:pt>
                <c:pt idx="3">
                  <c:v>0.40320400240080484</c:v>
                </c:pt>
              </c:numCache>
            </c:numRef>
          </c:val>
        </c:ser>
        <c:dLbls>
          <c:showLegendKey val="0"/>
          <c:showVal val="0"/>
          <c:showCatName val="0"/>
          <c:showSerName val="0"/>
          <c:showPercent val="0"/>
          <c:showBubbleSize val="0"/>
        </c:dLbls>
        <c:gapWidth val="150"/>
        <c:axId val="129635072"/>
        <c:axId val="129636608"/>
      </c:barChart>
      <c:catAx>
        <c:axId val="129635072"/>
        <c:scaling>
          <c:orientation val="minMax"/>
        </c:scaling>
        <c:delete val="0"/>
        <c:axPos val="b"/>
        <c:numFmt formatCode="General" sourceLinked="1"/>
        <c:majorTickMark val="none"/>
        <c:minorTickMark val="none"/>
        <c:tickLblPos val="nextTo"/>
        <c:crossAx val="129636608"/>
        <c:crosses val="autoZero"/>
        <c:auto val="1"/>
        <c:lblAlgn val="ctr"/>
        <c:lblOffset val="100"/>
        <c:noMultiLvlLbl val="0"/>
      </c:catAx>
      <c:valAx>
        <c:axId val="129636608"/>
        <c:scaling>
          <c:orientation val="minMax"/>
        </c:scaling>
        <c:delete val="0"/>
        <c:axPos val="l"/>
        <c:majorGridlines/>
        <c:title>
          <c:layout/>
          <c:overlay val="0"/>
        </c:title>
        <c:numFmt formatCode="0%" sourceLinked="1"/>
        <c:majorTickMark val="none"/>
        <c:minorTickMark val="none"/>
        <c:tickLblPos val="nextTo"/>
        <c:crossAx val="129635072"/>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Лист1!$B$1</c:f>
              <c:strCache>
                <c:ptCount val="1"/>
                <c:pt idx="0">
                  <c:v>Sales tax</c:v>
                </c:pt>
              </c:strCache>
            </c:strRef>
          </c:tx>
          <c:invertIfNegative val="0"/>
          <c:cat>
            <c:numRef>
              <c:f>Лист1!$A$2:$A$5</c:f>
              <c:numCache>
                <c:formatCode>General</c:formatCode>
                <c:ptCount val="4"/>
                <c:pt idx="0">
                  <c:v>2009</c:v>
                </c:pt>
                <c:pt idx="1">
                  <c:v>2010</c:v>
                </c:pt>
                <c:pt idx="2">
                  <c:v>2011</c:v>
                </c:pt>
                <c:pt idx="3">
                  <c:v>2012</c:v>
                </c:pt>
              </c:numCache>
            </c:numRef>
          </c:cat>
          <c:val>
            <c:numRef>
              <c:f>Лист1!$B$2:$B$5</c:f>
              <c:numCache>
                <c:formatCode>0%</c:formatCode>
                <c:ptCount val="4"/>
                <c:pt idx="0">
                  <c:v>0.10894209934655105</c:v>
                </c:pt>
                <c:pt idx="1">
                  <c:v>9.3970365013545429E-2</c:v>
                </c:pt>
                <c:pt idx="2">
                  <c:v>7.7868497950973198E-2</c:v>
                </c:pt>
                <c:pt idx="3">
                  <c:v>7.8060140703880038E-2</c:v>
                </c:pt>
              </c:numCache>
            </c:numRef>
          </c:val>
        </c:ser>
        <c:dLbls>
          <c:showLegendKey val="0"/>
          <c:showVal val="0"/>
          <c:showCatName val="0"/>
          <c:showSerName val="0"/>
          <c:showPercent val="0"/>
          <c:showBubbleSize val="0"/>
        </c:dLbls>
        <c:gapWidth val="150"/>
        <c:axId val="129693952"/>
        <c:axId val="152764416"/>
      </c:barChart>
      <c:catAx>
        <c:axId val="129693952"/>
        <c:scaling>
          <c:orientation val="minMax"/>
        </c:scaling>
        <c:delete val="0"/>
        <c:axPos val="b"/>
        <c:numFmt formatCode="General" sourceLinked="1"/>
        <c:majorTickMark val="none"/>
        <c:minorTickMark val="none"/>
        <c:tickLblPos val="nextTo"/>
        <c:crossAx val="152764416"/>
        <c:crosses val="autoZero"/>
        <c:auto val="1"/>
        <c:lblAlgn val="ctr"/>
        <c:lblOffset val="100"/>
        <c:noMultiLvlLbl val="0"/>
      </c:catAx>
      <c:valAx>
        <c:axId val="152764416"/>
        <c:scaling>
          <c:orientation val="minMax"/>
        </c:scaling>
        <c:delete val="0"/>
        <c:axPos val="l"/>
        <c:majorGridlines/>
        <c:title>
          <c:layout/>
          <c:overlay val="0"/>
        </c:title>
        <c:numFmt formatCode="0%" sourceLinked="1"/>
        <c:majorTickMark val="none"/>
        <c:minorTickMark val="none"/>
        <c:tickLblPos val="nextTo"/>
        <c:crossAx val="129693952"/>
        <c:crosses val="autoZero"/>
        <c:crossBetween val="between"/>
      </c:valAx>
      <c:dTable>
        <c:showHorzBorder val="1"/>
        <c:showVertBorder val="1"/>
        <c:showOutline val="1"/>
        <c:showKeys val="1"/>
      </c:dTable>
    </c:plotArea>
    <c:plotVisOnly val="1"/>
    <c:dispBlanksAs val="gap"/>
    <c:showDLblsOverMax val="0"/>
  </c:chart>
  <c:txPr>
    <a:bodyPr/>
    <a:lstStyle/>
    <a:p>
      <a:pPr>
        <a:defRPr sz="1800"/>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Лист1!$B$1</c:f>
              <c:strCache>
                <c:ptCount val="1"/>
                <c:pt idx="0">
                  <c:v>excise tax on domestic</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Лист1!$B$2:$B$12</c:f>
              <c:numCache>
                <c:formatCode>0.0</c:formatCode>
                <c:ptCount val="11"/>
                <c:pt idx="0">
                  <c:v>554076.5</c:v>
                </c:pt>
                <c:pt idx="1">
                  <c:v>594443.6</c:v>
                </c:pt>
                <c:pt idx="2">
                  <c:v>553966.5</c:v>
                </c:pt>
                <c:pt idx="3">
                  <c:v>489268.1</c:v>
                </c:pt>
                <c:pt idx="4">
                  <c:v>471682.7</c:v>
                </c:pt>
                <c:pt idx="5" formatCode="#,##0.0">
                  <c:v>480732.2</c:v>
                </c:pt>
                <c:pt idx="6" formatCode="#,##0.0">
                  <c:v>481467.8</c:v>
                </c:pt>
                <c:pt idx="7" formatCode="#,##0.0">
                  <c:v>506510.7</c:v>
                </c:pt>
                <c:pt idx="8" formatCode="#,##0.0">
                  <c:v>520831.2</c:v>
                </c:pt>
                <c:pt idx="9" formatCode="#,##0.0">
                  <c:v>667835.1</c:v>
                </c:pt>
                <c:pt idx="10" formatCode="#,##0.0">
                  <c:v>812836.8</c:v>
                </c:pt>
              </c:numCache>
            </c:numRef>
          </c:val>
        </c:ser>
        <c:ser>
          <c:idx val="1"/>
          <c:order val="1"/>
          <c:tx>
            <c:strRef>
              <c:f>Лист1!$C$1</c:f>
              <c:strCache>
                <c:ptCount val="1"/>
                <c:pt idx="0">
                  <c:v>Excise tax on imported goods</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Лист1!$C$2:$C$12</c:f>
              <c:numCache>
                <c:formatCode>0.0</c:formatCode>
                <c:ptCount val="11"/>
                <c:pt idx="0">
                  <c:v>527908.69999999995</c:v>
                </c:pt>
                <c:pt idx="1">
                  <c:v>569566.69999999995</c:v>
                </c:pt>
                <c:pt idx="2">
                  <c:v>691263.7</c:v>
                </c:pt>
                <c:pt idx="3">
                  <c:v>660453.80000000005</c:v>
                </c:pt>
                <c:pt idx="4">
                  <c:v>733684</c:v>
                </c:pt>
                <c:pt idx="5" formatCode="#,##0.0">
                  <c:v>967471.1</c:v>
                </c:pt>
                <c:pt idx="6" formatCode="#,##0.0">
                  <c:v>1093551.3999999999</c:v>
                </c:pt>
                <c:pt idx="7" formatCode="#,##0.0">
                  <c:v>1162049.1000000001</c:v>
                </c:pt>
                <c:pt idx="8" formatCode="#,##0.0">
                  <c:v>1168503.8</c:v>
                </c:pt>
                <c:pt idx="9" formatCode="#,##0.0">
                  <c:v>1519169.7</c:v>
                </c:pt>
                <c:pt idx="10" formatCode="#,##0.0">
                  <c:v>2013892.7</c:v>
                </c:pt>
              </c:numCache>
            </c:numRef>
          </c:val>
        </c:ser>
        <c:ser>
          <c:idx val="2"/>
          <c:order val="2"/>
          <c:tx>
            <c:strRef>
              <c:f>Лист1!$D$1</c:f>
              <c:strCache>
                <c:ptCount val="1"/>
                <c:pt idx="0">
                  <c:v>Total excise tax</c:v>
                </c:pt>
              </c:strCache>
            </c:strRef>
          </c:tx>
          <c:invertIfNegative val="0"/>
          <c:cat>
            <c:numRef>
              <c:f>Лист1!$A$2:$A$12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Лист1!$D$2:$D$12</c:f>
              <c:numCache>
                <c:formatCode>General</c:formatCode>
                <c:ptCount val="11"/>
                <c:pt idx="0">
                  <c:v>1081985.2</c:v>
                </c:pt>
                <c:pt idx="1">
                  <c:v>1164010.2999999998</c:v>
                </c:pt>
                <c:pt idx="2">
                  <c:v>1245230.2</c:v>
                </c:pt>
                <c:pt idx="3">
                  <c:v>1149721.8999999999</c:v>
                </c:pt>
                <c:pt idx="4">
                  <c:v>1205366.7</c:v>
                </c:pt>
                <c:pt idx="5">
                  <c:v>1448203.3</c:v>
                </c:pt>
                <c:pt idx="6">
                  <c:v>1575019.2</c:v>
                </c:pt>
                <c:pt idx="7">
                  <c:v>1668559.8</c:v>
                </c:pt>
                <c:pt idx="8">
                  <c:v>1689335</c:v>
                </c:pt>
                <c:pt idx="9">
                  <c:v>2187004.7999999998</c:v>
                </c:pt>
                <c:pt idx="10">
                  <c:v>2826729.5</c:v>
                </c:pt>
              </c:numCache>
            </c:numRef>
          </c:val>
        </c:ser>
        <c:dLbls>
          <c:showLegendKey val="0"/>
          <c:showVal val="0"/>
          <c:showCatName val="0"/>
          <c:showSerName val="0"/>
          <c:showPercent val="0"/>
          <c:showBubbleSize val="0"/>
        </c:dLbls>
        <c:gapWidth val="150"/>
        <c:axId val="152626304"/>
        <c:axId val="152627840"/>
      </c:barChart>
      <c:catAx>
        <c:axId val="152626304"/>
        <c:scaling>
          <c:orientation val="minMax"/>
        </c:scaling>
        <c:delete val="0"/>
        <c:axPos val="b"/>
        <c:numFmt formatCode="General" sourceLinked="1"/>
        <c:majorTickMark val="out"/>
        <c:minorTickMark val="none"/>
        <c:tickLblPos val="nextTo"/>
        <c:crossAx val="152627840"/>
        <c:crosses val="autoZero"/>
        <c:auto val="1"/>
        <c:lblAlgn val="ctr"/>
        <c:lblOffset val="100"/>
        <c:noMultiLvlLbl val="0"/>
      </c:catAx>
      <c:valAx>
        <c:axId val="152627840"/>
        <c:scaling>
          <c:orientation val="minMax"/>
        </c:scaling>
        <c:delete val="0"/>
        <c:axPos val="l"/>
        <c:majorGridlines/>
        <c:numFmt formatCode="0.0" sourceLinked="1"/>
        <c:majorTickMark val="out"/>
        <c:minorTickMark val="none"/>
        <c:tickLblPos val="nextTo"/>
        <c:crossAx val="152626304"/>
        <c:crosses val="autoZero"/>
        <c:crossBetween val="between"/>
      </c:valAx>
    </c:plotArea>
    <c:legend>
      <c:legendPos val="r"/>
      <c:layout/>
      <c:overlay val="0"/>
    </c:legend>
    <c:plotVisOnly val="1"/>
    <c:dispBlanksAs val="gap"/>
    <c:showDLblsOverMax val="0"/>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Tax</a:t>
            </a:r>
            <a:r>
              <a:rPr lang="en-US" baseline="0"/>
              <a:t> Revenue</a:t>
            </a:r>
            <a:endParaRPr lang="ru-RU"/>
          </a:p>
        </c:rich>
      </c:tx>
      <c:layout/>
      <c:overlay val="0"/>
    </c:title>
    <c:autoTitleDeleted val="0"/>
    <c:plotArea>
      <c:layout>
        <c:manualLayout>
          <c:layoutTarget val="inner"/>
          <c:xMode val="edge"/>
          <c:yMode val="edge"/>
          <c:x val="0.13240433245154942"/>
          <c:y val="1.1877074986391522E-2"/>
          <c:w val="0.84217306685643534"/>
          <c:h val="0.72683202602039065"/>
        </c:manualLayout>
      </c:layout>
      <c:lineChart>
        <c:grouping val="standard"/>
        <c:varyColors val="0"/>
        <c:ser>
          <c:idx val="0"/>
          <c:order val="0"/>
          <c:tx>
            <c:strRef>
              <c:f>Лист1!$Q$2</c:f>
              <c:strCache>
                <c:ptCount val="1"/>
                <c:pt idx="0">
                  <c:v>sales</c:v>
                </c:pt>
              </c:strCache>
            </c:strRef>
          </c:tx>
          <c:marker>
            <c:symbol val="none"/>
          </c:marker>
          <c:cat>
            <c:numRef>
              <c:f>Лист1!$N$3:$N$6</c:f>
              <c:numCache>
                <c:formatCode>General</c:formatCode>
                <c:ptCount val="4"/>
                <c:pt idx="0">
                  <c:v>2009</c:v>
                </c:pt>
                <c:pt idx="1">
                  <c:v>2010</c:v>
                </c:pt>
                <c:pt idx="2">
                  <c:v>2011</c:v>
                </c:pt>
                <c:pt idx="3">
                  <c:v>2012</c:v>
                </c:pt>
              </c:numCache>
            </c:numRef>
          </c:cat>
          <c:val>
            <c:numRef>
              <c:f>Лист1!$Q$3:$Q$6</c:f>
              <c:numCache>
                <c:formatCode>0%</c:formatCode>
                <c:ptCount val="4"/>
                <c:pt idx="0">
                  <c:v>0.10894209934655105</c:v>
                </c:pt>
                <c:pt idx="1">
                  <c:v>9.3970365013545429E-2</c:v>
                </c:pt>
                <c:pt idx="2">
                  <c:v>7.7868497950973198E-2</c:v>
                </c:pt>
                <c:pt idx="3">
                  <c:v>7.8060140703880038E-2</c:v>
                </c:pt>
              </c:numCache>
            </c:numRef>
          </c:val>
          <c:smooth val="0"/>
        </c:ser>
        <c:ser>
          <c:idx val="1"/>
          <c:order val="1"/>
          <c:tx>
            <c:strRef>
              <c:f>Лист1!$S$2</c:f>
              <c:strCache>
                <c:ptCount val="1"/>
                <c:pt idx="0">
                  <c:v>excise</c:v>
                </c:pt>
              </c:strCache>
            </c:strRef>
          </c:tx>
          <c:marker>
            <c:symbol val="none"/>
          </c:marker>
          <c:cat>
            <c:numRef>
              <c:f>Лист1!$N$3:$N$6</c:f>
              <c:numCache>
                <c:formatCode>General</c:formatCode>
                <c:ptCount val="4"/>
                <c:pt idx="0">
                  <c:v>2009</c:v>
                </c:pt>
                <c:pt idx="1">
                  <c:v>2010</c:v>
                </c:pt>
                <c:pt idx="2">
                  <c:v>2011</c:v>
                </c:pt>
                <c:pt idx="3">
                  <c:v>2012</c:v>
                </c:pt>
              </c:numCache>
            </c:numRef>
          </c:cat>
          <c:val>
            <c:numRef>
              <c:f>Лист1!$S$3:$S$6</c:f>
              <c:numCache>
                <c:formatCode>0%</c:formatCode>
                <c:ptCount val="4"/>
                <c:pt idx="0">
                  <c:v>4.6223347782655994E-2</c:v>
                </c:pt>
                <c:pt idx="1">
                  <c:v>4.2917118733453732E-2</c:v>
                </c:pt>
                <c:pt idx="2">
                  <c:v>4.1250726837343321E-2</c:v>
                </c:pt>
                <c:pt idx="3">
                  <c:v>4.4228877582580525E-2</c:v>
                </c:pt>
              </c:numCache>
            </c:numRef>
          </c:val>
          <c:smooth val="0"/>
        </c:ser>
        <c:ser>
          <c:idx val="2"/>
          <c:order val="2"/>
          <c:tx>
            <c:strRef>
              <c:f>Лист1!$U$2</c:f>
              <c:strCache>
                <c:ptCount val="1"/>
                <c:pt idx="0">
                  <c:v>VAT</c:v>
                </c:pt>
              </c:strCache>
            </c:strRef>
          </c:tx>
          <c:marker>
            <c:symbol val="none"/>
          </c:marker>
          <c:val>
            <c:numRef>
              <c:f>Лист1!$U$3:$U$6</c:f>
              <c:numCache>
                <c:formatCode>0%</c:formatCode>
                <c:ptCount val="4"/>
                <c:pt idx="0">
                  <c:v>0.37308104665355996</c:v>
                </c:pt>
                <c:pt idx="1">
                  <c:v>0.37096077759442048</c:v>
                </c:pt>
                <c:pt idx="2">
                  <c:v>0.38389205845843261</c:v>
                </c:pt>
                <c:pt idx="3">
                  <c:v>0.40320400240080484</c:v>
                </c:pt>
              </c:numCache>
            </c:numRef>
          </c:val>
          <c:smooth val="0"/>
        </c:ser>
        <c:ser>
          <c:idx val="3"/>
          <c:order val="3"/>
          <c:tx>
            <c:strRef>
              <c:f>Лист1!$W$2</c:f>
              <c:strCache>
                <c:ptCount val="1"/>
                <c:pt idx="0">
                  <c:v>Income</c:v>
                </c:pt>
              </c:strCache>
            </c:strRef>
          </c:tx>
          <c:marker>
            <c:symbol val="none"/>
          </c:marker>
          <c:val>
            <c:numRef>
              <c:f>Лист1!$W$3:$W$6</c:f>
              <c:numCache>
                <c:formatCode>0%</c:formatCode>
                <c:ptCount val="4"/>
                <c:pt idx="0">
                  <c:v>0.28425619803860186</c:v>
                </c:pt>
                <c:pt idx="1">
                  <c:v>0.33306871416010236</c:v>
                </c:pt>
                <c:pt idx="2">
                  <c:v>0.32294719707301933</c:v>
                </c:pt>
                <c:pt idx="3">
                  <c:v>0.2900479978999928</c:v>
                </c:pt>
              </c:numCache>
            </c:numRef>
          </c:val>
          <c:smooth val="0"/>
        </c:ser>
        <c:ser>
          <c:idx val="4"/>
          <c:order val="4"/>
          <c:tx>
            <c:strRef>
              <c:f>Лист1!$Y$2</c:f>
              <c:strCache>
                <c:ptCount val="1"/>
                <c:pt idx="0">
                  <c:v>othrt taxes</c:v>
                </c:pt>
              </c:strCache>
            </c:strRef>
          </c:tx>
          <c:marker>
            <c:symbol val="none"/>
          </c:marker>
          <c:val>
            <c:numRef>
              <c:f>Лист1!$Y$3:$Y$6</c:f>
              <c:numCache>
                <c:formatCode>0%</c:formatCode>
                <c:ptCount val="4"/>
                <c:pt idx="0">
                  <c:v>0.19</c:v>
                </c:pt>
                <c:pt idx="1">
                  <c:v>0.17</c:v>
                </c:pt>
                <c:pt idx="2">
                  <c:v>0.18</c:v>
                </c:pt>
                <c:pt idx="3">
                  <c:v>0.19</c:v>
                </c:pt>
              </c:numCache>
            </c:numRef>
          </c:val>
          <c:smooth val="0"/>
        </c:ser>
        <c:dLbls>
          <c:showLegendKey val="0"/>
          <c:showVal val="0"/>
          <c:showCatName val="0"/>
          <c:showSerName val="0"/>
          <c:showPercent val="0"/>
          <c:showBubbleSize val="0"/>
        </c:dLbls>
        <c:marker val="1"/>
        <c:smooth val="0"/>
        <c:axId val="152686592"/>
        <c:axId val="152688128"/>
      </c:lineChart>
      <c:catAx>
        <c:axId val="152686592"/>
        <c:scaling>
          <c:orientation val="minMax"/>
        </c:scaling>
        <c:delete val="0"/>
        <c:axPos val="b"/>
        <c:numFmt formatCode="General" sourceLinked="1"/>
        <c:majorTickMark val="none"/>
        <c:minorTickMark val="none"/>
        <c:tickLblPos val="nextTo"/>
        <c:crossAx val="152688128"/>
        <c:crosses val="autoZero"/>
        <c:auto val="1"/>
        <c:lblAlgn val="ctr"/>
        <c:lblOffset val="100"/>
        <c:noMultiLvlLbl val="0"/>
      </c:catAx>
      <c:valAx>
        <c:axId val="152688128"/>
        <c:scaling>
          <c:orientation val="minMax"/>
        </c:scaling>
        <c:delete val="0"/>
        <c:axPos val="l"/>
        <c:majorGridlines/>
        <c:title>
          <c:layout/>
          <c:overlay val="0"/>
        </c:title>
        <c:numFmt formatCode="0%" sourceLinked="1"/>
        <c:majorTickMark val="none"/>
        <c:minorTickMark val="none"/>
        <c:tickLblPos val="nextTo"/>
        <c:crossAx val="15268659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F463C2-F87B-44B8-99C1-53164D93628E}" type="datetimeFigureOut">
              <a:rPr lang="ru-RU" smtClean="0"/>
              <a:t>16.12.2014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AB06CE-6BD8-4704-A5E1-D99D15A7A085}" type="slidenum">
              <a:rPr lang="ru-RU" smtClean="0"/>
              <a:t>‹#›</a:t>
            </a:fld>
            <a:endParaRPr lang="ru-RU"/>
          </a:p>
        </p:txBody>
      </p:sp>
    </p:spTree>
    <p:extLst>
      <p:ext uri="{BB962C8B-B14F-4D97-AF65-F5344CB8AC3E}">
        <p14:creationId xmlns:p14="http://schemas.microsoft.com/office/powerpoint/2010/main" val="3357078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746120C-086F-4BC6-B88F-D31D6B735070}" type="datetime1">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921FD20-3737-43CF-9CE9-3DECFC42F21C}" type="datetime1">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3F924A8-DC45-45EF-871B-05885E0A671D}" type="datetime1">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793117F-B209-4676-B592-679EED249914}" type="datetime1">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1F20800-ED30-492C-AFB8-271FAA5B2C18}" type="datetime1">
              <a:rPr lang="ru-RU" smtClean="0"/>
              <a:t>16.12.2014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49F97D6-29E1-46FC-BAB5-24D6B00B1330}" type="datetime1">
              <a:rPr lang="ru-RU" smtClean="0"/>
              <a:t>16.12.2014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0838EAEB-E2BD-48F6-9136-AE16888E67A7}" type="datetime1">
              <a:rPr lang="ru-RU" smtClean="0"/>
              <a:t>16.12.2014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0026B7D-5078-4C1C-8E3A-32EBA748BF55}" type="datetime1">
              <a:rPr lang="ru-RU" smtClean="0"/>
              <a:t>16.12.2014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CC2036-ABE7-4AD7-ACE6-0444FC5AB645}" type="datetime1">
              <a:rPr lang="ru-RU" smtClean="0"/>
              <a:t>16.12.2014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04B5C03-247F-4CBE-92F0-F573C25D555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CA4C55-F5E5-41E0-AFB4-BFB094170818}" type="datetime1">
              <a:rPr lang="ru-RU" smtClean="0"/>
              <a:t>16.12.2014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04B5C03-247F-4CBE-92F0-F573C25D5553}"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169A630A-76F7-4A8A-812E-6C9E0A346727}" type="datetime1">
              <a:rPr lang="ru-RU" smtClean="0"/>
              <a:t>16.12.2014</a:t>
            </a:fld>
            <a:endParaRPr lang="ru-RU"/>
          </a:p>
        </p:txBody>
      </p:sp>
      <p:sp>
        <p:nvSpPr>
          <p:cNvPr id="9" name="Slide Number Placeholder 8"/>
          <p:cNvSpPr>
            <a:spLocks noGrp="1"/>
          </p:cNvSpPr>
          <p:nvPr>
            <p:ph type="sldNum" sz="quarter" idx="11"/>
          </p:nvPr>
        </p:nvSpPr>
        <p:spPr/>
        <p:txBody>
          <a:bodyPr/>
          <a:lstStyle/>
          <a:p>
            <a:fld id="{504B5C03-247F-4CBE-92F0-F573C25D5553}"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04B5C03-247F-4CBE-92F0-F573C25D5553}"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D525951-0AA4-4DA2-841B-8E820F515D89}" type="datetime1">
              <a:rPr lang="ru-RU" smtClean="0"/>
              <a:t>16.12.2014</a:t>
            </a:fld>
            <a:endParaRPr lang="ru-RU"/>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en.wikipedia.org/wiki/Ta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Fiscal Policy. Taxes and Taxation.</a:t>
            </a:r>
            <a:endParaRPr lang="ru-RU" dirty="0"/>
          </a:p>
        </p:txBody>
      </p:sp>
      <p:sp>
        <p:nvSpPr>
          <p:cNvPr id="3" name="Subtitle 2"/>
          <p:cNvSpPr>
            <a:spLocks noGrp="1"/>
          </p:cNvSpPr>
          <p:nvPr>
            <p:ph type="subTitle" idx="1"/>
          </p:nvPr>
        </p:nvSpPr>
        <p:spPr>
          <a:xfrm>
            <a:off x="2743200" y="4869160"/>
            <a:ext cx="6400800" cy="1752600"/>
          </a:xfrm>
        </p:spPr>
        <p:txBody>
          <a:bodyPr>
            <a:normAutofit/>
          </a:bodyPr>
          <a:lstStyle/>
          <a:p>
            <a:r>
              <a:rPr lang="en-US" sz="2800" dirty="0" smtClean="0"/>
              <a:t> </a:t>
            </a:r>
            <a:r>
              <a:rPr lang="en-US" sz="2800" dirty="0" err="1" smtClean="0"/>
              <a:t>Almazova</a:t>
            </a:r>
            <a:r>
              <a:rPr lang="en-US" sz="2800" dirty="0" smtClean="0"/>
              <a:t> </a:t>
            </a:r>
            <a:r>
              <a:rPr lang="en-US" sz="2800" dirty="0" err="1" smtClean="0"/>
              <a:t>Aigerim</a:t>
            </a:r>
            <a:endParaRPr lang="ru-RU" sz="2800" dirty="0"/>
          </a:p>
        </p:txBody>
      </p:sp>
      <p:sp>
        <p:nvSpPr>
          <p:cNvPr id="4" name="Номер слайда 3"/>
          <p:cNvSpPr>
            <a:spLocks noGrp="1"/>
          </p:cNvSpPr>
          <p:nvPr>
            <p:ph type="sldNum" sz="quarter" idx="12"/>
          </p:nvPr>
        </p:nvSpPr>
        <p:spPr/>
        <p:txBody>
          <a:bodyPr/>
          <a:lstStyle/>
          <a:p>
            <a:fld id="{504B5C03-247F-4CBE-92F0-F573C25D5553}" type="slidenum">
              <a:rPr lang="ru-RU" smtClean="0"/>
              <a:t>1</a:t>
            </a:fld>
            <a:endParaRPr lang="ru-RU"/>
          </a:p>
        </p:txBody>
      </p:sp>
    </p:spTree>
    <p:extLst>
      <p:ext uri="{BB962C8B-B14F-4D97-AF65-F5344CB8AC3E}">
        <p14:creationId xmlns:p14="http://schemas.microsoft.com/office/powerpoint/2010/main" val="2251986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4765"/>
            <a:ext cx="7772400" cy="1470025"/>
          </a:xfrm>
        </p:spPr>
        <p:txBody>
          <a:bodyPr/>
          <a:lstStyle/>
          <a:p>
            <a:r>
              <a:rPr lang="en-US" dirty="0" smtClean="0"/>
              <a:t>Fiscal policy</a:t>
            </a:r>
            <a:endParaRPr lang="ru-RU" dirty="0"/>
          </a:p>
        </p:txBody>
      </p:sp>
      <p:sp>
        <p:nvSpPr>
          <p:cNvPr id="3" name="Subtitle 2"/>
          <p:cNvSpPr>
            <a:spLocks noGrp="1"/>
          </p:cNvSpPr>
          <p:nvPr>
            <p:ph type="subTitle" idx="1"/>
          </p:nvPr>
        </p:nvSpPr>
        <p:spPr/>
        <p:txBody>
          <a:bodyPr/>
          <a:lstStyle/>
          <a:p>
            <a:endParaRPr lang="ru-RU" dirty="0"/>
          </a:p>
        </p:txBody>
      </p:sp>
      <p:sp>
        <p:nvSpPr>
          <p:cNvPr id="5" name="Номер слайда 4"/>
          <p:cNvSpPr>
            <a:spLocks noGrp="1"/>
          </p:cNvSpPr>
          <p:nvPr>
            <p:ph type="sldNum" sz="quarter" idx="12"/>
          </p:nvPr>
        </p:nvSpPr>
        <p:spPr/>
        <p:txBody>
          <a:bodyPr/>
          <a:lstStyle/>
          <a:p>
            <a:fld id="{504B5C03-247F-4CBE-92F0-F573C25D5553}" type="slidenum">
              <a:rPr lang="ru-RU" smtClean="0"/>
              <a:t>10</a:t>
            </a:fld>
            <a:endParaRPr lang="ru-RU"/>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9" y="1402014"/>
            <a:ext cx="7283665" cy="4715520"/>
          </a:xfrm>
          <a:prstGeom prst="rect">
            <a:avLst/>
          </a:prstGeom>
        </p:spPr>
      </p:pic>
    </p:spTree>
    <p:extLst>
      <p:ext uri="{BB962C8B-B14F-4D97-AF65-F5344CB8AC3E}">
        <p14:creationId xmlns:p14="http://schemas.microsoft.com/office/powerpoint/2010/main" val="1845489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9"/>
            <a:ext cx="7772400" cy="1470025"/>
          </a:xfrm>
        </p:spPr>
        <p:txBody>
          <a:bodyPr/>
          <a:lstStyle/>
          <a:p>
            <a:r>
              <a:rPr lang="en-US" dirty="0" smtClean="0"/>
              <a:t>Tax and Taxation </a:t>
            </a:r>
            <a:endParaRPr lang="ru-RU" dirty="0"/>
          </a:p>
        </p:txBody>
      </p:sp>
      <p:sp>
        <p:nvSpPr>
          <p:cNvPr id="3" name="Subtitle 2"/>
          <p:cNvSpPr>
            <a:spLocks noGrp="1"/>
          </p:cNvSpPr>
          <p:nvPr>
            <p:ph type="subTitle" idx="1"/>
          </p:nvPr>
        </p:nvSpPr>
        <p:spPr>
          <a:xfrm>
            <a:off x="1043608" y="1556792"/>
            <a:ext cx="7416824" cy="3888432"/>
          </a:xfrm>
        </p:spPr>
        <p:txBody>
          <a:bodyPr>
            <a:normAutofit/>
          </a:bodyPr>
          <a:lstStyle/>
          <a:p>
            <a:r>
              <a:rPr lang="en-US" b="1" dirty="0"/>
              <a:t>T</a:t>
            </a:r>
            <a:r>
              <a:rPr lang="en-US" b="1" dirty="0" smtClean="0"/>
              <a:t>ax </a:t>
            </a:r>
            <a:r>
              <a:rPr lang="en-US" dirty="0" smtClean="0"/>
              <a:t>(from the Latin </a:t>
            </a:r>
            <a:r>
              <a:rPr lang="en-US" dirty="0" err="1" smtClean="0"/>
              <a:t>taxo</a:t>
            </a:r>
            <a:r>
              <a:rPr lang="en-US" dirty="0" smtClean="0"/>
              <a:t>; "rate") is a financial charge or other levy imposed upon a taxpayer (an individual or legal entity) by a state or the functional equivalent of a state such that failure to pay, or evasion of or resistance to collection, is punishable by law. Taxes are also imposed by many administrative divisions. Taxes consist of direct or indirect taxes and may be paid in money or as its </a:t>
            </a:r>
            <a:r>
              <a:rPr lang="en-US" dirty="0" err="1" smtClean="0"/>
              <a:t>labour</a:t>
            </a:r>
            <a:r>
              <a:rPr lang="en-US" dirty="0" smtClean="0"/>
              <a:t> equivalent.</a:t>
            </a:r>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11</a:t>
            </a:fld>
            <a:endParaRPr lang="ru-RU"/>
          </a:p>
        </p:txBody>
      </p:sp>
    </p:spTree>
    <p:extLst>
      <p:ext uri="{BB962C8B-B14F-4D97-AF65-F5344CB8AC3E}">
        <p14:creationId xmlns:p14="http://schemas.microsoft.com/office/powerpoint/2010/main" val="3626345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543800" cy="936104"/>
          </a:xfrm>
        </p:spPr>
        <p:txBody>
          <a:bodyPr/>
          <a:lstStyle/>
          <a:p>
            <a:pPr algn="ctr"/>
            <a:r>
              <a:rPr lang="en-US" dirty="0" smtClean="0"/>
              <a:t>Type of Taxes</a:t>
            </a:r>
            <a:endParaRPr lang="ru-RU" dirty="0"/>
          </a:p>
        </p:txBody>
      </p:sp>
      <p:sp>
        <p:nvSpPr>
          <p:cNvPr id="3" name="Subtitle 2"/>
          <p:cNvSpPr>
            <a:spLocks noGrp="1"/>
          </p:cNvSpPr>
          <p:nvPr>
            <p:ph type="subTitle" idx="1"/>
          </p:nvPr>
        </p:nvSpPr>
        <p:spPr>
          <a:xfrm>
            <a:off x="685800" y="1484784"/>
            <a:ext cx="6461760" cy="4154016"/>
          </a:xfrm>
        </p:spPr>
        <p:txBody>
          <a:bodyPr>
            <a:noAutofit/>
          </a:bodyPr>
          <a:lstStyle/>
          <a:p>
            <a:r>
              <a:rPr lang="en-US" sz="3200" b="1" dirty="0"/>
              <a:t>An indirect tax </a:t>
            </a:r>
            <a:r>
              <a:rPr lang="en-US" sz="3200" dirty="0"/>
              <a:t>(such as sales tax, a specific tax, value added tax (VAT), or goods and services tax (GST)) is a tax collected by an intermediary (such as a retail store) from the person who bears the ultimate economic burden of the tax (such as the consumer). The intermediary later files a tax return and forwards the tax proceeds to government with the </a:t>
            </a:r>
            <a:r>
              <a:rPr lang="en-US" sz="3200" dirty="0" err="1" smtClean="0"/>
              <a:t>retur</a:t>
            </a:r>
            <a:endParaRPr lang="ru-RU" sz="3200" dirty="0"/>
          </a:p>
        </p:txBody>
      </p:sp>
      <p:sp>
        <p:nvSpPr>
          <p:cNvPr id="4" name="Slide Number Placeholder 3"/>
          <p:cNvSpPr>
            <a:spLocks noGrp="1"/>
          </p:cNvSpPr>
          <p:nvPr>
            <p:ph type="sldNum" sz="quarter" idx="12"/>
          </p:nvPr>
        </p:nvSpPr>
        <p:spPr/>
        <p:txBody>
          <a:bodyPr/>
          <a:lstStyle/>
          <a:p>
            <a:fld id="{504B5C03-247F-4CBE-92F0-F573C25D5553}" type="slidenum">
              <a:rPr lang="ru-RU" smtClean="0"/>
              <a:t>12</a:t>
            </a:fld>
            <a:endParaRPr lang="ru-RU"/>
          </a:p>
        </p:txBody>
      </p:sp>
    </p:spTree>
    <p:extLst>
      <p:ext uri="{BB962C8B-B14F-4D97-AF65-F5344CB8AC3E}">
        <p14:creationId xmlns:p14="http://schemas.microsoft.com/office/powerpoint/2010/main" val="222180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9"/>
            <a:ext cx="7543800" cy="1224136"/>
          </a:xfrm>
        </p:spPr>
        <p:txBody>
          <a:bodyPr/>
          <a:lstStyle/>
          <a:p>
            <a:pPr algn="ctr"/>
            <a:r>
              <a:rPr lang="en-US" dirty="0" smtClean="0"/>
              <a:t>Type of Taxes</a:t>
            </a:r>
            <a:endParaRPr lang="ru-RU" dirty="0"/>
          </a:p>
        </p:txBody>
      </p:sp>
      <p:sp>
        <p:nvSpPr>
          <p:cNvPr id="3" name="Subtitle 2"/>
          <p:cNvSpPr>
            <a:spLocks noGrp="1"/>
          </p:cNvSpPr>
          <p:nvPr>
            <p:ph type="subTitle" idx="1"/>
          </p:nvPr>
        </p:nvSpPr>
        <p:spPr>
          <a:xfrm>
            <a:off x="685800" y="1700808"/>
            <a:ext cx="6461760" cy="3937992"/>
          </a:xfrm>
        </p:spPr>
        <p:txBody>
          <a:bodyPr/>
          <a:lstStyle/>
          <a:p>
            <a:r>
              <a:rPr lang="en-US" b="1" dirty="0"/>
              <a:t>A direct tax </a:t>
            </a:r>
            <a:r>
              <a:rPr lang="en-US" dirty="0"/>
              <a:t>is generally a tax paid directly to the </a:t>
            </a:r>
            <a:r>
              <a:rPr lang="en-US" dirty="0" smtClean="0"/>
              <a:t>government </a:t>
            </a:r>
            <a:r>
              <a:rPr lang="en-US" dirty="0"/>
              <a:t>by </a:t>
            </a:r>
            <a:r>
              <a:rPr lang="en-US" dirty="0" smtClean="0"/>
              <a:t>the </a:t>
            </a:r>
            <a:r>
              <a:rPr lang="en-US" dirty="0"/>
              <a:t>person on whom it is imposed</a:t>
            </a:r>
            <a:r>
              <a:rPr lang="en-US" dirty="0" smtClean="0"/>
              <a:t>. </a:t>
            </a:r>
          </a:p>
          <a:p>
            <a:r>
              <a:rPr lang="en-US" dirty="0"/>
              <a:t>In a general sense, a direct tax is one imposed upon an individual person (juristic or natural) or property (i.e. real and personal property, livestock, crops, wages, etc.) as distinct from a tax imposed upon a transaction. In this sense, indirect taxes such as a sales tax or a value added tax (VAT) are imposed only if and when a taxable transaction occurs.</a:t>
            </a:r>
            <a:endParaRPr lang="en-US" dirty="0" smtClean="0"/>
          </a:p>
        </p:txBody>
      </p:sp>
      <p:sp>
        <p:nvSpPr>
          <p:cNvPr id="4" name="Slide Number Placeholder 3"/>
          <p:cNvSpPr>
            <a:spLocks noGrp="1"/>
          </p:cNvSpPr>
          <p:nvPr>
            <p:ph type="sldNum" sz="quarter" idx="12"/>
          </p:nvPr>
        </p:nvSpPr>
        <p:spPr/>
        <p:txBody>
          <a:bodyPr/>
          <a:lstStyle/>
          <a:p>
            <a:fld id="{504B5C03-247F-4CBE-92F0-F573C25D5553}" type="slidenum">
              <a:rPr lang="ru-RU" smtClean="0"/>
              <a:t>13</a:t>
            </a:fld>
            <a:endParaRPr lang="ru-RU"/>
          </a:p>
        </p:txBody>
      </p:sp>
    </p:spTree>
    <p:extLst>
      <p:ext uri="{BB962C8B-B14F-4D97-AF65-F5344CB8AC3E}">
        <p14:creationId xmlns:p14="http://schemas.microsoft.com/office/powerpoint/2010/main" val="4110269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8642"/>
            <a:ext cx="7772400" cy="1080119"/>
          </a:xfrm>
        </p:spPr>
        <p:txBody>
          <a:bodyPr/>
          <a:lstStyle/>
          <a:p>
            <a:r>
              <a:rPr lang="en-US" dirty="0" smtClean="0"/>
              <a:t>Taxation in KR</a:t>
            </a:r>
            <a:endParaRPr lang="ru-RU" dirty="0"/>
          </a:p>
        </p:txBody>
      </p:sp>
      <p:sp>
        <p:nvSpPr>
          <p:cNvPr id="3" name="Subtitle 2"/>
          <p:cNvSpPr>
            <a:spLocks noGrp="1"/>
          </p:cNvSpPr>
          <p:nvPr>
            <p:ph type="subTitle" idx="1"/>
          </p:nvPr>
        </p:nvSpPr>
        <p:spPr>
          <a:xfrm>
            <a:off x="1259633" y="1340770"/>
            <a:ext cx="6653096" cy="3384375"/>
          </a:xfrm>
        </p:spPr>
        <p:txBody>
          <a:bodyPr>
            <a:normAutofit/>
          </a:bodyPr>
          <a:lstStyle/>
          <a:p>
            <a:pPr marL="457200" indent="-457200" algn="l">
              <a:buFont typeface="Arial" pitchFamily="34" charset="0"/>
              <a:buChar char="•"/>
            </a:pPr>
            <a:r>
              <a:rPr lang="en-US" dirty="0" smtClean="0"/>
              <a:t>Taxation in the Kyrgyz Republic is regulated by the Constitution of the Kyrgyz Republic, the Tax Code of the Kyrgyz Republic, (42) specific laws, regulations, and instructions. The authorized agency responsible for the supervision of timely payment of taxes is the State Committee on Taxes and Duties of the Kyrgyz Republic. </a:t>
            </a:r>
          </a:p>
          <a:p>
            <a:pPr marL="457200" indent="-457200" algn="l">
              <a:buFont typeface="Arial" pitchFamily="34" charset="0"/>
              <a:buChar char="•"/>
            </a:pPr>
            <a:r>
              <a:rPr lang="en-US" dirty="0" smtClean="0"/>
              <a:t>The Tax Law of the Kyrgyz Republic has been effective since June 26, 1996. </a:t>
            </a:r>
          </a:p>
          <a:p>
            <a:endParaRPr lang="en-US" dirty="0" smtClean="0"/>
          </a:p>
          <a:p>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14</a:t>
            </a:fld>
            <a:endParaRPr lang="ru-RU"/>
          </a:p>
        </p:txBody>
      </p:sp>
    </p:spTree>
    <p:extLst>
      <p:ext uri="{BB962C8B-B14F-4D97-AF65-F5344CB8AC3E}">
        <p14:creationId xmlns:p14="http://schemas.microsoft.com/office/powerpoint/2010/main" val="4186128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6633"/>
            <a:ext cx="7772400" cy="1152128"/>
          </a:xfrm>
        </p:spPr>
        <p:txBody>
          <a:bodyPr/>
          <a:lstStyle/>
          <a:p>
            <a:r>
              <a:rPr lang="en-US" dirty="0" smtClean="0"/>
              <a:t>Taxes in KR</a:t>
            </a:r>
            <a:endParaRPr lang="ru-RU" dirty="0"/>
          </a:p>
        </p:txBody>
      </p:sp>
      <p:sp>
        <p:nvSpPr>
          <p:cNvPr id="3" name="Subtitle 2"/>
          <p:cNvSpPr>
            <a:spLocks noGrp="1"/>
          </p:cNvSpPr>
          <p:nvPr>
            <p:ph type="subTitle" idx="1"/>
          </p:nvPr>
        </p:nvSpPr>
        <p:spPr>
          <a:xfrm>
            <a:off x="1371600" y="1628800"/>
            <a:ext cx="6400800" cy="4010000"/>
          </a:xfrm>
        </p:spPr>
        <p:txBody>
          <a:bodyPr/>
          <a:lstStyle/>
          <a:p>
            <a:pPr algn="l"/>
            <a:r>
              <a:rPr lang="en-US" b="0" i="0" dirty="0" smtClean="0">
                <a:solidFill>
                  <a:srgbClr val="000000"/>
                </a:solidFill>
                <a:effectLst/>
                <a:latin typeface="Open Sans"/>
              </a:rPr>
              <a:t>National taxes are:</a:t>
            </a:r>
          </a:p>
          <a:p>
            <a:pPr marL="457200" indent="-457200" algn="l">
              <a:buFont typeface="Arial" pitchFamily="34" charset="0"/>
              <a:buChar char="•"/>
            </a:pPr>
            <a:r>
              <a:rPr lang="en-US" b="0" i="0" dirty="0" smtClean="0">
                <a:solidFill>
                  <a:srgbClr val="000000"/>
                </a:solidFill>
                <a:effectLst/>
                <a:latin typeface="Open Sans"/>
              </a:rPr>
              <a:t>Profit tax</a:t>
            </a:r>
          </a:p>
          <a:p>
            <a:pPr marL="457200" indent="-457200" algn="l">
              <a:buFont typeface="Arial" pitchFamily="34" charset="0"/>
              <a:buChar char="•"/>
            </a:pPr>
            <a:r>
              <a:rPr lang="en-US" b="0" i="0" dirty="0" smtClean="0">
                <a:solidFill>
                  <a:srgbClr val="000000"/>
                </a:solidFill>
                <a:effectLst/>
                <a:latin typeface="Open Sans"/>
              </a:rPr>
              <a:t>Income tax</a:t>
            </a:r>
          </a:p>
          <a:p>
            <a:pPr marL="457200" indent="-457200" algn="l">
              <a:buFont typeface="Arial" pitchFamily="34" charset="0"/>
              <a:buChar char="•"/>
            </a:pPr>
            <a:r>
              <a:rPr lang="en-US" b="0" i="0" dirty="0" smtClean="0">
                <a:solidFill>
                  <a:srgbClr val="000000"/>
                </a:solidFill>
                <a:effectLst/>
                <a:latin typeface="Open Sans"/>
              </a:rPr>
              <a:t>Value added tax</a:t>
            </a:r>
          </a:p>
          <a:p>
            <a:pPr marL="457200" indent="-457200" algn="l">
              <a:buFont typeface="Arial" pitchFamily="34" charset="0"/>
              <a:buChar char="•"/>
            </a:pPr>
            <a:r>
              <a:rPr lang="en-US" b="0" i="0" dirty="0" smtClean="0">
                <a:solidFill>
                  <a:srgbClr val="000000"/>
                </a:solidFill>
                <a:effectLst/>
                <a:latin typeface="Open Sans"/>
              </a:rPr>
              <a:t>Excise tax</a:t>
            </a:r>
          </a:p>
          <a:p>
            <a:pPr marL="457200" indent="-457200" algn="l">
              <a:buFont typeface="Arial" pitchFamily="34" charset="0"/>
              <a:buChar char="•"/>
            </a:pPr>
            <a:r>
              <a:rPr lang="en-US" b="0" i="0" dirty="0" smtClean="0">
                <a:solidFill>
                  <a:srgbClr val="000000"/>
                </a:solidFill>
                <a:effectLst/>
                <a:latin typeface="Open Sans"/>
              </a:rPr>
              <a:t>Sales tax</a:t>
            </a:r>
          </a:p>
          <a:p>
            <a:pPr algn="l"/>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15</a:t>
            </a:fld>
            <a:endParaRPr lang="ru-RU"/>
          </a:p>
        </p:txBody>
      </p:sp>
    </p:spTree>
    <p:extLst>
      <p:ext uri="{BB962C8B-B14F-4D97-AF65-F5344CB8AC3E}">
        <p14:creationId xmlns:p14="http://schemas.microsoft.com/office/powerpoint/2010/main" val="2403486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5"/>
            <a:ext cx="7772400" cy="1470025"/>
          </a:xfrm>
        </p:spPr>
        <p:txBody>
          <a:bodyPr/>
          <a:lstStyle/>
          <a:p>
            <a:r>
              <a:rPr lang="en-US" dirty="0" smtClean="0"/>
              <a:t>Taxes in KR</a:t>
            </a:r>
            <a:endParaRPr lang="ru-RU" dirty="0"/>
          </a:p>
        </p:txBody>
      </p:sp>
      <p:sp>
        <p:nvSpPr>
          <p:cNvPr id="3" name="Subtitle 2"/>
          <p:cNvSpPr>
            <a:spLocks noGrp="1"/>
          </p:cNvSpPr>
          <p:nvPr>
            <p:ph type="subTitle" idx="1"/>
          </p:nvPr>
        </p:nvSpPr>
        <p:spPr>
          <a:xfrm>
            <a:off x="1371600" y="1772816"/>
            <a:ext cx="6400800" cy="4104456"/>
          </a:xfrm>
        </p:spPr>
        <p:txBody>
          <a:bodyPr>
            <a:noAutofit/>
          </a:bodyPr>
          <a:lstStyle/>
          <a:p>
            <a:pPr algn="l">
              <a:spcBef>
                <a:spcPts val="0"/>
              </a:spcBef>
            </a:pPr>
            <a:r>
              <a:rPr lang="en-US" sz="2800" b="0" i="0" dirty="0" smtClean="0">
                <a:solidFill>
                  <a:srgbClr val="000000"/>
                </a:solidFill>
                <a:effectLst/>
                <a:latin typeface="Open Sans"/>
              </a:rPr>
              <a:t>Local taxes and duties are:</a:t>
            </a:r>
            <a:r>
              <a:rPr lang="en-US" sz="2800" dirty="0" smtClean="0"/>
              <a:t/>
            </a:r>
            <a:br>
              <a:rPr lang="en-US" sz="2800" dirty="0" smtClean="0"/>
            </a:br>
            <a:r>
              <a:rPr lang="en-US" sz="2800" b="0" i="0" dirty="0" smtClean="0">
                <a:solidFill>
                  <a:srgbClr val="000000"/>
                </a:solidFill>
                <a:effectLst/>
                <a:latin typeface="Open Sans"/>
              </a:rPr>
              <a:t> </a:t>
            </a:r>
          </a:p>
          <a:p>
            <a:pPr marL="285750" indent="-285750" algn="l">
              <a:spcBef>
                <a:spcPts val="0"/>
              </a:spcBef>
              <a:buFont typeface="Arial" pitchFamily="34" charset="0"/>
              <a:buChar char="•"/>
            </a:pPr>
            <a:r>
              <a:rPr lang="en-US" sz="2800" b="0" i="0" dirty="0" smtClean="0">
                <a:solidFill>
                  <a:srgbClr val="000000"/>
                </a:solidFill>
                <a:effectLst/>
                <a:latin typeface="Open Sans"/>
              </a:rPr>
              <a:t>Land tax</a:t>
            </a:r>
          </a:p>
          <a:p>
            <a:pPr marL="285750" indent="-285750" algn="l">
              <a:spcBef>
                <a:spcPts val="0"/>
              </a:spcBef>
              <a:buFont typeface="Arial" pitchFamily="34" charset="0"/>
              <a:buChar char="•"/>
            </a:pPr>
            <a:r>
              <a:rPr lang="en-US" sz="2800" b="0" i="0" dirty="0" smtClean="0">
                <a:solidFill>
                  <a:srgbClr val="000000"/>
                </a:solidFill>
                <a:effectLst/>
                <a:latin typeface="Open Sans"/>
              </a:rPr>
              <a:t>Health resort tax</a:t>
            </a:r>
          </a:p>
          <a:p>
            <a:pPr marL="285750" indent="-285750" algn="l">
              <a:spcBef>
                <a:spcPts val="0"/>
              </a:spcBef>
              <a:buFont typeface="Arial" pitchFamily="34" charset="0"/>
              <a:buChar char="•"/>
            </a:pPr>
            <a:r>
              <a:rPr lang="en-US" sz="2800" b="0" i="0" dirty="0" smtClean="0">
                <a:solidFill>
                  <a:srgbClr val="000000"/>
                </a:solidFill>
                <a:effectLst/>
                <a:latin typeface="Open Sans"/>
              </a:rPr>
              <a:t>Advertisement tax</a:t>
            </a:r>
          </a:p>
          <a:p>
            <a:pPr marL="285750" indent="-285750" algn="l">
              <a:spcBef>
                <a:spcPts val="0"/>
              </a:spcBef>
              <a:buFont typeface="Arial" pitchFamily="34" charset="0"/>
              <a:buChar char="•"/>
            </a:pPr>
            <a:r>
              <a:rPr lang="en-US" sz="2800" b="0" i="0" dirty="0" smtClean="0">
                <a:solidFill>
                  <a:srgbClr val="000000"/>
                </a:solidFill>
                <a:effectLst/>
                <a:latin typeface="Open Sans"/>
              </a:rPr>
              <a:t>Hotel tax</a:t>
            </a:r>
          </a:p>
          <a:p>
            <a:pPr marL="285750" indent="-285750" algn="l">
              <a:spcBef>
                <a:spcPts val="0"/>
              </a:spcBef>
              <a:buFont typeface="Arial" pitchFamily="34" charset="0"/>
              <a:buChar char="•"/>
            </a:pPr>
            <a:r>
              <a:rPr lang="en-US" sz="2800" b="0" i="0" dirty="0" smtClean="0">
                <a:solidFill>
                  <a:srgbClr val="000000"/>
                </a:solidFill>
                <a:effectLst/>
                <a:latin typeface="Open Sans"/>
              </a:rPr>
              <a:t>Retail sail tax and tax on paid services to individuals</a:t>
            </a:r>
          </a:p>
          <a:p>
            <a:pPr marL="285750" indent="-285750" algn="l">
              <a:spcBef>
                <a:spcPts val="0"/>
              </a:spcBef>
              <a:buFont typeface="Arial" pitchFamily="34" charset="0"/>
              <a:buChar char="•"/>
            </a:pPr>
            <a:r>
              <a:rPr lang="en-US" sz="2800" b="0" i="0" dirty="0" smtClean="0">
                <a:solidFill>
                  <a:srgbClr val="000000"/>
                </a:solidFill>
                <a:effectLst/>
                <a:latin typeface="Open Sans"/>
              </a:rPr>
              <a:t>Property tax</a:t>
            </a:r>
          </a:p>
          <a:p>
            <a:pPr marL="285750" indent="-285750" algn="l">
              <a:spcBef>
                <a:spcPts val="0"/>
              </a:spcBef>
              <a:buFont typeface="Arial" pitchFamily="34" charset="0"/>
              <a:buChar char="•"/>
            </a:pPr>
            <a:r>
              <a:rPr lang="en-US" sz="2800" b="0" i="0" dirty="0" smtClean="0">
                <a:solidFill>
                  <a:srgbClr val="000000"/>
                </a:solidFill>
                <a:effectLst/>
                <a:latin typeface="Open Sans"/>
              </a:rPr>
              <a:t>Automobile owner tax</a:t>
            </a:r>
            <a:endParaRPr lang="ru-RU" sz="2800" dirty="0"/>
          </a:p>
        </p:txBody>
      </p:sp>
      <p:sp>
        <p:nvSpPr>
          <p:cNvPr id="4" name="Номер слайда 3"/>
          <p:cNvSpPr>
            <a:spLocks noGrp="1"/>
          </p:cNvSpPr>
          <p:nvPr>
            <p:ph type="sldNum" sz="quarter" idx="12"/>
          </p:nvPr>
        </p:nvSpPr>
        <p:spPr/>
        <p:txBody>
          <a:bodyPr/>
          <a:lstStyle/>
          <a:p>
            <a:fld id="{504B5C03-247F-4CBE-92F0-F573C25D5553}" type="slidenum">
              <a:rPr lang="ru-RU" smtClean="0"/>
              <a:t>16</a:t>
            </a:fld>
            <a:endParaRPr lang="ru-RU"/>
          </a:p>
        </p:txBody>
      </p:sp>
    </p:spTree>
    <p:extLst>
      <p:ext uri="{BB962C8B-B14F-4D97-AF65-F5344CB8AC3E}">
        <p14:creationId xmlns:p14="http://schemas.microsoft.com/office/powerpoint/2010/main" val="901825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504B5C03-247F-4CBE-92F0-F573C25D5553}" type="slidenum">
              <a:rPr lang="ru-RU" smtClean="0"/>
              <a:t>17</a:t>
            </a:fld>
            <a:endParaRPr lang="ru-RU"/>
          </a:p>
        </p:txBody>
      </p:sp>
      <p:graphicFrame>
        <p:nvGraphicFramePr>
          <p:cNvPr id="5" name="Диаграмма 4"/>
          <p:cNvGraphicFramePr/>
          <p:nvPr>
            <p:extLst>
              <p:ext uri="{D42A27DB-BD31-4B8C-83A1-F6EECF244321}">
                <p14:modId xmlns:p14="http://schemas.microsoft.com/office/powerpoint/2010/main" val="2270349143"/>
              </p:ext>
            </p:extLst>
          </p:nvPr>
        </p:nvGraphicFramePr>
        <p:xfrm>
          <a:off x="179512" y="1397000"/>
          <a:ext cx="8064896" cy="4912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21056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18</a:t>
            </a:fld>
            <a:endParaRPr lang="ru-RU"/>
          </a:p>
        </p:txBody>
      </p:sp>
      <p:graphicFrame>
        <p:nvGraphicFramePr>
          <p:cNvPr id="3" name="Диаграмма 2"/>
          <p:cNvGraphicFramePr/>
          <p:nvPr>
            <p:extLst>
              <p:ext uri="{D42A27DB-BD31-4B8C-83A1-F6EECF244321}">
                <p14:modId xmlns:p14="http://schemas.microsoft.com/office/powerpoint/2010/main" val="3479701601"/>
              </p:ext>
            </p:extLst>
          </p:nvPr>
        </p:nvGraphicFramePr>
        <p:xfrm>
          <a:off x="179512" y="836712"/>
          <a:ext cx="7992888"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180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19</a:t>
            </a:fld>
            <a:endParaRPr lang="ru-RU"/>
          </a:p>
        </p:txBody>
      </p:sp>
      <p:graphicFrame>
        <p:nvGraphicFramePr>
          <p:cNvPr id="3" name="Диаграмма 2"/>
          <p:cNvGraphicFramePr>
            <a:graphicFrameLocks/>
          </p:cNvGraphicFramePr>
          <p:nvPr>
            <p:extLst>
              <p:ext uri="{D42A27DB-BD31-4B8C-83A1-F6EECF244321}">
                <p14:modId xmlns:p14="http://schemas.microsoft.com/office/powerpoint/2010/main" val="2559587193"/>
              </p:ext>
            </p:extLst>
          </p:nvPr>
        </p:nvGraphicFramePr>
        <p:xfrm>
          <a:off x="827584" y="764704"/>
          <a:ext cx="7056784"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735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6445"/>
            <a:ext cx="7772400" cy="1470025"/>
          </a:xfrm>
        </p:spPr>
        <p:txBody>
          <a:bodyPr/>
          <a:lstStyle/>
          <a:p>
            <a:r>
              <a:rPr lang="en-US" dirty="0" smtClean="0"/>
              <a:t>Content</a:t>
            </a:r>
            <a:endParaRPr lang="ru-RU" dirty="0"/>
          </a:p>
        </p:txBody>
      </p:sp>
      <p:sp>
        <p:nvSpPr>
          <p:cNvPr id="3" name="Subtitle 2"/>
          <p:cNvSpPr>
            <a:spLocks noGrp="1"/>
          </p:cNvSpPr>
          <p:nvPr>
            <p:ph type="subTitle" idx="1"/>
          </p:nvPr>
        </p:nvSpPr>
        <p:spPr>
          <a:xfrm>
            <a:off x="1187624" y="1556792"/>
            <a:ext cx="6400800" cy="4752528"/>
          </a:xfrm>
        </p:spPr>
        <p:txBody>
          <a:bodyPr>
            <a:normAutofit/>
          </a:bodyPr>
          <a:lstStyle/>
          <a:p>
            <a:pPr marL="457200" indent="-457200" algn="l">
              <a:buFont typeface="Arial" panose="020B0604020202020204" pitchFamily="34" charset="0"/>
              <a:buChar char="•"/>
            </a:pPr>
            <a:r>
              <a:rPr lang="en-US" dirty="0" smtClean="0"/>
              <a:t>Fiscal policy</a:t>
            </a:r>
          </a:p>
          <a:p>
            <a:pPr marL="457200" indent="-457200" algn="l">
              <a:buFont typeface="Arial" panose="020B0604020202020204" pitchFamily="34" charset="0"/>
              <a:buChar char="•"/>
            </a:pPr>
            <a:r>
              <a:rPr lang="en-US" dirty="0" smtClean="0"/>
              <a:t>Types of fiscal policy</a:t>
            </a:r>
          </a:p>
          <a:p>
            <a:pPr marL="457200" indent="-457200" algn="l">
              <a:buFont typeface="Arial" panose="020B0604020202020204" pitchFamily="34" charset="0"/>
              <a:buChar char="•"/>
            </a:pPr>
            <a:r>
              <a:rPr lang="en-US" dirty="0" smtClean="0"/>
              <a:t>Government revenue and expenditure</a:t>
            </a:r>
          </a:p>
          <a:p>
            <a:pPr marL="457200" indent="-457200" algn="l">
              <a:buFont typeface="Arial" panose="020B0604020202020204" pitchFamily="34" charset="0"/>
              <a:buChar char="•"/>
            </a:pPr>
            <a:r>
              <a:rPr lang="en-US" dirty="0" smtClean="0"/>
              <a:t>Tax and taxation in KR</a:t>
            </a:r>
          </a:p>
          <a:p>
            <a:pPr marL="457200" indent="-457200" algn="l">
              <a:buFont typeface="Arial" panose="020B0604020202020204" pitchFamily="34" charset="0"/>
              <a:buChar char="•"/>
            </a:pPr>
            <a:r>
              <a:rPr lang="en-US" dirty="0" smtClean="0"/>
              <a:t>Tax revenue</a:t>
            </a:r>
          </a:p>
          <a:p>
            <a:pPr marL="457200" indent="-457200" algn="l">
              <a:buFont typeface="Arial" panose="020B0604020202020204" pitchFamily="34" charset="0"/>
              <a:buChar char="•"/>
            </a:pPr>
            <a:r>
              <a:rPr lang="en-US" dirty="0" smtClean="0"/>
              <a:t>Income Tax</a:t>
            </a:r>
          </a:p>
          <a:p>
            <a:pPr marL="457200" indent="-457200" algn="l">
              <a:buFont typeface="Arial" panose="020B0604020202020204" pitchFamily="34" charset="0"/>
              <a:buChar char="•"/>
            </a:pPr>
            <a:r>
              <a:rPr lang="en-US" dirty="0" smtClean="0"/>
              <a:t>VAT</a:t>
            </a:r>
          </a:p>
          <a:p>
            <a:pPr marL="457200" indent="-457200" algn="l">
              <a:buFont typeface="Arial" panose="020B0604020202020204" pitchFamily="34" charset="0"/>
              <a:buChar char="•"/>
            </a:pPr>
            <a:r>
              <a:rPr lang="en-US" dirty="0" smtClean="0"/>
              <a:t>Sales Tax</a:t>
            </a:r>
          </a:p>
          <a:p>
            <a:pPr marL="457200" indent="-457200" algn="l">
              <a:buFont typeface="Arial" panose="020B0604020202020204" pitchFamily="34" charset="0"/>
              <a:buChar char="•"/>
            </a:pPr>
            <a:r>
              <a:rPr lang="en-US" dirty="0" smtClean="0"/>
              <a:t>Excise Tax</a:t>
            </a:r>
          </a:p>
          <a:p>
            <a:pPr marL="457200" indent="-457200" algn="l">
              <a:buFont typeface="Arial" panose="020B0604020202020204" pitchFamily="34" charset="0"/>
              <a:buChar char="•"/>
            </a:pPr>
            <a:endParaRPr lang="en-US" dirty="0" smtClean="0"/>
          </a:p>
          <a:p>
            <a:pPr marL="457200" indent="-457200" algn="l">
              <a:buFont typeface="Arial" panose="020B0604020202020204" pitchFamily="34" charset="0"/>
              <a:buChar char="•"/>
            </a:pPr>
            <a:endParaRPr lang="en-US" dirty="0" smtClean="0"/>
          </a:p>
          <a:p>
            <a:pPr algn="l"/>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2</a:t>
            </a:fld>
            <a:endParaRPr lang="ru-RU"/>
          </a:p>
        </p:txBody>
      </p:sp>
    </p:spTree>
    <p:extLst>
      <p:ext uri="{BB962C8B-B14F-4D97-AF65-F5344CB8AC3E}">
        <p14:creationId xmlns:p14="http://schemas.microsoft.com/office/powerpoint/2010/main" val="2148544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764705"/>
            <a:ext cx="8136904" cy="5112567"/>
          </a:xfrm>
          <a:prstGeom prst="rect">
            <a:avLst/>
          </a:prstGeom>
          <a:noFill/>
        </p:spPr>
      </p:pic>
      <p:sp>
        <p:nvSpPr>
          <p:cNvPr id="3" name="Номер слайда 2"/>
          <p:cNvSpPr>
            <a:spLocks noGrp="1"/>
          </p:cNvSpPr>
          <p:nvPr>
            <p:ph type="sldNum" sz="quarter" idx="12"/>
          </p:nvPr>
        </p:nvSpPr>
        <p:spPr/>
        <p:txBody>
          <a:bodyPr/>
          <a:lstStyle/>
          <a:p>
            <a:fld id="{504B5C03-247F-4CBE-92F0-F573C25D5553}" type="slidenum">
              <a:rPr lang="ru-RU" smtClean="0"/>
              <a:t>20</a:t>
            </a:fld>
            <a:endParaRPr lang="ru-RU"/>
          </a:p>
        </p:txBody>
      </p:sp>
      <p:sp>
        <p:nvSpPr>
          <p:cNvPr id="4" name="Прямоугольник 3"/>
          <p:cNvSpPr/>
          <p:nvPr/>
        </p:nvSpPr>
        <p:spPr>
          <a:xfrm>
            <a:off x="6012160" y="763372"/>
            <a:ext cx="1588897"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2005</a:t>
            </a:r>
            <a:endParaRPr lang="ru-RU"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2772355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068456403"/>
              </p:ext>
            </p:extLst>
          </p:nvPr>
        </p:nvGraphicFramePr>
        <p:xfrm>
          <a:off x="467544" y="1014878"/>
          <a:ext cx="7776867" cy="5638548"/>
        </p:xfrm>
        <a:graphic>
          <a:graphicData uri="http://schemas.openxmlformats.org/drawingml/2006/table">
            <a:tbl>
              <a:tblPr firstRow="1" firstCol="1" bandRow="1">
                <a:tableStyleId>{9D7B26C5-4107-4FEC-AEDC-1716B250A1EF}</a:tableStyleId>
              </a:tblPr>
              <a:tblGrid>
                <a:gridCol w="2174885"/>
                <a:gridCol w="932094"/>
                <a:gridCol w="1017648"/>
                <a:gridCol w="1017648"/>
                <a:gridCol w="1017648"/>
                <a:gridCol w="1616944"/>
              </a:tblGrid>
              <a:tr h="200047">
                <a:tc>
                  <a:txBody>
                    <a:bodyPr/>
                    <a:lstStyle/>
                    <a:p>
                      <a:pPr>
                        <a:lnSpc>
                          <a:spcPct val="115000"/>
                        </a:lnSpc>
                        <a:spcAft>
                          <a:spcPts val="0"/>
                        </a:spcAft>
                      </a:pPr>
                      <a:r>
                        <a:rPr lang="ru-RU" sz="1200" dirty="0">
                          <a:effectLst/>
                        </a:rPr>
                        <a:t> </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2008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2009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2010</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2011</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2012</a:t>
                      </a:r>
                      <a:endParaRPr lang="ru-RU" sz="110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dirty="0">
                          <a:effectLst/>
                        </a:rPr>
                        <a:t>Official Transfers Received </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1399763,1</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10201145,8</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7022062,1</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8752288,2</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5608258,6</a:t>
                      </a:r>
                      <a:endParaRPr lang="ru-RU" sz="1100" dirty="0">
                        <a:solidFill>
                          <a:srgbClr val="000000"/>
                        </a:solidFill>
                        <a:effectLst/>
                        <a:latin typeface="Calibri"/>
                        <a:ea typeface="Calibri"/>
                        <a:cs typeface="Times New Roman"/>
                      </a:endParaRPr>
                    </a:p>
                  </a:txBody>
                  <a:tcPr marL="68580" marR="68580" marT="0" marB="0"/>
                </a:tc>
              </a:tr>
              <a:tr h="513605">
                <a:tc>
                  <a:txBody>
                    <a:bodyPr/>
                    <a:lstStyle/>
                    <a:p>
                      <a:pPr>
                        <a:lnSpc>
                          <a:spcPct val="115000"/>
                        </a:lnSpc>
                        <a:spcAft>
                          <a:spcPts val="0"/>
                        </a:spcAft>
                      </a:pPr>
                      <a:r>
                        <a:rPr lang="en-US" sz="1200">
                          <a:effectLst/>
                        </a:rPr>
                        <a:t>Non-Tax income</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8179699,3</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9058446,6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11000234,4</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15654627,8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17252409,8</a:t>
                      </a:r>
                      <a:endParaRPr lang="ru-RU" sz="1100" dirty="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a:effectLst/>
                        </a:rPr>
                        <a:t>Income of property and interests</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2756505,6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3289991,7</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4894648,4</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8141767,6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9032710,0</a:t>
                      </a:r>
                      <a:endParaRPr lang="ru-RU" sz="1100" dirty="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a:effectLst/>
                        </a:rPr>
                        <a:t>Income from sales and Services</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4765423,7</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5282704,0</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5293671,8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6503909,3</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7217118,9</a:t>
                      </a:r>
                      <a:endParaRPr lang="ru-RU" sz="1100" dirty="0">
                        <a:solidFill>
                          <a:srgbClr val="000000"/>
                        </a:solidFill>
                        <a:effectLst/>
                        <a:latin typeface="Calibri"/>
                        <a:ea typeface="Calibri"/>
                        <a:cs typeface="Times New Roman"/>
                      </a:endParaRPr>
                    </a:p>
                  </a:txBody>
                  <a:tcPr marL="68580" marR="68580" marT="0" marB="0"/>
                </a:tc>
              </a:tr>
              <a:tr h="400093">
                <a:tc>
                  <a:txBody>
                    <a:bodyPr/>
                    <a:lstStyle/>
                    <a:p>
                      <a:pPr>
                        <a:lnSpc>
                          <a:spcPct val="115000"/>
                        </a:lnSpc>
                        <a:spcAft>
                          <a:spcPts val="0"/>
                        </a:spcAft>
                      </a:pPr>
                      <a:r>
                        <a:rPr lang="en-US" sz="1200">
                          <a:effectLst/>
                        </a:rPr>
                        <a:t>Administrative Payment</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841775,9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807150,7</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662938,6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1023773,2</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1128106,3</a:t>
                      </a:r>
                      <a:endParaRPr lang="ru-RU" sz="1100" dirty="0">
                        <a:solidFill>
                          <a:srgbClr val="000000"/>
                        </a:solidFill>
                        <a:effectLst/>
                        <a:latin typeface="Calibri"/>
                        <a:ea typeface="Calibri"/>
                        <a:cs typeface="Times New Roman"/>
                      </a:endParaRPr>
                    </a:p>
                  </a:txBody>
                  <a:tcPr marL="68580" marR="68580" marT="0" marB="0"/>
                </a:tc>
              </a:tr>
              <a:tr h="513605">
                <a:tc>
                  <a:txBody>
                    <a:bodyPr/>
                    <a:lstStyle/>
                    <a:p>
                      <a:pPr>
                        <a:lnSpc>
                          <a:spcPct val="115000"/>
                        </a:lnSpc>
                        <a:spcAft>
                          <a:spcPts val="0"/>
                        </a:spcAft>
                      </a:pPr>
                      <a:r>
                        <a:rPr lang="en-US" sz="1200">
                          <a:effectLst/>
                        </a:rPr>
                        <a:t>Revenue from Services</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3923647,8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4475553,3</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4630733,2</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5480136,1</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6089012,6</a:t>
                      </a:r>
                      <a:endParaRPr lang="ru-RU" sz="1100" dirty="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a:effectLst/>
                        </a:rPr>
                        <a:t>Fines, Compensations, and Sanctions</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231843,8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317422,6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243581,9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335940,2</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294748,2</a:t>
                      </a:r>
                      <a:endParaRPr lang="ru-RU" sz="1100" dirty="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a:effectLst/>
                        </a:rPr>
                        <a:t>Voluntary Transfers, except Grants</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135889,9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54059,3</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4495,4</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8902,9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338716,0</a:t>
                      </a:r>
                      <a:endParaRPr lang="ru-RU" sz="1100" dirty="0">
                        <a:solidFill>
                          <a:srgbClr val="000000"/>
                        </a:solidFill>
                        <a:effectLst/>
                        <a:latin typeface="Calibri"/>
                        <a:ea typeface="Calibri"/>
                        <a:cs typeface="Times New Roman"/>
                      </a:endParaRPr>
                    </a:p>
                  </a:txBody>
                  <a:tcPr marL="68580" marR="68580" marT="0" marB="0"/>
                </a:tc>
              </a:tr>
              <a:tr h="400093">
                <a:tc>
                  <a:txBody>
                    <a:bodyPr/>
                    <a:lstStyle/>
                    <a:p>
                      <a:pPr>
                        <a:lnSpc>
                          <a:spcPct val="115000"/>
                        </a:lnSpc>
                        <a:spcAft>
                          <a:spcPts val="0"/>
                        </a:spcAft>
                      </a:pPr>
                      <a:r>
                        <a:rPr lang="en-US" sz="1200">
                          <a:effectLst/>
                        </a:rPr>
                        <a:t>Other non-tax income</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290036,3</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114269,0</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563836,9</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664107,8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369116,7</a:t>
                      </a:r>
                      <a:endParaRPr lang="ru-RU" sz="1100" dirty="0">
                        <a:solidFill>
                          <a:srgbClr val="000000"/>
                        </a:solidFill>
                        <a:effectLst/>
                        <a:latin typeface="Calibri"/>
                        <a:ea typeface="Calibri"/>
                        <a:cs typeface="Times New Roman"/>
                      </a:endParaRPr>
                    </a:p>
                  </a:txBody>
                  <a:tcPr marL="68580" marR="68580" marT="0" marB="0"/>
                </a:tc>
              </a:tr>
              <a:tr h="600140">
                <a:tc>
                  <a:txBody>
                    <a:bodyPr/>
                    <a:lstStyle/>
                    <a:p>
                      <a:pPr>
                        <a:lnSpc>
                          <a:spcPct val="115000"/>
                        </a:lnSpc>
                        <a:spcAft>
                          <a:spcPts val="0"/>
                        </a:spcAft>
                      </a:pPr>
                      <a:r>
                        <a:rPr lang="en-US" sz="1200" dirty="0">
                          <a:effectLst/>
                        </a:rPr>
                        <a:t>Income from sales of non-financial assets</a:t>
                      </a:r>
                      <a:endParaRPr lang="ru-RU" sz="1100" dirty="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1116816,8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312072,8</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628191,7</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456105,6</a:t>
                      </a:r>
                      <a:endParaRPr lang="ru-RU"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236047,4</a:t>
                      </a:r>
                      <a:endParaRPr lang="ru-RU" sz="1100" dirty="0">
                        <a:solidFill>
                          <a:srgbClr val="000000"/>
                        </a:solidFill>
                        <a:effectLst/>
                        <a:latin typeface="Calibri"/>
                        <a:ea typeface="Calibri"/>
                        <a:cs typeface="Times New Roman"/>
                      </a:endParaRPr>
                    </a:p>
                  </a:txBody>
                  <a:tcPr marL="68580" marR="68580" marT="0" marB="0"/>
                </a:tc>
              </a:tr>
            </a:tbl>
          </a:graphicData>
        </a:graphic>
      </p:graphicFrame>
      <p:sp>
        <p:nvSpPr>
          <p:cNvPr id="3" name="TextBox 2"/>
          <p:cNvSpPr txBox="1"/>
          <p:nvPr/>
        </p:nvSpPr>
        <p:spPr>
          <a:xfrm>
            <a:off x="2521346" y="116632"/>
            <a:ext cx="4243469" cy="707886"/>
          </a:xfrm>
          <a:prstGeom prst="rect">
            <a:avLst/>
          </a:prstGeom>
          <a:noFill/>
        </p:spPr>
        <p:txBody>
          <a:bodyPr wrap="none" rtlCol="0">
            <a:spAutoFit/>
          </a:bodyPr>
          <a:lstStyle/>
          <a:p>
            <a:r>
              <a:rPr lang="en-US" sz="2800" b="1" dirty="0" smtClean="0"/>
              <a:t>Income of State budget</a:t>
            </a:r>
          </a:p>
          <a:p>
            <a:pPr algn="ctr"/>
            <a:r>
              <a:rPr lang="en-US" sz="1200" b="1" dirty="0" smtClean="0"/>
              <a:t>( Thousand </a:t>
            </a:r>
            <a:r>
              <a:rPr lang="en-US" sz="1200" b="1" dirty="0" err="1" smtClean="0"/>
              <a:t>soms</a:t>
            </a:r>
            <a:r>
              <a:rPr lang="en-US" sz="1200" b="1" dirty="0"/>
              <a:t>)</a:t>
            </a:r>
            <a:endParaRPr lang="ru-RU" sz="1200" b="1" dirty="0"/>
          </a:p>
        </p:txBody>
      </p:sp>
      <p:sp>
        <p:nvSpPr>
          <p:cNvPr id="4" name="Номер слайда 3"/>
          <p:cNvSpPr>
            <a:spLocks noGrp="1"/>
          </p:cNvSpPr>
          <p:nvPr>
            <p:ph type="sldNum" sz="quarter" idx="12"/>
          </p:nvPr>
        </p:nvSpPr>
        <p:spPr/>
        <p:txBody>
          <a:bodyPr/>
          <a:lstStyle/>
          <a:p>
            <a:fld id="{504B5C03-247F-4CBE-92F0-F573C25D5553}" type="slidenum">
              <a:rPr lang="ru-RU" smtClean="0"/>
              <a:t>21</a:t>
            </a:fld>
            <a:endParaRPr lang="ru-RU"/>
          </a:p>
        </p:txBody>
      </p:sp>
    </p:spTree>
    <p:extLst>
      <p:ext uri="{BB962C8B-B14F-4D97-AF65-F5344CB8AC3E}">
        <p14:creationId xmlns:p14="http://schemas.microsoft.com/office/powerpoint/2010/main" val="8530819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5"/>
            <a:ext cx="7772400" cy="1008111"/>
          </a:xfrm>
        </p:spPr>
        <p:txBody>
          <a:bodyPr/>
          <a:lstStyle/>
          <a:p>
            <a:r>
              <a:rPr lang="en-US" dirty="0" smtClean="0"/>
              <a:t>Income Tax</a:t>
            </a:r>
            <a:endParaRPr lang="ru-RU" dirty="0"/>
          </a:p>
        </p:txBody>
      </p:sp>
      <p:sp>
        <p:nvSpPr>
          <p:cNvPr id="3" name="Subtitle 2"/>
          <p:cNvSpPr>
            <a:spLocks noGrp="1"/>
          </p:cNvSpPr>
          <p:nvPr>
            <p:ph type="subTitle" idx="1"/>
          </p:nvPr>
        </p:nvSpPr>
        <p:spPr>
          <a:xfrm>
            <a:off x="1043608" y="1412776"/>
            <a:ext cx="7632848" cy="5112568"/>
          </a:xfrm>
        </p:spPr>
        <p:txBody>
          <a:bodyPr>
            <a:normAutofit fontScale="85000" lnSpcReduction="10000"/>
          </a:bodyPr>
          <a:lstStyle/>
          <a:p>
            <a:pPr algn="l"/>
            <a:r>
              <a:rPr lang="en-US" dirty="0" smtClean="0"/>
              <a:t>Payers of income tax are individuals, residents and non-residents of the Kyrgyz Republic, having income. Business participants that represent a source of income to other persons must calculate, withhold and transfer to the budget income tax on the following:</a:t>
            </a:r>
          </a:p>
          <a:p>
            <a:pPr algn="l"/>
            <a:endParaRPr lang="en-US" dirty="0" smtClean="0"/>
          </a:p>
          <a:p>
            <a:pPr marL="457200" indent="-457200" algn="l">
              <a:buFont typeface="Arial" pitchFamily="34" charset="0"/>
              <a:buChar char="•"/>
            </a:pPr>
            <a:r>
              <a:rPr lang="en-US" dirty="0" smtClean="0"/>
              <a:t> Pay to employees working under a labor agreement/contract or hired within the business activity framework</a:t>
            </a:r>
          </a:p>
          <a:p>
            <a:pPr marL="457200" indent="-457200" algn="l">
              <a:buFont typeface="Arial" pitchFamily="34" charset="0"/>
              <a:buChar char="•"/>
            </a:pPr>
            <a:r>
              <a:rPr lang="en-US" dirty="0" smtClean="0"/>
              <a:t> Pensions, with the exception of pensions paid in the system of state social protection</a:t>
            </a:r>
          </a:p>
          <a:p>
            <a:pPr marL="457200" indent="-457200" algn="l">
              <a:buFont typeface="Arial" pitchFamily="34" charset="0"/>
              <a:buChar char="•"/>
            </a:pPr>
            <a:r>
              <a:rPr lang="en-US" dirty="0" smtClean="0"/>
              <a:t> Interest</a:t>
            </a:r>
          </a:p>
          <a:p>
            <a:pPr marL="457200" indent="-457200" algn="l">
              <a:buFont typeface="Arial" pitchFamily="34" charset="0"/>
              <a:buChar char="•"/>
            </a:pPr>
            <a:r>
              <a:rPr lang="en-US" dirty="0" smtClean="0"/>
              <a:t>Income derived by a non-resident individual from a source located within the Kyrgyz Republic</a:t>
            </a:r>
          </a:p>
          <a:p>
            <a:pPr marL="457200" indent="-457200" algn="l">
              <a:buFont typeface="Arial" pitchFamily="34" charset="0"/>
              <a:buChar char="•"/>
            </a:pPr>
            <a:r>
              <a:rPr lang="en-US" dirty="0" smtClean="0"/>
              <a:t>Income and other one-time payments to resident individuals at their primary place of work (study, service)</a:t>
            </a:r>
          </a:p>
          <a:p>
            <a:pPr algn="l"/>
            <a:endParaRPr lang="en-US" dirty="0" smtClean="0"/>
          </a:p>
          <a:p>
            <a:pPr marL="457200" indent="-457200" algn="l">
              <a:buFont typeface="Arial" pitchFamily="34" charset="0"/>
              <a:buChar char="•"/>
            </a:pPr>
            <a:r>
              <a:rPr lang="en-US" dirty="0" smtClean="0"/>
              <a:t>The Object of taxation is the difference between the gross annual income of an individual and deductions provided by tax legislation of the Kyrgyz Republic.</a:t>
            </a:r>
          </a:p>
          <a:p>
            <a:pPr algn="l"/>
            <a:endParaRPr lang="en-US" dirty="0" smtClean="0"/>
          </a:p>
          <a:p>
            <a:pPr marL="457200" indent="-457200" algn="l">
              <a:buFont typeface="Arial" pitchFamily="34" charset="0"/>
              <a:buChar char="•"/>
            </a:pPr>
            <a:r>
              <a:rPr lang="en-US" dirty="0" smtClean="0"/>
              <a:t>The rate of the income tax is 10%.</a:t>
            </a:r>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22</a:t>
            </a:fld>
            <a:endParaRPr lang="ru-RU"/>
          </a:p>
        </p:txBody>
      </p:sp>
    </p:spTree>
    <p:extLst>
      <p:ext uri="{BB962C8B-B14F-4D97-AF65-F5344CB8AC3E}">
        <p14:creationId xmlns:p14="http://schemas.microsoft.com/office/powerpoint/2010/main" val="4231297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23</a:t>
            </a:fld>
            <a:endParaRPr lang="ru-RU"/>
          </a:p>
        </p:txBody>
      </p:sp>
      <p:graphicFrame>
        <p:nvGraphicFramePr>
          <p:cNvPr id="3" name="Диаграмма 2"/>
          <p:cNvGraphicFramePr/>
          <p:nvPr>
            <p:extLst>
              <p:ext uri="{D42A27DB-BD31-4B8C-83A1-F6EECF244321}">
                <p14:modId xmlns:p14="http://schemas.microsoft.com/office/powerpoint/2010/main" val="772717780"/>
              </p:ext>
            </p:extLst>
          </p:nvPr>
        </p:nvGraphicFramePr>
        <p:xfrm>
          <a:off x="683568" y="764704"/>
          <a:ext cx="6936432" cy="46962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1342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1"/>
            <a:ext cx="7772400" cy="1470025"/>
          </a:xfrm>
        </p:spPr>
        <p:txBody>
          <a:bodyPr/>
          <a:lstStyle/>
          <a:p>
            <a:r>
              <a:rPr lang="en-US" dirty="0" smtClean="0"/>
              <a:t>Value Added Tax</a:t>
            </a:r>
            <a:endParaRPr lang="ru-RU" dirty="0"/>
          </a:p>
        </p:txBody>
      </p:sp>
      <p:sp>
        <p:nvSpPr>
          <p:cNvPr id="3" name="Subtitle 2"/>
          <p:cNvSpPr>
            <a:spLocks noGrp="1"/>
          </p:cNvSpPr>
          <p:nvPr>
            <p:ph type="subTitle" idx="1"/>
          </p:nvPr>
        </p:nvSpPr>
        <p:spPr>
          <a:xfrm>
            <a:off x="1371600" y="1628800"/>
            <a:ext cx="6400800" cy="4010000"/>
          </a:xfrm>
        </p:spPr>
        <p:txBody>
          <a:bodyPr>
            <a:normAutofit/>
          </a:bodyPr>
          <a:lstStyle/>
          <a:p>
            <a:pPr marL="457200" indent="-457200" algn="l">
              <a:buFont typeface="Arial" pitchFamily="34" charset="0"/>
              <a:buChar char="•"/>
            </a:pPr>
            <a:r>
              <a:rPr lang="en-US" dirty="0" smtClean="0"/>
              <a:t>Also known as Goods and Services Tax (G.S.T), Single Business Tax, or Turnover Tax.</a:t>
            </a:r>
          </a:p>
          <a:p>
            <a:pPr marL="457200" indent="-457200" algn="l">
              <a:buFont typeface="Arial" pitchFamily="34" charset="0"/>
              <a:buChar char="•"/>
            </a:pPr>
            <a:r>
              <a:rPr lang="en-US" dirty="0" smtClean="0"/>
              <a:t>A value-added tax (VAT) is a form of consumption tax. From the perspective of the buyer, it is a tax on the purchase price. From that of the seller, it is a tax only on the value added to a product, material, or service, from an accounting point of view, by this stage of its manufacture or distribution. The manufacturer remits to the government the difference between these two amounts, and retains the rest for themselves to offset the taxes they had previously paid on the inputs.</a:t>
            </a:r>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24</a:t>
            </a:fld>
            <a:endParaRPr lang="ru-RU"/>
          </a:p>
        </p:txBody>
      </p:sp>
    </p:spTree>
    <p:extLst>
      <p:ext uri="{BB962C8B-B14F-4D97-AF65-F5344CB8AC3E}">
        <p14:creationId xmlns:p14="http://schemas.microsoft.com/office/powerpoint/2010/main" val="3669441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5293"/>
            <a:ext cx="7772400" cy="1470025"/>
          </a:xfrm>
        </p:spPr>
        <p:txBody>
          <a:bodyPr/>
          <a:lstStyle/>
          <a:p>
            <a:r>
              <a:rPr lang="en-US" dirty="0" smtClean="0"/>
              <a:t>Value Added Tax</a:t>
            </a:r>
            <a:endParaRPr lang="ru-RU" dirty="0"/>
          </a:p>
        </p:txBody>
      </p:sp>
      <p:sp>
        <p:nvSpPr>
          <p:cNvPr id="3" name="Subtitle 2"/>
          <p:cNvSpPr>
            <a:spLocks noGrp="1"/>
          </p:cNvSpPr>
          <p:nvPr>
            <p:ph type="subTitle" idx="1"/>
          </p:nvPr>
        </p:nvSpPr>
        <p:spPr>
          <a:xfrm>
            <a:off x="1371600" y="1340769"/>
            <a:ext cx="6400800" cy="4298032"/>
          </a:xfrm>
        </p:spPr>
        <p:txBody>
          <a:bodyPr>
            <a:normAutofit/>
          </a:bodyPr>
          <a:lstStyle/>
          <a:p>
            <a:endParaRPr lang="en-US" dirty="0" smtClean="0"/>
          </a:p>
          <a:p>
            <a:endParaRPr lang="en-US" dirty="0"/>
          </a:p>
          <a:p>
            <a:r>
              <a:rPr lang="en-US" dirty="0" smtClean="0"/>
              <a:t>In Kyrgyz Republic value added tax is charged at point of 12 percent. Comparing to other countries, we can see that VAT is charged 17, 5% in United Kingdom, 27% in Hungary, 17% in China, 25% in Denmark, Norway and Sweden, no federal VAT in the USA (sales tax) and, finally, 5% in Japan and Taiwan</a:t>
            </a:r>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25</a:t>
            </a:fld>
            <a:endParaRPr lang="ru-RU"/>
          </a:p>
        </p:txBody>
      </p:sp>
    </p:spTree>
    <p:extLst>
      <p:ext uri="{BB962C8B-B14F-4D97-AF65-F5344CB8AC3E}">
        <p14:creationId xmlns:p14="http://schemas.microsoft.com/office/powerpoint/2010/main" val="12471004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504B5C03-247F-4CBE-92F0-F573C25D5553}" type="slidenum">
              <a:rPr lang="ru-RU" smtClean="0"/>
              <a:t>26</a:t>
            </a:fld>
            <a:endParaRPr lang="ru-RU"/>
          </a:p>
        </p:txBody>
      </p:sp>
      <p:sp>
        <p:nvSpPr>
          <p:cNvPr id="2" name="Title 1"/>
          <p:cNvSpPr>
            <a:spLocks noGrp="1"/>
          </p:cNvSpPr>
          <p:nvPr>
            <p:ph type="ctrTitle" idx="4294967295"/>
          </p:nvPr>
        </p:nvSpPr>
        <p:spPr>
          <a:xfrm>
            <a:off x="1371600" y="188913"/>
            <a:ext cx="7772400" cy="1470025"/>
          </a:xfrm>
        </p:spPr>
        <p:txBody>
          <a:bodyPr/>
          <a:lstStyle/>
          <a:p>
            <a:r>
              <a:rPr lang="en-US" dirty="0" smtClean="0"/>
              <a:t>Value Added Tax</a:t>
            </a:r>
            <a:endParaRPr lang="ru-RU" dirty="0"/>
          </a:p>
        </p:txBody>
      </p:sp>
      <p:pic>
        <p:nvPicPr>
          <p:cNvPr id="2051" name="Рисунок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268761"/>
            <a:ext cx="8424936" cy="5074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21332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27</a:t>
            </a:fld>
            <a:endParaRPr lang="ru-RU"/>
          </a:p>
        </p:txBody>
      </p:sp>
      <p:graphicFrame>
        <p:nvGraphicFramePr>
          <p:cNvPr id="3" name="Диаграмма 2"/>
          <p:cNvGraphicFramePr/>
          <p:nvPr>
            <p:extLst>
              <p:ext uri="{D42A27DB-BD31-4B8C-83A1-F6EECF244321}">
                <p14:modId xmlns:p14="http://schemas.microsoft.com/office/powerpoint/2010/main" val="3111435702"/>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27918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88641"/>
            <a:ext cx="7772400" cy="1008111"/>
          </a:xfrm>
        </p:spPr>
        <p:txBody>
          <a:bodyPr/>
          <a:lstStyle/>
          <a:p>
            <a:r>
              <a:rPr lang="en-US" dirty="0" smtClean="0"/>
              <a:t>Sales Tax</a:t>
            </a:r>
            <a:endParaRPr lang="ru-RU" dirty="0"/>
          </a:p>
        </p:txBody>
      </p:sp>
      <p:sp>
        <p:nvSpPr>
          <p:cNvPr id="3" name="Подзаголовок 2"/>
          <p:cNvSpPr>
            <a:spLocks noGrp="1"/>
          </p:cNvSpPr>
          <p:nvPr>
            <p:ph type="subTitle" idx="1"/>
          </p:nvPr>
        </p:nvSpPr>
        <p:spPr>
          <a:xfrm>
            <a:off x="971600" y="1268760"/>
            <a:ext cx="7704856" cy="4968552"/>
          </a:xfrm>
        </p:spPr>
        <p:txBody>
          <a:bodyPr>
            <a:normAutofit/>
          </a:bodyPr>
          <a:lstStyle/>
          <a:p>
            <a:pPr algn="l"/>
            <a:r>
              <a:rPr lang="en-US" dirty="0"/>
              <a:t>A</a:t>
            </a:r>
            <a:r>
              <a:rPr lang="en-US" b="1" dirty="0"/>
              <a:t> sales tax</a:t>
            </a:r>
            <a:r>
              <a:rPr lang="en-US" dirty="0"/>
              <a:t> is a </a:t>
            </a:r>
            <a:r>
              <a:rPr lang="en-US" dirty="0">
                <a:hlinkClick r:id="rId2" tooltip="Tax"/>
              </a:rPr>
              <a:t>tax</a:t>
            </a:r>
            <a:r>
              <a:rPr lang="en-US" dirty="0"/>
              <a:t> paid to a governing body for the sales of certain goods and services</a:t>
            </a:r>
            <a:r>
              <a:rPr lang="en-US" dirty="0" smtClean="0"/>
              <a:t>.</a:t>
            </a:r>
          </a:p>
          <a:p>
            <a:pPr algn="l"/>
            <a:r>
              <a:rPr lang="en-US" dirty="0"/>
              <a:t>In Kyrgyz republic sales tax is charged from 1 to </a:t>
            </a:r>
            <a:r>
              <a:rPr lang="en-US" dirty="0" smtClean="0"/>
              <a:t>5 </a:t>
            </a:r>
            <a:r>
              <a:rPr lang="en-US" dirty="0" err="1" smtClean="0"/>
              <a:t>percents</a:t>
            </a:r>
            <a:r>
              <a:rPr lang="en-US" dirty="0"/>
              <a:t>, depending on </a:t>
            </a:r>
            <a:r>
              <a:rPr lang="en-US" dirty="0" smtClean="0"/>
              <a:t>type.</a:t>
            </a:r>
          </a:p>
          <a:p>
            <a:pPr algn="l"/>
            <a:r>
              <a:rPr lang="en-US" dirty="0"/>
              <a:t>The sales tax rate from 1 January 2010 was set as follows:</a:t>
            </a:r>
          </a:p>
          <a:p>
            <a:pPr algn="l"/>
            <a:r>
              <a:rPr lang="en-US" dirty="0" smtClean="0"/>
              <a:t>a)at </a:t>
            </a:r>
            <a:r>
              <a:rPr lang="en-US" dirty="0"/>
              <a:t>a rate of 1.0 per cent - for trading activities and the industrial processing of agricultural products;</a:t>
            </a:r>
          </a:p>
          <a:p>
            <a:pPr algn="l"/>
            <a:r>
              <a:rPr lang="en-US" dirty="0" smtClean="0"/>
              <a:t>b) </a:t>
            </a:r>
            <a:r>
              <a:rPr lang="en-US" dirty="0"/>
              <a:t>at a rate of 2.0 per cent - for commercial activities;</a:t>
            </a:r>
          </a:p>
          <a:p>
            <a:pPr algn="l"/>
            <a:r>
              <a:rPr lang="en-US" dirty="0" smtClean="0"/>
              <a:t> c)at </a:t>
            </a:r>
            <a:r>
              <a:rPr lang="en-US" dirty="0"/>
              <a:t>a rate of 3.0 per cent - for activities not specified in subparagraph "a" of this paragraph.</a:t>
            </a:r>
          </a:p>
          <a:p>
            <a:pPr marL="457200" indent="-457200" algn="l">
              <a:buFont typeface="Arial" panose="020B0604020202020204" pitchFamily="34" charset="0"/>
              <a:buChar char="•"/>
            </a:pPr>
            <a:r>
              <a:rPr lang="en-US" dirty="0"/>
              <a:t>For activities in the field of cellular communication rate is set at 5.0 per cent</a:t>
            </a:r>
          </a:p>
          <a:p>
            <a:pPr algn="l"/>
            <a:endParaRPr lang="ru-RU" dirty="0"/>
          </a:p>
          <a:p>
            <a:pPr algn="l"/>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28</a:t>
            </a:fld>
            <a:endParaRPr lang="ru-RU"/>
          </a:p>
        </p:txBody>
      </p:sp>
    </p:spTree>
    <p:extLst>
      <p:ext uri="{BB962C8B-B14F-4D97-AF65-F5344CB8AC3E}">
        <p14:creationId xmlns:p14="http://schemas.microsoft.com/office/powerpoint/2010/main" val="6417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fld id="{504B5C03-247F-4CBE-92F0-F573C25D5553}" type="slidenum">
              <a:rPr lang="ru-RU" smtClean="0"/>
              <a:t>29</a:t>
            </a:fld>
            <a:endParaRPr lang="ru-RU"/>
          </a:p>
        </p:txBody>
      </p:sp>
      <p:graphicFrame>
        <p:nvGraphicFramePr>
          <p:cNvPr id="6" name="Диаграмма 5"/>
          <p:cNvGraphicFramePr/>
          <p:nvPr>
            <p:extLst>
              <p:ext uri="{D42A27DB-BD31-4B8C-83A1-F6EECF244321}">
                <p14:modId xmlns:p14="http://schemas.microsoft.com/office/powerpoint/2010/main" val="374821765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713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policy</a:t>
            </a:r>
            <a:endParaRPr lang="ru-RU" dirty="0"/>
          </a:p>
        </p:txBody>
      </p:sp>
      <p:sp>
        <p:nvSpPr>
          <p:cNvPr id="3" name="Номер слайда 2"/>
          <p:cNvSpPr>
            <a:spLocks noGrp="1"/>
          </p:cNvSpPr>
          <p:nvPr>
            <p:ph type="sldNum" sz="quarter" idx="12"/>
          </p:nvPr>
        </p:nvSpPr>
        <p:spPr/>
        <p:txBody>
          <a:bodyPr/>
          <a:lstStyle/>
          <a:p>
            <a:fld id="{504B5C03-247F-4CBE-92F0-F573C25D5553}" type="slidenum">
              <a:rPr lang="ru-RU" smtClean="0"/>
              <a:t>3</a:t>
            </a:fld>
            <a:endParaRPr lang="ru-RU"/>
          </a:p>
        </p:txBody>
      </p:sp>
      <p:sp>
        <p:nvSpPr>
          <p:cNvPr id="4" name="Rectangle 3"/>
          <p:cNvSpPr/>
          <p:nvPr/>
        </p:nvSpPr>
        <p:spPr>
          <a:xfrm>
            <a:off x="1294645" y="1720159"/>
            <a:ext cx="7021771" cy="4154984"/>
          </a:xfrm>
          <a:prstGeom prst="rect">
            <a:avLst/>
          </a:prstGeom>
        </p:spPr>
        <p:txBody>
          <a:bodyPr wrap="square">
            <a:spAutoFit/>
          </a:bodyPr>
          <a:lstStyle/>
          <a:p>
            <a:pPr marL="342900" indent="-342900">
              <a:buFont typeface="Arial" pitchFamily="34" charset="0"/>
              <a:buChar char="•"/>
            </a:pPr>
            <a:r>
              <a:rPr lang="en-US" sz="2400" dirty="0" smtClean="0">
                <a:latin typeface="Times New Roman" pitchFamily="18" charset="0"/>
                <a:cs typeface="Times New Roman" pitchFamily="18" charset="0"/>
              </a:rPr>
              <a:t>What is Fiscal policy?</a:t>
            </a:r>
          </a:p>
          <a:p>
            <a:pPr marL="342900" indent="-342900">
              <a:buFont typeface="Arial" pitchFamily="34" charset="0"/>
              <a:buChar char="•"/>
            </a:pPr>
            <a:r>
              <a:rPr lang="en-US" sz="2400" dirty="0" smtClean="0">
                <a:latin typeface="Times New Roman" pitchFamily="18" charset="0"/>
                <a:cs typeface="Times New Roman" pitchFamily="18" charset="0"/>
              </a:rPr>
              <a:t>In economics and political science, fiscal policy is used by the government revenue collection (mainly taxes) and expenditure (spending) to influence the economy. </a:t>
            </a:r>
          </a:p>
          <a:p>
            <a:pPr marL="342900" indent="-342900">
              <a:buFont typeface="Arial" pitchFamily="34" charset="0"/>
              <a:buChar char="•"/>
            </a:pPr>
            <a:r>
              <a:rPr lang="en-US" sz="2400" dirty="0" smtClean="0">
                <a:latin typeface="Times New Roman" pitchFamily="18" charset="0"/>
                <a:cs typeface="Times New Roman" pitchFamily="18" charset="0"/>
              </a:rPr>
              <a:t>According to Keynesian economics, when the government changes the levels of taxation and government spending, it influences aggregate demand and the level of economic activity. Fiscal policy can be used to stabilize the economy over the course of the business cycle.</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1220814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
            <a:ext cx="7772400" cy="1268759"/>
          </a:xfrm>
        </p:spPr>
        <p:txBody>
          <a:bodyPr/>
          <a:lstStyle/>
          <a:p>
            <a:r>
              <a:rPr lang="en-US" dirty="0" smtClean="0"/>
              <a:t>Excise Tax</a:t>
            </a:r>
            <a:endParaRPr lang="ru-RU" dirty="0"/>
          </a:p>
        </p:txBody>
      </p:sp>
      <p:sp>
        <p:nvSpPr>
          <p:cNvPr id="3" name="Подзаголовок 2"/>
          <p:cNvSpPr>
            <a:spLocks noGrp="1"/>
          </p:cNvSpPr>
          <p:nvPr>
            <p:ph type="subTitle" idx="1"/>
          </p:nvPr>
        </p:nvSpPr>
        <p:spPr>
          <a:xfrm>
            <a:off x="1371600" y="1340769"/>
            <a:ext cx="6400800" cy="4298032"/>
          </a:xfrm>
        </p:spPr>
        <p:txBody>
          <a:bodyPr>
            <a:normAutofit/>
          </a:bodyPr>
          <a:lstStyle/>
          <a:p>
            <a:pPr marL="457200" indent="-457200" algn="l">
              <a:buFont typeface="Arial" panose="020B0604020202020204" pitchFamily="34" charset="0"/>
              <a:buChar char="•"/>
            </a:pPr>
            <a:r>
              <a:rPr lang="en-US" dirty="0"/>
              <a:t>An </a:t>
            </a:r>
            <a:r>
              <a:rPr lang="en-US" b="1" dirty="0"/>
              <a:t>excise</a:t>
            </a:r>
            <a:r>
              <a:rPr lang="en-US" dirty="0"/>
              <a:t> is an inland tax on the sale, or production for sale, of specific goods. Excises are distinguished from customs duties, which are taxes on importation. </a:t>
            </a:r>
          </a:p>
          <a:p>
            <a:pPr marL="457200" indent="-457200" algn="l">
              <a:buFont typeface="Arial" panose="020B0604020202020204" pitchFamily="34" charset="0"/>
              <a:buChar char="•"/>
            </a:pPr>
            <a:r>
              <a:rPr lang="en-US" dirty="0"/>
              <a:t>An excise is considered an indirect tax, meaning that the producer or seller who pays the tax to the government is expected to try to recover the tax by raising the price paid by the buyer. Excises are typically imposed in addition to another indirect tax such as a sales tax or value added tax. </a:t>
            </a:r>
          </a:p>
          <a:p>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30</a:t>
            </a:fld>
            <a:endParaRPr lang="ru-RU"/>
          </a:p>
        </p:txBody>
      </p:sp>
    </p:spTree>
    <p:extLst>
      <p:ext uri="{BB962C8B-B14F-4D97-AF65-F5344CB8AC3E}">
        <p14:creationId xmlns:p14="http://schemas.microsoft.com/office/powerpoint/2010/main" val="2837744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431"/>
            <a:ext cx="7772400" cy="1470025"/>
          </a:xfrm>
        </p:spPr>
        <p:txBody>
          <a:bodyPr/>
          <a:lstStyle/>
          <a:p>
            <a:r>
              <a:rPr lang="en-US" dirty="0" smtClean="0"/>
              <a:t>Excise Tax</a:t>
            </a:r>
            <a:endParaRPr lang="ru-RU" dirty="0"/>
          </a:p>
        </p:txBody>
      </p:sp>
      <p:sp>
        <p:nvSpPr>
          <p:cNvPr id="3" name="Подзаголовок 2"/>
          <p:cNvSpPr>
            <a:spLocks noGrp="1"/>
          </p:cNvSpPr>
          <p:nvPr>
            <p:ph type="subTitle" idx="1"/>
          </p:nvPr>
        </p:nvSpPr>
        <p:spPr>
          <a:xfrm>
            <a:off x="1371600" y="1484784"/>
            <a:ext cx="6400800" cy="4154016"/>
          </a:xfrm>
        </p:spPr>
        <p:txBody>
          <a:bodyPr/>
          <a:lstStyle/>
          <a:p>
            <a:pPr marL="457200" indent="-457200" algn="l">
              <a:buFont typeface="Arial" panose="020B0604020202020204" pitchFamily="34" charset="0"/>
              <a:buChar char="•"/>
            </a:pPr>
            <a:r>
              <a:rPr lang="en-US" dirty="0"/>
              <a:t>ethanol</a:t>
            </a:r>
          </a:p>
          <a:p>
            <a:pPr marL="457200" indent="-457200" algn="l">
              <a:buFont typeface="Arial" panose="020B0604020202020204" pitchFamily="34" charset="0"/>
              <a:buChar char="•"/>
            </a:pPr>
            <a:r>
              <a:rPr lang="en-US" dirty="0"/>
              <a:t>beer</a:t>
            </a:r>
          </a:p>
          <a:p>
            <a:pPr marL="457200" indent="-457200" algn="l">
              <a:buFont typeface="Arial" panose="020B0604020202020204" pitchFamily="34" charset="0"/>
              <a:buChar char="•"/>
            </a:pPr>
            <a:r>
              <a:rPr lang="en-US" dirty="0"/>
              <a:t>alcoholic beverages</a:t>
            </a:r>
          </a:p>
          <a:p>
            <a:pPr marL="457200" indent="-457200" algn="l">
              <a:buFont typeface="Arial" panose="020B0604020202020204" pitchFamily="34" charset="0"/>
              <a:buChar char="•"/>
            </a:pPr>
            <a:r>
              <a:rPr lang="en-US" dirty="0"/>
              <a:t>mixture of alcoholic and non-alcoholic beverages</a:t>
            </a:r>
          </a:p>
          <a:p>
            <a:pPr marL="457200" indent="-457200" algn="l">
              <a:buFont typeface="Arial" panose="020B0604020202020204" pitchFamily="34" charset="0"/>
              <a:buChar char="•"/>
            </a:pPr>
            <a:r>
              <a:rPr lang="en-US" dirty="0"/>
              <a:t>tobacco products</a:t>
            </a:r>
          </a:p>
          <a:p>
            <a:pPr marL="457200" indent="-457200" algn="l">
              <a:buFont typeface="Arial" panose="020B0604020202020204" pitchFamily="34" charset="0"/>
              <a:buChar char="•"/>
            </a:pPr>
            <a:r>
              <a:rPr lang="en-US" dirty="0"/>
              <a:t>Oil and petroleum products</a:t>
            </a:r>
            <a:endParaRPr lang="ru-RU" dirty="0"/>
          </a:p>
          <a:p>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31</a:t>
            </a:fld>
            <a:endParaRPr lang="ru-RU"/>
          </a:p>
        </p:txBody>
      </p:sp>
    </p:spTree>
    <p:extLst>
      <p:ext uri="{BB962C8B-B14F-4D97-AF65-F5344CB8AC3E}">
        <p14:creationId xmlns:p14="http://schemas.microsoft.com/office/powerpoint/2010/main" val="9817259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5958"/>
            <a:ext cx="5616624" cy="892762"/>
          </a:xfrm>
        </p:spPr>
        <p:txBody>
          <a:bodyPr>
            <a:normAutofit fontScale="90000"/>
          </a:bodyPr>
          <a:lstStyle/>
          <a:p>
            <a:r>
              <a:rPr lang="en-US" dirty="0" smtClean="0"/>
              <a:t>Excise Tax</a:t>
            </a:r>
            <a:endParaRPr lang="ru-RU" dirty="0"/>
          </a:p>
        </p:txBody>
      </p:sp>
      <p:sp>
        <p:nvSpPr>
          <p:cNvPr id="3" name="Подзаголовок 2"/>
          <p:cNvSpPr>
            <a:spLocks noGrp="1"/>
          </p:cNvSpPr>
          <p:nvPr>
            <p:ph type="subTitle" idx="1"/>
          </p:nvPr>
        </p:nvSpPr>
        <p:spPr>
          <a:xfrm>
            <a:off x="1371600" y="692697"/>
            <a:ext cx="5864696" cy="6552727"/>
          </a:xfrm>
        </p:spPr>
        <p:txBody>
          <a:bodyPr>
            <a:noAutofit/>
          </a:bodyPr>
          <a:lstStyle/>
          <a:p>
            <a:pPr marL="457200" indent="-457200" algn="l">
              <a:buFont typeface="Arial" panose="020B0604020202020204" pitchFamily="34" charset="0"/>
              <a:buChar char="•"/>
            </a:pPr>
            <a:r>
              <a:rPr lang="en-US" dirty="0"/>
              <a:t>Typical examples of excise duties are:</a:t>
            </a:r>
            <a:endParaRPr lang="ru-RU" dirty="0"/>
          </a:p>
          <a:p>
            <a:pPr marL="457200" lvl="0" indent="-457200" algn="l">
              <a:buFont typeface="Arial" panose="020B0604020202020204" pitchFamily="34" charset="0"/>
              <a:buChar char="•"/>
            </a:pPr>
            <a:r>
              <a:rPr lang="x-none"/>
              <a:t>Ethil alcohol  (70 som/l)</a:t>
            </a:r>
            <a:endParaRPr lang="ru-RU" dirty="0"/>
          </a:p>
          <a:p>
            <a:pPr marL="457200" lvl="0" indent="-457200" algn="l">
              <a:buFont typeface="Arial" panose="020B0604020202020204" pitchFamily="34" charset="0"/>
              <a:buChar char="•"/>
            </a:pPr>
            <a:r>
              <a:rPr lang="x-none"/>
              <a:t>Vodka (40 som/l)</a:t>
            </a:r>
            <a:endParaRPr lang="ru-RU" dirty="0"/>
          </a:p>
          <a:p>
            <a:pPr marL="457200" lvl="0" indent="-457200" algn="l">
              <a:buFont typeface="Arial" panose="020B0604020202020204" pitchFamily="34" charset="0"/>
              <a:buChar char="•"/>
            </a:pPr>
            <a:r>
              <a:rPr lang="x-none"/>
              <a:t>Alcoholic beverages (40 som/l), wine (10 som/l), cognac (27 som/l), champagne (22 som/l), beer (5 som/l)</a:t>
            </a:r>
            <a:endParaRPr lang="ru-RU" dirty="0"/>
          </a:p>
          <a:p>
            <a:pPr marL="457200" lvl="0" indent="-457200" algn="l">
              <a:buFont typeface="Arial" panose="020B0604020202020204" pitchFamily="34" charset="0"/>
              <a:buChar char="•"/>
            </a:pPr>
            <a:r>
              <a:rPr lang="x-none"/>
              <a:t>Tobacco and cigarettes (297 som/1000 units, 195 som/1000, 91 som/1000, 32 som/1000, 13 som/1000 units)</a:t>
            </a:r>
            <a:endParaRPr lang="ru-RU" dirty="0"/>
          </a:p>
          <a:p>
            <a:pPr marL="457200" lvl="0" indent="-457200" algn="l">
              <a:buFont typeface="Arial" panose="020B0604020202020204" pitchFamily="34" charset="0"/>
              <a:buChar char="•"/>
            </a:pPr>
            <a:r>
              <a:rPr lang="x-none"/>
              <a:t>Jewel from gold, platinum, or silver (5%)</a:t>
            </a:r>
            <a:endParaRPr lang="ru-RU" dirty="0"/>
          </a:p>
          <a:p>
            <a:pPr marL="457200" lvl="0" indent="-457200" algn="l">
              <a:buFont typeface="Arial" panose="020B0604020202020204" pitchFamily="34" charset="0"/>
              <a:buChar char="•"/>
            </a:pPr>
            <a:r>
              <a:rPr lang="x-none"/>
              <a:t>Fur clothing (5%)</a:t>
            </a:r>
            <a:endParaRPr lang="ru-RU" dirty="0"/>
          </a:p>
          <a:p>
            <a:pPr marL="457200" lvl="0" indent="-457200" algn="l">
              <a:buFont typeface="Arial" panose="020B0604020202020204" pitchFamily="34" charset="0"/>
              <a:buChar char="•"/>
            </a:pPr>
            <a:r>
              <a:rPr lang="x-none"/>
              <a:t>Leather clothing (5%)</a:t>
            </a:r>
            <a:endParaRPr lang="ru-RU" dirty="0"/>
          </a:p>
          <a:p>
            <a:pPr marL="457200" lvl="0" indent="-457200" algn="l">
              <a:buFont typeface="Arial" panose="020B0604020202020204" pitchFamily="34" charset="0"/>
              <a:buChar char="•"/>
            </a:pPr>
            <a:r>
              <a:rPr lang="x-none"/>
              <a:t>Firearms (20%)</a:t>
            </a:r>
            <a:endParaRPr lang="ru-RU" dirty="0"/>
          </a:p>
          <a:p>
            <a:pPr marL="457200" lvl="0" indent="-457200" algn="l">
              <a:buFont typeface="Arial" panose="020B0604020202020204" pitchFamily="34" charset="0"/>
              <a:buChar char="•"/>
            </a:pPr>
            <a:r>
              <a:rPr lang="x-none"/>
              <a:t>Oil products: benzine (3000 som/ton), diesel fuel (800 som/ton)</a:t>
            </a:r>
            <a:endParaRPr lang="ru-RU" dirty="0"/>
          </a:p>
          <a:p>
            <a:pPr marL="457200" lvl="0" indent="-457200" algn="l">
              <a:buFont typeface="Arial" panose="020B0604020202020204" pitchFamily="34" charset="0"/>
              <a:buChar char="•"/>
            </a:pPr>
            <a:r>
              <a:rPr lang="x-none"/>
              <a:t>Coffee and cacao (10%)</a:t>
            </a:r>
            <a:endParaRPr lang="ru-RU" dirty="0"/>
          </a:p>
          <a:p>
            <a:pPr marL="457200" lvl="0" indent="-457200" algn="l">
              <a:buFont typeface="Arial" panose="020B0604020202020204" pitchFamily="34" charset="0"/>
              <a:buChar char="•"/>
            </a:pPr>
            <a:r>
              <a:rPr lang="x-none"/>
              <a:t>Carpets (10%)</a:t>
            </a:r>
            <a:endParaRPr lang="ru-RU" dirty="0"/>
          </a:p>
          <a:p>
            <a:pPr algn="l"/>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32</a:t>
            </a:fld>
            <a:endParaRPr lang="ru-RU"/>
          </a:p>
        </p:txBody>
      </p:sp>
    </p:spTree>
    <p:extLst>
      <p:ext uri="{BB962C8B-B14F-4D97-AF65-F5344CB8AC3E}">
        <p14:creationId xmlns:p14="http://schemas.microsoft.com/office/powerpoint/2010/main" val="3073448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33</a:t>
            </a:fld>
            <a:endParaRPr lang="ru-RU"/>
          </a:p>
        </p:txBody>
      </p:sp>
      <p:graphicFrame>
        <p:nvGraphicFramePr>
          <p:cNvPr id="3" name="Диаграмма 2"/>
          <p:cNvGraphicFramePr/>
          <p:nvPr>
            <p:extLst>
              <p:ext uri="{D42A27DB-BD31-4B8C-83A1-F6EECF244321}">
                <p14:modId xmlns:p14="http://schemas.microsoft.com/office/powerpoint/2010/main" val="824181508"/>
              </p:ext>
            </p:extLst>
          </p:nvPr>
        </p:nvGraphicFramePr>
        <p:xfrm>
          <a:off x="251520" y="980728"/>
          <a:ext cx="8064896" cy="51845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8407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34</a:t>
            </a:fld>
            <a:endParaRPr lang="ru-RU"/>
          </a:p>
        </p:txBody>
      </p:sp>
      <p:sp>
        <p:nvSpPr>
          <p:cNvPr id="5" name="TextBox 4"/>
          <p:cNvSpPr txBox="1"/>
          <p:nvPr/>
        </p:nvSpPr>
        <p:spPr>
          <a:xfrm>
            <a:off x="3563887" y="548680"/>
            <a:ext cx="1512169" cy="369332"/>
          </a:xfrm>
          <a:prstGeom prst="rect">
            <a:avLst/>
          </a:prstGeom>
          <a:noFill/>
        </p:spPr>
        <p:txBody>
          <a:bodyPr wrap="square" rtlCol="0">
            <a:spAutoFit/>
          </a:bodyPr>
          <a:lstStyle/>
          <a:p>
            <a:r>
              <a:rPr lang="en-US" dirty="0" smtClean="0"/>
              <a:t>Excise tax</a:t>
            </a:r>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1174574054"/>
              </p:ext>
            </p:extLst>
          </p:nvPr>
        </p:nvGraphicFramePr>
        <p:xfrm>
          <a:off x="755577" y="1397000"/>
          <a:ext cx="6864423" cy="3328144"/>
        </p:xfrm>
        <a:graphic>
          <a:graphicData uri="http://schemas.openxmlformats.org/drawingml/2006/table">
            <a:tbl>
              <a:tblPr firstRow="1" bandRow="1">
                <a:tableStyleId>{5C22544A-7EE6-4342-B048-85BDC9FD1C3A}</a:tableStyleId>
              </a:tblPr>
              <a:tblGrid>
                <a:gridCol w="2288141"/>
                <a:gridCol w="2288141"/>
                <a:gridCol w="2288141"/>
              </a:tblGrid>
              <a:tr h="832036">
                <a:tc>
                  <a:txBody>
                    <a:bodyPr/>
                    <a:lstStyle/>
                    <a:p>
                      <a:r>
                        <a:rPr lang="en-US" dirty="0" smtClean="0"/>
                        <a:t>2009</a:t>
                      </a:r>
                      <a:endParaRPr lang="ru-RU" dirty="0"/>
                    </a:p>
                  </a:txBody>
                  <a:tcPr/>
                </a:tc>
                <a:tc>
                  <a:txBody>
                    <a:bodyPr/>
                    <a:lstStyle/>
                    <a:p>
                      <a:pPr algn="ctr" fontAlgn="b"/>
                      <a:r>
                        <a:rPr lang="ru-RU" sz="1800" b="0" i="0" u="none" strike="noStrike" dirty="0">
                          <a:solidFill>
                            <a:srgbClr val="000000"/>
                          </a:solidFill>
                          <a:effectLst/>
                          <a:latin typeface="Calibri"/>
                        </a:rPr>
                        <a:t>1668560</a:t>
                      </a:r>
                    </a:p>
                  </a:txBody>
                  <a:tcPr marL="9525" marR="9525" marT="9525" marB="0" anchor="b"/>
                </a:tc>
                <a:tc>
                  <a:txBody>
                    <a:bodyPr/>
                    <a:lstStyle/>
                    <a:p>
                      <a:r>
                        <a:rPr lang="en-US" dirty="0" smtClean="0"/>
                        <a:t>5%</a:t>
                      </a:r>
                      <a:endParaRPr lang="ru-RU" dirty="0"/>
                    </a:p>
                  </a:txBody>
                  <a:tcPr/>
                </a:tc>
              </a:tr>
              <a:tr h="832036">
                <a:tc>
                  <a:txBody>
                    <a:bodyPr/>
                    <a:lstStyle/>
                    <a:p>
                      <a:r>
                        <a:rPr lang="en-US" dirty="0" smtClean="0"/>
                        <a:t>2010</a:t>
                      </a:r>
                      <a:endParaRPr lang="ru-RU" dirty="0"/>
                    </a:p>
                  </a:txBody>
                  <a:tcPr/>
                </a:tc>
                <a:tc>
                  <a:txBody>
                    <a:bodyPr/>
                    <a:lstStyle/>
                    <a:p>
                      <a:pPr algn="ctr" fontAlgn="b"/>
                      <a:r>
                        <a:rPr lang="ru-RU" sz="1800" b="0" i="0" u="none" strike="noStrike" dirty="0">
                          <a:solidFill>
                            <a:srgbClr val="000000"/>
                          </a:solidFill>
                          <a:effectLst/>
                          <a:latin typeface="Calibri"/>
                        </a:rPr>
                        <a:t>1689335</a:t>
                      </a:r>
                    </a:p>
                  </a:txBody>
                  <a:tcPr marL="9525" marR="9525" marT="9525" marB="0" anchor="b"/>
                </a:tc>
                <a:tc>
                  <a:txBody>
                    <a:bodyPr/>
                    <a:lstStyle/>
                    <a:p>
                      <a:r>
                        <a:rPr lang="en-US" dirty="0" smtClean="0"/>
                        <a:t>4%</a:t>
                      </a:r>
                      <a:endParaRPr lang="ru-RU" dirty="0"/>
                    </a:p>
                  </a:txBody>
                  <a:tcPr/>
                </a:tc>
              </a:tr>
              <a:tr h="832036">
                <a:tc>
                  <a:txBody>
                    <a:bodyPr/>
                    <a:lstStyle/>
                    <a:p>
                      <a:r>
                        <a:rPr lang="en-US" dirty="0" smtClean="0"/>
                        <a:t>2011</a:t>
                      </a:r>
                      <a:endParaRPr lang="ru-RU" dirty="0"/>
                    </a:p>
                  </a:txBody>
                  <a:tcPr/>
                </a:tc>
                <a:tc>
                  <a:txBody>
                    <a:bodyPr/>
                    <a:lstStyle/>
                    <a:p>
                      <a:pPr algn="ctr" fontAlgn="b"/>
                      <a:r>
                        <a:rPr lang="ru-RU" sz="1800" b="0" i="0" u="none" strike="noStrike" dirty="0">
                          <a:solidFill>
                            <a:srgbClr val="000000"/>
                          </a:solidFill>
                          <a:effectLst/>
                          <a:latin typeface="Calibri"/>
                        </a:rPr>
                        <a:t>2187005</a:t>
                      </a:r>
                    </a:p>
                  </a:txBody>
                  <a:tcPr marL="9525" marR="9525" marT="9525" marB="0" anchor="b"/>
                </a:tc>
                <a:tc>
                  <a:txBody>
                    <a:bodyPr/>
                    <a:lstStyle/>
                    <a:p>
                      <a:r>
                        <a:rPr lang="en-US" dirty="0" smtClean="0"/>
                        <a:t>4%</a:t>
                      </a:r>
                      <a:endParaRPr lang="ru-RU" dirty="0"/>
                    </a:p>
                  </a:txBody>
                  <a:tcPr/>
                </a:tc>
              </a:tr>
              <a:tr h="832036">
                <a:tc>
                  <a:txBody>
                    <a:bodyPr/>
                    <a:lstStyle/>
                    <a:p>
                      <a:r>
                        <a:rPr lang="en-US" dirty="0" smtClean="0"/>
                        <a:t>2012</a:t>
                      </a:r>
                      <a:endParaRPr lang="ru-RU" dirty="0"/>
                    </a:p>
                  </a:txBody>
                  <a:tcPr/>
                </a:tc>
                <a:tc>
                  <a:txBody>
                    <a:bodyPr/>
                    <a:lstStyle/>
                    <a:p>
                      <a:pPr algn="ctr" fontAlgn="b"/>
                      <a:r>
                        <a:rPr lang="ru-RU" sz="1800" b="0" i="0" u="none" strike="noStrike" dirty="0">
                          <a:solidFill>
                            <a:srgbClr val="000000"/>
                          </a:solidFill>
                          <a:effectLst/>
                          <a:latin typeface="Calibri"/>
                        </a:rPr>
                        <a:t>2826730</a:t>
                      </a:r>
                    </a:p>
                  </a:txBody>
                  <a:tcPr marL="9525" marR="9525" marT="9525" marB="0" anchor="b"/>
                </a:tc>
                <a:tc>
                  <a:txBody>
                    <a:bodyPr/>
                    <a:lstStyle/>
                    <a:p>
                      <a:r>
                        <a:rPr lang="en-US" dirty="0" smtClean="0"/>
                        <a:t>4%</a:t>
                      </a:r>
                      <a:endParaRPr lang="ru-RU" dirty="0"/>
                    </a:p>
                  </a:txBody>
                  <a:tcPr/>
                </a:tc>
              </a:tr>
            </a:tbl>
          </a:graphicData>
        </a:graphic>
      </p:graphicFrame>
    </p:spTree>
    <p:extLst>
      <p:ext uri="{BB962C8B-B14F-4D97-AF65-F5344CB8AC3E}">
        <p14:creationId xmlns:p14="http://schemas.microsoft.com/office/powerpoint/2010/main" val="39344744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35</a:t>
            </a:fld>
            <a:endParaRPr lang="ru-RU"/>
          </a:p>
        </p:txBody>
      </p:sp>
      <p:graphicFrame>
        <p:nvGraphicFramePr>
          <p:cNvPr id="3" name="Диаграмма 2"/>
          <p:cNvGraphicFramePr>
            <a:graphicFrameLocks/>
          </p:cNvGraphicFramePr>
          <p:nvPr>
            <p:extLst>
              <p:ext uri="{D42A27DB-BD31-4B8C-83A1-F6EECF244321}">
                <p14:modId xmlns:p14="http://schemas.microsoft.com/office/powerpoint/2010/main" val="145357095"/>
              </p:ext>
            </p:extLst>
          </p:nvPr>
        </p:nvGraphicFramePr>
        <p:xfrm>
          <a:off x="395536" y="332656"/>
          <a:ext cx="7992888" cy="65253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1594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36</a:t>
            </a:fld>
            <a:endParaRPr lang="ru-RU"/>
          </a:p>
        </p:txBody>
      </p:sp>
      <p:graphicFrame>
        <p:nvGraphicFramePr>
          <p:cNvPr id="3" name="Диаграмма 2"/>
          <p:cNvGraphicFramePr>
            <a:graphicFrameLocks/>
          </p:cNvGraphicFramePr>
          <p:nvPr>
            <p:extLst>
              <p:ext uri="{D42A27DB-BD31-4B8C-83A1-F6EECF244321}">
                <p14:modId xmlns:p14="http://schemas.microsoft.com/office/powerpoint/2010/main" val="2361824475"/>
              </p:ext>
            </p:extLst>
          </p:nvPr>
        </p:nvGraphicFramePr>
        <p:xfrm>
          <a:off x="107504" y="1124744"/>
          <a:ext cx="8064896" cy="43204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64333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504B5C03-247F-4CBE-92F0-F573C25D5553}" type="slidenum">
              <a:rPr lang="ru-RU" smtClean="0"/>
              <a:t>37</a:t>
            </a:fld>
            <a:endParaRPr lang="ru-RU"/>
          </a:p>
        </p:txBody>
      </p:sp>
      <p:graphicFrame>
        <p:nvGraphicFramePr>
          <p:cNvPr id="3" name="Диаграмма 2"/>
          <p:cNvGraphicFramePr>
            <a:graphicFrameLocks/>
          </p:cNvGraphicFramePr>
          <p:nvPr>
            <p:extLst>
              <p:ext uri="{D42A27DB-BD31-4B8C-83A1-F6EECF244321}">
                <p14:modId xmlns:p14="http://schemas.microsoft.com/office/powerpoint/2010/main" val="3045076301"/>
              </p:ext>
            </p:extLst>
          </p:nvPr>
        </p:nvGraphicFramePr>
        <p:xfrm>
          <a:off x="539552" y="476672"/>
          <a:ext cx="7416824" cy="56886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3554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32656"/>
            <a:ext cx="7543800" cy="1091952"/>
          </a:xfrm>
        </p:spPr>
        <p:txBody>
          <a:bodyPr/>
          <a:lstStyle/>
          <a:p>
            <a:pPr algn="ctr"/>
            <a:r>
              <a:rPr lang="en-US" dirty="0" smtClean="0"/>
              <a:t>Optimal tax</a:t>
            </a:r>
            <a:endParaRPr lang="ru-RU" dirty="0"/>
          </a:p>
        </p:txBody>
      </p:sp>
      <p:sp>
        <p:nvSpPr>
          <p:cNvPr id="3" name="Subtitle 2"/>
          <p:cNvSpPr>
            <a:spLocks noGrp="1"/>
          </p:cNvSpPr>
          <p:nvPr>
            <p:ph type="subTitle" idx="1"/>
          </p:nvPr>
        </p:nvSpPr>
        <p:spPr>
          <a:xfrm>
            <a:off x="685800" y="1628800"/>
            <a:ext cx="6461760" cy="4010000"/>
          </a:xfrm>
        </p:spPr>
        <p:txBody>
          <a:bodyPr>
            <a:normAutofit/>
          </a:bodyPr>
          <a:lstStyle/>
          <a:p>
            <a:r>
              <a:rPr lang="en-US" sz="2800" dirty="0"/>
              <a:t>Optimal tax theory or the theory of optimal taxation is the study of designing and implementing a tax that reduces inefficiency and distortion in the market under given economic </a:t>
            </a:r>
            <a:r>
              <a:rPr lang="en-US" sz="2800" dirty="0" smtClean="0"/>
              <a:t>constraints. Generally</a:t>
            </a:r>
            <a:r>
              <a:rPr lang="en-US" sz="2800" dirty="0"/>
              <a:t>, this criterion consists of individuals' utility and the optimization problem involves minimizing the distortions caused by taxation</a:t>
            </a:r>
            <a:r>
              <a:rPr lang="en-US" sz="2800" dirty="0" smtClean="0"/>
              <a:t>.</a:t>
            </a:r>
            <a:endParaRPr lang="ru-RU" sz="2800" dirty="0"/>
          </a:p>
        </p:txBody>
      </p:sp>
      <p:sp>
        <p:nvSpPr>
          <p:cNvPr id="4" name="Slide Number Placeholder 3"/>
          <p:cNvSpPr>
            <a:spLocks noGrp="1"/>
          </p:cNvSpPr>
          <p:nvPr>
            <p:ph type="sldNum" sz="quarter" idx="12"/>
          </p:nvPr>
        </p:nvSpPr>
        <p:spPr/>
        <p:txBody>
          <a:bodyPr/>
          <a:lstStyle/>
          <a:p>
            <a:fld id="{504B5C03-247F-4CBE-92F0-F573C25D5553}" type="slidenum">
              <a:rPr lang="ru-RU" smtClean="0"/>
              <a:t>38</a:t>
            </a:fld>
            <a:endParaRPr lang="ru-RU"/>
          </a:p>
        </p:txBody>
      </p:sp>
    </p:spTree>
    <p:extLst>
      <p:ext uri="{BB962C8B-B14F-4D97-AF65-F5344CB8AC3E}">
        <p14:creationId xmlns:p14="http://schemas.microsoft.com/office/powerpoint/2010/main" val="2535280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836712"/>
            <a:ext cx="7543800" cy="83840"/>
          </a:xfrm>
        </p:spPr>
        <p:txBody>
          <a:bodyPr/>
          <a:lstStyle/>
          <a:p>
            <a:r>
              <a:rPr lang="en-US" dirty="0" smtClean="0"/>
              <a:t>Recommendation</a:t>
            </a:r>
            <a:endParaRPr lang="ru-RU" dirty="0"/>
          </a:p>
        </p:txBody>
      </p:sp>
      <p:sp>
        <p:nvSpPr>
          <p:cNvPr id="3" name="Subtitle 2"/>
          <p:cNvSpPr>
            <a:spLocks noGrp="1"/>
          </p:cNvSpPr>
          <p:nvPr>
            <p:ph type="subTitle" idx="1"/>
          </p:nvPr>
        </p:nvSpPr>
        <p:spPr>
          <a:xfrm>
            <a:off x="685800" y="908720"/>
            <a:ext cx="7486600" cy="5472608"/>
          </a:xfrm>
        </p:spPr>
        <p:txBody>
          <a:bodyPr>
            <a:normAutofit lnSpcReduction="10000"/>
          </a:bodyPr>
          <a:lstStyle/>
          <a:p>
            <a:pPr marL="342900" indent="-342900">
              <a:buFont typeface="Arial" pitchFamily="34" charset="0"/>
              <a:buChar char="•"/>
            </a:pPr>
            <a:r>
              <a:rPr lang="en-US" dirty="0"/>
              <a:t>According </a:t>
            </a:r>
            <a:r>
              <a:rPr lang="en-US" dirty="0" err="1"/>
              <a:t>Elima</a:t>
            </a:r>
            <a:r>
              <a:rPr lang="en-US" dirty="0"/>
              <a:t> </a:t>
            </a:r>
            <a:r>
              <a:rPr lang="en-US" dirty="0" err="1"/>
              <a:t>Karalaeva</a:t>
            </a:r>
            <a:r>
              <a:rPr lang="en-US" dirty="0"/>
              <a:t> is an Assistant Professor of the Public Administration Program : </a:t>
            </a:r>
            <a:endParaRPr lang="en-US" dirty="0" smtClean="0"/>
          </a:p>
          <a:p>
            <a:pPr marL="342900" indent="-342900">
              <a:buFont typeface="Arial" pitchFamily="34" charset="0"/>
              <a:buChar char="•"/>
            </a:pPr>
            <a:r>
              <a:rPr lang="en-US" dirty="0" smtClean="0"/>
              <a:t>It is important to develop a strategic plan of comprehensive local tax reform with explicit goals</a:t>
            </a:r>
          </a:p>
          <a:p>
            <a:pPr marL="342900" indent="-342900">
              <a:buFont typeface="Arial" pitchFamily="34" charset="0"/>
              <a:buChar char="•"/>
            </a:pPr>
            <a:r>
              <a:rPr lang="en-US" dirty="0" smtClean="0"/>
              <a:t>Kyrgyz </a:t>
            </a:r>
            <a:r>
              <a:rPr lang="en-US" dirty="0"/>
              <a:t>Republic (KR) should continue to simplify the tax system and improvement of horizontal and vertical equity by reducing or eliminating tax holidays, exemptions, preferences and other tax asymmetries. </a:t>
            </a:r>
            <a:endParaRPr lang="en-US" dirty="0" smtClean="0"/>
          </a:p>
          <a:p>
            <a:pPr marL="342900" indent="-342900">
              <a:buFont typeface="Arial" pitchFamily="34" charset="0"/>
              <a:buChar char="•"/>
            </a:pPr>
            <a:r>
              <a:rPr lang="en-US" dirty="0" smtClean="0"/>
              <a:t>Kyrgyz </a:t>
            </a:r>
            <a:r>
              <a:rPr lang="en-US" dirty="0"/>
              <a:t>Republic should modernize tax administration, which requires the simplification of tax procedures, the reduction of compliance costs, and the increasing of spending in training, equipment and taxpayer services. </a:t>
            </a:r>
          </a:p>
          <a:p>
            <a:pPr marL="342900" indent="-342900">
              <a:buFont typeface="Arial" pitchFamily="34" charset="0"/>
              <a:buChar char="•"/>
            </a:pPr>
            <a:r>
              <a:rPr lang="en-US" dirty="0" smtClean="0"/>
              <a:t>Minister </a:t>
            </a:r>
            <a:r>
              <a:rPr lang="en-US" dirty="0"/>
              <a:t>of Finance and National Bank should discourage the barter and other non-monetary payment methods and discontinue using the tax offsets. </a:t>
            </a:r>
          </a:p>
          <a:p>
            <a:pPr marL="342900" indent="-342900">
              <a:buFont typeface="Arial" pitchFamily="34" charset="0"/>
              <a:buChar char="•"/>
            </a:pPr>
            <a:r>
              <a:rPr lang="en-US" dirty="0" smtClean="0"/>
              <a:t>The </a:t>
            </a:r>
            <a:r>
              <a:rPr lang="en-US" dirty="0"/>
              <a:t>tax reform should be accompanied by reforms in supplementary sectors including bankruptcy laws, international accounting standards, and contracts.</a:t>
            </a:r>
          </a:p>
          <a:p>
            <a:endParaRPr lang="ru-RU" dirty="0"/>
          </a:p>
        </p:txBody>
      </p:sp>
      <p:sp>
        <p:nvSpPr>
          <p:cNvPr id="4" name="Slide Number Placeholder 3"/>
          <p:cNvSpPr>
            <a:spLocks noGrp="1"/>
          </p:cNvSpPr>
          <p:nvPr>
            <p:ph type="sldNum" sz="quarter" idx="12"/>
          </p:nvPr>
        </p:nvSpPr>
        <p:spPr/>
        <p:txBody>
          <a:bodyPr/>
          <a:lstStyle/>
          <a:p>
            <a:fld id="{504B5C03-247F-4CBE-92F0-F573C25D5553}" type="slidenum">
              <a:rPr lang="ru-RU" smtClean="0"/>
              <a:t>39</a:t>
            </a:fld>
            <a:endParaRPr lang="ru-RU"/>
          </a:p>
        </p:txBody>
      </p:sp>
    </p:spTree>
    <p:extLst>
      <p:ext uri="{BB962C8B-B14F-4D97-AF65-F5344CB8AC3E}">
        <p14:creationId xmlns:p14="http://schemas.microsoft.com/office/powerpoint/2010/main" val="3451247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
            <a:ext cx="7772400" cy="1470025"/>
          </a:xfrm>
        </p:spPr>
        <p:txBody>
          <a:bodyPr/>
          <a:lstStyle/>
          <a:p>
            <a:r>
              <a:rPr lang="en-US" dirty="0" smtClean="0"/>
              <a:t>Fiscal policy</a:t>
            </a:r>
            <a:endParaRPr lang="ru-RU" dirty="0"/>
          </a:p>
        </p:txBody>
      </p:sp>
      <p:sp>
        <p:nvSpPr>
          <p:cNvPr id="3" name="Subtitle 2"/>
          <p:cNvSpPr>
            <a:spLocks noGrp="1"/>
          </p:cNvSpPr>
          <p:nvPr>
            <p:ph type="subTitle" idx="1"/>
          </p:nvPr>
        </p:nvSpPr>
        <p:spPr>
          <a:xfrm>
            <a:off x="1115616" y="1412776"/>
            <a:ext cx="6400800" cy="4680520"/>
          </a:xfrm>
        </p:spPr>
        <p:txBody>
          <a:bodyPr/>
          <a:lstStyle/>
          <a:p>
            <a:r>
              <a:rPr lang="en-US" b="1" dirty="0" smtClean="0">
                <a:latin typeface="Times New Roman" pitchFamily="18" charset="0"/>
                <a:cs typeface="Times New Roman" pitchFamily="18" charset="0"/>
              </a:rPr>
              <a:t>Types of fiscal policy:</a:t>
            </a:r>
          </a:p>
          <a:p>
            <a:pPr marL="457200" indent="-457200" algn="l">
              <a:buFont typeface="Arial" pitchFamily="34" charset="0"/>
              <a:buChar char="•"/>
            </a:pPr>
            <a:r>
              <a:rPr lang="en-US" sz="4000" dirty="0">
                <a:latin typeface="Times New Roman" pitchFamily="18" charset="0"/>
                <a:cs typeface="Times New Roman" pitchFamily="18" charset="0"/>
              </a:rPr>
              <a:t>E</a:t>
            </a:r>
            <a:r>
              <a:rPr lang="en-US" sz="4000" dirty="0" smtClean="0">
                <a:latin typeface="Times New Roman" pitchFamily="18" charset="0"/>
                <a:cs typeface="Times New Roman" pitchFamily="18" charset="0"/>
              </a:rPr>
              <a:t>xpansionary fiscal policy</a:t>
            </a:r>
          </a:p>
          <a:p>
            <a:pPr marL="457200" indent="-457200" algn="l">
              <a:buFont typeface="Arial" pitchFamily="34" charset="0"/>
              <a:buChar char="•"/>
            </a:pPr>
            <a:r>
              <a:rPr lang="en-US" sz="4000" dirty="0" err="1" smtClean="0">
                <a:latin typeface="Times New Roman" pitchFamily="18" charset="0"/>
                <a:cs typeface="Times New Roman" pitchFamily="18" charset="0"/>
              </a:rPr>
              <a:t>Contractionary</a:t>
            </a:r>
            <a:r>
              <a:rPr lang="en-US" sz="4000" dirty="0" smtClean="0">
                <a:latin typeface="Times New Roman" pitchFamily="18" charset="0"/>
                <a:cs typeface="Times New Roman" pitchFamily="18" charset="0"/>
              </a:rPr>
              <a:t> fiscal policy</a:t>
            </a:r>
          </a:p>
          <a:p>
            <a:pPr algn="l"/>
            <a:endParaRPr lang="ru-RU" sz="40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504B5C03-247F-4CBE-92F0-F573C25D5553}" type="slidenum">
              <a:rPr lang="ru-RU" smtClean="0"/>
              <a:t>4</a:t>
            </a:fld>
            <a:endParaRPr lang="ru-RU"/>
          </a:p>
        </p:txBody>
      </p:sp>
    </p:spTree>
    <p:extLst>
      <p:ext uri="{BB962C8B-B14F-4D97-AF65-F5344CB8AC3E}">
        <p14:creationId xmlns:p14="http://schemas.microsoft.com/office/powerpoint/2010/main" val="34858589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16633"/>
            <a:ext cx="7772400" cy="1470025"/>
          </a:xfrm>
        </p:spPr>
        <p:txBody>
          <a:bodyPr/>
          <a:lstStyle/>
          <a:p>
            <a:r>
              <a:rPr lang="en-US" dirty="0" smtClean="0"/>
              <a:t>References:</a:t>
            </a:r>
            <a:endParaRPr lang="ru-RU" dirty="0"/>
          </a:p>
        </p:txBody>
      </p:sp>
      <p:sp>
        <p:nvSpPr>
          <p:cNvPr id="3" name="Подзаголовок 2"/>
          <p:cNvSpPr>
            <a:spLocks noGrp="1"/>
          </p:cNvSpPr>
          <p:nvPr>
            <p:ph type="subTitle" idx="1"/>
          </p:nvPr>
        </p:nvSpPr>
        <p:spPr>
          <a:xfrm>
            <a:off x="683568" y="1412776"/>
            <a:ext cx="8208912" cy="4586064"/>
          </a:xfrm>
        </p:spPr>
        <p:txBody>
          <a:bodyPr/>
          <a:lstStyle/>
          <a:p>
            <a:pPr marL="457200" lvl="0" indent="-457200" algn="l">
              <a:buFont typeface="Arial" panose="020B0604020202020204" pitchFamily="34" charset="0"/>
              <a:buChar char="•"/>
            </a:pPr>
            <a:r>
              <a:rPr lang="ru-RU" sz="2400" dirty="0" smtClean="0"/>
              <a:t>Расходы Государственного </a:t>
            </a:r>
            <a:r>
              <a:rPr lang="ru-RU" sz="2400" dirty="0"/>
              <a:t>Бюджета”, </a:t>
            </a:r>
            <a:r>
              <a:rPr lang="en-US" sz="2400" dirty="0"/>
              <a:t>stat</a:t>
            </a:r>
            <a:r>
              <a:rPr lang="ru-RU" sz="2400" dirty="0"/>
              <a:t>.</a:t>
            </a:r>
            <a:r>
              <a:rPr lang="en-US" sz="2400" dirty="0" smtClean="0"/>
              <a:t>kg</a:t>
            </a:r>
          </a:p>
          <a:p>
            <a:pPr marL="457200" indent="-457200" algn="l">
              <a:buFont typeface="Arial" panose="020B0604020202020204" pitchFamily="34" charset="0"/>
              <a:buChar char="•"/>
            </a:pPr>
            <a:r>
              <a:rPr lang="ru-RU" sz="2400" dirty="0" smtClean="0"/>
              <a:t>Доходы Государственного </a:t>
            </a:r>
            <a:r>
              <a:rPr lang="ru-RU" sz="2400" dirty="0"/>
              <a:t>Бюджета”, </a:t>
            </a:r>
            <a:r>
              <a:rPr lang="en-US" sz="2400" dirty="0"/>
              <a:t>stat</a:t>
            </a:r>
            <a:r>
              <a:rPr lang="ru-RU" sz="2400" dirty="0"/>
              <a:t>.</a:t>
            </a:r>
            <a:r>
              <a:rPr lang="en-US" sz="2400" dirty="0" smtClean="0"/>
              <a:t>kg</a:t>
            </a:r>
            <a:endParaRPr lang="ru-RU" sz="2400" dirty="0" smtClean="0"/>
          </a:p>
          <a:p>
            <a:pPr marL="457200" indent="-457200" algn="l">
              <a:buFont typeface="Arial" panose="020B0604020202020204" pitchFamily="34" charset="0"/>
              <a:buChar char="•"/>
            </a:pPr>
            <a:r>
              <a:rPr lang="ru-RU" sz="2400" dirty="0" smtClean="0"/>
              <a:t>Государственная </a:t>
            </a:r>
            <a:r>
              <a:rPr lang="ru-RU" sz="2400" dirty="0"/>
              <a:t>налоговая служба Кыргызской Республики</a:t>
            </a:r>
            <a:endParaRPr lang="en-US" sz="2400" dirty="0"/>
          </a:p>
          <a:p>
            <a:pPr marL="457200" lvl="0" indent="-457200" algn="l">
              <a:buFont typeface="Arial" panose="020B0604020202020204" pitchFamily="34" charset="0"/>
              <a:buChar char="•"/>
            </a:pPr>
            <a:r>
              <a:rPr lang="en-US" sz="2800" dirty="0" smtClean="0"/>
              <a:t>Minfin.kg</a:t>
            </a:r>
            <a:endParaRPr lang="ru-RU" sz="2800" dirty="0" smtClean="0"/>
          </a:p>
          <a:p>
            <a:pPr marL="457200" lvl="0" indent="-457200" algn="l">
              <a:buFont typeface="Arial" panose="020B0604020202020204" pitchFamily="34" charset="0"/>
              <a:buChar char="•"/>
            </a:pPr>
            <a:r>
              <a:rPr lang="en-US" sz="2800" dirty="0" smtClean="0"/>
              <a:t>sti.gov.kg</a:t>
            </a:r>
          </a:p>
          <a:p>
            <a:pPr marL="457200" lvl="0" indent="-457200">
              <a:buFont typeface="Arial" panose="020B0604020202020204" pitchFamily="34" charset="0"/>
              <a:buChar char="•"/>
            </a:pPr>
            <a:r>
              <a:rPr lang="en-US" sz="1800" b="1" dirty="0"/>
              <a:t>LOCAL TAX REFORM IN THE KYRGYZ </a:t>
            </a:r>
            <a:r>
              <a:rPr lang="en-US" sz="1800" b="1" dirty="0" smtClean="0"/>
              <a:t>REPUBLIC by </a:t>
            </a:r>
            <a:r>
              <a:rPr lang="en-US" sz="1800" b="1" dirty="0" err="1" smtClean="0"/>
              <a:t>Elima</a:t>
            </a:r>
            <a:r>
              <a:rPr lang="en-US" sz="1800" b="1" dirty="0" smtClean="0"/>
              <a:t> </a:t>
            </a:r>
            <a:r>
              <a:rPr lang="en-US" sz="1800" b="1" dirty="0" err="1"/>
              <a:t>Karalaeva</a:t>
            </a:r>
            <a:r>
              <a:rPr lang="en-US" sz="1800" b="1" dirty="0"/>
              <a:t> </a:t>
            </a:r>
          </a:p>
          <a:p>
            <a:pPr marL="457200" lvl="0" indent="-457200" algn="l">
              <a:buFont typeface="Arial" panose="020B0604020202020204" pitchFamily="34" charset="0"/>
              <a:buChar char="•"/>
            </a:pPr>
            <a:endParaRPr lang="ru-RU" sz="2800" dirty="0"/>
          </a:p>
          <a:p>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40</a:t>
            </a:fld>
            <a:endParaRPr lang="ru-RU"/>
          </a:p>
        </p:txBody>
      </p:sp>
    </p:spTree>
    <p:extLst>
      <p:ext uri="{BB962C8B-B14F-4D97-AF65-F5344CB8AC3E}">
        <p14:creationId xmlns:p14="http://schemas.microsoft.com/office/powerpoint/2010/main" val="1265496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Thank You</a:t>
            </a:r>
            <a:endParaRPr lang="ru-RU" dirty="0"/>
          </a:p>
        </p:txBody>
      </p:sp>
      <p:sp>
        <p:nvSpPr>
          <p:cNvPr id="3" name="Подзаголовок 2"/>
          <p:cNvSpPr>
            <a:spLocks noGrp="1"/>
          </p:cNvSpPr>
          <p:nvPr>
            <p:ph type="subTitle" idx="1"/>
          </p:nvPr>
        </p:nvSpPr>
        <p:spPr/>
        <p:txBody>
          <a:bodyPr/>
          <a:lstStyle/>
          <a:p>
            <a:endParaRPr lang="ru-RU"/>
          </a:p>
        </p:txBody>
      </p:sp>
      <p:sp>
        <p:nvSpPr>
          <p:cNvPr id="4" name="Номер слайда 3"/>
          <p:cNvSpPr>
            <a:spLocks noGrp="1"/>
          </p:cNvSpPr>
          <p:nvPr>
            <p:ph type="sldNum" sz="quarter" idx="12"/>
          </p:nvPr>
        </p:nvSpPr>
        <p:spPr/>
        <p:txBody>
          <a:bodyPr/>
          <a:lstStyle/>
          <a:p>
            <a:fld id="{504B5C03-247F-4CBE-92F0-F573C25D5553}" type="slidenum">
              <a:rPr lang="ru-RU" smtClean="0"/>
              <a:t>41</a:t>
            </a:fld>
            <a:endParaRPr lang="ru-RU"/>
          </a:p>
        </p:txBody>
      </p:sp>
    </p:spTree>
    <p:extLst>
      <p:ext uri="{BB962C8B-B14F-4D97-AF65-F5344CB8AC3E}">
        <p14:creationId xmlns:p14="http://schemas.microsoft.com/office/powerpoint/2010/main" val="1270356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2453"/>
            <a:ext cx="7772400" cy="1470025"/>
          </a:xfrm>
        </p:spPr>
        <p:txBody>
          <a:bodyPr/>
          <a:lstStyle/>
          <a:p>
            <a:r>
              <a:rPr lang="en-US" dirty="0" smtClean="0"/>
              <a:t>Fiscal policy</a:t>
            </a:r>
            <a:endParaRPr lang="ru-RU" dirty="0"/>
          </a:p>
        </p:txBody>
      </p:sp>
      <p:sp>
        <p:nvSpPr>
          <p:cNvPr id="3" name="Subtitle 2"/>
          <p:cNvSpPr>
            <a:spLocks noGrp="1"/>
          </p:cNvSpPr>
          <p:nvPr>
            <p:ph type="subTitle" idx="1"/>
          </p:nvPr>
        </p:nvSpPr>
        <p:spPr>
          <a:xfrm>
            <a:off x="1835696" y="1412776"/>
            <a:ext cx="6400800" cy="720080"/>
          </a:xfrm>
        </p:spPr>
        <p:txBody>
          <a:bodyPr/>
          <a:lstStyle/>
          <a:p>
            <a:r>
              <a:rPr lang="en-US" dirty="0" smtClean="0"/>
              <a:t>Expansionary fiscal policy</a:t>
            </a:r>
            <a:endParaRPr lang="ru-RU" dirty="0"/>
          </a:p>
        </p:txBody>
      </p:sp>
      <p:sp>
        <p:nvSpPr>
          <p:cNvPr id="5" name="Номер слайда 4"/>
          <p:cNvSpPr>
            <a:spLocks noGrp="1"/>
          </p:cNvSpPr>
          <p:nvPr>
            <p:ph type="sldNum" sz="quarter" idx="12"/>
          </p:nvPr>
        </p:nvSpPr>
        <p:spPr/>
        <p:txBody>
          <a:bodyPr/>
          <a:lstStyle/>
          <a:p>
            <a:fld id="{504B5C03-247F-4CBE-92F0-F573C25D5553}" type="slidenum">
              <a:rPr lang="ru-RU" smtClean="0"/>
              <a:t>5</a:t>
            </a:fld>
            <a:endParaRPr lang="ru-RU"/>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1928812"/>
            <a:ext cx="5256584" cy="3729604"/>
          </a:xfrm>
          <a:prstGeom prst="rect">
            <a:avLst/>
          </a:prstGeom>
        </p:spPr>
      </p:pic>
    </p:spTree>
    <p:extLst>
      <p:ext uri="{BB962C8B-B14F-4D97-AF65-F5344CB8AC3E}">
        <p14:creationId xmlns:p14="http://schemas.microsoft.com/office/powerpoint/2010/main" val="15963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5544616" cy="1181994"/>
          </a:xfrm>
        </p:spPr>
        <p:txBody>
          <a:bodyPr/>
          <a:lstStyle/>
          <a:p>
            <a:r>
              <a:rPr lang="en-US" dirty="0" smtClean="0"/>
              <a:t>Fiscal policy</a:t>
            </a:r>
            <a:endParaRPr lang="ru-RU" dirty="0"/>
          </a:p>
        </p:txBody>
      </p:sp>
      <p:sp>
        <p:nvSpPr>
          <p:cNvPr id="3" name="Subtitle 2"/>
          <p:cNvSpPr>
            <a:spLocks noGrp="1"/>
          </p:cNvSpPr>
          <p:nvPr>
            <p:ph type="subTitle" idx="1"/>
          </p:nvPr>
        </p:nvSpPr>
        <p:spPr>
          <a:xfrm>
            <a:off x="3131840" y="1124744"/>
            <a:ext cx="6400800" cy="792088"/>
          </a:xfrm>
        </p:spPr>
        <p:txBody>
          <a:bodyPr/>
          <a:lstStyle/>
          <a:p>
            <a:r>
              <a:rPr lang="en-US" dirty="0" err="1"/>
              <a:t>C</a:t>
            </a:r>
            <a:r>
              <a:rPr lang="en-US" dirty="0" err="1" smtClean="0"/>
              <a:t>ontractionary</a:t>
            </a:r>
            <a:r>
              <a:rPr lang="en-US" dirty="0" smtClean="0"/>
              <a:t> fiscal policy </a:t>
            </a:r>
            <a:endParaRPr lang="ru-RU" dirty="0"/>
          </a:p>
        </p:txBody>
      </p:sp>
      <p:sp>
        <p:nvSpPr>
          <p:cNvPr id="5" name="Номер слайда 4"/>
          <p:cNvSpPr>
            <a:spLocks noGrp="1"/>
          </p:cNvSpPr>
          <p:nvPr>
            <p:ph type="sldNum" sz="quarter" idx="12"/>
          </p:nvPr>
        </p:nvSpPr>
        <p:spPr/>
        <p:txBody>
          <a:bodyPr/>
          <a:lstStyle/>
          <a:p>
            <a:fld id="{504B5C03-247F-4CBE-92F0-F573C25D5553}" type="slidenum">
              <a:rPr lang="ru-RU" smtClean="0"/>
              <a:t>6</a:t>
            </a:fld>
            <a:endParaRPr lang="ru-RU"/>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1314" y="1700809"/>
            <a:ext cx="5204111" cy="4176464"/>
          </a:xfrm>
          <a:prstGeom prst="rect">
            <a:avLst/>
          </a:prstGeom>
        </p:spPr>
      </p:pic>
    </p:spTree>
    <p:extLst>
      <p:ext uri="{BB962C8B-B14F-4D97-AF65-F5344CB8AC3E}">
        <p14:creationId xmlns:p14="http://schemas.microsoft.com/office/powerpoint/2010/main" val="2921324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503803886"/>
              </p:ext>
            </p:extLst>
          </p:nvPr>
        </p:nvGraphicFramePr>
        <p:xfrm>
          <a:off x="467544" y="966869"/>
          <a:ext cx="7969595" cy="5551821"/>
        </p:xfrm>
        <a:graphic>
          <a:graphicData uri="http://schemas.openxmlformats.org/drawingml/2006/table">
            <a:tbl>
              <a:tblPr firstRow="1" bandRow="1">
                <a:tableStyleId>{9D7B26C5-4107-4FEC-AEDC-1716B250A1EF}</a:tableStyleId>
              </a:tblPr>
              <a:tblGrid>
                <a:gridCol w="1771021"/>
                <a:gridCol w="1180680"/>
                <a:gridCol w="1279070"/>
                <a:gridCol w="1082292"/>
                <a:gridCol w="1475852"/>
                <a:gridCol w="1180680"/>
              </a:tblGrid>
              <a:tr h="277920">
                <a:tc>
                  <a:txBody>
                    <a:bodyPr/>
                    <a:lstStyle/>
                    <a:p>
                      <a:pPr algn="ctr"/>
                      <a:r>
                        <a:rPr lang="en-US" sz="1400" dirty="0" smtClean="0"/>
                        <a:t>year</a:t>
                      </a:r>
                      <a:endParaRPr lang="ru-RU" sz="1400" dirty="0"/>
                    </a:p>
                  </a:txBody>
                  <a:tcPr/>
                </a:tc>
                <a:tc>
                  <a:txBody>
                    <a:bodyPr/>
                    <a:lstStyle/>
                    <a:p>
                      <a:pPr algn="ctr" fontAlgn="b"/>
                      <a:r>
                        <a:rPr lang="ru-RU" sz="1400" b="0" i="0" u="none" strike="noStrike" dirty="0">
                          <a:solidFill>
                            <a:srgbClr val="000000"/>
                          </a:solidFill>
                          <a:effectLst/>
                          <a:latin typeface="Calibri"/>
                        </a:rPr>
                        <a:t>2007</a:t>
                      </a:r>
                    </a:p>
                  </a:txBody>
                  <a:tcPr marL="9525" marR="9525" marT="9525" marB="0" anchor="b"/>
                </a:tc>
                <a:tc>
                  <a:txBody>
                    <a:bodyPr/>
                    <a:lstStyle/>
                    <a:p>
                      <a:pPr algn="ctr" fontAlgn="b"/>
                      <a:r>
                        <a:rPr lang="ru-RU" sz="1400" b="0" i="0" u="none" strike="noStrike" dirty="0">
                          <a:solidFill>
                            <a:srgbClr val="000000"/>
                          </a:solidFill>
                          <a:effectLst/>
                          <a:latin typeface="Calibri"/>
                        </a:rPr>
                        <a:t>2008</a:t>
                      </a:r>
                    </a:p>
                  </a:txBody>
                  <a:tcPr marL="9525" marR="9525" marT="9525" marB="0" anchor="b"/>
                </a:tc>
                <a:tc>
                  <a:txBody>
                    <a:bodyPr/>
                    <a:lstStyle/>
                    <a:p>
                      <a:pPr algn="ctr" fontAlgn="b"/>
                      <a:r>
                        <a:rPr lang="ru-RU" sz="1400" b="0" i="0" u="none" strike="noStrike" dirty="0">
                          <a:solidFill>
                            <a:srgbClr val="000000"/>
                          </a:solidFill>
                          <a:effectLst/>
                          <a:latin typeface="Calibri"/>
                        </a:rPr>
                        <a:t>2009</a:t>
                      </a:r>
                    </a:p>
                  </a:txBody>
                  <a:tcPr marL="9525" marR="9525" marT="9525" marB="0" anchor="b"/>
                </a:tc>
                <a:tc>
                  <a:txBody>
                    <a:bodyPr/>
                    <a:lstStyle/>
                    <a:p>
                      <a:pPr algn="ctr" fontAlgn="b"/>
                      <a:r>
                        <a:rPr lang="ru-RU" sz="1400" b="0" i="0" u="none" strike="noStrike" dirty="0">
                          <a:solidFill>
                            <a:srgbClr val="000000"/>
                          </a:solidFill>
                          <a:effectLst/>
                          <a:latin typeface="Calibri"/>
                        </a:rPr>
                        <a:t>2010</a:t>
                      </a:r>
                    </a:p>
                  </a:txBody>
                  <a:tcPr marL="9525" marR="9525" marT="9525" marB="0" anchor="b"/>
                </a:tc>
                <a:tc>
                  <a:txBody>
                    <a:bodyPr/>
                    <a:lstStyle/>
                    <a:p>
                      <a:pPr algn="ctr" fontAlgn="b"/>
                      <a:r>
                        <a:rPr lang="ru-RU" sz="1400" b="0" i="0" u="none" strike="noStrike" dirty="0">
                          <a:solidFill>
                            <a:srgbClr val="000000"/>
                          </a:solidFill>
                          <a:effectLst/>
                          <a:latin typeface="Calibri"/>
                        </a:rPr>
                        <a:t>2011</a:t>
                      </a:r>
                    </a:p>
                  </a:txBody>
                  <a:tcPr marL="9525" marR="9525" marT="9525" marB="0" anchor="b"/>
                </a:tc>
              </a:tr>
              <a:tr h="465126">
                <a:tc>
                  <a:txBody>
                    <a:bodyPr/>
                    <a:lstStyle/>
                    <a:p>
                      <a:pPr algn="l" fontAlgn="b"/>
                      <a:r>
                        <a:rPr lang="en-US" sz="1400" b="1" i="0" u="none" strike="noStrike" dirty="0">
                          <a:solidFill>
                            <a:srgbClr val="000000"/>
                          </a:solidFill>
                          <a:effectLst/>
                          <a:latin typeface="Calibri"/>
                        </a:rPr>
                        <a:t>Total expenditures</a:t>
                      </a:r>
                    </a:p>
                  </a:txBody>
                  <a:tcPr marL="9525" marR="9525" marT="9525" marB="0" anchor="b"/>
                </a:tc>
                <a:tc>
                  <a:txBody>
                    <a:bodyPr/>
                    <a:lstStyle/>
                    <a:p>
                      <a:pPr algn="r" fontAlgn="b"/>
                      <a:r>
                        <a:rPr lang="ru-RU" sz="1400" b="1" i="0" u="none" strike="noStrike" dirty="0">
                          <a:solidFill>
                            <a:srgbClr val="000000"/>
                          </a:solidFill>
                          <a:effectLst/>
                          <a:latin typeface="Times New Roman Cyr"/>
                        </a:rPr>
                        <a:t>35 859 351,0</a:t>
                      </a:r>
                    </a:p>
                  </a:txBody>
                  <a:tcPr marL="9525" marR="9525" marT="9525" marB="0" anchor="b"/>
                </a:tc>
                <a:tc>
                  <a:txBody>
                    <a:bodyPr/>
                    <a:lstStyle/>
                    <a:p>
                      <a:pPr algn="r" fontAlgn="b"/>
                      <a:r>
                        <a:rPr lang="ru-RU" sz="1400" b="1" i="0" u="none" strike="noStrike" dirty="0">
                          <a:solidFill>
                            <a:srgbClr val="000000"/>
                          </a:solidFill>
                          <a:effectLst/>
                          <a:latin typeface="Times New Roman Cyr"/>
                        </a:rPr>
                        <a:t>45 031 663,6</a:t>
                      </a:r>
                    </a:p>
                  </a:txBody>
                  <a:tcPr marL="9525" marR="9525" marT="9525" marB="0" anchor="b"/>
                </a:tc>
                <a:tc>
                  <a:txBody>
                    <a:bodyPr/>
                    <a:lstStyle/>
                    <a:p>
                      <a:pPr algn="r" fontAlgn="b"/>
                      <a:r>
                        <a:rPr lang="ru-RU" sz="1400" b="1" i="0" u="none" strike="noStrike" dirty="0">
                          <a:solidFill>
                            <a:srgbClr val="000000"/>
                          </a:solidFill>
                          <a:effectLst/>
                          <a:latin typeface="Times New Roman Cyr"/>
                        </a:rPr>
                        <a:t>58 557 709,3</a:t>
                      </a:r>
                    </a:p>
                  </a:txBody>
                  <a:tcPr marL="9525" marR="9525" marT="9525" marB="0" anchor="b"/>
                </a:tc>
                <a:tc>
                  <a:txBody>
                    <a:bodyPr/>
                    <a:lstStyle/>
                    <a:p>
                      <a:pPr algn="r" fontAlgn="b"/>
                      <a:r>
                        <a:rPr lang="ru-RU" sz="1400" b="1" i="0" u="none" strike="noStrike" dirty="0">
                          <a:solidFill>
                            <a:srgbClr val="000000"/>
                          </a:solidFill>
                          <a:effectLst/>
                          <a:latin typeface="Times New Roman Cyr"/>
                        </a:rPr>
                        <a:t>68 781 197,9</a:t>
                      </a:r>
                    </a:p>
                  </a:txBody>
                  <a:tcPr marL="9525" marR="9525" marT="9525" marB="0" anchor="b"/>
                </a:tc>
                <a:tc>
                  <a:txBody>
                    <a:bodyPr/>
                    <a:lstStyle/>
                    <a:p>
                      <a:pPr algn="r" fontAlgn="b"/>
                      <a:r>
                        <a:rPr lang="ru-RU" sz="1400" b="1" i="0" u="none" strike="noStrike" dirty="0">
                          <a:solidFill>
                            <a:srgbClr val="000000"/>
                          </a:solidFill>
                          <a:effectLst/>
                          <a:latin typeface="Times New Roman Cyr"/>
                        </a:rPr>
                        <a:t>91 544 096,4</a:t>
                      </a:r>
                    </a:p>
                  </a:txBody>
                  <a:tcPr marL="9525" marR="9525" marT="9525" marB="0" anchor="b"/>
                </a:tc>
              </a:tr>
              <a:tr h="465126">
                <a:tc>
                  <a:txBody>
                    <a:bodyPr/>
                    <a:lstStyle/>
                    <a:p>
                      <a:pPr algn="l" fontAlgn="b"/>
                      <a:r>
                        <a:rPr lang="en-US" sz="1400" b="0" i="0" u="none" strike="noStrike" dirty="0">
                          <a:solidFill>
                            <a:srgbClr val="000000"/>
                          </a:solidFill>
                          <a:effectLst/>
                          <a:latin typeface="Calibri"/>
                        </a:rPr>
                        <a:t>General public services</a:t>
                      </a:r>
                    </a:p>
                  </a:txBody>
                  <a:tcPr marL="9525" marR="9525" marT="9525" marB="0" anchor="b"/>
                </a:tc>
                <a:tc>
                  <a:txBody>
                    <a:bodyPr/>
                    <a:lstStyle/>
                    <a:p>
                      <a:pPr algn="r" fontAlgn="b"/>
                      <a:r>
                        <a:rPr lang="ru-RU" sz="1400" b="0" i="0" u="none" strike="noStrike" dirty="0">
                          <a:solidFill>
                            <a:srgbClr val="000000"/>
                          </a:solidFill>
                          <a:effectLst/>
                          <a:latin typeface="Times New Roman CYR"/>
                        </a:rPr>
                        <a:t>4 221 707,3</a:t>
                      </a:r>
                    </a:p>
                  </a:txBody>
                  <a:tcPr marL="9525" marR="9525" marT="9525" marB="0" anchor="b"/>
                </a:tc>
                <a:tc>
                  <a:txBody>
                    <a:bodyPr/>
                    <a:lstStyle/>
                    <a:p>
                      <a:pPr algn="r" fontAlgn="b"/>
                      <a:r>
                        <a:rPr lang="ru-RU" sz="1400" b="0" i="0" u="none" strike="noStrike">
                          <a:solidFill>
                            <a:srgbClr val="000000"/>
                          </a:solidFill>
                          <a:effectLst/>
                          <a:latin typeface="Times New Roman CYR"/>
                        </a:rPr>
                        <a:t>6 754 463,4</a:t>
                      </a:r>
                    </a:p>
                  </a:txBody>
                  <a:tcPr marL="9525" marR="9525" marT="9525" marB="0" anchor="b"/>
                </a:tc>
                <a:tc>
                  <a:txBody>
                    <a:bodyPr/>
                    <a:lstStyle/>
                    <a:p>
                      <a:pPr algn="r" fontAlgn="b"/>
                      <a:r>
                        <a:rPr lang="ru-RU" sz="1400" b="0" i="0" u="none" strike="noStrike">
                          <a:solidFill>
                            <a:srgbClr val="000000"/>
                          </a:solidFill>
                          <a:effectLst/>
                          <a:latin typeface="Times New Roman CYR"/>
                        </a:rPr>
                        <a:t>8 333 414,7</a:t>
                      </a:r>
                    </a:p>
                  </a:txBody>
                  <a:tcPr marL="9525" marR="9525" marT="9525" marB="0" anchor="b"/>
                </a:tc>
                <a:tc>
                  <a:txBody>
                    <a:bodyPr/>
                    <a:lstStyle/>
                    <a:p>
                      <a:pPr algn="r" fontAlgn="b"/>
                      <a:r>
                        <a:rPr lang="ru-RU" sz="1400" b="0" i="0" u="none" strike="noStrike">
                          <a:solidFill>
                            <a:srgbClr val="000000"/>
                          </a:solidFill>
                          <a:effectLst/>
                          <a:latin typeface="Times New Roman CYR"/>
                        </a:rPr>
                        <a:t>8 191 395,6</a:t>
                      </a:r>
                    </a:p>
                  </a:txBody>
                  <a:tcPr marL="9525" marR="9525" marT="9525" marB="0" anchor="b"/>
                </a:tc>
                <a:tc>
                  <a:txBody>
                    <a:bodyPr/>
                    <a:lstStyle/>
                    <a:p>
                      <a:pPr algn="r" fontAlgn="b"/>
                      <a:r>
                        <a:rPr lang="ru-RU" sz="1400" b="0" i="0" u="none" strike="noStrike">
                          <a:solidFill>
                            <a:srgbClr val="000000"/>
                          </a:solidFill>
                          <a:effectLst/>
                          <a:latin typeface="Times New Roman CYR"/>
                        </a:rPr>
                        <a:t>10 130 625,3</a:t>
                      </a:r>
                    </a:p>
                  </a:txBody>
                  <a:tcPr marL="9525" marR="9525" marT="9525" marB="0" anchor="b"/>
                </a:tc>
              </a:tr>
              <a:tr h="312319">
                <a:tc>
                  <a:txBody>
                    <a:bodyPr/>
                    <a:lstStyle/>
                    <a:p>
                      <a:pPr algn="l" fontAlgn="b"/>
                      <a:r>
                        <a:rPr lang="en-US" sz="1400" b="0" i="0" u="none" strike="noStrike" dirty="0">
                          <a:solidFill>
                            <a:srgbClr val="000000"/>
                          </a:solidFill>
                          <a:effectLst/>
                          <a:latin typeface="Calibri"/>
                        </a:rPr>
                        <a:t>Defense</a:t>
                      </a:r>
                    </a:p>
                  </a:txBody>
                  <a:tcPr marL="9525" marR="9525" marT="9525" marB="0" anchor="b"/>
                </a:tc>
                <a:tc>
                  <a:txBody>
                    <a:bodyPr/>
                    <a:lstStyle/>
                    <a:p>
                      <a:pPr algn="r" fontAlgn="b"/>
                      <a:r>
                        <a:rPr lang="ru-RU" sz="1400" b="0" i="0" u="none" strike="noStrike" dirty="0">
                          <a:solidFill>
                            <a:srgbClr val="000000"/>
                          </a:solidFill>
                          <a:effectLst/>
                          <a:latin typeface="Times New Roman CYR"/>
                        </a:rPr>
                        <a:t>1 551 362,3</a:t>
                      </a:r>
                    </a:p>
                  </a:txBody>
                  <a:tcPr marL="9525" marR="9525" marT="9525" marB="0" anchor="b"/>
                </a:tc>
                <a:tc>
                  <a:txBody>
                    <a:bodyPr/>
                    <a:lstStyle/>
                    <a:p>
                      <a:pPr algn="r" fontAlgn="b"/>
                      <a:r>
                        <a:rPr lang="ru-RU" sz="1400" b="0" i="0" u="none" strike="noStrike" dirty="0">
                          <a:solidFill>
                            <a:srgbClr val="000000"/>
                          </a:solidFill>
                          <a:effectLst/>
                          <a:latin typeface="Times New Roman CYR"/>
                        </a:rPr>
                        <a:t>1 774 836,6</a:t>
                      </a:r>
                    </a:p>
                  </a:txBody>
                  <a:tcPr marL="9525" marR="9525" marT="9525" marB="0" anchor="b"/>
                </a:tc>
                <a:tc>
                  <a:txBody>
                    <a:bodyPr/>
                    <a:lstStyle/>
                    <a:p>
                      <a:pPr algn="r" fontAlgn="b"/>
                      <a:r>
                        <a:rPr lang="ru-RU" sz="1400" b="0" i="0" u="none" strike="noStrike">
                          <a:solidFill>
                            <a:srgbClr val="000000"/>
                          </a:solidFill>
                          <a:effectLst/>
                          <a:latin typeface="Times New Roman CYR"/>
                        </a:rPr>
                        <a:t>2 382 703,0</a:t>
                      </a:r>
                    </a:p>
                  </a:txBody>
                  <a:tcPr marL="9525" marR="9525" marT="9525" marB="0" anchor="b"/>
                </a:tc>
                <a:tc>
                  <a:txBody>
                    <a:bodyPr/>
                    <a:lstStyle/>
                    <a:p>
                      <a:pPr algn="r" fontAlgn="b"/>
                      <a:r>
                        <a:rPr lang="ru-RU" sz="1400" b="0" i="0" u="none" strike="noStrike">
                          <a:solidFill>
                            <a:srgbClr val="000000"/>
                          </a:solidFill>
                          <a:effectLst/>
                          <a:latin typeface="Times New Roman CYR"/>
                        </a:rPr>
                        <a:t>2 846 533,5</a:t>
                      </a:r>
                    </a:p>
                  </a:txBody>
                  <a:tcPr marL="9525" marR="9525" marT="9525" marB="0" anchor="b"/>
                </a:tc>
                <a:tc>
                  <a:txBody>
                    <a:bodyPr/>
                    <a:lstStyle/>
                    <a:p>
                      <a:pPr algn="r" fontAlgn="b"/>
                      <a:r>
                        <a:rPr lang="ru-RU" sz="1400" b="0" i="0" u="none" strike="noStrike">
                          <a:solidFill>
                            <a:srgbClr val="000000"/>
                          </a:solidFill>
                          <a:effectLst/>
                          <a:latin typeface="Times New Roman CYR"/>
                        </a:rPr>
                        <a:t>3 168 999,5</a:t>
                      </a:r>
                    </a:p>
                  </a:txBody>
                  <a:tcPr marL="9525" marR="9525" marT="9525" marB="0" anchor="b"/>
                </a:tc>
              </a:tr>
              <a:tr h="312319">
                <a:tc>
                  <a:txBody>
                    <a:bodyPr/>
                    <a:lstStyle/>
                    <a:p>
                      <a:pPr algn="l" fontAlgn="b"/>
                      <a:r>
                        <a:rPr lang="en-US" sz="1400" b="0" i="0" u="none" strike="noStrike" dirty="0">
                          <a:solidFill>
                            <a:srgbClr val="000000"/>
                          </a:solidFill>
                          <a:effectLst/>
                          <a:latin typeface="Calibri"/>
                        </a:rPr>
                        <a:t>Public order and safety</a:t>
                      </a:r>
                    </a:p>
                  </a:txBody>
                  <a:tcPr marL="9525" marR="9525" marT="9525" marB="0" anchor="b"/>
                </a:tc>
                <a:tc>
                  <a:txBody>
                    <a:bodyPr/>
                    <a:lstStyle/>
                    <a:p>
                      <a:pPr algn="r" fontAlgn="b"/>
                      <a:r>
                        <a:rPr lang="ru-RU" sz="1400" b="0" i="0" u="none" strike="noStrike" dirty="0">
                          <a:solidFill>
                            <a:srgbClr val="000000"/>
                          </a:solidFill>
                          <a:effectLst/>
                          <a:latin typeface="Times New Roman CYR"/>
                        </a:rPr>
                        <a:t>2 787 161,0</a:t>
                      </a:r>
                    </a:p>
                  </a:txBody>
                  <a:tcPr marL="9525" marR="9525" marT="9525" marB="0" anchor="b"/>
                </a:tc>
                <a:tc>
                  <a:txBody>
                    <a:bodyPr/>
                    <a:lstStyle/>
                    <a:p>
                      <a:pPr algn="r" fontAlgn="b"/>
                      <a:r>
                        <a:rPr lang="ru-RU" sz="1400" b="0" i="0" u="none" strike="noStrike" dirty="0">
                          <a:solidFill>
                            <a:srgbClr val="000000"/>
                          </a:solidFill>
                          <a:effectLst/>
                          <a:latin typeface="Times New Roman CYR"/>
                        </a:rPr>
                        <a:t>534 378,0</a:t>
                      </a:r>
                    </a:p>
                  </a:txBody>
                  <a:tcPr marL="9525" marR="9525" marT="9525" marB="0" anchor="b"/>
                </a:tc>
                <a:tc>
                  <a:txBody>
                    <a:bodyPr/>
                    <a:lstStyle/>
                    <a:p>
                      <a:pPr algn="r" fontAlgn="b"/>
                      <a:r>
                        <a:rPr lang="ru-RU" sz="1400" b="0" i="0" u="none" strike="noStrike">
                          <a:solidFill>
                            <a:srgbClr val="000000"/>
                          </a:solidFill>
                          <a:effectLst/>
                          <a:latin typeface="Times New Roman CYR"/>
                        </a:rPr>
                        <a:t>4 008 338,7</a:t>
                      </a:r>
                    </a:p>
                  </a:txBody>
                  <a:tcPr marL="9525" marR="9525" marT="9525" marB="0" anchor="b"/>
                </a:tc>
                <a:tc>
                  <a:txBody>
                    <a:bodyPr/>
                    <a:lstStyle/>
                    <a:p>
                      <a:pPr algn="r" fontAlgn="b"/>
                      <a:r>
                        <a:rPr lang="ru-RU" sz="1400" b="0" i="0" u="none" strike="noStrike">
                          <a:solidFill>
                            <a:srgbClr val="000000"/>
                          </a:solidFill>
                          <a:effectLst/>
                          <a:latin typeface="Times New Roman CYR"/>
                        </a:rPr>
                        <a:t>5 629 254,0</a:t>
                      </a:r>
                    </a:p>
                  </a:txBody>
                  <a:tcPr marL="9525" marR="9525" marT="9525" marB="0" anchor="b"/>
                </a:tc>
                <a:tc>
                  <a:txBody>
                    <a:bodyPr/>
                    <a:lstStyle/>
                    <a:p>
                      <a:pPr algn="r" fontAlgn="b"/>
                      <a:r>
                        <a:rPr lang="ru-RU" sz="1400" b="0" i="0" u="none" strike="noStrike">
                          <a:solidFill>
                            <a:srgbClr val="000000"/>
                          </a:solidFill>
                          <a:effectLst/>
                          <a:latin typeface="Times New Roman CYR"/>
                        </a:rPr>
                        <a:t>6 551 300,8</a:t>
                      </a:r>
                    </a:p>
                  </a:txBody>
                  <a:tcPr marL="9525" marR="9525" marT="9525" marB="0" anchor="b"/>
                </a:tc>
              </a:tr>
              <a:tr h="617934">
                <a:tc>
                  <a:txBody>
                    <a:bodyPr/>
                    <a:lstStyle/>
                    <a:p>
                      <a:pPr algn="l" fontAlgn="b"/>
                      <a:r>
                        <a:rPr lang="en-US" sz="1400" b="0" i="0" u="none" strike="noStrike" dirty="0">
                          <a:solidFill>
                            <a:srgbClr val="000000"/>
                          </a:solidFill>
                          <a:effectLst/>
                          <a:latin typeface="Calibri"/>
                        </a:rPr>
                        <a:t>Economic issues, not elsewhere classified</a:t>
                      </a:r>
                    </a:p>
                  </a:txBody>
                  <a:tcPr marL="9525" marR="9525" marT="9525" marB="0" anchor="b"/>
                </a:tc>
                <a:tc>
                  <a:txBody>
                    <a:bodyPr/>
                    <a:lstStyle/>
                    <a:p>
                      <a:pPr algn="r" fontAlgn="b"/>
                      <a:r>
                        <a:rPr lang="ru-RU" sz="1400" b="0" i="0" u="none" strike="noStrike" dirty="0">
                          <a:solidFill>
                            <a:srgbClr val="000000"/>
                          </a:solidFill>
                          <a:effectLst/>
                          <a:latin typeface="Times New Roman CYR"/>
                        </a:rPr>
                        <a:t>1 067 367,5</a:t>
                      </a:r>
                    </a:p>
                  </a:txBody>
                  <a:tcPr marL="9525" marR="9525" marT="9525" marB="0" anchor="b"/>
                </a:tc>
                <a:tc>
                  <a:txBody>
                    <a:bodyPr/>
                    <a:lstStyle/>
                    <a:p>
                      <a:pPr algn="r" fontAlgn="b"/>
                      <a:r>
                        <a:rPr lang="ru-RU" sz="1400" b="0" i="0" u="none" strike="noStrike">
                          <a:solidFill>
                            <a:srgbClr val="000000"/>
                          </a:solidFill>
                          <a:effectLst/>
                          <a:latin typeface="Times New Roman CYR"/>
                        </a:rPr>
                        <a:t>2 243 305,7</a:t>
                      </a:r>
                    </a:p>
                  </a:txBody>
                  <a:tcPr marL="9525" marR="9525" marT="9525" marB="0" anchor="b"/>
                </a:tc>
                <a:tc>
                  <a:txBody>
                    <a:bodyPr/>
                    <a:lstStyle/>
                    <a:p>
                      <a:pPr algn="r" fontAlgn="b"/>
                      <a:r>
                        <a:rPr lang="ru-RU" sz="1400" b="0" i="0" u="none" strike="noStrike" dirty="0">
                          <a:solidFill>
                            <a:srgbClr val="000000"/>
                          </a:solidFill>
                          <a:effectLst/>
                          <a:latin typeface="Times New Roman CYR"/>
                        </a:rPr>
                        <a:t>8 008 077,3</a:t>
                      </a:r>
                    </a:p>
                  </a:txBody>
                  <a:tcPr marL="9525" marR="9525" marT="9525" marB="0" anchor="b"/>
                </a:tc>
                <a:tc>
                  <a:txBody>
                    <a:bodyPr/>
                    <a:lstStyle/>
                    <a:p>
                      <a:pPr algn="r" fontAlgn="b"/>
                      <a:r>
                        <a:rPr lang="ru-RU" sz="1400" b="0" i="0" u="none" strike="noStrike">
                          <a:solidFill>
                            <a:srgbClr val="000000"/>
                          </a:solidFill>
                          <a:effectLst/>
                          <a:latin typeface="Times New Roman CYR"/>
                        </a:rPr>
                        <a:t>10 801 740,6</a:t>
                      </a:r>
                    </a:p>
                  </a:txBody>
                  <a:tcPr marL="9525" marR="9525" marT="9525" marB="0" anchor="b"/>
                </a:tc>
                <a:tc>
                  <a:txBody>
                    <a:bodyPr/>
                    <a:lstStyle/>
                    <a:p>
                      <a:pPr algn="r" fontAlgn="b"/>
                      <a:r>
                        <a:rPr lang="ru-RU" sz="1400" b="0" i="0" u="none" strike="noStrike">
                          <a:solidFill>
                            <a:srgbClr val="000000"/>
                          </a:solidFill>
                          <a:effectLst/>
                          <a:latin typeface="Times New Roman CYR"/>
                        </a:rPr>
                        <a:t>15 553 305,8</a:t>
                      </a:r>
                    </a:p>
                  </a:txBody>
                  <a:tcPr marL="9525" marR="9525" marT="9525" marB="0" anchor="b"/>
                </a:tc>
              </a:tr>
              <a:tr h="397773">
                <a:tc>
                  <a:txBody>
                    <a:bodyPr/>
                    <a:lstStyle/>
                    <a:p>
                      <a:pPr algn="l" fontAlgn="b"/>
                      <a:r>
                        <a:rPr lang="en-US" sz="1400" b="0" i="0" u="none" strike="noStrike" dirty="0">
                          <a:solidFill>
                            <a:srgbClr val="000000"/>
                          </a:solidFill>
                          <a:effectLst/>
                          <a:latin typeface="Calibri"/>
                        </a:rPr>
                        <a:t>Environmental protection</a:t>
                      </a:r>
                    </a:p>
                  </a:txBody>
                  <a:tcPr marL="9525" marR="9525" marT="9525" marB="0" anchor="b"/>
                </a:tc>
                <a:tc>
                  <a:txBody>
                    <a:bodyPr/>
                    <a:lstStyle/>
                    <a:p>
                      <a:pPr algn="r" fontAlgn="b"/>
                      <a:r>
                        <a:rPr lang="ru-RU" sz="1400" b="0" i="0" u="none" strike="noStrike">
                          <a:solidFill>
                            <a:srgbClr val="000000"/>
                          </a:solidFill>
                          <a:effectLst/>
                          <a:latin typeface="Times New Roman CYR"/>
                        </a:rPr>
                        <a:t>108 187,2</a:t>
                      </a:r>
                    </a:p>
                  </a:txBody>
                  <a:tcPr marL="9525" marR="9525" marT="9525" marB="0" anchor="b"/>
                </a:tc>
                <a:tc>
                  <a:txBody>
                    <a:bodyPr/>
                    <a:lstStyle/>
                    <a:p>
                      <a:pPr algn="r" fontAlgn="b"/>
                      <a:r>
                        <a:rPr lang="ru-RU" sz="1400" b="0" i="0" u="none" strike="noStrike" dirty="0">
                          <a:solidFill>
                            <a:srgbClr val="000000"/>
                          </a:solidFill>
                          <a:effectLst/>
                          <a:latin typeface="Times New Roman CYR"/>
                        </a:rPr>
                        <a:t>399 664,6</a:t>
                      </a:r>
                    </a:p>
                  </a:txBody>
                  <a:tcPr marL="9525" marR="9525" marT="9525" marB="0" anchor="b"/>
                </a:tc>
                <a:tc>
                  <a:txBody>
                    <a:bodyPr/>
                    <a:lstStyle/>
                    <a:p>
                      <a:pPr algn="r" fontAlgn="b"/>
                      <a:r>
                        <a:rPr lang="ru-RU" sz="1400" b="0" i="0" u="none" strike="noStrike" dirty="0">
                          <a:solidFill>
                            <a:srgbClr val="000000"/>
                          </a:solidFill>
                          <a:effectLst/>
                          <a:latin typeface="Times New Roman CYR"/>
                        </a:rPr>
                        <a:t>581 798,4</a:t>
                      </a:r>
                    </a:p>
                  </a:txBody>
                  <a:tcPr marL="9525" marR="9525" marT="9525" marB="0" anchor="b"/>
                </a:tc>
                <a:tc>
                  <a:txBody>
                    <a:bodyPr/>
                    <a:lstStyle/>
                    <a:p>
                      <a:pPr algn="r" fontAlgn="b"/>
                      <a:r>
                        <a:rPr lang="ru-RU" sz="1400" b="0" i="0" u="none" strike="noStrike">
                          <a:solidFill>
                            <a:srgbClr val="000000"/>
                          </a:solidFill>
                          <a:effectLst/>
                          <a:latin typeface="Times New Roman CYR"/>
                        </a:rPr>
                        <a:t>567 835,4</a:t>
                      </a:r>
                    </a:p>
                  </a:txBody>
                  <a:tcPr marL="9525" marR="9525" marT="9525" marB="0" anchor="b"/>
                </a:tc>
                <a:tc>
                  <a:txBody>
                    <a:bodyPr/>
                    <a:lstStyle/>
                    <a:p>
                      <a:pPr algn="r" fontAlgn="b"/>
                      <a:r>
                        <a:rPr lang="ru-RU" sz="1400" b="0" i="0" u="none" strike="noStrike">
                          <a:solidFill>
                            <a:srgbClr val="000000"/>
                          </a:solidFill>
                          <a:effectLst/>
                          <a:latin typeface="Times New Roman CYR"/>
                        </a:rPr>
                        <a:t>561 997,8</a:t>
                      </a:r>
                    </a:p>
                  </a:txBody>
                  <a:tcPr marL="9525" marR="9525" marT="9525" marB="0" anchor="b"/>
                </a:tc>
              </a:tr>
              <a:tr h="465126">
                <a:tc>
                  <a:txBody>
                    <a:bodyPr/>
                    <a:lstStyle/>
                    <a:p>
                      <a:pPr algn="l" fontAlgn="b"/>
                      <a:r>
                        <a:rPr lang="en-US" sz="1400" b="0" i="0" u="none" strike="noStrike" dirty="0">
                          <a:solidFill>
                            <a:srgbClr val="000000"/>
                          </a:solidFill>
                          <a:effectLst/>
                          <a:latin typeface="Times New Roman CYR"/>
                        </a:rPr>
                        <a:t>Housing and communal services</a:t>
                      </a:r>
                    </a:p>
                  </a:txBody>
                  <a:tcPr marL="9525" marR="9525" marT="9525" marB="0" anchor="b"/>
                </a:tc>
                <a:tc>
                  <a:txBody>
                    <a:bodyPr/>
                    <a:lstStyle/>
                    <a:p>
                      <a:pPr algn="r" fontAlgn="b"/>
                      <a:r>
                        <a:rPr lang="ru-RU" sz="1400" b="0" i="0" u="none" strike="noStrike">
                          <a:solidFill>
                            <a:srgbClr val="000000"/>
                          </a:solidFill>
                          <a:effectLst/>
                          <a:latin typeface="Times New Roman CYR"/>
                        </a:rPr>
                        <a:t>1 710 629,4</a:t>
                      </a:r>
                    </a:p>
                  </a:txBody>
                  <a:tcPr marL="9525" marR="9525" marT="9525" marB="0" anchor="b"/>
                </a:tc>
                <a:tc>
                  <a:txBody>
                    <a:bodyPr/>
                    <a:lstStyle/>
                    <a:p>
                      <a:pPr algn="r" fontAlgn="b"/>
                      <a:r>
                        <a:rPr lang="ru-RU" sz="1400" b="0" i="0" u="none" strike="noStrike">
                          <a:solidFill>
                            <a:srgbClr val="000000"/>
                          </a:solidFill>
                          <a:effectLst/>
                          <a:latin typeface="Times New Roman CYR"/>
                        </a:rPr>
                        <a:t>2 303 054,1</a:t>
                      </a:r>
                    </a:p>
                  </a:txBody>
                  <a:tcPr marL="9525" marR="9525" marT="9525" marB="0" anchor="b"/>
                </a:tc>
                <a:tc>
                  <a:txBody>
                    <a:bodyPr/>
                    <a:lstStyle/>
                    <a:p>
                      <a:pPr algn="r" fontAlgn="b"/>
                      <a:r>
                        <a:rPr lang="ru-RU" sz="1400" b="0" i="0" u="none" strike="noStrike" dirty="0">
                          <a:solidFill>
                            <a:srgbClr val="000000"/>
                          </a:solidFill>
                          <a:effectLst/>
                          <a:latin typeface="Times New Roman CYR"/>
                        </a:rPr>
                        <a:t>2 441 795,9</a:t>
                      </a:r>
                    </a:p>
                  </a:txBody>
                  <a:tcPr marL="9525" marR="9525" marT="9525" marB="0" anchor="b"/>
                </a:tc>
                <a:tc>
                  <a:txBody>
                    <a:bodyPr/>
                    <a:lstStyle/>
                    <a:p>
                      <a:pPr algn="r" fontAlgn="b"/>
                      <a:r>
                        <a:rPr lang="ru-RU" sz="1400" b="0" i="0" u="none" strike="noStrike" dirty="0">
                          <a:solidFill>
                            <a:srgbClr val="000000"/>
                          </a:solidFill>
                          <a:effectLst/>
                          <a:latin typeface="Times New Roman CYR"/>
                        </a:rPr>
                        <a:t>2 504 236,0</a:t>
                      </a:r>
                    </a:p>
                  </a:txBody>
                  <a:tcPr marL="9525" marR="9525" marT="9525" marB="0" anchor="b"/>
                </a:tc>
                <a:tc>
                  <a:txBody>
                    <a:bodyPr/>
                    <a:lstStyle/>
                    <a:p>
                      <a:pPr algn="r" fontAlgn="b"/>
                      <a:r>
                        <a:rPr lang="ru-RU" sz="1400" b="0" i="0" u="none" strike="noStrike">
                          <a:solidFill>
                            <a:srgbClr val="000000"/>
                          </a:solidFill>
                          <a:effectLst/>
                          <a:latin typeface="Times New Roman CYR"/>
                        </a:rPr>
                        <a:t>2 893 312,9</a:t>
                      </a:r>
                    </a:p>
                  </a:txBody>
                  <a:tcPr marL="9525" marR="9525" marT="9525" marB="0" anchor="b"/>
                </a:tc>
              </a:tr>
              <a:tr h="312319">
                <a:tc>
                  <a:txBody>
                    <a:bodyPr/>
                    <a:lstStyle/>
                    <a:p>
                      <a:pPr algn="l" fontAlgn="b"/>
                      <a:r>
                        <a:rPr lang="en-US" sz="1400" b="0" i="0" u="none" strike="noStrike" dirty="0">
                          <a:solidFill>
                            <a:srgbClr val="000000"/>
                          </a:solidFill>
                          <a:effectLst/>
                          <a:latin typeface="Calibri"/>
                        </a:rPr>
                        <a:t>healthcare</a:t>
                      </a:r>
                    </a:p>
                  </a:txBody>
                  <a:tcPr marL="9525" marR="9525" marT="9525" marB="0" anchor="b"/>
                </a:tc>
                <a:tc>
                  <a:txBody>
                    <a:bodyPr/>
                    <a:lstStyle/>
                    <a:p>
                      <a:pPr algn="r" fontAlgn="b"/>
                      <a:r>
                        <a:rPr lang="ru-RU" sz="1400" b="0" i="0" u="none" strike="noStrike">
                          <a:solidFill>
                            <a:srgbClr val="000000"/>
                          </a:solidFill>
                          <a:effectLst/>
                          <a:latin typeface="Times New Roman CYR"/>
                        </a:rPr>
                        <a:t>3 664 862,5</a:t>
                      </a:r>
                    </a:p>
                  </a:txBody>
                  <a:tcPr marL="9525" marR="9525" marT="9525" marB="0" anchor="b"/>
                </a:tc>
                <a:tc>
                  <a:txBody>
                    <a:bodyPr/>
                    <a:lstStyle/>
                    <a:p>
                      <a:pPr algn="r" fontAlgn="b"/>
                      <a:r>
                        <a:rPr lang="ru-RU" sz="1400" b="0" i="0" u="none" strike="noStrike">
                          <a:solidFill>
                            <a:srgbClr val="000000"/>
                          </a:solidFill>
                          <a:effectLst/>
                          <a:latin typeface="Times New Roman CYR"/>
                        </a:rPr>
                        <a:t>4 376 160,1</a:t>
                      </a:r>
                    </a:p>
                  </a:txBody>
                  <a:tcPr marL="9525" marR="9525" marT="9525" marB="0" anchor="b"/>
                </a:tc>
                <a:tc>
                  <a:txBody>
                    <a:bodyPr/>
                    <a:lstStyle/>
                    <a:p>
                      <a:pPr algn="r" fontAlgn="b"/>
                      <a:r>
                        <a:rPr lang="ru-RU" sz="1400" b="0" i="0" u="none" strike="noStrike">
                          <a:solidFill>
                            <a:srgbClr val="000000"/>
                          </a:solidFill>
                          <a:effectLst/>
                          <a:latin typeface="Times New Roman CYR"/>
                        </a:rPr>
                        <a:t>5 809 784,8</a:t>
                      </a:r>
                    </a:p>
                  </a:txBody>
                  <a:tcPr marL="9525" marR="9525" marT="9525" marB="0" anchor="b"/>
                </a:tc>
                <a:tc>
                  <a:txBody>
                    <a:bodyPr/>
                    <a:lstStyle/>
                    <a:p>
                      <a:pPr algn="r" fontAlgn="b"/>
                      <a:r>
                        <a:rPr lang="ru-RU" sz="1400" b="0" i="0" u="none" strike="noStrike">
                          <a:solidFill>
                            <a:srgbClr val="000000"/>
                          </a:solidFill>
                          <a:effectLst/>
                          <a:latin typeface="Times New Roman CYR"/>
                        </a:rPr>
                        <a:t>6 413 264,0</a:t>
                      </a:r>
                    </a:p>
                  </a:txBody>
                  <a:tcPr marL="9525" marR="9525" marT="9525" marB="0" anchor="b"/>
                </a:tc>
                <a:tc>
                  <a:txBody>
                    <a:bodyPr/>
                    <a:lstStyle/>
                    <a:p>
                      <a:pPr algn="r" fontAlgn="b"/>
                      <a:r>
                        <a:rPr lang="ru-RU" sz="1400" b="0" i="0" u="none" strike="noStrike">
                          <a:solidFill>
                            <a:srgbClr val="000000"/>
                          </a:solidFill>
                          <a:effectLst/>
                          <a:latin typeface="Times New Roman CYR"/>
                        </a:rPr>
                        <a:t>9 084 196,1</a:t>
                      </a:r>
                    </a:p>
                  </a:txBody>
                  <a:tcPr marL="9525" marR="9525" marT="9525" marB="0" anchor="b"/>
                </a:tc>
              </a:tr>
              <a:tr h="312319">
                <a:tc>
                  <a:txBody>
                    <a:bodyPr/>
                    <a:lstStyle/>
                    <a:p>
                      <a:pPr algn="l" fontAlgn="b"/>
                      <a:r>
                        <a:rPr lang="en-US" sz="1400" b="0" i="0" u="none" strike="noStrike" dirty="0">
                          <a:solidFill>
                            <a:srgbClr val="000000"/>
                          </a:solidFill>
                          <a:effectLst/>
                          <a:latin typeface="Calibri"/>
                        </a:rPr>
                        <a:t>culture and religion</a:t>
                      </a:r>
                    </a:p>
                  </a:txBody>
                  <a:tcPr marL="9525" marR="9525" marT="9525" marB="0" anchor="b"/>
                </a:tc>
                <a:tc>
                  <a:txBody>
                    <a:bodyPr/>
                    <a:lstStyle/>
                    <a:p>
                      <a:pPr algn="r" fontAlgn="b"/>
                      <a:r>
                        <a:rPr lang="ru-RU" sz="1400" b="0" i="0" u="none" strike="noStrike">
                          <a:solidFill>
                            <a:srgbClr val="000000"/>
                          </a:solidFill>
                          <a:effectLst/>
                          <a:latin typeface="Times New Roman CYR"/>
                        </a:rPr>
                        <a:t>995 574,9</a:t>
                      </a:r>
                    </a:p>
                  </a:txBody>
                  <a:tcPr marL="9525" marR="9525" marT="9525" marB="0" anchor="b"/>
                </a:tc>
                <a:tc>
                  <a:txBody>
                    <a:bodyPr/>
                    <a:lstStyle/>
                    <a:p>
                      <a:pPr algn="r" fontAlgn="b"/>
                      <a:r>
                        <a:rPr lang="ru-RU" sz="1400" b="0" i="0" u="none" strike="noStrike">
                          <a:solidFill>
                            <a:srgbClr val="000000"/>
                          </a:solidFill>
                          <a:effectLst/>
                          <a:latin typeface="Times New Roman CYR"/>
                        </a:rPr>
                        <a:t>1 130 555,3</a:t>
                      </a:r>
                    </a:p>
                  </a:txBody>
                  <a:tcPr marL="9525" marR="9525" marT="9525" marB="0" anchor="b"/>
                </a:tc>
                <a:tc>
                  <a:txBody>
                    <a:bodyPr/>
                    <a:lstStyle/>
                    <a:p>
                      <a:pPr algn="r" fontAlgn="b"/>
                      <a:r>
                        <a:rPr lang="ru-RU" sz="1400" b="0" i="0" u="none" strike="noStrike">
                          <a:solidFill>
                            <a:srgbClr val="000000"/>
                          </a:solidFill>
                          <a:effectLst/>
                          <a:latin typeface="Times New Roman CYR"/>
                        </a:rPr>
                        <a:t>1 382 469,4</a:t>
                      </a:r>
                    </a:p>
                  </a:txBody>
                  <a:tcPr marL="9525" marR="9525" marT="9525" marB="0" anchor="b"/>
                </a:tc>
                <a:tc>
                  <a:txBody>
                    <a:bodyPr/>
                    <a:lstStyle/>
                    <a:p>
                      <a:pPr algn="r" fontAlgn="b"/>
                      <a:r>
                        <a:rPr lang="ru-RU" sz="1400" b="0" i="0" u="none" strike="noStrike" dirty="0">
                          <a:solidFill>
                            <a:srgbClr val="000000"/>
                          </a:solidFill>
                          <a:effectLst/>
                          <a:latin typeface="Times New Roman CYR"/>
                        </a:rPr>
                        <a:t>1 560 123,3</a:t>
                      </a:r>
                    </a:p>
                  </a:txBody>
                  <a:tcPr marL="9525" marR="9525" marT="9525" marB="0" anchor="b"/>
                </a:tc>
                <a:tc>
                  <a:txBody>
                    <a:bodyPr/>
                    <a:lstStyle/>
                    <a:p>
                      <a:pPr algn="r" fontAlgn="b"/>
                      <a:r>
                        <a:rPr lang="ru-RU" sz="1400" b="0" i="0" u="none" strike="noStrike" dirty="0">
                          <a:solidFill>
                            <a:srgbClr val="000000"/>
                          </a:solidFill>
                          <a:effectLst/>
                          <a:latin typeface="Times New Roman CYR"/>
                        </a:rPr>
                        <a:t>2 234 489,7</a:t>
                      </a:r>
                    </a:p>
                  </a:txBody>
                  <a:tcPr marL="9525" marR="9525" marT="9525" marB="0" anchor="b"/>
                </a:tc>
              </a:tr>
              <a:tr h="312319">
                <a:tc>
                  <a:txBody>
                    <a:bodyPr/>
                    <a:lstStyle/>
                    <a:p>
                      <a:pPr algn="l" fontAlgn="b"/>
                      <a:r>
                        <a:rPr lang="en-US" sz="1400" b="0" i="0" u="none" strike="noStrike" dirty="0">
                          <a:solidFill>
                            <a:srgbClr val="000000"/>
                          </a:solidFill>
                          <a:effectLst/>
                          <a:latin typeface="Calibri"/>
                        </a:rPr>
                        <a:t>education</a:t>
                      </a:r>
                    </a:p>
                  </a:txBody>
                  <a:tcPr marL="9525" marR="9525" marT="9525" marB="0" anchor="b"/>
                </a:tc>
                <a:tc>
                  <a:txBody>
                    <a:bodyPr/>
                    <a:lstStyle/>
                    <a:p>
                      <a:pPr algn="r" fontAlgn="b"/>
                      <a:r>
                        <a:rPr lang="ru-RU" sz="1400" b="0" i="0" u="none" strike="noStrike">
                          <a:solidFill>
                            <a:srgbClr val="000000"/>
                          </a:solidFill>
                          <a:effectLst/>
                          <a:latin typeface="Times New Roman CYR"/>
                        </a:rPr>
                        <a:t>8 012 760,8</a:t>
                      </a:r>
                    </a:p>
                  </a:txBody>
                  <a:tcPr marL="9525" marR="9525" marT="9525" marB="0" anchor="b"/>
                </a:tc>
                <a:tc>
                  <a:txBody>
                    <a:bodyPr/>
                    <a:lstStyle/>
                    <a:p>
                      <a:pPr algn="r" fontAlgn="b"/>
                      <a:r>
                        <a:rPr lang="ru-RU" sz="1400" b="0" i="0" u="none" strike="noStrike">
                          <a:solidFill>
                            <a:srgbClr val="000000"/>
                          </a:solidFill>
                          <a:effectLst/>
                          <a:latin typeface="Times New Roman CYR"/>
                        </a:rPr>
                        <a:t>9 616 593,2</a:t>
                      </a:r>
                    </a:p>
                  </a:txBody>
                  <a:tcPr marL="9525" marR="9525" marT="9525" marB="0" anchor="b"/>
                </a:tc>
                <a:tc>
                  <a:txBody>
                    <a:bodyPr/>
                    <a:lstStyle/>
                    <a:p>
                      <a:pPr algn="r" fontAlgn="b"/>
                      <a:r>
                        <a:rPr lang="ru-RU" sz="1400" b="0" i="0" u="none" strike="noStrike">
                          <a:solidFill>
                            <a:srgbClr val="000000"/>
                          </a:solidFill>
                          <a:effectLst/>
                          <a:latin typeface="Times New Roman CYR"/>
                        </a:rPr>
                        <a:t>11 498 445,9</a:t>
                      </a:r>
                    </a:p>
                  </a:txBody>
                  <a:tcPr marL="9525" marR="9525" marT="9525" marB="0" anchor="b"/>
                </a:tc>
                <a:tc>
                  <a:txBody>
                    <a:bodyPr/>
                    <a:lstStyle/>
                    <a:p>
                      <a:pPr algn="r" fontAlgn="b"/>
                      <a:r>
                        <a:rPr lang="ru-RU" sz="1400" b="0" i="0" u="none" strike="noStrike">
                          <a:solidFill>
                            <a:srgbClr val="000000"/>
                          </a:solidFill>
                          <a:effectLst/>
                          <a:latin typeface="Times New Roman CYR"/>
                        </a:rPr>
                        <a:t>11 993 832,4</a:t>
                      </a:r>
                    </a:p>
                  </a:txBody>
                  <a:tcPr marL="9525" marR="9525" marT="9525" marB="0" anchor="b"/>
                </a:tc>
                <a:tc>
                  <a:txBody>
                    <a:bodyPr/>
                    <a:lstStyle/>
                    <a:p>
                      <a:pPr algn="r" fontAlgn="b"/>
                      <a:r>
                        <a:rPr lang="ru-RU" sz="1400" b="0" i="0" u="none" strike="noStrike" dirty="0">
                          <a:solidFill>
                            <a:srgbClr val="000000"/>
                          </a:solidFill>
                          <a:effectLst/>
                          <a:latin typeface="Times New Roman CYR"/>
                        </a:rPr>
                        <a:t>18 239 033,8</a:t>
                      </a:r>
                    </a:p>
                  </a:txBody>
                  <a:tcPr marL="9525" marR="9525" marT="9525" marB="0" anchor="b"/>
                </a:tc>
              </a:tr>
              <a:tr h="312319">
                <a:tc>
                  <a:txBody>
                    <a:bodyPr/>
                    <a:lstStyle/>
                    <a:p>
                      <a:pPr algn="l" fontAlgn="b"/>
                      <a:r>
                        <a:rPr lang="en-US" sz="1400" b="0" i="0" u="none" strike="noStrike" dirty="0">
                          <a:solidFill>
                            <a:srgbClr val="000000"/>
                          </a:solidFill>
                          <a:effectLst/>
                          <a:latin typeface="Calibri"/>
                        </a:rPr>
                        <a:t>social protection</a:t>
                      </a:r>
                    </a:p>
                  </a:txBody>
                  <a:tcPr marL="9525" marR="9525" marT="9525" marB="0" anchor="b"/>
                </a:tc>
                <a:tc>
                  <a:txBody>
                    <a:bodyPr/>
                    <a:lstStyle/>
                    <a:p>
                      <a:pPr algn="r" fontAlgn="b"/>
                      <a:r>
                        <a:rPr lang="ru-RU" sz="1400" b="0" i="0" u="none" strike="noStrike">
                          <a:solidFill>
                            <a:srgbClr val="000000"/>
                          </a:solidFill>
                          <a:effectLst/>
                          <a:latin typeface="Times New Roman CYR"/>
                        </a:rPr>
                        <a:t>3 780 592,5</a:t>
                      </a:r>
                    </a:p>
                  </a:txBody>
                  <a:tcPr marL="9525" marR="9525" marT="9525" marB="0" anchor="b"/>
                </a:tc>
                <a:tc>
                  <a:txBody>
                    <a:bodyPr/>
                    <a:lstStyle/>
                    <a:p>
                      <a:pPr algn="r" fontAlgn="b"/>
                      <a:r>
                        <a:rPr lang="ru-RU" sz="1400" b="0" i="0" u="none" strike="noStrike">
                          <a:solidFill>
                            <a:srgbClr val="000000"/>
                          </a:solidFill>
                          <a:effectLst/>
                          <a:latin typeface="Times New Roman CYR"/>
                        </a:rPr>
                        <a:t>4 659 247,7</a:t>
                      </a:r>
                    </a:p>
                  </a:txBody>
                  <a:tcPr marL="9525" marR="9525" marT="9525" marB="0" anchor="b"/>
                </a:tc>
                <a:tc>
                  <a:txBody>
                    <a:bodyPr/>
                    <a:lstStyle/>
                    <a:p>
                      <a:pPr algn="r" fontAlgn="b"/>
                      <a:r>
                        <a:rPr lang="ru-RU" sz="1400" b="0" i="0" u="none" strike="noStrike">
                          <a:solidFill>
                            <a:srgbClr val="000000"/>
                          </a:solidFill>
                          <a:effectLst/>
                          <a:latin typeface="Times New Roman CYR"/>
                        </a:rPr>
                        <a:t>5 587 468,6</a:t>
                      </a:r>
                    </a:p>
                  </a:txBody>
                  <a:tcPr marL="9525" marR="9525" marT="9525" marB="0" anchor="b"/>
                </a:tc>
                <a:tc>
                  <a:txBody>
                    <a:bodyPr/>
                    <a:lstStyle/>
                    <a:p>
                      <a:pPr algn="r" fontAlgn="b"/>
                      <a:r>
                        <a:rPr lang="ru-RU" sz="1400" b="0" i="0" u="none" strike="noStrike">
                          <a:solidFill>
                            <a:srgbClr val="000000"/>
                          </a:solidFill>
                          <a:effectLst/>
                          <a:latin typeface="Times New Roman CYR"/>
                        </a:rPr>
                        <a:t>11 075 226,2</a:t>
                      </a:r>
                    </a:p>
                  </a:txBody>
                  <a:tcPr marL="9525" marR="9525" marT="9525" marB="0" anchor="b"/>
                </a:tc>
                <a:tc>
                  <a:txBody>
                    <a:bodyPr/>
                    <a:lstStyle/>
                    <a:p>
                      <a:pPr algn="r" fontAlgn="b"/>
                      <a:r>
                        <a:rPr lang="ru-RU" sz="1400" b="0" i="0" u="none" strike="noStrike" dirty="0">
                          <a:solidFill>
                            <a:srgbClr val="000000"/>
                          </a:solidFill>
                          <a:effectLst/>
                          <a:latin typeface="Times New Roman CYR"/>
                        </a:rPr>
                        <a:t>14 182 532,2</a:t>
                      </a:r>
                    </a:p>
                  </a:txBody>
                  <a:tcPr marL="9525" marR="9525" marT="9525" marB="0" anchor="b"/>
                </a:tc>
              </a:tr>
              <a:tr h="923550">
                <a:tc>
                  <a:txBody>
                    <a:bodyPr/>
                    <a:lstStyle/>
                    <a:p>
                      <a:pPr algn="l" fontAlgn="b"/>
                      <a:r>
                        <a:rPr lang="en-US" sz="1400" b="0" i="0" u="none" strike="noStrike" dirty="0">
                          <a:solidFill>
                            <a:srgbClr val="000000"/>
                          </a:solidFill>
                          <a:effectLst/>
                          <a:latin typeface="Calibri"/>
                        </a:rPr>
                        <a:t>Expenditure on acquisition of nonfinancial assets</a:t>
                      </a:r>
                    </a:p>
                  </a:txBody>
                  <a:tcPr marL="9525" marR="9525" marT="9525" marB="0" anchor="b"/>
                </a:tc>
                <a:tc>
                  <a:txBody>
                    <a:bodyPr/>
                    <a:lstStyle/>
                    <a:p>
                      <a:pPr algn="r" fontAlgn="b"/>
                      <a:r>
                        <a:rPr lang="ru-RU" sz="1400" b="1" i="0" u="none" strike="noStrike" dirty="0">
                          <a:solidFill>
                            <a:srgbClr val="000000"/>
                          </a:solidFill>
                          <a:effectLst/>
                          <a:latin typeface="Times New Roman Cyr"/>
                        </a:rPr>
                        <a:t>6 387 203,6</a:t>
                      </a:r>
                    </a:p>
                  </a:txBody>
                  <a:tcPr marL="9525" marR="9525" marT="9525" marB="0" anchor="b"/>
                </a:tc>
                <a:tc>
                  <a:txBody>
                    <a:bodyPr/>
                    <a:lstStyle/>
                    <a:p>
                      <a:pPr algn="r" fontAlgn="b"/>
                      <a:r>
                        <a:rPr lang="ru-RU" sz="1400" b="1" i="0" u="none" strike="noStrike" dirty="0">
                          <a:solidFill>
                            <a:srgbClr val="000000"/>
                          </a:solidFill>
                          <a:effectLst/>
                          <a:latin typeface="Times New Roman Cyr"/>
                        </a:rPr>
                        <a:t>8 087 694,7</a:t>
                      </a:r>
                    </a:p>
                  </a:txBody>
                  <a:tcPr marL="9525" marR="9525" marT="9525" marB="0" anchor="b"/>
                </a:tc>
                <a:tc>
                  <a:txBody>
                    <a:bodyPr/>
                    <a:lstStyle/>
                    <a:p>
                      <a:pPr algn="r" fontAlgn="b"/>
                      <a:r>
                        <a:rPr lang="ru-RU" sz="1400" b="1" i="0" u="none" strike="noStrike" dirty="0">
                          <a:solidFill>
                            <a:srgbClr val="000000"/>
                          </a:solidFill>
                          <a:effectLst/>
                          <a:latin typeface="Times New Roman Cyr"/>
                        </a:rPr>
                        <a:t>8 523 412,6</a:t>
                      </a:r>
                    </a:p>
                  </a:txBody>
                  <a:tcPr marL="9525" marR="9525" marT="9525" marB="0" anchor="b"/>
                </a:tc>
                <a:tc>
                  <a:txBody>
                    <a:bodyPr/>
                    <a:lstStyle/>
                    <a:p>
                      <a:pPr algn="r" fontAlgn="b"/>
                      <a:r>
                        <a:rPr lang="ru-RU" sz="1400" b="1" i="0" u="none" strike="noStrike" dirty="0">
                          <a:solidFill>
                            <a:srgbClr val="000000"/>
                          </a:solidFill>
                          <a:effectLst/>
                          <a:latin typeface="Times New Roman Cyr"/>
                        </a:rPr>
                        <a:t>7 197 756,9</a:t>
                      </a:r>
                    </a:p>
                  </a:txBody>
                  <a:tcPr marL="9525" marR="9525" marT="9525" marB="0" anchor="b"/>
                </a:tc>
                <a:tc>
                  <a:txBody>
                    <a:bodyPr/>
                    <a:lstStyle/>
                    <a:p>
                      <a:pPr algn="r" fontAlgn="b"/>
                      <a:r>
                        <a:rPr lang="ru-RU" sz="1400" b="1" i="0" u="none" strike="noStrike" dirty="0">
                          <a:solidFill>
                            <a:srgbClr val="000000"/>
                          </a:solidFill>
                          <a:effectLst/>
                          <a:latin typeface="Times New Roman Cyr"/>
                        </a:rPr>
                        <a:t>8 944 302,5</a:t>
                      </a:r>
                    </a:p>
                  </a:txBody>
                  <a:tcPr marL="9525" marR="9525" marT="9525" marB="0" anchor="b"/>
                </a:tc>
              </a:tr>
            </a:tbl>
          </a:graphicData>
        </a:graphic>
      </p:graphicFrame>
      <p:sp>
        <p:nvSpPr>
          <p:cNvPr id="6" name="Прямоугольник 5"/>
          <p:cNvSpPr/>
          <p:nvPr/>
        </p:nvSpPr>
        <p:spPr>
          <a:xfrm>
            <a:off x="611561" y="0"/>
            <a:ext cx="7825977" cy="830997"/>
          </a:xfrm>
          <a:prstGeom prst="rect">
            <a:avLst/>
          </a:prstGeom>
          <a:solidFill>
            <a:schemeClr val="bg1"/>
          </a:solidFill>
          <a:ln>
            <a:solidFill>
              <a:schemeClr val="bg1"/>
            </a:solidFill>
          </a:ln>
        </p:spPr>
        <p:txBody>
          <a:bodyPr wrap="square" lIns="91440" tIns="45720" rIns="91440" bIns="45720">
            <a:spAutoFit/>
          </a:bodyPr>
          <a:lstStyle/>
          <a:p>
            <a:pPr algn="ctr"/>
            <a:r>
              <a:rPr lang="en-US" sz="2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Government expenditure in Kyrgyz Republic</a:t>
            </a:r>
          </a:p>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thousand </a:t>
            </a:r>
            <a:r>
              <a:rPr lang="en-US" sz="2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soms</a:t>
            </a: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t>
            </a:r>
            <a:endParaRPr lang="ru-RU"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7" name="Номер слайда 6"/>
          <p:cNvSpPr>
            <a:spLocks noGrp="1"/>
          </p:cNvSpPr>
          <p:nvPr>
            <p:ph type="sldNum" sz="quarter" idx="12"/>
          </p:nvPr>
        </p:nvSpPr>
        <p:spPr/>
        <p:txBody>
          <a:bodyPr/>
          <a:lstStyle/>
          <a:p>
            <a:fld id="{504B5C03-247F-4CBE-92F0-F573C25D5553}" type="slidenum">
              <a:rPr lang="ru-RU" smtClean="0"/>
              <a:t>7</a:t>
            </a:fld>
            <a:endParaRPr lang="ru-RU"/>
          </a:p>
        </p:txBody>
      </p:sp>
    </p:spTree>
    <p:extLst>
      <p:ext uri="{BB962C8B-B14F-4D97-AF65-F5344CB8AC3E}">
        <p14:creationId xmlns:p14="http://schemas.microsoft.com/office/powerpoint/2010/main" val="48893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extLst>
              <p:ext uri="{D42A27DB-BD31-4B8C-83A1-F6EECF244321}">
                <p14:modId xmlns:p14="http://schemas.microsoft.com/office/powerpoint/2010/main" val="692655698"/>
              </p:ext>
            </p:extLst>
          </p:nvPr>
        </p:nvGraphicFramePr>
        <p:xfrm>
          <a:off x="611560" y="188641"/>
          <a:ext cx="8064896" cy="6120680"/>
        </p:xfrm>
        <a:graphic>
          <a:graphicData uri="http://schemas.openxmlformats.org/drawingml/2006/chart">
            <c:chart xmlns:c="http://schemas.openxmlformats.org/drawingml/2006/chart" xmlns:r="http://schemas.openxmlformats.org/officeDocument/2006/relationships" r:id="rId2"/>
          </a:graphicData>
        </a:graphic>
      </p:graphicFrame>
      <p:sp>
        <p:nvSpPr>
          <p:cNvPr id="3" name="Номер слайда 2"/>
          <p:cNvSpPr>
            <a:spLocks noGrp="1"/>
          </p:cNvSpPr>
          <p:nvPr>
            <p:ph type="sldNum" sz="quarter" idx="12"/>
          </p:nvPr>
        </p:nvSpPr>
        <p:spPr/>
        <p:txBody>
          <a:bodyPr/>
          <a:lstStyle/>
          <a:p>
            <a:fld id="{504B5C03-247F-4CBE-92F0-F573C25D5553}" type="slidenum">
              <a:rPr lang="ru-RU" smtClean="0"/>
              <a:t>8</a:t>
            </a:fld>
            <a:endParaRPr lang="ru-RU"/>
          </a:p>
        </p:txBody>
      </p:sp>
    </p:spTree>
    <p:extLst>
      <p:ext uri="{BB962C8B-B14F-4D97-AF65-F5344CB8AC3E}">
        <p14:creationId xmlns:p14="http://schemas.microsoft.com/office/powerpoint/2010/main" val="382439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8064896" cy="5112568"/>
          </a:xfrm>
          <a:prstGeom prst="rect">
            <a:avLst/>
          </a:prstGeom>
          <a:noFill/>
        </p:spPr>
      </p:pic>
      <p:sp>
        <p:nvSpPr>
          <p:cNvPr id="3" name="TextBox 2"/>
          <p:cNvSpPr txBox="1"/>
          <p:nvPr/>
        </p:nvSpPr>
        <p:spPr>
          <a:xfrm>
            <a:off x="2267744" y="260648"/>
            <a:ext cx="4680520" cy="1477328"/>
          </a:xfrm>
          <a:prstGeom prst="rect">
            <a:avLst/>
          </a:prstGeom>
          <a:noFill/>
        </p:spPr>
        <p:txBody>
          <a:bodyPr wrap="square" rtlCol="0">
            <a:spAutoFit/>
          </a:bodyPr>
          <a:lstStyle/>
          <a:p>
            <a:r>
              <a:rPr lang="en-US" b="1" dirty="0"/>
              <a:t>This chart represents the Deficit (</a:t>
            </a:r>
            <a:r>
              <a:rPr lang="en-US" b="1" dirty="0" err="1"/>
              <a:t>Proficit</a:t>
            </a:r>
            <a:r>
              <a:rPr lang="en-US" b="1" dirty="0"/>
              <a:t>) of Kyrgyz Republic for years 2008-2012. The estimation is in percentages to the GDP.</a:t>
            </a:r>
            <a:endParaRPr lang="ru-RU" dirty="0"/>
          </a:p>
          <a:p>
            <a:endParaRPr lang="ru-RU" dirty="0"/>
          </a:p>
        </p:txBody>
      </p:sp>
      <p:sp>
        <p:nvSpPr>
          <p:cNvPr id="4" name="Номер слайда 3"/>
          <p:cNvSpPr>
            <a:spLocks noGrp="1"/>
          </p:cNvSpPr>
          <p:nvPr>
            <p:ph type="sldNum" sz="quarter" idx="12"/>
          </p:nvPr>
        </p:nvSpPr>
        <p:spPr/>
        <p:txBody>
          <a:bodyPr/>
          <a:lstStyle/>
          <a:p>
            <a:fld id="{504B5C03-247F-4CBE-92F0-F573C25D5553}" type="slidenum">
              <a:rPr lang="ru-RU" smtClean="0"/>
              <a:t>9</a:t>
            </a:fld>
            <a:endParaRPr lang="ru-RU"/>
          </a:p>
        </p:txBody>
      </p:sp>
    </p:spTree>
    <p:extLst>
      <p:ext uri="{BB962C8B-B14F-4D97-AF65-F5344CB8AC3E}">
        <p14:creationId xmlns:p14="http://schemas.microsoft.com/office/powerpoint/2010/main" val="34964553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1371</TotalTime>
  <Words>1682</Words>
  <Application>Microsoft Office PowerPoint</Application>
  <PresentationFormat>On-screen Show (4:3)</PresentationFormat>
  <Paragraphs>340</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Соседство</vt:lpstr>
      <vt:lpstr>Fiscal Policy. Taxes and Taxation.</vt:lpstr>
      <vt:lpstr>Content</vt:lpstr>
      <vt:lpstr>Fiscal policy</vt:lpstr>
      <vt:lpstr>Fiscal policy</vt:lpstr>
      <vt:lpstr>Fiscal policy</vt:lpstr>
      <vt:lpstr>Fiscal policy</vt:lpstr>
      <vt:lpstr>PowerPoint Presentation</vt:lpstr>
      <vt:lpstr>PowerPoint Presentation</vt:lpstr>
      <vt:lpstr>PowerPoint Presentation</vt:lpstr>
      <vt:lpstr>Fiscal policy</vt:lpstr>
      <vt:lpstr>Tax and Taxation </vt:lpstr>
      <vt:lpstr>Type of Taxes</vt:lpstr>
      <vt:lpstr>Type of Taxes</vt:lpstr>
      <vt:lpstr>Taxation in KR</vt:lpstr>
      <vt:lpstr>Taxes in KR</vt:lpstr>
      <vt:lpstr>Taxes in KR</vt:lpstr>
      <vt:lpstr>PowerPoint Presentation</vt:lpstr>
      <vt:lpstr>PowerPoint Presentation</vt:lpstr>
      <vt:lpstr>PowerPoint Presentation</vt:lpstr>
      <vt:lpstr>PowerPoint Presentation</vt:lpstr>
      <vt:lpstr>PowerPoint Presentation</vt:lpstr>
      <vt:lpstr>Income Tax</vt:lpstr>
      <vt:lpstr>PowerPoint Presentation</vt:lpstr>
      <vt:lpstr>Value Added Tax</vt:lpstr>
      <vt:lpstr>Value Added Tax</vt:lpstr>
      <vt:lpstr>Value Added Tax</vt:lpstr>
      <vt:lpstr>PowerPoint Presentation</vt:lpstr>
      <vt:lpstr>Sales Tax</vt:lpstr>
      <vt:lpstr>PowerPoint Presentation</vt:lpstr>
      <vt:lpstr>Excise Tax</vt:lpstr>
      <vt:lpstr>Excise Tax</vt:lpstr>
      <vt:lpstr>Excise Tax</vt:lpstr>
      <vt:lpstr>PowerPoint Presentation</vt:lpstr>
      <vt:lpstr>PowerPoint Presentation</vt:lpstr>
      <vt:lpstr>PowerPoint Presentation</vt:lpstr>
      <vt:lpstr>PowerPoint Presentation</vt:lpstr>
      <vt:lpstr>PowerPoint Presentation</vt:lpstr>
      <vt:lpstr>Optimal tax</vt:lpstr>
      <vt:lpstr>Recommendation</vt:lpstr>
      <vt:lpstr>References:</vt:lpstr>
      <vt:lpstr>Thank You</vt:lpstr>
    </vt:vector>
  </TitlesOfParts>
  <Company>AUCA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Policy. Taxes and Taxation.</dc:title>
  <dc:creator>userd</dc:creator>
  <cp:lastModifiedBy>userd</cp:lastModifiedBy>
  <cp:revision>55</cp:revision>
  <dcterms:created xsi:type="dcterms:W3CDTF">2014-12-03T04:19:28Z</dcterms:created>
  <dcterms:modified xsi:type="dcterms:W3CDTF">2014-12-16T04:38:48Z</dcterms:modified>
</cp:coreProperties>
</file>