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9" r:id="rId11"/>
    <p:sldId id="263" r:id="rId12"/>
    <p:sldId id="264" r:id="rId13"/>
    <p:sldId id="265" r:id="rId14"/>
    <p:sldId id="266" r:id="rId15"/>
    <p:sldId id="267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5912" autoAdjust="0"/>
  </p:normalViewPr>
  <p:slideViewPr>
    <p:cSldViewPr snapToGrid="0" showGuides="1">
      <p:cViewPr>
        <p:scale>
          <a:sx n="50" d="100"/>
          <a:sy n="50" d="100"/>
        </p:scale>
        <p:origin x="1212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B18E9-CD12-4144-BE7B-139FBF7F694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D43FE-6BA1-4D69-B782-A0B10C488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67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First, existing capital is depreciating; this capital</a:t>
            </a:r>
            <a:r>
              <a:rPr lang="en-U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must be replaced to keep the capital stock from falling. This is the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δk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 in (1.18). Second, the quantity of effective labor is growing. Thus doing enough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investment to keep the capital stock (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constant is not enough to keep the capital stock per unit of effective labor (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constant. Instead, since the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quantity of effective labor is growing at rate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capital stock must grow at rate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hold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steady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D43FE-6BA1-4D69-B782-A0B10C488C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88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sum, a change in the saving rate has a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level effect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not a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growth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effect: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changes the economy’s balanced growth path, and thus the level of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output per worker at any point in time, but it does not affect the growth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rate of output per worker on the balanced growth path. 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D43FE-6BA1-4D69-B782-A0B10C488C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15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fundamentally, the model does not identify what the “effectiveness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labor” is; it is just a catchall for factors other than labor and capital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affect output. Thus saying that differences in income are due to differences in the effectiveness of labor is no different than saying that they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not due to differences in capital per worker. To proceed, we must take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stand concerning what we mean by the effectiveness of labor and what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causes it to vary. One natural possibility is that the effectiveness of labor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corresponds to abstract knowledge. To understand worldwide growth, it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would then be necessary to analyze the determinants of the stock of knowledge over time. To understand cross-country differences in real incomes,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would have to explain why firms in some countries have access to more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knowledge than firms in other countries, and why that greater knowledge is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rapidly transmitted to poorer countries.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D43FE-6BA1-4D69-B782-A0B10C488C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93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is that markets provide valuable signals concerning how the good should be used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second implication of the existence of property rights for an environmental good is that we can use the good’s price to obtain evidence about its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importance in production. 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the fact remains that most economists who have studied environmental issues seriously, even ones whose initial positions were sympathetic to environmental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concerns, have concluded that the likely impact of environmental problems on growth is at most moderate.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D43FE-6BA1-4D69-B782-A0B10C488C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43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mechanism sheds light on the rise in the wealth-income ratios of Europe and Japan, two economies where population and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productivity growth has slowed markedly: capital is back because low growth is back. It also helps understand why wealth-income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ratios are lower in the United States, where population growth— but not saving—is larger than in Europe.</a:t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D43FE-6BA1-4D69-B782-A0B10C488C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59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D43FE-6BA1-4D69-B782-A0B10C488C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30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note articulates the opposite view: most evidence suggests diminishing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returnspowerful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enough that further capital accumulation will cause a decline in net capital in-come, rather than an expansion. If,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followingPiketty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(2014)’s model of savings, a de-cline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ingcauses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 expansion in the long-term capital stock, both the net capital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shareof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income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andr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– includes depreciation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D43FE-6BA1-4D69-B782-A0B10C488CD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67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0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2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2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7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5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9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2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658C5-5B98-4747-A247-EC9566F19E58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1B23C-8426-4175-B708-0DD30CFC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9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-2nqd6-ZX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Solow Growth Model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AUCA</a:t>
            </a:r>
          </a:p>
          <a:p>
            <a:r>
              <a:rPr lang="en-US" dirty="0" smtClean="0"/>
              <a:t>Rahat  Sabyrbekov </a:t>
            </a:r>
          </a:p>
          <a:p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98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Convergence</a:t>
            </a:r>
          </a:p>
          <a:p>
            <a:pPr lvl="1"/>
            <a:r>
              <a:rPr lang="en-US" dirty="0" smtClean="0"/>
              <a:t>Capital returns</a:t>
            </a:r>
          </a:p>
          <a:p>
            <a:r>
              <a:rPr lang="en-US" dirty="0" smtClean="0"/>
              <a:t>Saving &amp; Investment</a:t>
            </a:r>
          </a:p>
          <a:p>
            <a:pPr lvl="1"/>
            <a:r>
              <a:rPr lang="en-US" dirty="0" smtClean="0"/>
              <a:t>Cross-country rates</a:t>
            </a:r>
          </a:p>
          <a:p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Absent in the model</a:t>
            </a:r>
          </a:p>
        </p:txBody>
      </p:sp>
    </p:spTree>
    <p:extLst>
      <p:ext uri="{BB962C8B-B14F-4D97-AF65-F5344CB8AC3E}">
        <p14:creationId xmlns:p14="http://schemas.microsoft.com/office/powerpoint/2010/main" val="2593979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CAPITAL IS BACK: WEALTH-INCOME RATIOS IN RICH</a:t>
            </a:r>
            <a:br>
              <a:rPr lang="en-US" sz="3200" dirty="0" smtClean="0"/>
            </a:br>
            <a:r>
              <a:rPr lang="en-US" sz="3200" dirty="0" smtClean="0"/>
              <a:t>COUNTRIES 1700–2010</a:t>
            </a:r>
            <a:br>
              <a:rPr lang="en-US" sz="3200" dirty="0" smtClean="0"/>
            </a:br>
            <a:r>
              <a:rPr lang="en-US" sz="3200" dirty="0" smtClean="0"/>
              <a:t>Thomas </a:t>
            </a:r>
            <a:r>
              <a:rPr lang="en-US" sz="3200" dirty="0" err="1" smtClean="0"/>
              <a:t>Piketty</a:t>
            </a:r>
            <a:r>
              <a:rPr lang="en-US" sz="3200" dirty="0" smtClean="0"/>
              <a:t> and Gabriel </a:t>
            </a:r>
            <a:r>
              <a:rPr lang="en-US" sz="3200" dirty="0" err="1"/>
              <a:t>Z</a:t>
            </a:r>
            <a:r>
              <a:rPr lang="en-US" sz="3200" dirty="0" err="1" smtClean="0"/>
              <a:t>ucman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63095" y="1465056"/>
            <a:ext cx="7548395" cy="5103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801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Wealth </a:t>
            </a:r>
            <a:r>
              <a:rPr lang="en-US" dirty="0"/>
              <a:t>is always very concentrated </a:t>
            </a:r>
            <a:r>
              <a:rPr lang="en-US" dirty="0" smtClean="0"/>
              <a:t>and  </a:t>
            </a:r>
            <a:r>
              <a:rPr lang="en-US" dirty="0"/>
              <a:t>implies </a:t>
            </a:r>
            <a:r>
              <a:rPr lang="en-US" dirty="0" smtClean="0"/>
              <a:t>the </a:t>
            </a:r>
            <a:r>
              <a:rPr lang="en-US" dirty="0"/>
              <a:t>inequality</a:t>
            </a:r>
            <a:br>
              <a:rPr lang="en-US" dirty="0"/>
            </a:br>
            <a:r>
              <a:rPr lang="en-US" dirty="0"/>
              <a:t>of wealth, and potentially the inequality of inherited wealth, is</a:t>
            </a:r>
            <a:br>
              <a:rPr lang="en-US" dirty="0"/>
            </a:br>
            <a:r>
              <a:rPr lang="en-US" dirty="0"/>
              <a:t>likely to play a bigger role for the overall structure of inequality in</a:t>
            </a:r>
            <a:br>
              <a:rPr lang="en-US" dirty="0"/>
            </a:br>
            <a:r>
              <a:rPr lang="en-US" dirty="0"/>
              <a:t>the twenty-first century than it did in the postwar period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Gap between the </a:t>
            </a:r>
            <a:r>
              <a:rPr lang="en-US" dirty="0"/>
              <a:t>growth </a:t>
            </a:r>
            <a:r>
              <a:rPr lang="en-US" dirty="0" smtClean="0"/>
              <a:t>rate and </a:t>
            </a:r>
            <a:r>
              <a:rPr lang="en-US" dirty="0"/>
              <a:t>the return on </a:t>
            </a:r>
            <a:r>
              <a:rPr lang="en-US" dirty="0" smtClean="0"/>
              <a:t>capital while growth slows down and return on capital is steady.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3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</a:t>
            </a:r>
            <a:r>
              <a:rPr lang="en-US" dirty="0"/>
              <a:t>were wealth-income ratios so high in the eighteenth and</a:t>
            </a:r>
            <a:br>
              <a:rPr lang="en-US" dirty="0"/>
            </a:br>
            <a:r>
              <a:rPr lang="en-US" dirty="0"/>
              <a:t>nineteenth centuries, and why do they seem to be approaching</a:t>
            </a:r>
            <a:br>
              <a:rPr lang="en-US" dirty="0"/>
            </a:br>
            <a:r>
              <a:rPr lang="en-US" dirty="0"/>
              <a:t>these levels again in the twenty-first </a:t>
            </a:r>
            <a:r>
              <a:rPr lang="en-US" dirty="0" smtClean="0"/>
              <a:t>century? – steady state (?)</a:t>
            </a:r>
          </a:p>
          <a:p>
            <a:endParaRPr lang="en-US" dirty="0"/>
          </a:p>
          <a:p>
            <a:r>
              <a:rPr lang="en-US" dirty="0"/>
              <a:t>Strikingly, today’s wealth-income ratios in the United</a:t>
            </a:r>
            <a:br>
              <a:rPr lang="en-US" dirty="0"/>
            </a:br>
            <a:r>
              <a:rPr lang="en-US" dirty="0"/>
              <a:t>Kingdom and France seem relatively close to their </a:t>
            </a:r>
            <a:r>
              <a:rPr lang="en-US" dirty="0" smtClean="0"/>
              <a:t>eighteenth-century </a:t>
            </a:r>
            <a:r>
              <a:rPr lang="en-US" dirty="0"/>
              <a:t>levels, in spite of considerable changes in the nature of</a:t>
            </a:r>
            <a:br>
              <a:rPr lang="en-US" dirty="0"/>
            </a:br>
            <a:r>
              <a:rPr lang="en-US" dirty="0"/>
              <a:t>wealth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88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76" y="275067"/>
            <a:ext cx="10765723" cy="60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689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</a:t>
            </a:r>
            <a:r>
              <a:rPr lang="en-US" dirty="0" err="1"/>
              <a:t>Piketty</a:t>
            </a:r>
            <a:r>
              <a:rPr lang="en-US" dirty="0"/>
              <a:t> and diminishing returns </a:t>
            </a:r>
            <a:r>
              <a:rPr lang="en-US" dirty="0" smtClean="0"/>
              <a:t> capital Matthew </a:t>
            </a:r>
            <a:r>
              <a:rPr lang="en-US" dirty="0" err="1" smtClean="0"/>
              <a:t>Rognlie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87525"/>
            <a:ext cx="10515600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Reviews the argument of </a:t>
            </a:r>
            <a:r>
              <a:rPr lang="en-US" sz="3200" dirty="0" err="1" smtClean="0"/>
              <a:t>Piketty</a:t>
            </a:r>
            <a:r>
              <a:rPr lang="en-US" sz="3200" dirty="0" smtClean="0"/>
              <a:t> on capital expansion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Uses net elasticity of substitution between capital and labor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Questions use of housing as 100% increase in long-term increase in capital/income ratio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If housing removed then high elasticity assumption does not hold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Intellectual property = tech-intensive capital is not captured.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63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 Questions?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2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https://www.youtube.com/watch?v=4-2nqd6-ZXg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63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84" y="207754"/>
            <a:ext cx="10909916" cy="758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25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74" y="162382"/>
            <a:ext cx="11847990" cy="639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1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Solow Model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Developed by Robert Solow and T. Swan in 1950s</a:t>
            </a:r>
          </a:p>
          <a:p>
            <a:r>
              <a:rPr lang="en-US" dirty="0" smtClean="0"/>
              <a:t>Two primary inputs  K &amp; L</a:t>
            </a:r>
          </a:p>
          <a:p>
            <a:r>
              <a:rPr lang="en-US" dirty="0" smtClean="0"/>
              <a:t>Diminishing returns of each factor</a:t>
            </a:r>
          </a:p>
          <a:p>
            <a:r>
              <a:rPr lang="en-US" dirty="0"/>
              <a:t>The </a:t>
            </a:r>
            <a:r>
              <a:rPr lang="en-US" dirty="0" smtClean="0"/>
              <a:t>flexible </a:t>
            </a:r>
            <a:r>
              <a:rPr lang="en-US" dirty="0"/>
              <a:t>production</a:t>
            </a:r>
            <a:br>
              <a:rPr lang="en-US" dirty="0"/>
            </a:br>
            <a:r>
              <a:rPr lang="en-US" dirty="0"/>
              <a:t>function </a:t>
            </a:r>
            <a:r>
              <a:rPr lang="en-US" dirty="0" smtClean="0"/>
              <a:t>Y= </a:t>
            </a:r>
            <a:r>
              <a:rPr lang="en-US" dirty="0"/>
              <a:t>F(K, L) involving capital-labor </a:t>
            </a:r>
            <a:r>
              <a:rPr lang="en-US" dirty="0" smtClean="0"/>
              <a:t>substitution</a:t>
            </a:r>
            <a:endParaRPr lang="en-US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19800" y="834501"/>
            <a:ext cx="5528518" cy="534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600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Steady state equilibrium </a:t>
            </a:r>
            <a:endParaRPr lang="en-US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55650" y="1926454"/>
            <a:ext cx="5864150" cy="371704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Break-even investment = capital depreciation</a:t>
            </a:r>
          </a:p>
          <a:p>
            <a:endParaRPr lang="en-US" dirty="0"/>
          </a:p>
          <a:p>
            <a:r>
              <a:rPr lang="en-US" dirty="0"/>
              <a:t>k</a:t>
            </a:r>
            <a:r>
              <a:rPr lang="en-US" dirty="0" smtClean="0"/>
              <a:t>*  - equilibrium point </a:t>
            </a:r>
          </a:p>
          <a:p>
            <a:endParaRPr lang="en-US" dirty="0"/>
          </a:p>
          <a:p>
            <a:r>
              <a:rPr lang="en-US" dirty="0" smtClean="0"/>
              <a:t>If k&gt;k* - expenses to maintain the current capital are too large -&gt; decreasing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1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change in saving rate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Saving is part of the investment curve</a:t>
            </a:r>
          </a:p>
          <a:p>
            <a:endParaRPr lang="en-US" dirty="0"/>
          </a:p>
          <a:p>
            <a:r>
              <a:rPr lang="en-US" dirty="0" smtClean="0"/>
              <a:t>Shift factor of the curve</a:t>
            </a:r>
            <a:endParaRPr lang="en-US" dirty="0"/>
          </a:p>
          <a:p>
            <a:r>
              <a:rPr lang="en-US" dirty="0"/>
              <a:t>k</a:t>
            </a:r>
            <a:r>
              <a:rPr lang="en-US" dirty="0" smtClean="0"/>
              <a:t>* is larger</a:t>
            </a:r>
            <a:endParaRPr lang="en-US" dirty="0"/>
          </a:p>
          <a:p>
            <a:r>
              <a:rPr lang="en-US" dirty="0" smtClean="0"/>
              <a:t>Note: returns rate did not change</a:t>
            </a:r>
          </a:p>
          <a:p>
            <a:r>
              <a:rPr lang="en-US" dirty="0" smtClean="0"/>
              <a:t>On the balanced growth path, the growth rate of output per worker is determined solely by the rate of technological progress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259" y="1810741"/>
            <a:ext cx="5020541" cy="43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874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functions of the Solow mode</a:t>
            </a:r>
            <a:endParaRPr lang="en-US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362" y="1329531"/>
            <a:ext cx="8936038" cy="4642621"/>
          </a:xfrm>
        </p:spPr>
      </p:pic>
    </p:spTree>
    <p:extLst>
      <p:ext uri="{BB962C8B-B14F-4D97-AF65-F5344CB8AC3E}">
        <p14:creationId xmlns:p14="http://schemas.microsoft.com/office/powerpoint/2010/main" val="3254855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Solow model identifies two possible sources of </a:t>
            </a:r>
            <a:r>
              <a:rPr lang="en-US" dirty="0" smtClean="0"/>
              <a:t>variation—</a:t>
            </a:r>
          </a:p>
          <a:p>
            <a:pPr lvl="1"/>
            <a:r>
              <a:rPr lang="en-US" dirty="0" smtClean="0"/>
              <a:t>differences </a:t>
            </a:r>
            <a:r>
              <a:rPr lang="en-US" dirty="0"/>
              <a:t>in capital per worker (</a:t>
            </a:r>
            <a:r>
              <a:rPr lang="en-US" i="1" dirty="0"/>
              <a:t>K</a:t>
            </a:r>
            <a:r>
              <a:rPr lang="en-US" dirty="0"/>
              <a:t>/</a:t>
            </a:r>
            <a:r>
              <a:rPr lang="en-US" i="1" dirty="0"/>
              <a:t>L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 smtClean="0"/>
              <a:t>differences </a:t>
            </a:r>
            <a:r>
              <a:rPr lang="en-US" dirty="0"/>
              <a:t>in the effectiveness of labor (</a:t>
            </a:r>
            <a:r>
              <a:rPr lang="en-US" i="1" dirty="0"/>
              <a:t>A</a:t>
            </a:r>
            <a:r>
              <a:rPr lang="en-US" dirty="0"/>
              <a:t>).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228600" lvl="1"/>
            <a:r>
              <a:rPr lang="en-US" sz="2800" dirty="0" smtClean="0"/>
              <a:t>BUT only </a:t>
            </a:r>
            <a:r>
              <a:rPr lang="en-US" sz="2800" dirty="0"/>
              <a:t>growth in the effectiveness of labor can lead</a:t>
            </a:r>
            <a:br>
              <a:rPr lang="en-US" sz="2800" dirty="0"/>
            </a:br>
            <a:r>
              <a:rPr lang="en-US" sz="2800" dirty="0"/>
              <a:t>to permanent growth in output per </a:t>
            </a:r>
            <a:r>
              <a:rPr lang="en-US" sz="2800" dirty="0" smtClean="0"/>
              <a:t>worker</a:t>
            </a:r>
          </a:p>
          <a:p>
            <a:pPr marL="228600" lvl="1"/>
            <a:endParaRPr lang="en-US" sz="2800" dirty="0"/>
          </a:p>
          <a:p>
            <a:pPr marL="228600" lvl="1"/>
            <a:r>
              <a:rPr lang="en-US" sz="2800" dirty="0" smtClean="0"/>
              <a:t>Limitations: no precise definition of the effectiveness of worker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415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443</Words>
  <Application>Microsoft Office PowerPoint</Application>
  <PresentationFormat>Широкоэкранный</PresentationFormat>
  <Paragraphs>69</Paragraphs>
  <Slides>16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Solow Growth Model</vt:lpstr>
      <vt:lpstr>Презентация PowerPoint</vt:lpstr>
      <vt:lpstr>Презентация PowerPoint</vt:lpstr>
      <vt:lpstr>Презентация PowerPoint</vt:lpstr>
      <vt:lpstr>Solow Model</vt:lpstr>
      <vt:lpstr>Steady state equilibrium </vt:lpstr>
      <vt:lpstr>Impact of change in saving rate</vt:lpstr>
      <vt:lpstr>Three functions of the Solow mode</vt:lpstr>
      <vt:lpstr>Презентация PowerPoint</vt:lpstr>
      <vt:lpstr>Other issues</vt:lpstr>
      <vt:lpstr>CAPITAL IS BACK: WEALTH-INCOME RATIOS IN RICH COUNTRIES 1700–2010 Thomas Piketty and Gabriel Zucman </vt:lpstr>
      <vt:lpstr>Презентация PowerPoint</vt:lpstr>
      <vt:lpstr>Презентация PowerPoint</vt:lpstr>
      <vt:lpstr>Презентация PowerPoint</vt:lpstr>
      <vt:lpstr>A note on Piketty and diminishing returns  capital Matthew Rognlie</vt:lpstr>
      <vt:lpstr>Thank you! Questions?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Solow Growth Model</dc:title>
  <dc:creator>Rahat</dc:creator>
  <cp:lastModifiedBy>Rahat</cp:lastModifiedBy>
  <cp:revision>35</cp:revision>
  <dcterms:created xsi:type="dcterms:W3CDTF">2019-09-17T09:03:51Z</dcterms:created>
  <dcterms:modified xsi:type="dcterms:W3CDTF">2019-09-17T10:26:25Z</dcterms:modified>
</cp:coreProperties>
</file>