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handoutMasterIdLst>
    <p:handoutMasterId r:id="rId31"/>
  </p:handoutMasterIdLst>
  <p:sldIdLst>
    <p:sldId id="470" r:id="rId2"/>
    <p:sldId id="496" r:id="rId3"/>
    <p:sldId id="430" r:id="rId4"/>
    <p:sldId id="494" r:id="rId5"/>
    <p:sldId id="484" r:id="rId6"/>
    <p:sldId id="485" r:id="rId7"/>
    <p:sldId id="493" r:id="rId8"/>
    <p:sldId id="497" r:id="rId9"/>
    <p:sldId id="491" r:id="rId10"/>
    <p:sldId id="492" r:id="rId11"/>
    <p:sldId id="486" r:id="rId12"/>
    <p:sldId id="488" r:id="rId13"/>
    <p:sldId id="490" r:id="rId14"/>
    <p:sldId id="499" r:id="rId15"/>
    <p:sldId id="498" r:id="rId16"/>
    <p:sldId id="500" r:id="rId17"/>
    <p:sldId id="501" r:id="rId18"/>
    <p:sldId id="502" r:id="rId19"/>
    <p:sldId id="503" r:id="rId20"/>
    <p:sldId id="504" r:id="rId21"/>
    <p:sldId id="505" r:id="rId22"/>
    <p:sldId id="506" r:id="rId23"/>
    <p:sldId id="507" r:id="rId24"/>
    <p:sldId id="509" r:id="rId25"/>
    <p:sldId id="510" r:id="rId26"/>
    <p:sldId id="511" r:id="rId27"/>
    <p:sldId id="508" r:id="rId28"/>
    <p:sldId id="379" r:id="rId29"/>
  </p:sldIdLst>
  <p:sldSz cx="9906000" cy="6858000" type="A4"/>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e2" initials="A" lastIdx="27"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B280"/>
    <a:srgbClr val="006400"/>
    <a:srgbClr val="002200"/>
    <a:srgbClr val="004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82" autoAdjust="0"/>
    <p:restoredTop sz="99572" autoAdjust="0"/>
  </p:normalViewPr>
  <p:slideViewPr>
    <p:cSldViewPr>
      <p:cViewPr>
        <p:scale>
          <a:sx n="100" d="100"/>
          <a:sy n="100" d="100"/>
        </p:scale>
        <p:origin x="-672" y="-80"/>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2" d="100"/>
          <a:sy n="82" d="100"/>
        </p:scale>
        <p:origin x="-318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commentAuthors" Target="commentAuthors.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de-DE" smtClean="0"/>
              <a:t>[Enter - Lecture Title - Here]</a:t>
            </a:r>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de-DE" smtClean="0"/>
              <a:t>DD. MMM., YYYY</a:t>
            </a:r>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Environmental and Resource Economics III</a:t>
            </a:r>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00EB7E0-BF1D-43B4-9BA9-AF0D09E8DEC4}" type="slidenum">
              <a:rPr lang="de-DE" smtClean="0"/>
              <a:pPr/>
              <a:t>‹#›</a:t>
            </a:fld>
            <a:endParaRPr lang="de-DE"/>
          </a:p>
        </p:txBody>
      </p:sp>
    </p:spTree>
    <p:extLst>
      <p:ext uri="{BB962C8B-B14F-4D97-AF65-F5344CB8AC3E}">
        <p14:creationId xmlns:p14="http://schemas.microsoft.com/office/powerpoint/2010/main" val="202082066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de-DE" smtClean="0"/>
              <a:t>[Enter - Lecture Title - Here]</a:t>
            </a:r>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de-DE" smtClean="0"/>
              <a:t>DD. MMM., YYYY</a:t>
            </a:r>
            <a:endParaRPr lang="de-DE"/>
          </a:p>
        </p:txBody>
      </p:sp>
      <p:sp>
        <p:nvSpPr>
          <p:cNvPr id="4" name="Folienbildplatzhalt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Environmental and Resource Economics III</a:t>
            </a:r>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37665E-45B6-4C56-B1C9-57F0CC3C977A}" type="slidenum">
              <a:rPr lang="de-DE" smtClean="0"/>
              <a:pPr/>
              <a:t>‹#›</a:t>
            </a:fld>
            <a:endParaRPr lang="de-DE"/>
          </a:p>
        </p:txBody>
      </p:sp>
    </p:spTree>
    <p:extLst>
      <p:ext uri="{BB962C8B-B14F-4D97-AF65-F5344CB8AC3E}">
        <p14:creationId xmlns:p14="http://schemas.microsoft.com/office/powerpoint/2010/main" val="1375336844"/>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smtClean="0"/>
          </a:p>
        </p:txBody>
      </p:sp>
      <p:sp>
        <p:nvSpPr>
          <p:cNvPr id="4" name="Überschriftenplatzhalter 3"/>
          <p:cNvSpPr>
            <a:spLocks noGrp="1"/>
          </p:cNvSpPr>
          <p:nvPr>
            <p:ph type="hdr" sz="quarter" idx="10"/>
          </p:nvPr>
        </p:nvSpPr>
        <p:spPr/>
        <p:txBody>
          <a:bodyPr/>
          <a:lstStyle/>
          <a:p>
            <a:r>
              <a:rPr lang="de-DE" smtClean="0"/>
              <a:t>[Enter - Lecture Title - Here]</a:t>
            </a:r>
            <a:endParaRPr lang="de-DE"/>
          </a:p>
        </p:txBody>
      </p:sp>
      <p:sp>
        <p:nvSpPr>
          <p:cNvPr id="5" name="Datumsplatzhalter 4"/>
          <p:cNvSpPr>
            <a:spLocks noGrp="1"/>
          </p:cNvSpPr>
          <p:nvPr>
            <p:ph type="dt" idx="11"/>
          </p:nvPr>
        </p:nvSpPr>
        <p:spPr/>
        <p:txBody>
          <a:bodyPr/>
          <a:lstStyle/>
          <a:p>
            <a:r>
              <a:rPr lang="de-DE" smtClean="0"/>
              <a:t>DD. MMM., YYYY</a:t>
            </a:r>
            <a:endParaRPr lang="de-DE"/>
          </a:p>
        </p:txBody>
      </p:sp>
      <p:sp>
        <p:nvSpPr>
          <p:cNvPr id="6" name="Fußzeilenplatzhalter 5"/>
          <p:cNvSpPr>
            <a:spLocks noGrp="1"/>
          </p:cNvSpPr>
          <p:nvPr>
            <p:ph type="ftr" sz="quarter" idx="12"/>
          </p:nvPr>
        </p:nvSpPr>
        <p:spPr/>
        <p:txBody>
          <a:bodyPr/>
          <a:lstStyle/>
          <a:p>
            <a:r>
              <a:rPr lang="en-US" smtClean="0"/>
              <a:t>Environmental and Resource Economics III</a:t>
            </a:r>
            <a:endParaRPr lang="de-DE"/>
          </a:p>
        </p:txBody>
      </p:sp>
      <p:sp>
        <p:nvSpPr>
          <p:cNvPr id="7" name="Foliennummernplatzhalter 6"/>
          <p:cNvSpPr>
            <a:spLocks noGrp="1"/>
          </p:cNvSpPr>
          <p:nvPr>
            <p:ph type="sldNum" sz="quarter" idx="13"/>
          </p:nvPr>
        </p:nvSpPr>
        <p:spPr/>
        <p:txBody>
          <a:bodyPr/>
          <a:lstStyle/>
          <a:p>
            <a:fld id="{EF37665E-45B6-4C56-B1C9-57F0CC3C977A}" type="slidenum">
              <a:rPr lang="de-DE" smtClean="0"/>
              <a:pPr/>
              <a:t>1</a:t>
            </a:fld>
            <a:endParaRPr lang="de-DE"/>
          </a:p>
        </p:txBody>
      </p:sp>
    </p:spTree>
    <p:extLst>
      <p:ext uri="{BB962C8B-B14F-4D97-AF65-F5344CB8AC3E}">
        <p14:creationId xmlns:p14="http://schemas.microsoft.com/office/powerpoint/2010/main" val="376813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baseline="0" noProof="0" dirty="0" smtClean="0"/>
          </a:p>
          <a:p>
            <a:endParaRPr lang="de-DE" baseline="0" dirty="0" smtClean="0"/>
          </a:p>
          <a:p>
            <a:endParaRPr lang="de-DE" baseline="0" dirty="0" smtClean="0"/>
          </a:p>
          <a:p>
            <a:endParaRPr lang="de-DE" baseline="0" dirty="0" smtClean="0"/>
          </a:p>
        </p:txBody>
      </p:sp>
      <p:sp>
        <p:nvSpPr>
          <p:cNvPr id="4" name="Überschriftenplatzhalter 3"/>
          <p:cNvSpPr>
            <a:spLocks noGrp="1"/>
          </p:cNvSpPr>
          <p:nvPr>
            <p:ph type="hdr" sz="quarter" idx="10"/>
          </p:nvPr>
        </p:nvSpPr>
        <p:spPr/>
        <p:txBody>
          <a:bodyPr/>
          <a:lstStyle/>
          <a:p>
            <a:r>
              <a:rPr lang="de-DE" smtClean="0"/>
              <a:t>[Enter - Lecture Title - Here]</a:t>
            </a:r>
            <a:endParaRPr lang="de-DE"/>
          </a:p>
        </p:txBody>
      </p:sp>
      <p:sp>
        <p:nvSpPr>
          <p:cNvPr id="5" name="Datumsplatzhalter 4"/>
          <p:cNvSpPr>
            <a:spLocks noGrp="1"/>
          </p:cNvSpPr>
          <p:nvPr>
            <p:ph type="dt" idx="11"/>
          </p:nvPr>
        </p:nvSpPr>
        <p:spPr/>
        <p:txBody>
          <a:bodyPr/>
          <a:lstStyle/>
          <a:p>
            <a:r>
              <a:rPr lang="de-DE" smtClean="0"/>
              <a:t>DD. MMM., YYYY</a:t>
            </a:r>
            <a:endParaRPr lang="de-DE"/>
          </a:p>
        </p:txBody>
      </p:sp>
      <p:sp>
        <p:nvSpPr>
          <p:cNvPr id="6" name="Fußzeilenplatzhalter 5"/>
          <p:cNvSpPr>
            <a:spLocks noGrp="1"/>
          </p:cNvSpPr>
          <p:nvPr>
            <p:ph type="ftr" sz="quarter" idx="12"/>
          </p:nvPr>
        </p:nvSpPr>
        <p:spPr/>
        <p:txBody>
          <a:bodyPr/>
          <a:lstStyle/>
          <a:p>
            <a:r>
              <a:rPr lang="en-US" smtClean="0"/>
              <a:t>Environmental and Resource Economics III</a:t>
            </a:r>
            <a:endParaRPr lang="de-DE"/>
          </a:p>
        </p:txBody>
      </p:sp>
      <p:sp>
        <p:nvSpPr>
          <p:cNvPr id="7" name="Foliennummernplatzhalter 6"/>
          <p:cNvSpPr>
            <a:spLocks noGrp="1"/>
          </p:cNvSpPr>
          <p:nvPr>
            <p:ph type="sldNum" sz="quarter" idx="13"/>
          </p:nvPr>
        </p:nvSpPr>
        <p:spPr/>
        <p:txBody>
          <a:bodyPr/>
          <a:lstStyle/>
          <a:p>
            <a:fld id="{EF37665E-45B6-4C56-B1C9-57F0CC3C977A}" type="slidenum">
              <a:rPr lang="de-DE" smtClean="0"/>
              <a:pPr/>
              <a:t>2</a:t>
            </a:fld>
            <a:endParaRPr lang="de-DE"/>
          </a:p>
        </p:txBody>
      </p:sp>
    </p:spTree>
    <p:extLst>
      <p:ext uri="{BB962C8B-B14F-4D97-AF65-F5344CB8AC3E}">
        <p14:creationId xmlns:p14="http://schemas.microsoft.com/office/powerpoint/2010/main" val="376813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Überschriftenplatzhalter 3"/>
          <p:cNvSpPr>
            <a:spLocks noGrp="1"/>
          </p:cNvSpPr>
          <p:nvPr>
            <p:ph type="hdr" sz="quarter" idx="10"/>
          </p:nvPr>
        </p:nvSpPr>
        <p:spPr/>
        <p:txBody>
          <a:bodyPr/>
          <a:lstStyle/>
          <a:p>
            <a:r>
              <a:rPr lang="de-DE" smtClean="0"/>
              <a:t>[Enter - Lecture Title - Here]</a:t>
            </a:r>
            <a:endParaRPr lang="de-DE"/>
          </a:p>
        </p:txBody>
      </p:sp>
      <p:sp>
        <p:nvSpPr>
          <p:cNvPr id="5" name="Datumsplatzhalter 4"/>
          <p:cNvSpPr>
            <a:spLocks noGrp="1"/>
          </p:cNvSpPr>
          <p:nvPr>
            <p:ph type="dt" idx="11"/>
          </p:nvPr>
        </p:nvSpPr>
        <p:spPr/>
        <p:txBody>
          <a:bodyPr/>
          <a:lstStyle/>
          <a:p>
            <a:r>
              <a:rPr lang="de-DE" smtClean="0"/>
              <a:t>DD. MMM., YYYY</a:t>
            </a:r>
            <a:endParaRPr lang="de-DE"/>
          </a:p>
        </p:txBody>
      </p:sp>
      <p:sp>
        <p:nvSpPr>
          <p:cNvPr id="6" name="Fußzeilenplatzhalter 5"/>
          <p:cNvSpPr>
            <a:spLocks noGrp="1"/>
          </p:cNvSpPr>
          <p:nvPr>
            <p:ph type="ftr" sz="quarter" idx="12"/>
          </p:nvPr>
        </p:nvSpPr>
        <p:spPr/>
        <p:txBody>
          <a:bodyPr/>
          <a:lstStyle/>
          <a:p>
            <a:r>
              <a:rPr lang="en-US" smtClean="0"/>
              <a:t>Environmental and Resource Economics III</a:t>
            </a:r>
            <a:endParaRPr lang="de-DE"/>
          </a:p>
        </p:txBody>
      </p:sp>
      <p:sp>
        <p:nvSpPr>
          <p:cNvPr id="7" name="Foliennummernplatzhalter 6"/>
          <p:cNvSpPr>
            <a:spLocks noGrp="1"/>
          </p:cNvSpPr>
          <p:nvPr>
            <p:ph type="sldNum" sz="quarter" idx="13"/>
          </p:nvPr>
        </p:nvSpPr>
        <p:spPr/>
        <p:txBody>
          <a:bodyPr/>
          <a:lstStyle/>
          <a:p>
            <a:fld id="{EF37665E-45B6-4C56-B1C9-57F0CC3C977A}" type="slidenum">
              <a:rPr lang="de-DE" smtClean="0"/>
              <a:pPr/>
              <a:t>3</a:t>
            </a:fld>
            <a:endParaRPr lang="de-DE"/>
          </a:p>
        </p:txBody>
      </p:sp>
    </p:spTree>
    <p:extLst>
      <p:ext uri="{BB962C8B-B14F-4D97-AF65-F5344CB8AC3E}">
        <p14:creationId xmlns:p14="http://schemas.microsoft.com/office/powerpoint/2010/main" val="255054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Überschriftenplatzhalter 3"/>
          <p:cNvSpPr>
            <a:spLocks noGrp="1"/>
          </p:cNvSpPr>
          <p:nvPr>
            <p:ph type="hdr" sz="quarter" idx="10"/>
          </p:nvPr>
        </p:nvSpPr>
        <p:spPr/>
        <p:txBody>
          <a:bodyPr/>
          <a:lstStyle/>
          <a:p>
            <a:r>
              <a:rPr lang="de-DE" smtClean="0"/>
              <a:t>[Enter - Lecture Title - Here]</a:t>
            </a:r>
            <a:endParaRPr lang="de-DE"/>
          </a:p>
        </p:txBody>
      </p:sp>
      <p:sp>
        <p:nvSpPr>
          <p:cNvPr id="5" name="Datumsplatzhalter 4"/>
          <p:cNvSpPr>
            <a:spLocks noGrp="1"/>
          </p:cNvSpPr>
          <p:nvPr>
            <p:ph type="dt" idx="11"/>
          </p:nvPr>
        </p:nvSpPr>
        <p:spPr/>
        <p:txBody>
          <a:bodyPr/>
          <a:lstStyle/>
          <a:p>
            <a:r>
              <a:rPr lang="de-DE" smtClean="0"/>
              <a:t>DD. MMM., YYYY</a:t>
            </a:r>
            <a:endParaRPr lang="de-DE"/>
          </a:p>
        </p:txBody>
      </p:sp>
      <p:sp>
        <p:nvSpPr>
          <p:cNvPr id="6" name="Fußzeilenplatzhalter 5"/>
          <p:cNvSpPr>
            <a:spLocks noGrp="1"/>
          </p:cNvSpPr>
          <p:nvPr>
            <p:ph type="ftr" sz="quarter" idx="12"/>
          </p:nvPr>
        </p:nvSpPr>
        <p:spPr/>
        <p:txBody>
          <a:bodyPr/>
          <a:lstStyle/>
          <a:p>
            <a:r>
              <a:rPr lang="en-US" smtClean="0"/>
              <a:t>Environmental and Resource Economics III</a:t>
            </a:r>
            <a:endParaRPr lang="de-DE"/>
          </a:p>
        </p:txBody>
      </p:sp>
      <p:sp>
        <p:nvSpPr>
          <p:cNvPr id="7" name="Foliennummernplatzhalter 6"/>
          <p:cNvSpPr>
            <a:spLocks noGrp="1"/>
          </p:cNvSpPr>
          <p:nvPr>
            <p:ph type="sldNum" sz="quarter" idx="13"/>
          </p:nvPr>
        </p:nvSpPr>
        <p:spPr/>
        <p:txBody>
          <a:bodyPr/>
          <a:lstStyle/>
          <a:p>
            <a:fld id="{EF37665E-45B6-4C56-B1C9-57F0CC3C977A}" type="slidenum">
              <a:rPr lang="de-DE" smtClean="0"/>
              <a:pPr/>
              <a:t>4</a:t>
            </a:fld>
            <a:endParaRPr lang="de-DE"/>
          </a:p>
        </p:txBody>
      </p:sp>
    </p:spTree>
    <p:extLst>
      <p:ext uri="{BB962C8B-B14F-4D97-AF65-F5344CB8AC3E}">
        <p14:creationId xmlns:p14="http://schemas.microsoft.com/office/powerpoint/2010/main" val="255054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Überschriftenplatzhalter 3"/>
          <p:cNvSpPr>
            <a:spLocks noGrp="1"/>
          </p:cNvSpPr>
          <p:nvPr>
            <p:ph type="hdr" sz="quarter" idx="10"/>
          </p:nvPr>
        </p:nvSpPr>
        <p:spPr/>
        <p:txBody>
          <a:bodyPr/>
          <a:lstStyle/>
          <a:p>
            <a:r>
              <a:rPr lang="de-DE" smtClean="0"/>
              <a:t>[Enter - Lecture Title - Here]</a:t>
            </a:r>
            <a:endParaRPr lang="de-DE"/>
          </a:p>
        </p:txBody>
      </p:sp>
      <p:sp>
        <p:nvSpPr>
          <p:cNvPr id="5" name="Datumsplatzhalter 4"/>
          <p:cNvSpPr>
            <a:spLocks noGrp="1"/>
          </p:cNvSpPr>
          <p:nvPr>
            <p:ph type="dt" idx="11"/>
          </p:nvPr>
        </p:nvSpPr>
        <p:spPr/>
        <p:txBody>
          <a:bodyPr/>
          <a:lstStyle/>
          <a:p>
            <a:r>
              <a:rPr lang="de-DE" smtClean="0"/>
              <a:t>DD. MMM., YYYY</a:t>
            </a:r>
            <a:endParaRPr lang="de-DE"/>
          </a:p>
        </p:txBody>
      </p:sp>
      <p:sp>
        <p:nvSpPr>
          <p:cNvPr id="6" name="Fußzeilenplatzhalter 5"/>
          <p:cNvSpPr>
            <a:spLocks noGrp="1"/>
          </p:cNvSpPr>
          <p:nvPr>
            <p:ph type="ftr" sz="quarter" idx="12"/>
          </p:nvPr>
        </p:nvSpPr>
        <p:spPr/>
        <p:txBody>
          <a:bodyPr/>
          <a:lstStyle/>
          <a:p>
            <a:r>
              <a:rPr lang="en-US" smtClean="0"/>
              <a:t>Environmental and Resource Economics III</a:t>
            </a:r>
            <a:endParaRPr lang="de-DE"/>
          </a:p>
        </p:txBody>
      </p:sp>
      <p:sp>
        <p:nvSpPr>
          <p:cNvPr id="7" name="Foliennummernplatzhalter 6"/>
          <p:cNvSpPr>
            <a:spLocks noGrp="1"/>
          </p:cNvSpPr>
          <p:nvPr>
            <p:ph type="sldNum" sz="quarter" idx="13"/>
          </p:nvPr>
        </p:nvSpPr>
        <p:spPr/>
        <p:txBody>
          <a:bodyPr/>
          <a:lstStyle/>
          <a:p>
            <a:fld id="{EF37665E-45B6-4C56-B1C9-57F0CC3C977A}" type="slidenum">
              <a:rPr lang="de-DE" smtClean="0"/>
              <a:pPr/>
              <a:t>5</a:t>
            </a:fld>
            <a:endParaRPr lang="de-DE"/>
          </a:p>
        </p:txBody>
      </p:sp>
    </p:spTree>
    <p:extLst>
      <p:ext uri="{BB962C8B-B14F-4D97-AF65-F5344CB8AC3E}">
        <p14:creationId xmlns:p14="http://schemas.microsoft.com/office/powerpoint/2010/main" val="255054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Überschriftenplatzhalter 3"/>
          <p:cNvSpPr>
            <a:spLocks noGrp="1"/>
          </p:cNvSpPr>
          <p:nvPr>
            <p:ph type="hdr" sz="quarter" idx="10"/>
          </p:nvPr>
        </p:nvSpPr>
        <p:spPr/>
        <p:txBody>
          <a:bodyPr/>
          <a:lstStyle/>
          <a:p>
            <a:r>
              <a:rPr lang="de-DE" smtClean="0"/>
              <a:t>[Enter - Lecture Title - Here]</a:t>
            </a:r>
            <a:endParaRPr lang="de-DE"/>
          </a:p>
        </p:txBody>
      </p:sp>
      <p:sp>
        <p:nvSpPr>
          <p:cNvPr id="5" name="Datumsplatzhalter 4"/>
          <p:cNvSpPr>
            <a:spLocks noGrp="1"/>
          </p:cNvSpPr>
          <p:nvPr>
            <p:ph type="dt" idx="11"/>
          </p:nvPr>
        </p:nvSpPr>
        <p:spPr/>
        <p:txBody>
          <a:bodyPr/>
          <a:lstStyle/>
          <a:p>
            <a:r>
              <a:rPr lang="de-DE" smtClean="0"/>
              <a:t>DD. MMM., YYYY</a:t>
            </a:r>
            <a:endParaRPr lang="de-DE"/>
          </a:p>
        </p:txBody>
      </p:sp>
      <p:sp>
        <p:nvSpPr>
          <p:cNvPr id="6" name="Fußzeilenplatzhalter 5"/>
          <p:cNvSpPr>
            <a:spLocks noGrp="1"/>
          </p:cNvSpPr>
          <p:nvPr>
            <p:ph type="ftr" sz="quarter" idx="12"/>
          </p:nvPr>
        </p:nvSpPr>
        <p:spPr/>
        <p:txBody>
          <a:bodyPr/>
          <a:lstStyle/>
          <a:p>
            <a:r>
              <a:rPr lang="en-US" smtClean="0"/>
              <a:t>Environmental and Resource Economics III</a:t>
            </a:r>
            <a:endParaRPr lang="de-DE"/>
          </a:p>
        </p:txBody>
      </p:sp>
      <p:sp>
        <p:nvSpPr>
          <p:cNvPr id="7" name="Foliennummernplatzhalter 6"/>
          <p:cNvSpPr>
            <a:spLocks noGrp="1"/>
          </p:cNvSpPr>
          <p:nvPr>
            <p:ph type="sldNum" sz="quarter" idx="13"/>
          </p:nvPr>
        </p:nvSpPr>
        <p:spPr/>
        <p:txBody>
          <a:bodyPr/>
          <a:lstStyle/>
          <a:p>
            <a:fld id="{EF37665E-45B6-4C56-B1C9-57F0CC3C977A}" type="slidenum">
              <a:rPr lang="de-DE" smtClean="0"/>
              <a:pPr/>
              <a:t>6</a:t>
            </a:fld>
            <a:endParaRPr lang="de-DE"/>
          </a:p>
        </p:txBody>
      </p:sp>
    </p:spTree>
    <p:extLst>
      <p:ext uri="{BB962C8B-B14F-4D97-AF65-F5344CB8AC3E}">
        <p14:creationId xmlns:p14="http://schemas.microsoft.com/office/powerpoint/2010/main" val="2550548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Überschriftenplatzhalter 3"/>
          <p:cNvSpPr>
            <a:spLocks noGrp="1"/>
          </p:cNvSpPr>
          <p:nvPr>
            <p:ph type="hdr" sz="quarter" idx="10"/>
          </p:nvPr>
        </p:nvSpPr>
        <p:spPr/>
        <p:txBody>
          <a:bodyPr/>
          <a:lstStyle/>
          <a:p>
            <a:r>
              <a:rPr lang="de-DE" smtClean="0"/>
              <a:t>[Enter - Lecture Title - Here]</a:t>
            </a:r>
            <a:endParaRPr lang="de-DE"/>
          </a:p>
        </p:txBody>
      </p:sp>
      <p:sp>
        <p:nvSpPr>
          <p:cNvPr id="5" name="Datumsplatzhalter 4"/>
          <p:cNvSpPr>
            <a:spLocks noGrp="1"/>
          </p:cNvSpPr>
          <p:nvPr>
            <p:ph type="dt" idx="11"/>
          </p:nvPr>
        </p:nvSpPr>
        <p:spPr/>
        <p:txBody>
          <a:bodyPr/>
          <a:lstStyle/>
          <a:p>
            <a:r>
              <a:rPr lang="de-DE" smtClean="0"/>
              <a:t>DD. MMM., YYYY</a:t>
            </a:r>
            <a:endParaRPr lang="de-DE"/>
          </a:p>
        </p:txBody>
      </p:sp>
      <p:sp>
        <p:nvSpPr>
          <p:cNvPr id="6" name="Fußzeilenplatzhalter 5"/>
          <p:cNvSpPr>
            <a:spLocks noGrp="1"/>
          </p:cNvSpPr>
          <p:nvPr>
            <p:ph type="ftr" sz="quarter" idx="12"/>
          </p:nvPr>
        </p:nvSpPr>
        <p:spPr/>
        <p:txBody>
          <a:bodyPr/>
          <a:lstStyle/>
          <a:p>
            <a:r>
              <a:rPr lang="en-US" smtClean="0"/>
              <a:t>Environmental and Resource Economics III</a:t>
            </a:r>
            <a:endParaRPr lang="de-DE"/>
          </a:p>
        </p:txBody>
      </p:sp>
      <p:sp>
        <p:nvSpPr>
          <p:cNvPr id="7" name="Foliennummernplatzhalter 6"/>
          <p:cNvSpPr>
            <a:spLocks noGrp="1"/>
          </p:cNvSpPr>
          <p:nvPr>
            <p:ph type="sldNum" sz="quarter" idx="13"/>
          </p:nvPr>
        </p:nvSpPr>
        <p:spPr/>
        <p:txBody>
          <a:bodyPr/>
          <a:lstStyle/>
          <a:p>
            <a:fld id="{EF37665E-45B6-4C56-B1C9-57F0CC3C977A}" type="slidenum">
              <a:rPr lang="de-DE" smtClean="0"/>
              <a:pPr/>
              <a:t>7</a:t>
            </a:fld>
            <a:endParaRPr lang="de-DE"/>
          </a:p>
        </p:txBody>
      </p:sp>
    </p:spTree>
    <p:extLst>
      <p:ext uri="{BB962C8B-B14F-4D97-AF65-F5344CB8AC3E}">
        <p14:creationId xmlns:p14="http://schemas.microsoft.com/office/powerpoint/2010/main" val="2550548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Überschriftenplatzhalter 3"/>
          <p:cNvSpPr>
            <a:spLocks noGrp="1"/>
          </p:cNvSpPr>
          <p:nvPr>
            <p:ph type="hdr" sz="quarter" idx="10"/>
          </p:nvPr>
        </p:nvSpPr>
        <p:spPr/>
        <p:txBody>
          <a:bodyPr/>
          <a:lstStyle/>
          <a:p>
            <a:r>
              <a:rPr lang="de-DE" smtClean="0"/>
              <a:t>[Enter - Lecture Title - Here]</a:t>
            </a:r>
            <a:endParaRPr lang="de-DE"/>
          </a:p>
        </p:txBody>
      </p:sp>
      <p:sp>
        <p:nvSpPr>
          <p:cNvPr id="5" name="Datumsplatzhalter 4"/>
          <p:cNvSpPr>
            <a:spLocks noGrp="1"/>
          </p:cNvSpPr>
          <p:nvPr>
            <p:ph type="dt" idx="11"/>
          </p:nvPr>
        </p:nvSpPr>
        <p:spPr/>
        <p:txBody>
          <a:bodyPr/>
          <a:lstStyle/>
          <a:p>
            <a:r>
              <a:rPr lang="de-DE" smtClean="0"/>
              <a:t>DD. MMM., YYYY</a:t>
            </a:r>
            <a:endParaRPr lang="de-DE"/>
          </a:p>
        </p:txBody>
      </p:sp>
      <p:sp>
        <p:nvSpPr>
          <p:cNvPr id="6" name="Fußzeilenplatzhalter 5"/>
          <p:cNvSpPr>
            <a:spLocks noGrp="1"/>
          </p:cNvSpPr>
          <p:nvPr>
            <p:ph type="ftr" sz="quarter" idx="12"/>
          </p:nvPr>
        </p:nvSpPr>
        <p:spPr/>
        <p:txBody>
          <a:bodyPr/>
          <a:lstStyle/>
          <a:p>
            <a:r>
              <a:rPr lang="en-US" smtClean="0"/>
              <a:t>Environmental and Resource Economics III</a:t>
            </a:r>
            <a:endParaRPr lang="de-DE"/>
          </a:p>
        </p:txBody>
      </p:sp>
      <p:sp>
        <p:nvSpPr>
          <p:cNvPr id="7" name="Foliennummernplatzhalter 6"/>
          <p:cNvSpPr>
            <a:spLocks noGrp="1"/>
          </p:cNvSpPr>
          <p:nvPr>
            <p:ph type="sldNum" sz="quarter" idx="13"/>
          </p:nvPr>
        </p:nvSpPr>
        <p:spPr/>
        <p:txBody>
          <a:bodyPr/>
          <a:lstStyle/>
          <a:p>
            <a:fld id="{EF37665E-45B6-4C56-B1C9-57F0CC3C977A}" type="slidenum">
              <a:rPr lang="de-DE" smtClean="0"/>
              <a:pPr/>
              <a:t>8</a:t>
            </a:fld>
            <a:endParaRPr lang="de-DE"/>
          </a:p>
        </p:txBody>
      </p:sp>
    </p:spTree>
    <p:extLst>
      <p:ext uri="{BB962C8B-B14F-4D97-AF65-F5344CB8AC3E}">
        <p14:creationId xmlns:p14="http://schemas.microsoft.com/office/powerpoint/2010/main" val="2550548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Überschriftenplatzhalter 3"/>
          <p:cNvSpPr>
            <a:spLocks noGrp="1"/>
          </p:cNvSpPr>
          <p:nvPr>
            <p:ph type="hdr" sz="quarter" idx="10"/>
          </p:nvPr>
        </p:nvSpPr>
        <p:spPr/>
        <p:txBody>
          <a:bodyPr/>
          <a:lstStyle/>
          <a:p>
            <a:r>
              <a:rPr lang="de-DE" smtClean="0"/>
              <a:t>[Enter - Lecture Title - Here]</a:t>
            </a:r>
            <a:endParaRPr lang="de-DE"/>
          </a:p>
        </p:txBody>
      </p:sp>
      <p:sp>
        <p:nvSpPr>
          <p:cNvPr id="5" name="Datumsplatzhalter 4"/>
          <p:cNvSpPr>
            <a:spLocks noGrp="1"/>
          </p:cNvSpPr>
          <p:nvPr>
            <p:ph type="dt" idx="11"/>
          </p:nvPr>
        </p:nvSpPr>
        <p:spPr/>
        <p:txBody>
          <a:bodyPr/>
          <a:lstStyle/>
          <a:p>
            <a:r>
              <a:rPr lang="de-DE" smtClean="0"/>
              <a:t>DD. MMM., YYYY</a:t>
            </a:r>
            <a:endParaRPr lang="de-DE"/>
          </a:p>
        </p:txBody>
      </p:sp>
      <p:sp>
        <p:nvSpPr>
          <p:cNvPr id="6" name="Fußzeilenplatzhalter 5"/>
          <p:cNvSpPr>
            <a:spLocks noGrp="1"/>
          </p:cNvSpPr>
          <p:nvPr>
            <p:ph type="ftr" sz="quarter" idx="12"/>
          </p:nvPr>
        </p:nvSpPr>
        <p:spPr/>
        <p:txBody>
          <a:bodyPr/>
          <a:lstStyle/>
          <a:p>
            <a:r>
              <a:rPr lang="en-US" smtClean="0"/>
              <a:t>Environmental and Resource Economics III</a:t>
            </a:r>
            <a:endParaRPr lang="de-DE"/>
          </a:p>
        </p:txBody>
      </p:sp>
      <p:sp>
        <p:nvSpPr>
          <p:cNvPr id="7" name="Foliennummernplatzhalter 6"/>
          <p:cNvSpPr>
            <a:spLocks noGrp="1"/>
          </p:cNvSpPr>
          <p:nvPr>
            <p:ph type="sldNum" sz="quarter" idx="13"/>
          </p:nvPr>
        </p:nvSpPr>
        <p:spPr/>
        <p:txBody>
          <a:bodyPr/>
          <a:lstStyle/>
          <a:p>
            <a:fld id="{EF37665E-45B6-4C56-B1C9-57F0CC3C977A}" type="slidenum">
              <a:rPr lang="de-DE" smtClean="0"/>
              <a:pPr/>
              <a:t>28</a:t>
            </a:fld>
            <a:endParaRPr lang="de-DE"/>
          </a:p>
        </p:txBody>
      </p:sp>
    </p:spTree>
    <p:extLst>
      <p:ext uri="{BB962C8B-B14F-4D97-AF65-F5344CB8AC3E}">
        <p14:creationId xmlns:p14="http://schemas.microsoft.com/office/powerpoint/2010/main" val="2009220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pic>
        <p:nvPicPr>
          <p:cNvPr id="19" name="Picture 63" descr="husiegel_bw_klein"/>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86850" y="44450"/>
            <a:ext cx="769938" cy="70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 Box 64"/>
          <p:cNvSpPr txBox="1">
            <a:spLocks noChangeArrowheads="1"/>
          </p:cNvSpPr>
          <p:nvPr userDrawn="1"/>
        </p:nvSpPr>
        <p:spPr bwMode="auto">
          <a:xfrm>
            <a:off x="6838950" y="6350"/>
            <a:ext cx="23431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defRPr/>
            </a:pPr>
            <a:r>
              <a:rPr lang="de-DE" sz="800" b="1" smtClean="0">
                <a:solidFill>
                  <a:srgbClr val="6687A7"/>
                </a:solidFill>
                <a:latin typeface="Verdana" pitchFamily="1" charset="0"/>
              </a:rPr>
              <a:t>Division of Resource Economics</a:t>
            </a:r>
          </a:p>
        </p:txBody>
      </p:sp>
      <p:sp>
        <p:nvSpPr>
          <p:cNvPr id="21" name="Rectangle 74"/>
          <p:cNvSpPr>
            <a:spLocks noChangeArrowheads="1"/>
          </p:cNvSpPr>
          <p:nvPr userDrawn="1"/>
        </p:nvSpPr>
        <p:spPr bwMode="auto">
          <a:xfrm>
            <a:off x="0" y="6656388"/>
            <a:ext cx="9906000" cy="188912"/>
          </a:xfrm>
          <a:prstGeom prst="rect">
            <a:avLst/>
          </a:prstGeom>
          <a:solidFill>
            <a:srgbClr val="1A741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de-DE"/>
          </a:p>
        </p:txBody>
      </p:sp>
      <p:sp>
        <p:nvSpPr>
          <p:cNvPr id="22" name="Rectangle 76"/>
          <p:cNvSpPr>
            <a:spLocks noChangeArrowheads="1"/>
          </p:cNvSpPr>
          <p:nvPr userDrawn="1"/>
        </p:nvSpPr>
        <p:spPr bwMode="auto">
          <a:xfrm>
            <a:off x="0" y="6459538"/>
            <a:ext cx="9712325" cy="209550"/>
          </a:xfrm>
          <a:prstGeom prst="rect">
            <a:avLst/>
          </a:prstGeom>
          <a:solidFill>
            <a:srgbClr val="4D934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de-DE"/>
          </a:p>
        </p:txBody>
      </p:sp>
      <p:sp>
        <p:nvSpPr>
          <p:cNvPr id="23" name="Line 81"/>
          <p:cNvSpPr>
            <a:spLocks noChangeShapeType="1"/>
          </p:cNvSpPr>
          <p:nvPr userDrawn="1"/>
        </p:nvSpPr>
        <p:spPr bwMode="auto">
          <a:xfrm flipV="1">
            <a:off x="0" y="1412875"/>
            <a:ext cx="1363663" cy="0"/>
          </a:xfrm>
          <a:prstGeom prst="line">
            <a:avLst/>
          </a:prstGeom>
          <a:noFill/>
          <a:ln w="50800" cap="rnd">
            <a:solidFill>
              <a:srgbClr val="4D934D"/>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24" name="Picture 82" descr="rundeseckgrün"/>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556750" y="5945188"/>
            <a:ext cx="376238" cy="912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742950" y="2130428"/>
            <a:ext cx="84201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485900" y="3886200"/>
            <a:ext cx="6934200" cy="1752600"/>
          </a:xfrm>
        </p:spPr>
        <p:txBody>
          <a:bodyPr/>
          <a:lstStyle>
            <a:lvl1pPr marL="0" indent="0" algn="ctr">
              <a:buNone/>
              <a:defRPr>
                <a:solidFill>
                  <a:srgbClr val="0064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de-DE" dirty="0"/>
          </a:p>
        </p:txBody>
      </p:sp>
      <p:sp>
        <p:nvSpPr>
          <p:cNvPr id="4" name="Datumsplatzhalter 3"/>
          <p:cNvSpPr>
            <a:spLocks noGrp="1"/>
          </p:cNvSpPr>
          <p:nvPr>
            <p:ph type="dt" sz="half" idx="10"/>
          </p:nvPr>
        </p:nvSpPr>
        <p:spPr/>
        <p:txBody>
          <a:bodyPr/>
          <a:lstStyle/>
          <a:p>
            <a:r>
              <a:rPr lang="de-DE" smtClean="0"/>
              <a:t>DD. MMM., YYYY</a:t>
            </a:r>
            <a:endParaRPr lang="de-DE"/>
          </a:p>
        </p:txBody>
      </p:sp>
      <p:sp>
        <p:nvSpPr>
          <p:cNvPr id="5" name="Fußzeilenplatzhalter 4"/>
          <p:cNvSpPr>
            <a:spLocks noGrp="1"/>
          </p:cNvSpPr>
          <p:nvPr>
            <p:ph type="ftr" sz="quarter" idx="11"/>
          </p:nvPr>
        </p:nvSpPr>
        <p:spPr/>
        <p:txBody>
          <a:bodyPr/>
          <a:lstStyle/>
          <a:p>
            <a:r>
              <a:rPr lang="de-DE" smtClean="0"/>
              <a:t>[Enter - Lecture Title - Here]</a:t>
            </a:r>
            <a:endParaRPr lang="de-DE"/>
          </a:p>
        </p:txBody>
      </p:sp>
      <p:sp>
        <p:nvSpPr>
          <p:cNvPr id="6" name="Foliennummernplatzhalter 5"/>
          <p:cNvSpPr>
            <a:spLocks noGrp="1"/>
          </p:cNvSpPr>
          <p:nvPr>
            <p:ph type="sldNum" sz="quarter" idx="12"/>
          </p:nvPr>
        </p:nvSpPr>
        <p:spPr/>
        <p:txBody>
          <a:bodyPr/>
          <a:lstStyle/>
          <a:p>
            <a:fld id="{6AD6485F-40A0-4E3B-9751-131B7A478218}" type="slidenum">
              <a:rPr lang="de-DE" smtClean="0"/>
              <a:pPr/>
              <a:t>‹#›</a:t>
            </a:fld>
            <a:endParaRPr lang="de-DE"/>
          </a:p>
        </p:txBody>
      </p:sp>
    </p:spTree>
    <p:extLst>
      <p:ext uri="{BB962C8B-B14F-4D97-AF65-F5344CB8AC3E}">
        <p14:creationId xmlns:p14="http://schemas.microsoft.com/office/powerpoint/2010/main" val="119233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r>
              <a:rPr lang="de-DE" smtClean="0"/>
              <a:t>DD. MMM., YYYY</a:t>
            </a:r>
            <a:endParaRPr lang="de-DE"/>
          </a:p>
        </p:txBody>
      </p:sp>
      <p:sp>
        <p:nvSpPr>
          <p:cNvPr id="5" name="Fußzeilenplatzhalter 4"/>
          <p:cNvSpPr>
            <a:spLocks noGrp="1"/>
          </p:cNvSpPr>
          <p:nvPr>
            <p:ph type="ftr" sz="quarter" idx="11"/>
          </p:nvPr>
        </p:nvSpPr>
        <p:spPr/>
        <p:txBody>
          <a:bodyPr/>
          <a:lstStyle/>
          <a:p>
            <a:r>
              <a:rPr lang="de-DE" smtClean="0"/>
              <a:t>[Enter - Lecture Title - Here]</a:t>
            </a:r>
            <a:endParaRPr lang="de-DE"/>
          </a:p>
        </p:txBody>
      </p:sp>
      <p:sp>
        <p:nvSpPr>
          <p:cNvPr id="6" name="Foliennummernplatzhalter 5"/>
          <p:cNvSpPr>
            <a:spLocks noGrp="1"/>
          </p:cNvSpPr>
          <p:nvPr>
            <p:ph type="sldNum" sz="quarter" idx="12"/>
          </p:nvPr>
        </p:nvSpPr>
        <p:spPr/>
        <p:txBody>
          <a:bodyPr/>
          <a:lstStyle/>
          <a:p>
            <a:fld id="{6AD6485F-40A0-4E3B-9751-131B7A478218}" type="slidenum">
              <a:rPr lang="de-DE" smtClean="0"/>
              <a:pPr/>
              <a:t>‹#›</a:t>
            </a:fld>
            <a:endParaRPr lang="de-DE"/>
          </a:p>
        </p:txBody>
      </p:sp>
    </p:spTree>
    <p:extLst>
      <p:ext uri="{BB962C8B-B14F-4D97-AF65-F5344CB8AC3E}">
        <p14:creationId xmlns:p14="http://schemas.microsoft.com/office/powerpoint/2010/main" val="1935002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181850" y="274641"/>
            <a:ext cx="222885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95300" y="274641"/>
            <a:ext cx="652145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r>
              <a:rPr lang="de-DE" smtClean="0"/>
              <a:t>DD. MMM., YYYY</a:t>
            </a:r>
            <a:endParaRPr lang="de-DE"/>
          </a:p>
        </p:txBody>
      </p:sp>
      <p:sp>
        <p:nvSpPr>
          <p:cNvPr id="5" name="Fußzeilenplatzhalter 4"/>
          <p:cNvSpPr>
            <a:spLocks noGrp="1"/>
          </p:cNvSpPr>
          <p:nvPr>
            <p:ph type="ftr" sz="quarter" idx="11"/>
          </p:nvPr>
        </p:nvSpPr>
        <p:spPr/>
        <p:txBody>
          <a:bodyPr/>
          <a:lstStyle/>
          <a:p>
            <a:r>
              <a:rPr lang="de-DE" smtClean="0"/>
              <a:t>[Enter - Lecture Title - Here]</a:t>
            </a:r>
            <a:endParaRPr lang="de-DE"/>
          </a:p>
        </p:txBody>
      </p:sp>
      <p:sp>
        <p:nvSpPr>
          <p:cNvPr id="6" name="Foliennummernplatzhalter 5"/>
          <p:cNvSpPr>
            <a:spLocks noGrp="1"/>
          </p:cNvSpPr>
          <p:nvPr>
            <p:ph type="sldNum" sz="quarter" idx="12"/>
          </p:nvPr>
        </p:nvSpPr>
        <p:spPr/>
        <p:txBody>
          <a:bodyPr/>
          <a:lstStyle/>
          <a:p>
            <a:fld id="{6AD6485F-40A0-4E3B-9751-131B7A478218}" type="slidenum">
              <a:rPr lang="de-DE" smtClean="0"/>
              <a:pPr/>
              <a:t>‹#›</a:t>
            </a:fld>
            <a:endParaRPr lang="de-DE"/>
          </a:p>
        </p:txBody>
      </p:sp>
    </p:spTree>
    <p:extLst>
      <p:ext uri="{BB962C8B-B14F-4D97-AF65-F5344CB8AC3E}">
        <p14:creationId xmlns:p14="http://schemas.microsoft.com/office/powerpoint/2010/main" val="375060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r>
              <a:rPr lang="de-DE" smtClean="0"/>
              <a:t>DD. MMM., YYYY</a:t>
            </a:r>
            <a:endParaRPr lang="de-DE"/>
          </a:p>
        </p:txBody>
      </p:sp>
      <p:sp>
        <p:nvSpPr>
          <p:cNvPr id="5" name="Fußzeilenplatzhalter 4"/>
          <p:cNvSpPr>
            <a:spLocks noGrp="1"/>
          </p:cNvSpPr>
          <p:nvPr>
            <p:ph type="ftr" sz="quarter" idx="11"/>
          </p:nvPr>
        </p:nvSpPr>
        <p:spPr>
          <a:xfrm>
            <a:off x="2072680" y="6656388"/>
            <a:ext cx="5544616" cy="188912"/>
          </a:xfrm>
        </p:spPr>
        <p:txBody>
          <a:bodyPr/>
          <a:lstStyle/>
          <a:p>
            <a:r>
              <a:rPr lang="de-DE" smtClean="0"/>
              <a:t>[Enter - Lecture Title - Here]</a:t>
            </a:r>
            <a:endParaRPr lang="de-DE"/>
          </a:p>
        </p:txBody>
      </p:sp>
      <p:sp>
        <p:nvSpPr>
          <p:cNvPr id="6" name="Foliennummernplatzhalter 5"/>
          <p:cNvSpPr>
            <a:spLocks noGrp="1"/>
          </p:cNvSpPr>
          <p:nvPr>
            <p:ph type="sldNum" sz="quarter" idx="12"/>
          </p:nvPr>
        </p:nvSpPr>
        <p:spPr/>
        <p:txBody>
          <a:bodyPr/>
          <a:lstStyle/>
          <a:p>
            <a:fld id="{6AD6485F-40A0-4E3B-9751-131B7A478218}" type="slidenum">
              <a:rPr lang="de-DE" smtClean="0"/>
              <a:pPr/>
              <a:t>‹#›</a:t>
            </a:fld>
            <a:endParaRPr lang="de-DE"/>
          </a:p>
        </p:txBody>
      </p:sp>
    </p:spTree>
    <p:extLst>
      <p:ext uri="{BB962C8B-B14F-4D97-AF65-F5344CB8AC3E}">
        <p14:creationId xmlns:p14="http://schemas.microsoft.com/office/powerpoint/2010/main" val="3957007668"/>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82506" y="4406903"/>
            <a:ext cx="84201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r>
              <a:rPr lang="de-DE" smtClean="0"/>
              <a:t>DD. MMM., YYYY</a:t>
            </a:r>
            <a:endParaRPr lang="de-DE"/>
          </a:p>
        </p:txBody>
      </p:sp>
      <p:sp>
        <p:nvSpPr>
          <p:cNvPr id="5" name="Fußzeilenplatzhalter 4"/>
          <p:cNvSpPr>
            <a:spLocks noGrp="1"/>
          </p:cNvSpPr>
          <p:nvPr>
            <p:ph type="ftr" sz="quarter" idx="11"/>
          </p:nvPr>
        </p:nvSpPr>
        <p:spPr/>
        <p:txBody>
          <a:bodyPr/>
          <a:lstStyle/>
          <a:p>
            <a:r>
              <a:rPr lang="de-DE" smtClean="0"/>
              <a:t>[Enter - Lecture Title - Here]</a:t>
            </a:r>
            <a:endParaRPr lang="de-DE"/>
          </a:p>
        </p:txBody>
      </p:sp>
      <p:sp>
        <p:nvSpPr>
          <p:cNvPr id="6" name="Foliennummernplatzhalter 5"/>
          <p:cNvSpPr>
            <a:spLocks noGrp="1"/>
          </p:cNvSpPr>
          <p:nvPr>
            <p:ph type="sldNum" sz="quarter" idx="12"/>
          </p:nvPr>
        </p:nvSpPr>
        <p:spPr/>
        <p:txBody>
          <a:bodyPr/>
          <a:lstStyle/>
          <a:p>
            <a:fld id="{6AD6485F-40A0-4E3B-9751-131B7A478218}" type="slidenum">
              <a:rPr lang="de-DE" smtClean="0"/>
              <a:pPr/>
              <a:t>‹#›</a:t>
            </a:fld>
            <a:endParaRPr lang="de-DE"/>
          </a:p>
        </p:txBody>
      </p:sp>
    </p:spTree>
    <p:extLst>
      <p:ext uri="{BB962C8B-B14F-4D97-AF65-F5344CB8AC3E}">
        <p14:creationId xmlns:p14="http://schemas.microsoft.com/office/powerpoint/2010/main" val="200744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r>
              <a:rPr lang="de-DE" smtClean="0"/>
              <a:t>DD. MMM., YYYY</a:t>
            </a:r>
            <a:endParaRPr lang="de-DE"/>
          </a:p>
        </p:txBody>
      </p:sp>
      <p:sp>
        <p:nvSpPr>
          <p:cNvPr id="6" name="Fußzeilenplatzhalter 5"/>
          <p:cNvSpPr>
            <a:spLocks noGrp="1"/>
          </p:cNvSpPr>
          <p:nvPr>
            <p:ph type="ftr" sz="quarter" idx="11"/>
          </p:nvPr>
        </p:nvSpPr>
        <p:spPr/>
        <p:txBody>
          <a:bodyPr/>
          <a:lstStyle/>
          <a:p>
            <a:r>
              <a:rPr lang="de-DE" smtClean="0"/>
              <a:t>[Enter - Lecture Title - Here]</a:t>
            </a:r>
            <a:endParaRPr lang="de-DE"/>
          </a:p>
        </p:txBody>
      </p:sp>
      <p:sp>
        <p:nvSpPr>
          <p:cNvPr id="7" name="Foliennummernplatzhalter 6"/>
          <p:cNvSpPr>
            <a:spLocks noGrp="1"/>
          </p:cNvSpPr>
          <p:nvPr>
            <p:ph type="sldNum" sz="quarter" idx="12"/>
          </p:nvPr>
        </p:nvSpPr>
        <p:spPr/>
        <p:txBody>
          <a:bodyPr/>
          <a:lstStyle/>
          <a:p>
            <a:fld id="{6AD6485F-40A0-4E3B-9751-131B7A478218}" type="slidenum">
              <a:rPr lang="de-DE" smtClean="0"/>
              <a:pPr/>
              <a:t>‹#›</a:t>
            </a:fld>
            <a:endParaRPr lang="de-DE"/>
          </a:p>
        </p:txBody>
      </p:sp>
    </p:spTree>
    <p:extLst>
      <p:ext uri="{BB962C8B-B14F-4D97-AF65-F5344CB8AC3E}">
        <p14:creationId xmlns:p14="http://schemas.microsoft.com/office/powerpoint/2010/main" val="1242505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r>
              <a:rPr lang="de-DE" smtClean="0"/>
              <a:t>DD. MMM., YYYY</a:t>
            </a:r>
            <a:endParaRPr lang="de-DE"/>
          </a:p>
        </p:txBody>
      </p:sp>
      <p:sp>
        <p:nvSpPr>
          <p:cNvPr id="8" name="Fußzeilenplatzhalter 7"/>
          <p:cNvSpPr>
            <a:spLocks noGrp="1"/>
          </p:cNvSpPr>
          <p:nvPr>
            <p:ph type="ftr" sz="quarter" idx="11"/>
          </p:nvPr>
        </p:nvSpPr>
        <p:spPr/>
        <p:txBody>
          <a:bodyPr/>
          <a:lstStyle/>
          <a:p>
            <a:r>
              <a:rPr lang="de-DE" smtClean="0"/>
              <a:t>[Enter - Lecture Title - Here]</a:t>
            </a:r>
            <a:endParaRPr lang="de-DE"/>
          </a:p>
        </p:txBody>
      </p:sp>
      <p:sp>
        <p:nvSpPr>
          <p:cNvPr id="9" name="Foliennummernplatzhalter 8"/>
          <p:cNvSpPr>
            <a:spLocks noGrp="1"/>
          </p:cNvSpPr>
          <p:nvPr>
            <p:ph type="sldNum" sz="quarter" idx="12"/>
          </p:nvPr>
        </p:nvSpPr>
        <p:spPr/>
        <p:txBody>
          <a:bodyPr/>
          <a:lstStyle/>
          <a:p>
            <a:fld id="{6AD6485F-40A0-4E3B-9751-131B7A478218}" type="slidenum">
              <a:rPr lang="de-DE" smtClean="0"/>
              <a:pPr/>
              <a:t>‹#›</a:t>
            </a:fld>
            <a:endParaRPr lang="de-DE"/>
          </a:p>
        </p:txBody>
      </p:sp>
    </p:spTree>
    <p:extLst>
      <p:ext uri="{BB962C8B-B14F-4D97-AF65-F5344CB8AC3E}">
        <p14:creationId xmlns:p14="http://schemas.microsoft.com/office/powerpoint/2010/main" val="1829076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r>
              <a:rPr lang="de-DE" smtClean="0"/>
              <a:t>DD. MMM., YYYY</a:t>
            </a:r>
            <a:endParaRPr lang="de-DE"/>
          </a:p>
        </p:txBody>
      </p:sp>
      <p:sp>
        <p:nvSpPr>
          <p:cNvPr id="4" name="Fußzeilenplatzhalter 3"/>
          <p:cNvSpPr>
            <a:spLocks noGrp="1"/>
          </p:cNvSpPr>
          <p:nvPr>
            <p:ph type="ftr" sz="quarter" idx="11"/>
          </p:nvPr>
        </p:nvSpPr>
        <p:spPr/>
        <p:txBody>
          <a:bodyPr/>
          <a:lstStyle/>
          <a:p>
            <a:r>
              <a:rPr lang="de-DE" smtClean="0"/>
              <a:t>[Enter - Lecture Title - Here]</a:t>
            </a:r>
            <a:endParaRPr lang="de-DE"/>
          </a:p>
        </p:txBody>
      </p:sp>
      <p:sp>
        <p:nvSpPr>
          <p:cNvPr id="5" name="Foliennummernplatzhalter 4"/>
          <p:cNvSpPr>
            <a:spLocks noGrp="1"/>
          </p:cNvSpPr>
          <p:nvPr>
            <p:ph type="sldNum" sz="quarter" idx="12"/>
          </p:nvPr>
        </p:nvSpPr>
        <p:spPr/>
        <p:txBody>
          <a:bodyPr/>
          <a:lstStyle/>
          <a:p>
            <a:fld id="{6AD6485F-40A0-4E3B-9751-131B7A478218}" type="slidenum">
              <a:rPr lang="de-DE" smtClean="0"/>
              <a:pPr/>
              <a:t>‹#›</a:t>
            </a:fld>
            <a:endParaRPr lang="de-DE"/>
          </a:p>
        </p:txBody>
      </p:sp>
    </p:spTree>
    <p:extLst>
      <p:ext uri="{BB962C8B-B14F-4D97-AF65-F5344CB8AC3E}">
        <p14:creationId xmlns:p14="http://schemas.microsoft.com/office/powerpoint/2010/main" val="3427423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smtClean="0"/>
              <a:t>DD. MMM., YYYY</a:t>
            </a:r>
            <a:endParaRPr lang="de-DE"/>
          </a:p>
        </p:txBody>
      </p:sp>
      <p:sp>
        <p:nvSpPr>
          <p:cNvPr id="3" name="Fußzeilenplatzhalter 2"/>
          <p:cNvSpPr>
            <a:spLocks noGrp="1"/>
          </p:cNvSpPr>
          <p:nvPr>
            <p:ph type="ftr" sz="quarter" idx="11"/>
          </p:nvPr>
        </p:nvSpPr>
        <p:spPr/>
        <p:txBody>
          <a:bodyPr/>
          <a:lstStyle/>
          <a:p>
            <a:r>
              <a:rPr lang="de-DE" smtClean="0"/>
              <a:t>[Enter - Lecture Title - Here]</a:t>
            </a:r>
            <a:endParaRPr lang="de-DE"/>
          </a:p>
        </p:txBody>
      </p:sp>
      <p:sp>
        <p:nvSpPr>
          <p:cNvPr id="4" name="Foliennummernplatzhalter 3"/>
          <p:cNvSpPr>
            <a:spLocks noGrp="1"/>
          </p:cNvSpPr>
          <p:nvPr>
            <p:ph type="sldNum" sz="quarter" idx="12"/>
          </p:nvPr>
        </p:nvSpPr>
        <p:spPr/>
        <p:txBody>
          <a:bodyPr/>
          <a:lstStyle/>
          <a:p>
            <a:fld id="{6AD6485F-40A0-4E3B-9751-131B7A478218}" type="slidenum">
              <a:rPr lang="de-DE" smtClean="0"/>
              <a:pPr/>
              <a:t>‹#›</a:t>
            </a:fld>
            <a:endParaRPr lang="de-DE"/>
          </a:p>
        </p:txBody>
      </p:sp>
    </p:spTree>
    <p:extLst>
      <p:ext uri="{BB962C8B-B14F-4D97-AF65-F5344CB8AC3E}">
        <p14:creationId xmlns:p14="http://schemas.microsoft.com/office/powerpoint/2010/main" val="2252152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95300" y="273050"/>
            <a:ext cx="3259006"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r>
              <a:rPr lang="de-DE" smtClean="0"/>
              <a:t>DD. MMM., YYYY</a:t>
            </a:r>
            <a:endParaRPr lang="de-DE"/>
          </a:p>
        </p:txBody>
      </p:sp>
      <p:sp>
        <p:nvSpPr>
          <p:cNvPr id="6" name="Fußzeilenplatzhalter 5"/>
          <p:cNvSpPr>
            <a:spLocks noGrp="1"/>
          </p:cNvSpPr>
          <p:nvPr>
            <p:ph type="ftr" sz="quarter" idx="11"/>
          </p:nvPr>
        </p:nvSpPr>
        <p:spPr/>
        <p:txBody>
          <a:bodyPr/>
          <a:lstStyle/>
          <a:p>
            <a:r>
              <a:rPr lang="de-DE" smtClean="0"/>
              <a:t>[Enter - Lecture Title - Here]</a:t>
            </a:r>
            <a:endParaRPr lang="de-DE"/>
          </a:p>
        </p:txBody>
      </p:sp>
      <p:sp>
        <p:nvSpPr>
          <p:cNvPr id="7" name="Foliennummernplatzhalter 6"/>
          <p:cNvSpPr>
            <a:spLocks noGrp="1"/>
          </p:cNvSpPr>
          <p:nvPr>
            <p:ph type="sldNum" sz="quarter" idx="12"/>
          </p:nvPr>
        </p:nvSpPr>
        <p:spPr/>
        <p:txBody>
          <a:bodyPr/>
          <a:lstStyle/>
          <a:p>
            <a:fld id="{6AD6485F-40A0-4E3B-9751-131B7A478218}" type="slidenum">
              <a:rPr lang="de-DE" smtClean="0"/>
              <a:pPr/>
              <a:t>‹#›</a:t>
            </a:fld>
            <a:endParaRPr lang="de-DE"/>
          </a:p>
        </p:txBody>
      </p:sp>
    </p:spTree>
    <p:extLst>
      <p:ext uri="{BB962C8B-B14F-4D97-AF65-F5344CB8AC3E}">
        <p14:creationId xmlns:p14="http://schemas.microsoft.com/office/powerpoint/2010/main" val="380074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941645" y="4800600"/>
            <a:ext cx="59436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r>
              <a:rPr lang="de-DE" smtClean="0"/>
              <a:t>DD. MMM., YYYY</a:t>
            </a:r>
            <a:endParaRPr lang="de-DE"/>
          </a:p>
        </p:txBody>
      </p:sp>
      <p:sp>
        <p:nvSpPr>
          <p:cNvPr id="6" name="Fußzeilenplatzhalter 5"/>
          <p:cNvSpPr>
            <a:spLocks noGrp="1"/>
          </p:cNvSpPr>
          <p:nvPr>
            <p:ph type="ftr" sz="quarter" idx="11"/>
          </p:nvPr>
        </p:nvSpPr>
        <p:spPr/>
        <p:txBody>
          <a:bodyPr/>
          <a:lstStyle/>
          <a:p>
            <a:r>
              <a:rPr lang="de-DE" smtClean="0"/>
              <a:t>[Enter - Lecture Title - Here]</a:t>
            </a:r>
            <a:endParaRPr lang="de-DE"/>
          </a:p>
        </p:txBody>
      </p:sp>
      <p:sp>
        <p:nvSpPr>
          <p:cNvPr id="7" name="Foliennummernplatzhalter 6"/>
          <p:cNvSpPr>
            <a:spLocks noGrp="1"/>
          </p:cNvSpPr>
          <p:nvPr>
            <p:ph type="sldNum" sz="quarter" idx="12"/>
          </p:nvPr>
        </p:nvSpPr>
        <p:spPr/>
        <p:txBody>
          <a:bodyPr/>
          <a:lstStyle/>
          <a:p>
            <a:fld id="{6AD6485F-40A0-4E3B-9751-131B7A478218}" type="slidenum">
              <a:rPr lang="de-DE" smtClean="0"/>
              <a:pPr/>
              <a:t>‹#›</a:t>
            </a:fld>
            <a:endParaRPr lang="de-DE"/>
          </a:p>
        </p:txBody>
      </p:sp>
    </p:spTree>
    <p:extLst>
      <p:ext uri="{BB962C8B-B14F-4D97-AF65-F5344CB8AC3E}">
        <p14:creationId xmlns:p14="http://schemas.microsoft.com/office/powerpoint/2010/main" val="127313878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3" descr="husiegel_bw_klein"/>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9086850" y="44450"/>
            <a:ext cx="769938" cy="70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64"/>
          <p:cNvSpPr txBox="1">
            <a:spLocks noChangeArrowheads="1"/>
          </p:cNvSpPr>
          <p:nvPr userDrawn="1"/>
        </p:nvSpPr>
        <p:spPr bwMode="auto">
          <a:xfrm>
            <a:off x="6838950" y="6350"/>
            <a:ext cx="23431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defRPr/>
            </a:pPr>
            <a:r>
              <a:rPr lang="de-DE" sz="800" b="1" dirty="0" err="1" smtClean="0">
                <a:solidFill>
                  <a:srgbClr val="6687A7"/>
                </a:solidFill>
                <a:latin typeface="Verdana" pitchFamily="1" charset="0"/>
              </a:rPr>
              <a:t>Resource</a:t>
            </a:r>
            <a:r>
              <a:rPr lang="de-DE" sz="800" b="1" dirty="0" smtClean="0">
                <a:solidFill>
                  <a:srgbClr val="6687A7"/>
                </a:solidFill>
                <a:latin typeface="Verdana" pitchFamily="1" charset="0"/>
              </a:rPr>
              <a:t> Economics Group</a:t>
            </a:r>
          </a:p>
        </p:txBody>
      </p:sp>
      <p:sp>
        <p:nvSpPr>
          <p:cNvPr id="9" name="Rectangle 74"/>
          <p:cNvSpPr>
            <a:spLocks noChangeArrowheads="1"/>
          </p:cNvSpPr>
          <p:nvPr userDrawn="1"/>
        </p:nvSpPr>
        <p:spPr bwMode="auto">
          <a:xfrm>
            <a:off x="0" y="6656388"/>
            <a:ext cx="9906000" cy="188912"/>
          </a:xfrm>
          <a:prstGeom prst="rect">
            <a:avLst/>
          </a:prstGeom>
          <a:solidFill>
            <a:srgbClr val="1A741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de-DE"/>
          </a:p>
        </p:txBody>
      </p:sp>
      <p:sp>
        <p:nvSpPr>
          <p:cNvPr id="10" name="Rectangle 76"/>
          <p:cNvSpPr>
            <a:spLocks noChangeArrowheads="1"/>
          </p:cNvSpPr>
          <p:nvPr userDrawn="1"/>
        </p:nvSpPr>
        <p:spPr bwMode="auto">
          <a:xfrm>
            <a:off x="0" y="6459538"/>
            <a:ext cx="9712325" cy="209550"/>
          </a:xfrm>
          <a:prstGeom prst="rect">
            <a:avLst/>
          </a:prstGeom>
          <a:solidFill>
            <a:srgbClr val="4D934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de-DE"/>
          </a:p>
        </p:txBody>
      </p:sp>
      <p:sp>
        <p:nvSpPr>
          <p:cNvPr id="11" name="Line 81"/>
          <p:cNvSpPr>
            <a:spLocks noChangeShapeType="1"/>
          </p:cNvSpPr>
          <p:nvPr userDrawn="1"/>
        </p:nvSpPr>
        <p:spPr bwMode="auto">
          <a:xfrm flipV="1">
            <a:off x="0" y="1412875"/>
            <a:ext cx="1363663" cy="0"/>
          </a:xfrm>
          <a:prstGeom prst="line">
            <a:avLst/>
          </a:prstGeom>
          <a:noFill/>
          <a:ln w="50800" cap="rnd">
            <a:solidFill>
              <a:srgbClr val="4D934D"/>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12" name="Picture 82" descr="rundeseckgrün"/>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9556750" y="5945188"/>
            <a:ext cx="376238" cy="912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platzhalt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2"/>
          </p:nvPr>
        </p:nvSpPr>
        <p:spPr>
          <a:xfrm>
            <a:off x="495300" y="6656388"/>
            <a:ext cx="2311400" cy="188912"/>
          </a:xfrm>
          <a:prstGeom prst="rect">
            <a:avLst/>
          </a:prstGeom>
        </p:spPr>
        <p:txBody>
          <a:bodyPr vert="horz" lIns="91440" tIns="45720" rIns="91440" bIns="45720" rtlCol="0" anchor="ctr"/>
          <a:lstStyle>
            <a:lvl1pPr algn="l">
              <a:defRPr sz="1200">
                <a:solidFill>
                  <a:srgbClr val="80B280"/>
                </a:solidFill>
              </a:defRPr>
            </a:lvl1pPr>
          </a:lstStyle>
          <a:p>
            <a:r>
              <a:rPr lang="de-DE" dirty="0" smtClean="0"/>
              <a:t>DD. MMM., YYYY</a:t>
            </a:r>
            <a:endParaRPr lang="de-DE" dirty="0"/>
          </a:p>
        </p:txBody>
      </p:sp>
      <p:sp>
        <p:nvSpPr>
          <p:cNvPr id="5" name="Fußzeilenplatzhalter 4"/>
          <p:cNvSpPr>
            <a:spLocks noGrp="1"/>
          </p:cNvSpPr>
          <p:nvPr>
            <p:ph type="ftr" sz="quarter" idx="3"/>
          </p:nvPr>
        </p:nvSpPr>
        <p:spPr>
          <a:xfrm>
            <a:off x="1363663" y="6656388"/>
            <a:ext cx="7189737" cy="188912"/>
          </a:xfrm>
          <a:prstGeom prst="rect">
            <a:avLst/>
          </a:prstGeom>
        </p:spPr>
        <p:txBody>
          <a:bodyPr vert="horz" lIns="91440" tIns="45720" rIns="91440" bIns="45720" rtlCol="0" anchor="ctr"/>
          <a:lstStyle>
            <a:lvl1pPr algn="ctr">
              <a:defRPr sz="1200">
                <a:solidFill>
                  <a:srgbClr val="80B280"/>
                </a:solidFill>
              </a:defRPr>
            </a:lvl1pPr>
          </a:lstStyle>
          <a:p>
            <a:r>
              <a:rPr lang="de-DE" dirty="0" smtClean="0"/>
              <a:t>[</a:t>
            </a:r>
            <a:r>
              <a:rPr lang="de-DE" dirty="0" err="1" smtClean="0"/>
              <a:t>Enter</a:t>
            </a:r>
            <a:r>
              <a:rPr lang="de-DE" dirty="0" smtClean="0"/>
              <a:t> - </a:t>
            </a:r>
            <a:r>
              <a:rPr lang="de-DE" dirty="0" err="1" smtClean="0"/>
              <a:t>Lecture</a:t>
            </a:r>
            <a:r>
              <a:rPr lang="de-DE" dirty="0" smtClean="0"/>
              <a:t> Title - </a:t>
            </a:r>
            <a:r>
              <a:rPr lang="de-DE" dirty="0" err="1" smtClean="0"/>
              <a:t>Here</a:t>
            </a:r>
            <a:r>
              <a:rPr lang="de-DE" dirty="0" smtClean="0"/>
              <a:t>]</a:t>
            </a:r>
            <a:endParaRPr lang="de-DE" dirty="0"/>
          </a:p>
        </p:txBody>
      </p:sp>
      <p:sp>
        <p:nvSpPr>
          <p:cNvPr id="6" name="Foliennummernplatzhalter 5"/>
          <p:cNvSpPr>
            <a:spLocks noGrp="1"/>
          </p:cNvSpPr>
          <p:nvPr>
            <p:ph type="sldNum" sz="quarter" idx="4"/>
          </p:nvPr>
        </p:nvSpPr>
        <p:spPr>
          <a:xfrm>
            <a:off x="7099300" y="6656388"/>
            <a:ext cx="2311400" cy="188912"/>
          </a:xfrm>
          <a:prstGeom prst="rect">
            <a:avLst/>
          </a:prstGeom>
        </p:spPr>
        <p:txBody>
          <a:bodyPr vert="horz" lIns="91440" tIns="45720" rIns="91440" bIns="45720" rtlCol="0" anchor="ctr"/>
          <a:lstStyle>
            <a:lvl1pPr algn="r">
              <a:defRPr sz="1200">
                <a:solidFill>
                  <a:srgbClr val="80B280"/>
                </a:solidFill>
              </a:defRPr>
            </a:lvl1pPr>
          </a:lstStyle>
          <a:p>
            <a:fld id="{6AD6485F-40A0-4E3B-9751-131B7A478218}" type="slidenum">
              <a:rPr lang="de-DE" smtClean="0"/>
              <a:pPr/>
              <a:t>‹#›</a:t>
            </a:fld>
            <a:endParaRPr lang="de-DE" dirty="0"/>
          </a:p>
        </p:txBody>
      </p:sp>
    </p:spTree>
    <p:extLst>
      <p:ext uri="{BB962C8B-B14F-4D97-AF65-F5344CB8AC3E}">
        <p14:creationId xmlns:p14="http://schemas.microsoft.com/office/powerpoint/2010/main" val="2714677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spcBef>
          <a:spcPct val="0"/>
        </a:spcBef>
        <a:buNone/>
        <a:defRPr sz="4400" kern="1200">
          <a:solidFill>
            <a:srgbClr val="006400"/>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006400"/>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0640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0640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0640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640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Word_Document1.docx"/><Relationship Id="rId4" Type="http://schemas.openxmlformats.org/officeDocument/2006/relationships/image" Target="../media/image9.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8120" y="1853952"/>
            <a:ext cx="8915400" cy="1143000"/>
          </a:xfrm>
        </p:spPr>
        <p:txBody>
          <a:bodyPr vert="horz" lIns="91440" tIns="45720" rIns="91440" bIns="45720" rtlCol="0" anchor="ctr">
            <a:noAutofit/>
          </a:bodyPr>
          <a:lstStyle/>
          <a:p>
            <a:pPr algn="ctr"/>
            <a:r>
              <a:rPr lang="en-US" b="1" dirty="0">
                <a:solidFill>
                  <a:schemeClr val="tx1"/>
                </a:solidFill>
              </a:rPr>
              <a:t>I</a:t>
            </a:r>
            <a:r>
              <a:rPr lang="en-US" b="1" dirty="0" smtClean="0">
                <a:solidFill>
                  <a:schemeClr val="tx1"/>
                </a:solidFill>
              </a:rPr>
              <a:t>ntroduction to Game </a:t>
            </a:r>
            <a:r>
              <a:rPr lang="en-US" b="1" dirty="0">
                <a:solidFill>
                  <a:schemeClr val="tx1"/>
                </a:solidFill>
              </a:rPr>
              <a:t>Theory, </a:t>
            </a:r>
            <a:r>
              <a:rPr lang="en-US" b="1" dirty="0" smtClean="0">
                <a:solidFill>
                  <a:schemeClr val="tx1"/>
                </a:solidFill>
              </a:rPr>
              <a:t>Behavioral </a:t>
            </a:r>
            <a:r>
              <a:rPr lang="en-US" b="1" dirty="0">
                <a:solidFill>
                  <a:schemeClr val="tx1"/>
                </a:solidFill>
              </a:rPr>
              <a:t>and Experimental Economics </a:t>
            </a:r>
            <a:r>
              <a:rPr lang="en-US" dirty="0"/>
              <a:t/>
            </a:r>
            <a:br>
              <a:rPr lang="en-US" dirty="0"/>
            </a:br>
            <a:endParaRPr lang="de-DE" b="1" dirty="0">
              <a:solidFill>
                <a:schemeClr val="tx1"/>
              </a:solidFill>
            </a:endParaRPr>
          </a:p>
        </p:txBody>
      </p:sp>
      <p:sp>
        <p:nvSpPr>
          <p:cNvPr id="3" name="Inhaltsplatzhalter 2"/>
          <p:cNvSpPr>
            <a:spLocks noGrp="1"/>
          </p:cNvSpPr>
          <p:nvPr>
            <p:ph idx="1"/>
          </p:nvPr>
        </p:nvSpPr>
        <p:spPr>
          <a:xfrm>
            <a:off x="1798240" y="4231629"/>
            <a:ext cx="6107088" cy="2077691"/>
          </a:xfrm>
        </p:spPr>
        <p:txBody>
          <a:bodyPr>
            <a:normAutofit fontScale="92500" lnSpcReduction="20000"/>
          </a:bodyPr>
          <a:lstStyle/>
          <a:p>
            <a:pPr marL="0" indent="0" algn="ctr">
              <a:buNone/>
            </a:pPr>
            <a:r>
              <a:rPr lang="en-US" sz="2800" dirty="0">
                <a:solidFill>
                  <a:srgbClr val="008000"/>
                </a:solidFill>
              </a:rPr>
              <a:t>Ulan </a:t>
            </a:r>
            <a:r>
              <a:rPr lang="en-US" sz="2800" dirty="0">
                <a:solidFill>
                  <a:srgbClr val="008000"/>
                </a:solidFill>
              </a:rPr>
              <a:t>Kasymov </a:t>
            </a:r>
          </a:p>
          <a:p>
            <a:pPr marL="0" indent="0" algn="ctr">
              <a:buNone/>
            </a:pPr>
            <a:r>
              <a:rPr lang="en-US" sz="2800" dirty="0">
                <a:solidFill>
                  <a:srgbClr val="008000"/>
                </a:solidFill>
              </a:rPr>
              <a:t>Resource </a:t>
            </a:r>
            <a:r>
              <a:rPr lang="en-US" sz="2800" dirty="0">
                <a:solidFill>
                  <a:srgbClr val="008000"/>
                </a:solidFill>
              </a:rPr>
              <a:t>Economics </a:t>
            </a:r>
            <a:r>
              <a:rPr lang="en-US" sz="2800" dirty="0">
                <a:solidFill>
                  <a:srgbClr val="008000"/>
                </a:solidFill>
              </a:rPr>
              <a:t>Group, </a:t>
            </a:r>
            <a:endParaRPr lang="en-US" sz="2800" dirty="0" smtClean="0">
              <a:solidFill>
                <a:srgbClr val="008000"/>
              </a:solidFill>
            </a:endParaRPr>
          </a:p>
          <a:p>
            <a:pPr marL="0" indent="0" algn="ctr">
              <a:buNone/>
            </a:pPr>
            <a:r>
              <a:rPr lang="en-US" sz="2800" dirty="0" smtClean="0">
                <a:solidFill>
                  <a:srgbClr val="008000"/>
                </a:solidFill>
              </a:rPr>
              <a:t>Humboldt</a:t>
            </a:r>
            <a:r>
              <a:rPr lang="en-US" sz="2800" dirty="0">
                <a:solidFill>
                  <a:srgbClr val="008000"/>
                </a:solidFill>
              </a:rPr>
              <a:t>-</a:t>
            </a:r>
            <a:r>
              <a:rPr lang="en-US" sz="2800" dirty="0" err="1">
                <a:solidFill>
                  <a:srgbClr val="008000"/>
                </a:solidFill>
              </a:rPr>
              <a:t>Universität</a:t>
            </a:r>
            <a:r>
              <a:rPr lang="en-US" sz="2800" dirty="0">
                <a:solidFill>
                  <a:srgbClr val="008000"/>
                </a:solidFill>
              </a:rPr>
              <a:t> </a:t>
            </a:r>
            <a:r>
              <a:rPr lang="en-US" sz="2800" dirty="0" err="1">
                <a:solidFill>
                  <a:srgbClr val="008000"/>
                </a:solidFill>
              </a:rPr>
              <a:t>zu</a:t>
            </a:r>
            <a:r>
              <a:rPr lang="en-US" sz="2800" dirty="0">
                <a:solidFill>
                  <a:srgbClr val="008000"/>
                </a:solidFill>
              </a:rPr>
              <a:t> Berlin </a:t>
            </a:r>
            <a:endParaRPr lang="en-US" sz="2800" dirty="0">
              <a:solidFill>
                <a:srgbClr val="008000"/>
              </a:solidFill>
            </a:endParaRPr>
          </a:p>
          <a:p>
            <a:pPr marL="0" indent="0" algn="ctr">
              <a:buNone/>
            </a:pPr>
            <a:endParaRPr lang="en-US" sz="2800" dirty="0" smtClean="0">
              <a:solidFill>
                <a:srgbClr val="008000"/>
              </a:solidFill>
            </a:endParaRPr>
          </a:p>
          <a:p>
            <a:pPr marL="0" indent="0" algn="ctr">
              <a:buNone/>
            </a:pPr>
            <a:r>
              <a:rPr lang="en-US" sz="2800" dirty="0" smtClean="0">
                <a:solidFill>
                  <a:srgbClr val="008000"/>
                </a:solidFill>
              </a:rPr>
              <a:t>18 September</a:t>
            </a:r>
            <a:r>
              <a:rPr lang="en-US" sz="2800" dirty="0" smtClean="0">
                <a:solidFill>
                  <a:srgbClr val="008000"/>
                </a:solidFill>
              </a:rPr>
              <a:t>, </a:t>
            </a:r>
            <a:r>
              <a:rPr lang="en-US" sz="2800" dirty="0">
                <a:solidFill>
                  <a:srgbClr val="008000"/>
                </a:solidFill>
              </a:rPr>
              <a:t>2018</a:t>
            </a:r>
          </a:p>
        </p:txBody>
      </p:sp>
      <p:sp>
        <p:nvSpPr>
          <p:cNvPr id="6" name="Foliennummernplatzhalter 5"/>
          <p:cNvSpPr>
            <a:spLocks noGrp="1"/>
          </p:cNvSpPr>
          <p:nvPr>
            <p:ph type="sldNum" sz="quarter" idx="12"/>
          </p:nvPr>
        </p:nvSpPr>
        <p:spPr/>
        <p:txBody>
          <a:bodyPr/>
          <a:lstStyle/>
          <a:p>
            <a:fld id="{6AD6485F-40A0-4E3B-9751-131B7A478218}" type="slidenum">
              <a:rPr lang="de-DE" smtClean="0"/>
              <a:pPr/>
              <a:t>1</a:t>
            </a:fld>
            <a:endParaRPr lang="de-DE" dirty="0"/>
          </a:p>
        </p:txBody>
      </p:sp>
    </p:spTree>
    <p:extLst>
      <p:ext uri="{BB962C8B-B14F-4D97-AF65-F5344CB8AC3E}">
        <p14:creationId xmlns:p14="http://schemas.microsoft.com/office/powerpoint/2010/main" val="2616732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p:txBody>
          <a:bodyPr>
            <a:normAutofit/>
          </a:bodyPr>
          <a:lstStyle/>
          <a:p>
            <a:r>
              <a:rPr lang="en-US" dirty="0"/>
              <a:t>Experiments </a:t>
            </a:r>
            <a:r>
              <a:rPr lang="en-US" dirty="0" smtClean="0"/>
              <a:t>in </a:t>
            </a:r>
            <a:r>
              <a:rPr lang="en-US" dirty="0"/>
              <a:t>Economics </a:t>
            </a:r>
            <a:endParaRPr lang="en-US" dirty="0"/>
          </a:p>
        </p:txBody>
      </p:sp>
      <p:sp>
        <p:nvSpPr>
          <p:cNvPr id="3" name="Inhaltsplatzhalter 2"/>
          <p:cNvSpPr>
            <a:spLocks noGrp="1"/>
          </p:cNvSpPr>
          <p:nvPr>
            <p:ph idx="1"/>
          </p:nvPr>
        </p:nvSpPr>
        <p:spPr>
          <a:xfrm>
            <a:off x="495300" y="1600200"/>
            <a:ext cx="8915400" cy="4709120"/>
          </a:xfrm>
        </p:spPr>
        <p:txBody>
          <a:bodyPr rtlCol="0">
            <a:normAutofit fontScale="85000" lnSpcReduction="20000"/>
          </a:bodyPr>
          <a:lstStyle/>
          <a:p>
            <a:pPr marL="0" indent="0">
              <a:buNone/>
            </a:pPr>
            <a:r>
              <a:rPr lang="en-US" dirty="0" smtClean="0"/>
              <a:t>– Test </a:t>
            </a:r>
            <a:r>
              <a:rPr lang="en-US" dirty="0"/>
              <a:t>theory, most commonly against predictions of game theoretic models (homo </a:t>
            </a:r>
            <a:r>
              <a:rPr lang="en-US" dirty="0" err="1"/>
              <a:t>oeconomicus</a:t>
            </a:r>
            <a:r>
              <a:rPr lang="en-US" dirty="0"/>
              <a:t>, „rational“ agents) </a:t>
            </a:r>
            <a:endParaRPr lang="en-US" dirty="0"/>
          </a:p>
          <a:p>
            <a:pPr marL="0" indent="0">
              <a:buNone/>
            </a:pPr>
            <a:r>
              <a:rPr lang="en-US" dirty="0"/>
              <a:t>– Compare (market) institutions and their efficiency, e.g. different auction types (first bid vs. second bid) </a:t>
            </a:r>
            <a:endParaRPr lang="en-US" dirty="0"/>
          </a:p>
          <a:p>
            <a:pPr marL="0" indent="0">
              <a:buNone/>
            </a:pPr>
            <a:r>
              <a:rPr lang="en-US" dirty="0"/>
              <a:t>– Study the role of contextual factors, framings, institutions, etc. For example: </a:t>
            </a:r>
            <a:endParaRPr lang="en-US" dirty="0"/>
          </a:p>
          <a:p>
            <a:r>
              <a:rPr lang="en-US" dirty="0"/>
              <a:t>Communication </a:t>
            </a:r>
          </a:p>
          <a:p>
            <a:r>
              <a:rPr lang="en-US" dirty="0"/>
              <a:t>Availability of information </a:t>
            </a:r>
            <a:endParaRPr lang="en-US" dirty="0" smtClean="0"/>
          </a:p>
          <a:p>
            <a:r>
              <a:rPr lang="en-US" dirty="0" smtClean="0"/>
              <a:t>Sanctions</a:t>
            </a:r>
          </a:p>
          <a:p>
            <a:r>
              <a:rPr lang="en-US" dirty="0" smtClean="0"/>
              <a:t>Framing</a:t>
            </a:r>
            <a:r>
              <a:rPr lang="en-US" dirty="0"/>
              <a:t>, reward </a:t>
            </a:r>
            <a:endParaRPr lang="en-US" dirty="0" smtClean="0"/>
          </a:p>
          <a:p>
            <a:r>
              <a:rPr lang="en-US" dirty="0" smtClean="0"/>
              <a:t>Distribution</a:t>
            </a:r>
            <a:r>
              <a:rPr lang="en-US" dirty="0"/>
              <a:t>/fairness </a:t>
            </a:r>
          </a:p>
          <a:p>
            <a:r>
              <a:rPr lang="en-US" dirty="0" smtClean="0"/>
              <a:t>Subject </a:t>
            </a:r>
            <a:r>
              <a:rPr lang="en-US" dirty="0"/>
              <a:t>pool </a:t>
            </a:r>
          </a:p>
          <a:p>
            <a:pPr marL="0" indent="0">
              <a:buNone/>
            </a:pPr>
            <a:endParaRPr lang="de-DE" dirty="0"/>
          </a:p>
          <a:p>
            <a:pPr eaLnBrk="1" fontAlgn="auto" hangingPunct="1">
              <a:spcAft>
                <a:spcPts val="0"/>
              </a:spcAft>
              <a:defRPr/>
            </a:pPr>
            <a:endParaRPr lang="de-DE" dirty="0"/>
          </a:p>
        </p:txBody>
      </p:sp>
      <p:sp>
        <p:nvSpPr>
          <p:cNvPr id="5" name="Foliennummernplatzhalter 3"/>
          <p:cNvSpPr>
            <a:spLocks noGrp="1"/>
          </p:cNvSpPr>
          <p:nvPr>
            <p:ph type="sldNum" sz="quarter" idx="12"/>
          </p:nvPr>
        </p:nvSpPr>
        <p:spPr>
          <a:xfrm>
            <a:off x="7099300" y="6356351"/>
            <a:ext cx="2311400" cy="365125"/>
          </a:xfrm>
        </p:spPr>
        <p:txBody>
          <a:bodyPr/>
          <a:lstStyle/>
          <a:p>
            <a:pPr>
              <a:defRPr/>
            </a:pPr>
            <a:fld id="{4ECBCBE4-B453-4A01-9882-92D438971E7A}" type="slidenum">
              <a:rPr lang="de-DE" smtClean="0"/>
              <a:pPr>
                <a:defRPr/>
              </a:pPr>
              <a:t>10</a:t>
            </a:fld>
            <a:endParaRPr lang="de-DE" dirty="0"/>
          </a:p>
        </p:txBody>
      </p:sp>
    </p:spTree>
    <p:extLst>
      <p:ext uri="{BB962C8B-B14F-4D97-AF65-F5344CB8AC3E}">
        <p14:creationId xmlns:p14="http://schemas.microsoft.com/office/powerpoint/2010/main" val="285582198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bwMode="auto">
          <a:xfrm>
            <a:off x="5391950" y="1570861"/>
            <a:ext cx="3784885" cy="4552231"/>
          </a:xfrm>
          <a:prstGeom prst="rect">
            <a:avLst/>
          </a:prstGeom>
          <a:noFill/>
          <a:ln w="12700">
            <a:noFill/>
            <a:miter lim="800000"/>
            <a:headEnd/>
            <a:tailEnd/>
          </a:ln>
        </p:spPr>
        <p:txBody>
          <a:bodyPr lIns="0" tIns="0" rIns="0" bIns="0"/>
          <a:lstStyle/>
          <a:p>
            <a:pPr marL="360000" indent="-360000">
              <a:spcBef>
                <a:spcPts val="600"/>
              </a:spcBef>
              <a:buSzPct val="155000"/>
              <a:defRPr/>
            </a:pPr>
            <a:r>
              <a:rPr lang="de-DE" altLang="de-DE" sz="2000" dirty="0"/>
              <a:t>Daniel </a:t>
            </a:r>
            <a:r>
              <a:rPr lang="de-DE" altLang="de-DE" sz="2000" dirty="0" err="1"/>
              <a:t>Kahneman</a:t>
            </a:r>
            <a:endParaRPr lang="de-DE" altLang="de-DE" sz="2000" dirty="0"/>
          </a:p>
          <a:p>
            <a:pPr marL="360000" indent="-360000">
              <a:spcBef>
                <a:spcPts val="600"/>
              </a:spcBef>
              <a:buSzPct val="155000"/>
              <a:buFont typeface="Arial" pitchFamily="34" charset="0"/>
              <a:buChar char="•"/>
              <a:defRPr/>
            </a:pPr>
            <a:endParaRPr lang="de-DE" altLang="de-DE" sz="2000" dirty="0"/>
          </a:p>
          <a:p>
            <a:pPr marL="360000" indent="-360000">
              <a:spcBef>
                <a:spcPts val="600"/>
              </a:spcBef>
              <a:buSzPct val="155000"/>
              <a:defRPr/>
            </a:pPr>
            <a:endParaRPr lang="de-DE" altLang="de-DE" sz="2000" dirty="0"/>
          </a:p>
          <a:p>
            <a:pPr marL="360000" indent="-360000">
              <a:spcBef>
                <a:spcPts val="600"/>
              </a:spcBef>
              <a:buSzPct val="100000"/>
              <a:buFont typeface="Arial" pitchFamily="34" charset="0"/>
              <a:buChar char="•"/>
              <a:defRPr/>
            </a:pPr>
            <a:endParaRPr lang="de-DE" altLang="de-DE" sz="2000" dirty="0"/>
          </a:p>
          <a:p>
            <a:pPr marL="360000" indent="-360000">
              <a:spcBef>
                <a:spcPts val="600"/>
              </a:spcBef>
              <a:buSzPct val="100000"/>
              <a:buFont typeface="Arial" pitchFamily="34" charset="0"/>
              <a:buChar char="•"/>
              <a:defRPr/>
            </a:pPr>
            <a:r>
              <a:rPr lang="de-DE" altLang="de-DE" sz="2000" dirty="0" err="1"/>
              <a:t>Psychologist</a:t>
            </a:r>
            <a:endParaRPr lang="de-DE" altLang="de-DE" sz="2000" dirty="0"/>
          </a:p>
          <a:p>
            <a:pPr marL="360000" indent="-360000">
              <a:spcBef>
                <a:spcPts val="600"/>
              </a:spcBef>
              <a:buSzPct val="100000"/>
              <a:buFont typeface="Arial" pitchFamily="34" charset="0"/>
              <a:buChar char="•"/>
              <a:defRPr/>
            </a:pPr>
            <a:r>
              <a:rPr lang="de-DE" altLang="de-DE" sz="2000" dirty="0" err="1"/>
              <a:t>Decision-making</a:t>
            </a:r>
            <a:r>
              <a:rPr lang="de-DE" altLang="de-DE" sz="2000" dirty="0"/>
              <a:t> </a:t>
            </a:r>
            <a:r>
              <a:rPr lang="de-DE" altLang="de-DE" sz="2000" dirty="0" err="1"/>
              <a:t>under</a:t>
            </a:r>
            <a:r>
              <a:rPr lang="de-DE" altLang="de-DE" sz="2000" dirty="0"/>
              <a:t> </a:t>
            </a:r>
            <a:r>
              <a:rPr lang="de-DE" altLang="de-DE" sz="2000" dirty="0" err="1"/>
              <a:t>uncertainty</a:t>
            </a:r>
            <a:r>
              <a:rPr lang="de-DE" altLang="de-DE" sz="2000" dirty="0"/>
              <a:t> (Allais paradox; </a:t>
            </a:r>
            <a:r>
              <a:rPr lang="de-DE" altLang="de-DE" sz="2000" dirty="0" err="1"/>
              <a:t>loss</a:t>
            </a:r>
            <a:r>
              <a:rPr lang="de-DE" altLang="de-DE" sz="2000" dirty="0"/>
              <a:t> </a:t>
            </a:r>
            <a:r>
              <a:rPr lang="de-DE" altLang="de-DE" sz="2000" dirty="0" err="1"/>
              <a:t>aversion</a:t>
            </a:r>
            <a:r>
              <a:rPr lang="de-DE" altLang="de-DE" sz="2000" dirty="0"/>
              <a:t>)</a:t>
            </a:r>
          </a:p>
          <a:p>
            <a:pPr marL="360000" indent="-360000">
              <a:spcBef>
                <a:spcPts val="600"/>
              </a:spcBef>
              <a:buSzPct val="100000"/>
              <a:buFont typeface="Arial" pitchFamily="34" charset="0"/>
              <a:buChar char="•"/>
              <a:defRPr/>
            </a:pPr>
            <a:r>
              <a:rPr lang="de-DE" altLang="de-DE" sz="2000" dirty="0" err="1"/>
              <a:t>Developing</a:t>
            </a:r>
            <a:r>
              <a:rPr lang="de-DE" altLang="de-DE" sz="2000" dirty="0"/>
              <a:t> a </a:t>
            </a:r>
            <a:r>
              <a:rPr lang="de-DE" altLang="de-DE" sz="2000" dirty="0" err="1"/>
              <a:t>new</a:t>
            </a:r>
            <a:r>
              <a:rPr lang="de-DE" altLang="de-DE" sz="2000" dirty="0"/>
              <a:t> </a:t>
            </a:r>
            <a:r>
              <a:rPr lang="de-DE" altLang="de-DE" sz="2000" dirty="0" err="1"/>
              <a:t>descriptive</a:t>
            </a:r>
            <a:r>
              <a:rPr lang="de-DE" altLang="de-DE" sz="2000" dirty="0"/>
              <a:t> </a:t>
            </a:r>
            <a:r>
              <a:rPr lang="de-DE" altLang="de-DE" sz="2000"/>
              <a:t>theory</a:t>
            </a:r>
            <a:endParaRPr lang="de-DE" altLang="de-DE" sz="2000" dirty="0"/>
          </a:p>
          <a:p>
            <a:pPr marL="360000" indent="-360000">
              <a:spcBef>
                <a:spcPts val="600"/>
              </a:spcBef>
              <a:buSzPct val="100000"/>
              <a:buFont typeface="Arial" pitchFamily="34" charset="0"/>
              <a:buChar char="•"/>
              <a:defRPr/>
            </a:pPr>
            <a:r>
              <a:rPr lang="en-US" altLang="de-DE" sz="2000" dirty="0"/>
              <a:t>2002 </a:t>
            </a:r>
            <a:r>
              <a:rPr lang="en-US" altLang="de-DE" sz="2000" dirty="0" err="1"/>
              <a:t>Sveriges</a:t>
            </a:r>
            <a:r>
              <a:rPr lang="en-US" altLang="de-DE" sz="2000" dirty="0"/>
              <a:t> </a:t>
            </a:r>
            <a:r>
              <a:rPr lang="en-US" altLang="de-DE" sz="2000" dirty="0" err="1"/>
              <a:t>Riksbank</a:t>
            </a:r>
            <a:r>
              <a:rPr lang="en-US" altLang="de-DE" sz="2000" dirty="0"/>
              <a:t> Prize in Economic Sciences in Memory of Alfred Nobel</a:t>
            </a:r>
            <a:endParaRPr lang="de-DE" altLang="de-DE" sz="2000" kern="0" dirty="0">
              <a:solidFill>
                <a:srgbClr val="999999"/>
              </a:solidFill>
            </a:endParaRPr>
          </a:p>
        </p:txBody>
      </p:sp>
      <p:sp>
        <p:nvSpPr>
          <p:cNvPr id="2" name="Rectangle 3"/>
          <p:cNvSpPr>
            <a:spLocks noGrp="1" noChangeArrowheads="1"/>
          </p:cNvSpPr>
          <p:nvPr>
            <p:ph type="body" idx="1"/>
          </p:nvPr>
        </p:nvSpPr>
        <p:spPr>
          <a:xfrm>
            <a:off x="522386" y="1556792"/>
            <a:ext cx="3827209" cy="4680520"/>
          </a:xfrm>
        </p:spPr>
        <p:txBody>
          <a:bodyPr>
            <a:normAutofit fontScale="62500" lnSpcReduction="20000"/>
          </a:bodyPr>
          <a:lstStyle/>
          <a:p>
            <a:pPr marL="360000" indent="-360000">
              <a:lnSpc>
                <a:spcPct val="120000"/>
              </a:lnSpc>
              <a:spcBef>
                <a:spcPts val="600"/>
              </a:spcBef>
              <a:buNone/>
            </a:pPr>
            <a:r>
              <a:rPr lang="de-DE" altLang="de-DE" dirty="0"/>
              <a:t>Vernon L. Smith</a:t>
            </a:r>
          </a:p>
          <a:p>
            <a:pPr marL="360000" indent="-360000">
              <a:lnSpc>
                <a:spcPct val="120000"/>
              </a:lnSpc>
              <a:spcBef>
                <a:spcPts val="600"/>
              </a:spcBef>
              <a:buNone/>
            </a:pPr>
            <a:endParaRPr lang="de-DE" altLang="de-DE" dirty="0"/>
          </a:p>
          <a:p>
            <a:pPr marL="360000" indent="-360000">
              <a:lnSpc>
                <a:spcPct val="120000"/>
              </a:lnSpc>
              <a:spcBef>
                <a:spcPts val="600"/>
              </a:spcBef>
            </a:pPr>
            <a:endParaRPr lang="de-DE" altLang="de-DE" dirty="0"/>
          </a:p>
          <a:p>
            <a:pPr marL="360000" indent="-360000">
              <a:lnSpc>
                <a:spcPct val="120000"/>
              </a:lnSpc>
              <a:spcBef>
                <a:spcPts val="600"/>
              </a:spcBef>
            </a:pPr>
            <a:endParaRPr lang="de-DE" altLang="de-DE" dirty="0"/>
          </a:p>
          <a:p>
            <a:pPr marL="360000" indent="-360000">
              <a:lnSpc>
                <a:spcPct val="120000"/>
              </a:lnSpc>
              <a:spcBef>
                <a:spcPts val="600"/>
              </a:spcBef>
            </a:pPr>
            <a:r>
              <a:rPr lang="de-DE" altLang="de-DE" dirty="0"/>
              <a:t>Economist</a:t>
            </a:r>
          </a:p>
          <a:p>
            <a:pPr marL="360000" indent="-360000">
              <a:lnSpc>
                <a:spcPct val="120000"/>
              </a:lnSpc>
              <a:spcBef>
                <a:spcPts val="600"/>
              </a:spcBef>
            </a:pPr>
            <a:r>
              <a:rPr lang="de-DE" altLang="de-DE" dirty="0"/>
              <a:t>Strategic Interaction/Game </a:t>
            </a:r>
            <a:r>
              <a:rPr lang="de-DE" altLang="de-DE" dirty="0" err="1"/>
              <a:t>Theory</a:t>
            </a:r>
            <a:r>
              <a:rPr lang="de-DE" altLang="de-DE" dirty="0"/>
              <a:t> </a:t>
            </a:r>
          </a:p>
          <a:p>
            <a:pPr marL="360000" indent="-360000">
              <a:lnSpc>
                <a:spcPct val="120000"/>
              </a:lnSpc>
              <a:spcBef>
                <a:spcPts val="600"/>
              </a:spcBef>
            </a:pPr>
            <a:r>
              <a:rPr lang="de-DE" altLang="de-DE" dirty="0" err="1"/>
              <a:t>Testing</a:t>
            </a:r>
            <a:r>
              <a:rPr lang="de-DE" altLang="de-DE" dirty="0"/>
              <a:t> (neo-</a:t>
            </a:r>
            <a:r>
              <a:rPr lang="de-DE" altLang="de-DE" dirty="0" err="1"/>
              <a:t>classical</a:t>
            </a:r>
            <a:r>
              <a:rPr lang="de-DE" altLang="de-DE" dirty="0"/>
              <a:t>) </a:t>
            </a:r>
            <a:r>
              <a:rPr lang="de-DE" altLang="de-DE" dirty="0" err="1"/>
              <a:t>economic</a:t>
            </a:r>
            <a:r>
              <a:rPr lang="de-DE" altLang="de-DE" dirty="0"/>
              <a:t> </a:t>
            </a:r>
            <a:r>
              <a:rPr lang="de-DE" altLang="de-DE" dirty="0" err="1"/>
              <a:t>theory</a:t>
            </a:r>
            <a:r>
              <a:rPr lang="de-DE" altLang="de-DE" dirty="0"/>
              <a:t> </a:t>
            </a:r>
            <a:r>
              <a:rPr lang="de-DE" altLang="de-DE" dirty="0" err="1"/>
              <a:t>using</a:t>
            </a:r>
            <a:r>
              <a:rPr lang="de-DE" altLang="de-DE" dirty="0"/>
              <a:t> experimental </a:t>
            </a:r>
            <a:r>
              <a:rPr lang="de-DE" altLang="de-DE" dirty="0" err="1"/>
              <a:t>methods</a:t>
            </a:r>
            <a:endParaRPr lang="de-DE" altLang="de-DE" dirty="0"/>
          </a:p>
          <a:p>
            <a:pPr marL="360000" indent="-360000">
              <a:lnSpc>
                <a:spcPct val="120000"/>
              </a:lnSpc>
              <a:spcBef>
                <a:spcPts val="600"/>
              </a:spcBef>
            </a:pPr>
            <a:r>
              <a:rPr lang="en-US" altLang="de-DE" dirty="0"/>
              <a:t>2002 </a:t>
            </a:r>
            <a:r>
              <a:rPr lang="en-US" altLang="de-DE" dirty="0" err="1"/>
              <a:t>Sveriges</a:t>
            </a:r>
            <a:r>
              <a:rPr lang="en-US" altLang="de-DE" dirty="0"/>
              <a:t> </a:t>
            </a:r>
            <a:r>
              <a:rPr lang="en-US" altLang="de-DE" dirty="0" err="1"/>
              <a:t>Riksbank</a:t>
            </a:r>
            <a:r>
              <a:rPr lang="en-US" altLang="de-DE" dirty="0"/>
              <a:t> Prize in Economic Sciences in Memory of Alfred Nobel</a:t>
            </a:r>
            <a:endParaRPr lang="de-DE" altLang="de-DE" b="1" dirty="0"/>
          </a:p>
        </p:txBody>
      </p:sp>
      <p:sp>
        <p:nvSpPr>
          <p:cNvPr id="5124" name="Rectangle 4"/>
          <p:cNvSpPr>
            <a:spLocks noGrp="1" noChangeArrowheads="1"/>
          </p:cNvSpPr>
          <p:nvPr>
            <p:ph type="title"/>
          </p:nvPr>
        </p:nvSpPr>
        <p:spPr>
          <a:xfrm>
            <a:off x="493935" y="332656"/>
            <a:ext cx="8851553" cy="830461"/>
          </a:xfrm>
        </p:spPr>
        <p:txBody>
          <a:bodyPr>
            <a:normAutofit fontScale="90000"/>
          </a:bodyPr>
          <a:lstStyle/>
          <a:p>
            <a:pPr eaLnBrk="1" hangingPunct="1"/>
            <a:r>
              <a:rPr lang="de-DE" altLang="de-DE" sz="4900" b="1" dirty="0">
                <a:solidFill>
                  <a:schemeClr val="tx1"/>
                </a:solidFill>
              </a:rPr>
              <a:t>Experimental</a:t>
            </a:r>
            <a:r>
              <a:rPr lang="de-DE" altLang="de-DE" dirty="0"/>
              <a:t> </a:t>
            </a:r>
            <a:r>
              <a:rPr lang="de-DE" altLang="de-DE" sz="4900" b="1" dirty="0" err="1" smtClean="0">
                <a:solidFill>
                  <a:schemeClr val="tx1"/>
                </a:solidFill>
              </a:rPr>
              <a:t>Econonomics</a:t>
            </a:r>
            <a:r>
              <a:rPr lang="de-DE" altLang="de-DE" sz="4900" b="1" dirty="0" smtClean="0">
                <a:solidFill>
                  <a:schemeClr val="tx1"/>
                </a:solidFill>
              </a:rPr>
              <a:t> </a:t>
            </a:r>
            <a:r>
              <a:rPr lang="de-DE" altLang="de-DE" sz="4900" b="1" dirty="0">
                <a:solidFill>
                  <a:schemeClr val="tx1"/>
                </a:solidFill>
              </a:rPr>
              <a:t>vs. </a:t>
            </a:r>
            <a:r>
              <a:rPr lang="de-DE" altLang="de-DE" sz="4900" b="1" dirty="0" err="1">
                <a:solidFill>
                  <a:schemeClr val="tx1"/>
                </a:solidFill>
              </a:rPr>
              <a:t>Behavioral</a:t>
            </a:r>
            <a:r>
              <a:rPr lang="de-DE" altLang="de-DE" sz="4900" b="1" dirty="0">
                <a:solidFill>
                  <a:schemeClr val="tx1"/>
                </a:solidFill>
              </a:rPr>
              <a:t> </a:t>
            </a:r>
            <a:r>
              <a:rPr lang="de-DE" altLang="de-DE" sz="4900" b="1" dirty="0" err="1">
                <a:solidFill>
                  <a:schemeClr val="tx1"/>
                </a:solidFill>
              </a:rPr>
              <a:t>Econonomics</a:t>
            </a:r>
            <a:endParaRPr lang="de-DE" altLang="de-DE" sz="4900" b="1" dirty="0">
              <a:solidFill>
                <a:schemeClr val="tx1"/>
              </a:solidFill>
            </a:endParaRPr>
          </a:p>
        </p:txBody>
      </p:sp>
      <p:pic>
        <p:nvPicPr>
          <p:cNvPr id="3" name="Picture 5" descr="C:\Users\jensrommel\Dropbox\_zalf\Methodenvortrag 8 Jan 2015\smith.jpg"/>
          <p:cNvPicPr>
            <a:picLocks noChangeAspect="1" noChangeArrowheads="1"/>
          </p:cNvPicPr>
          <p:nvPr/>
        </p:nvPicPr>
        <p:blipFill>
          <a:blip r:embed="rId2" cstate="print"/>
          <a:srcRect/>
          <a:stretch>
            <a:fillRect/>
          </a:stretch>
        </p:blipFill>
        <p:spPr bwMode="auto">
          <a:xfrm>
            <a:off x="2768758" y="1556792"/>
            <a:ext cx="1326147" cy="1715302"/>
          </a:xfrm>
          <a:prstGeom prst="rect">
            <a:avLst/>
          </a:prstGeom>
          <a:noFill/>
          <a:ln w="9525">
            <a:noFill/>
            <a:miter lim="800000"/>
            <a:headEnd/>
            <a:tailEnd/>
          </a:ln>
        </p:spPr>
      </p:pic>
      <p:pic>
        <p:nvPicPr>
          <p:cNvPr id="6150" name="Picture 6" descr="C:\Users\jensrommel\Dropbox\_zalf\Methodenvortrag 8 Jan 2015\kahneman.jpg"/>
          <p:cNvPicPr>
            <a:picLocks noChangeAspect="1" noChangeArrowheads="1"/>
          </p:cNvPicPr>
          <p:nvPr/>
        </p:nvPicPr>
        <p:blipFill>
          <a:blip r:embed="rId3" cstate="print"/>
          <a:srcRect/>
          <a:stretch>
            <a:fillRect/>
          </a:stretch>
        </p:blipFill>
        <p:spPr bwMode="auto">
          <a:xfrm>
            <a:off x="7839321" y="1484784"/>
            <a:ext cx="1371265" cy="1773660"/>
          </a:xfrm>
          <a:prstGeom prst="rect">
            <a:avLst/>
          </a:prstGeom>
          <a:noFill/>
          <a:ln w="9525">
            <a:noFill/>
            <a:miter lim="800000"/>
            <a:headEnd/>
            <a:tailEnd/>
          </a:ln>
        </p:spPr>
      </p:pic>
      <p:sp>
        <p:nvSpPr>
          <p:cNvPr id="9" name="Textfeld 8"/>
          <p:cNvSpPr txBox="1"/>
          <p:nvPr/>
        </p:nvSpPr>
        <p:spPr>
          <a:xfrm>
            <a:off x="510294" y="4365104"/>
            <a:ext cx="4113796" cy="711251"/>
          </a:xfrm>
          <a:prstGeom prst="rect">
            <a:avLst/>
          </a:prstGeom>
          <a:noFill/>
        </p:spPr>
        <p:txBody>
          <a:bodyPr lIns="64291" tIns="32146" rIns="64291" bIns="32146">
            <a:spAutoFit/>
          </a:bodyPr>
          <a:lstStyle/>
          <a:p>
            <a:pPr algn="l">
              <a:defRPr/>
            </a:pPr>
            <a:r>
              <a:rPr lang="en-US" altLang="de-DE" sz="1400" kern="0" dirty="0"/>
              <a:t>“for having established laboratory experiments as a tool in empirical economic analysis, especially in the study of alternative market mechanisms”</a:t>
            </a:r>
            <a:endParaRPr lang="de-DE" altLang="de-DE" sz="1400" kern="0" dirty="0"/>
          </a:p>
        </p:txBody>
      </p:sp>
      <p:sp>
        <p:nvSpPr>
          <p:cNvPr id="10" name="Textfeld 9"/>
          <p:cNvSpPr txBox="1"/>
          <p:nvPr/>
        </p:nvSpPr>
        <p:spPr>
          <a:xfrm>
            <a:off x="5063041" y="4224859"/>
            <a:ext cx="4113796" cy="926694"/>
          </a:xfrm>
          <a:prstGeom prst="rect">
            <a:avLst/>
          </a:prstGeom>
          <a:noFill/>
        </p:spPr>
        <p:txBody>
          <a:bodyPr lIns="64291" tIns="32146" rIns="64291" bIns="32146">
            <a:spAutoFit/>
          </a:bodyPr>
          <a:lstStyle/>
          <a:p>
            <a:pPr algn="l">
              <a:defRPr/>
            </a:pPr>
            <a:r>
              <a:rPr lang="en-US" altLang="de-DE" sz="1400" kern="0" dirty="0"/>
              <a:t>“for having integrated insights from psychological research into economic science, especially concerning human judgment and decision-making under uncertainty</a:t>
            </a:r>
            <a:endParaRPr lang="de-DE" altLang="de-DE" sz="1400" kern="0" dirty="0"/>
          </a:p>
        </p:txBody>
      </p:sp>
      <p:sp>
        <p:nvSpPr>
          <p:cNvPr id="11" name="Foliennummernplatzhalter 3"/>
          <p:cNvSpPr>
            <a:spLocks noGrp="1"/>
          </p:cNvSpPr>
          <p:nvPr>
            <p:ph type="sldNum" sz="quarter" idx="12"/>
          </p:nvPr>
        </p:nvSpPr>
        <p:spPr>
          <a:xfrm>
            <a:off x="7099300" y="6356351"/>
            <a:ext cx="2311400" cy="365125"/>
          </a:xfrm>
        </p:spPr>
        <p:txBody>
          <a:bodyPr/>
          <a:lstStyle/>
          <a:p>
            <a:pPr>
              <a:defRPr/>
            </a:pPr>
            <a:fld id="{4ECBCBE4-B453-4A01-9882-92D438971E7A}" type="slidenum">
              <a:rPr lang="de-DE" smtClean="0"/>
              <a:pPr>
                <a:defRPr/>
              </a:pPr>
              <a:t>11</a:t>
            </a:fld>
            <a:endParaRPr lang="de-DE" dirty="0"/>
          </a:p>
        </p:txBody>
      </p:sp>
    </p:spTree>
    <p:extLst>
      <p:ext uri="{BB962C8B-B14F-4D97-AF65-F5344CB8AC3E}">
        <p14:creationId xmlns:p14="http://schemas.microsoft.com/office/powerpoint/2010/main" val="422342336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6150"/>
                                        </p:tgtEl>
                                        <p:attrNameLst>
                                          <p:attrName>style.visibility</p:attrName>
                                        </p:attrNameLst>
                                      </p:cBhvr>
                                      <p:to>
                                        <p:strVal val="visible"/>
                                      </p:to>
                                    </p:set>
                                    <p:animEffect transition="in" filter="blinds(horizontal)">
                                      <p:cBhvr>
                                        <p:cTn id="7" dur="500"/>
                                        <p:tgtEl>
                                          <p:spTgt spid="6150"/>
                                        </p:tgtEl>
                                      </p:cBhvr>
                                    </p:animEffect>
                                  </p:childTnLst>
                                </p:cTn>
                              </p:par>
                              <p:par>
                                <p:cTn id="8" presetID="3" presetClass="entr" presetSubtype="1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par>
                                <p:cTn id="11" presetID="3" presetClass="entr" presetSubtype="10" fill="hold" nodeType="with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blinds(horizontal)">
                                      <p:cBhvr>
                                        <p:cTn id="13" dur="500"/>
                                        <p:tgtEl>
                                          <p:spTgt spid="2">
                                            <p:txEl>
                                              <p:pRg st="0" end="0"/>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7">
                                            <p:txEl>
                                              <p:pRg st="0" end="0"/>
                                            </p:txEl>
                                          </p:spTgt>
                                        </p:tgtEl>
                                        <p:attrNameLst>
                                          <p:attrName>style.visibility</p:attrName>
                                        </p:attrNameLst>
                                      </p:cBhvr>
                                      <p:to>
                                        <p:strVal val="visible"/>
                                      </p:to>
                                    </p:set>
                                    <p:animEffect transition="in" filter="blinds(horizontal)">
                                      <p:cBhvr>
                                        <p:cTn id="16" dur="500"/>
                                        <p:tgtEl>
                                          <p:spTgt spid="7">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blinds(horizontal)">
                                      <p:cBhvr>
                                        <p:cTn id="21" dur="500"/>
                                        <p:tgtEl>
                                          <p:spTgt spid="2">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animEffect transition="in" filter="blinds(horizontal)">
                                      <p:cBhvr>
                                        <p:cTn id="24" dur="500"/>
                                        <p:tgtEl>
                                          <p:spTgt spid="7">
                                            <p:txEl>
                                              <p:pRg st="4" end="4"/>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nodeType="click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Effect transition="in" filter="blinds(horizontal)">
                                      <p:cBhvr>
                                        <p:cTn id="29" dur="500"/>
                                        <p:tgtEl>
                                          <p:spTgt spid="2">
                                            <p:txEl>
                                              <p:pRg st="5" end="5"/>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linds(horizontal)">
                                      <p:cBhvr>
                                        <p:cTn id="32" dur="500"/>
                                        <p:tgtEl>
                                          <p:spTgt spid="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linds(horizontal)">
                                      <p:cBhvr>
                                        <p:cTn id="37" dur="500"/>
                                        <p:tgtEl>
                                          <p:spTgt spid="2">
                                            <p:txEl>
                                              <p:pRg st="6" end="6"/>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7">
                                            <p:txEl>
                                              <p:pRg st="6" end="6"/>
                                            </p:txEl>
                                          </p:spTgt>
                                        </p:tgtEl>
                                        <p:attrNameLst>
                                          <p:attrName>style.visibility</p:attrName>
                                        </p:attrNameLst>
                                      </p:cBhvr>
                                      <p:to>
                                        <p:strVal val="visible"/>
                                      </p:to>
                                    </p:set>
                                    <p:animEffect transition="in" filter="blinds(horizontal)">
                                      <p:cBhvr>
                                        <p:cTn id="40" dur="500"/>
                                        <p:tgtEl>
                                          <p:spTgt spid="7">
                                            <p:txEl>
                                              <p:pRg st="6" end="6"/>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nodeType="clickEffect">
                                  <p:stCondLst>
                                    <p:cond delay="0"/>
                                  </p:stCondLst>
                                  <p:childTnLst>
                                    <p:set>
                                      <p:cBhvr>
                                        <p:cTn id="44" dur="1" fill="hold">
                                          <p:stCondLst>
                                            <p:cond delay="0"/>
                                          </p:stCondLst>
                                        </p:cTn>
                                        <p:tgtEl>
                                          <p:spTgt spid="2">
                                            <p:txEl>
                                              <p:pRg st="7" end="7"/>
                                            </p:txEl>
                                          </p:spTgt>
                                        </p:tgtEl>
                                        <p:attrNameLst>
                                          <p:attrName>style.visibility</p:attrName>
                                        </p:attrNameLst>
                                      </p:cBhvr>
                                      <p:to>
                                        <p:strVal val="visible"/>
                                      </p:to>
                                    </p:set>
                                    <p:animEffect transition="in" filter="blinds(horizontal)">
                                      <p:cBhvr>
                                        <p:cTn id="45" dur="500"/>
                                        <p:tgtEl>
                                          <p:spTgt spid="2">
                                            <p:txEl>
                                              <p:pRg st="7" end="7"/>
                                            </p:txEl>
                                          </p:spTgt>
                                        </p:tgtEl>
                                      </p:cBhvr>
                                    </p:animEffect>
                                  </p:childTnLst>
                                </p:cTn>
                              </p:par>
                              <p:par>
                                <p:cTn id="46" presetID="3" presetClass="entr" presetSubtype="10" fill="hold" nodeType="withEffect">
                                  <p:stCondLst>
                                    <p:cond delay="0"/>
                                  </p:stCondLst>
                                  <p:childTnLst>
                                    <p:set>
                                      <p:cBhvr>
                                        <p:cTn id="47" dur="1" fill="hold">
                                          <p:stCondLst>
                                            <p:cond delay="0"/>
                                          </p:stCondLst>
                                        </p:cTn>
                                        <p:tgtEl>
                                          <p:spTgt spid="7">
                                            <p:txEl>
                                              <p:pRg st="7" end="7"/>
                                            </p:txEl>
                                          </p:spTgt>
                                        </p:tgtEl>
                                        <p:attrNameLst>
                                          <p:attrName>style.visibility</p:attrName>
                                        </p:attrNameLst>
                                      </p:cBhvr>
                                      <p:to>
                                        <p:strVal val="visible"/>
                                      </p:to>
                                    </p:set>
                                    <p:animEffect transition="in" filter="blinds(horizontal)">
                                      <p:cBhvr>
                                        <p:cTn id="48" dur="500"/>
                                        <p:tgtEl>
                                          <p:spTgt spid="7">
                                            <p:txEl>
                                              <p:pRg st="7" end="7"/>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3" presetClass="exit" presetSubtype="10" fill="hold" grpId="0" nodeType="clickEffect">
                                  <p:stCondLst>
                                    <p:cond delay="0"/>
                                  </p:stCondLst>
                                  <p:childTnLst>
                                    <p:animEffect transition="out" filter="blinds(horizontal)">
                                      <p:cBhvr>
                                        <p:cTn id="52" dur="500"/>
                                        <p:tgtEl>
                                          <p:spTgt spid="2">
                                            <p:txEl>
                                              <p:pRg st="0" end="0"/>
                                            </p:txEl>
                                          </p:spTgt>
                                        </p:tgtEl>
                                      </p:cBhvr>
                                    </p:animEffect>
                                    <p:set>
                                      <p:cBhvr>
                                        <p:cTn id="53" dur="1" fill="hold">
                                          <p:stCondLst>
                                            <p:cond delay="499"/>
                                          </p:stCondLst>
                                        </p:cTn>
                                        <p:tgtEl>
                                          <p:spTgt spid="2">
                                            <p:txEl>
                                              <p:pRg st="0" end="0"/>
                                            </p:txEl>
                                          </p:spTgt>
                                        </p:tgtEl>
                                        <p:attrNameLst>
                                          <p:attrName>style.visibility</p:attrName>
                                        </p:attrNameLst>
                                      </p:cBhvr>
                                      <p:to>
                                        <p:strVal val="hidden"/>
                                      </p:to>
                                    </p:set>
                                  </p:childTnLst>
                                </p:cTn>
                              </p:par>
                              <p:par>
                                <p:cTn id="54" presetID="3" presetClass="exit" presetSubtype="10" fill="hold" grpId="0" nodeType="withEffect">
                                  <p:stCondLst>
                                    <p:cond delay="0"/>
                                  </p:stCondLst>
                                  <p:childTnLst>
                                    <p:animEffect transition="out" filter="blinds(horizontal)">
                                      <p:cBhvr>
                                        <p:cTn id="55" dur="500"/>
                                        <p:tgtEl>
                                          <p:spTgt spid="2">
                                            <p:txEl>
                                              <p:pRg st="4" end="4"/>
                                            </p:txEl>
                                          </p:spTgt>
                                        </p:tgtEl>
                                      </p:cBhvr>
                                    </p:animEffect>
                                    <p:set>
                                      <p:cBhvr>
                                        <p:cTn id="56" dur="1" fill="hold">
                                          <p:stCondLst>
                                            <p:cond delay="499"/>
                                          </p:stCondLst>
                                        </p:cTn>
                                        <p:tgtEl>
                                          <p:spTgt spid="2">
                                            <p:txEl>
                                              <p:pRg st="4" end="4"/>
                                            </p:txEl>
                                          </p:spTgt>
                                        </p:tgtEl>
                                        <p:attrNameLst>
                                          <p:attrName>style.visibility</p:attrName>
                                        </p:attrNameLst>
                                      </p:cBhvr>
                                      <p:to>
                                        <p:strVal val="hidden"/>
                                      </p:to>
                                    </p:set>
                                  </p:childTnLst>
                                </p:cTn>
                              </p:par>
                              <p:par>
                                <p:cTn id="57" presetID="3" presetClass="exit" presetSubtype="10" fill="hold" grpId="0" nodeType="withEffect">
                                  <p:stCondLst>
                                    <p:cond delay="0"/>
                                  </p:stCondLst>
                                  <p:childTnLst>
                                    <p:animEffect transition="out" filter="blinds(horizontal)">
                                      <p:cBhvr>
                                        <p:cTn id="58" dur="500"/>
                                        <p:tgtEl>
                                          <p:spTgt spid="2">
                                            <p:txEl>
                                              <p:pRg st="5" end="5"/>
                                            </p:txEl>
                                          </p:spTgt>
                                        </p:tgtEl>
                                      </p:cBhvr>
                                    </p:animEffect>
                                    <p:set>
                                      <p:cBhvr>
                                        <p:cTn id="59" dur="1" fill="hold">
                                          <p:stCondLst>
                                            <p:cond delay="499"/>
                                          </p:stCondLst>
                                        </p:cTn>
                                        <p:tgtEl>
                                          <p:spTgt spid="2">
                                            <p:txEl>
                                              <p:pRg st="5" end="5"/>
                                            </p:txEl>
                                          </p:spTgt>
                                        </p:tgtEl>
                                        <p:attrNameLst>
                                          <p:attrName>style.visibility</p:attrName>
                                        </p:attrNameLst>
                                      </p:cBhvr>
                                      <p:to>
                                        <p:strVal val="hidden"/>
                                      </p:to>
                                    </p:set>
                                  </p:childTnLst>
                                </p:cTn>
                              </p:par>
                              <p:par>
                                <p:cTn id="60" presetID="3" presetClass="exit" presetSubtype="10" fill="hold" grpId="0" nodeType="withEffect">
                                  <p:stCondLst>
                                    <p:cond delay="0"/>
                                  </p:stCondLst>
                                  <p:childTnLst>
                                    <p:animEffect transition="out" filter="blinds(horizontal)">
                                      <p:cBhvr>
                                        <p:cTn id="61" dur="500"/>
                                        <p:tgtEl>
                                          <p:spTgt spid="2">
                                            <p:txEl>
                                              <p:pRg st="6" end="6"/>
                                            </p:txEl>
                                          </p:spTgt>
                                        </p:tgtEl>
                                      </p:cBhvr>
                                    </p:animEffect>
                                    <p:set>
                                      <p:cBhvr>
                                        <p:cTn id="62" dur="1" fill="hold">
                                          <p:stCondLst>
                                            <p:cond delay="499"/>
                                          </p:stCondLst>
                                        </p:cTn>
                                        <p:tgtEl>
                                          <p:spTgt spid="2">
                                            <p:txEl>
                                              <p:pRg st="6" end="6"/>
                                            </p:txEl>
                                          </p:spTgt>
                                        </p:tgtEl>
                                        <p:attrNameLst>
                                          <p:attrName>style.visibility</p:attrName>
                                        </p:attrNameLst>
                                      </p:cBhvr>
                                      <p:to>
                                        <p:strVal val="hidden"/>
                                      </p:to>
                                    </p:set>
                                  </p:childTnLst>
                                </p:cTn>
                              </p:par>
                              <p:par>
                                <p:cTn id="63" presetID="3" presetClass="exit" presetSubtype="10" fill="hold" grpId="0" nodeType="withEffect">
                                  <p:stCondLst>
                                    <p:cond delay="0"/>
                                  </p:stCondLst>
                                  <p:childTnLst>
                                    <p:animEffect transition="out" filter="blinds(horizontal)">
                                      <p:cBhvr>
                                        <p:cTn id="64" dur="500"/>
                                        <p:tgtEl>
                                          <p:spTgt spid="2">
                                            <p:txEl>
                                              <p:pRg st="7" end="7"/>
                                            </p:txEl>
                                          </p:spTgt>
                                        </p:tgtEl>
                                      </p:cBhvr>
                                    </p:animEffect>
                                    <p:set>
                                      <p:cBhvr>
                                        <p:cTn id="65" dur="1" fill="hold">
                                          <p:stCondLst>
                                            <p:cond delay="499"/>
                                          </p:stCondLst>
                                        </p:cTn>
                                        <p:tgtEl>
                                          <p:spTgt spid="2">
                                            <p:txEl>
                                              <p:pRg st="7" end="7"/>
                                            </p:txEl>
                                          </p:spTgt>
                                        </p:tgtEl>
                                        <p:attrNameLst>
                                          <p:attrName>style.visibility</p:attrName>
                                        </p:attrNameLst>
                                      </p:cBhvr>
                                      <p:to>
                                        <p:strVal val="hidden"/>
                                      </p:to>
                                    </p:set>
                                  </p:childTnLst>
                                </p:cTn>
                              </p:par>
                              <p:par>
                                <p:cTn id="66" presetID="3" presetClass="exit" presetSubtype="10" fill="hold" grpId="0" nodeType="withEffect">
                                  <p:stCondLst>
                                    <p:cond delay="0"/>
                                  </p:stCondLst>
                                  <p:childTnLst>
                                    <p:animEffect transition="out" filter="blinds(horizontal)">
                                      <p:cBhvr>
                                        <p:cTn id="67" dur="500"/>
                                        <p:tgtEl>
                                          <p:spTgt spid="7">
                                            <p:txEl>
                                              <p:pRg st="0" end="0"/>
                                            </p:txEl>
                                          </p:spTgt>
                                        </p:tgtEl>
                                      </p:cBhvr>
                                    </p:animEffect>
                                    <p:set>
                                      <p:cBhvr>
                                        <p:cTn id="68" dur="1" fill="hold">
                                          <p:stCondLst>
                                            <p:cond delay="499"/>
                                          </p:stCondLst>
                                        </p:cTn>
                                        <p:tgtEl>
                                          <p:spTgt spid="7">
                                            <p:txEl>
                                              <p:pRg st="0" end="0"/>
                                            </p:txEl>
                                          </p:spTgt>
                                        </p:tgtEl>
                                        <p:attrNameLst>
                                          <p:attrName>style.visibility</p:attrName>
                                        </p:attrNameLst>
                                      </p:cBhvr>
                                      <p:to>
                                        <p:strVal val="hidden"/>
                                      </p:to>
                                    </p:set>
                                  </p:childTnLst>
                                </p:cTn>
                              </p:par>
                              <p:par>
                                <p:cTn id="69" presetID="3" presetClass="exit" presetSubtype="10" fill="hold" grpId="0" nodeType="withEffect">
                                  <p:stCondLst>
                                    <p:cond delay="0"/>
                                  </p:stCondLst>
                                  <p:childTnLst>
                                    <p:animEffect transition="out" filter="blinds(horizontal)">
                                      <p:cBhvr>
                                        <p:cTn id="70" dur="500"/>
                                        <p:tgtEl>
                                          <p:spTgt spid="7">
                                            <p:txEl>
                                              <p:pRg st="4" end="4"/>
                                            </p:txEl>
                                          </p:spTgt>
                                        </p:tgtEl>
                                      </p:cBhvr>
                                    </p:animEffect>
                                    <p:set>
                                      <p:cBhvr>
                                        <p:cTn id="71" dur="1" fill="hold">
                                          <p:stCondLst>
                                            <p:cond delay="499"/>
                                          </p:stCondLst>
                                        </p:cTn>
                                        <p:tgtEl>
                                          <p:spTgt spid="7">
                                            <p:txEl>
                                              <p:pRg st="4" end="4"/>
                                            </p:txEl>
                                          </p:spTgt>
                                        </p:tgtEl>
                                        <p:attrNameLst>
                                          <p:attrName>style.visibility</p:attrName>
                                        </p:attrNameLst>
                                      </p:cBhvr>
                                      <p:to>
                                        <p:strVal val="hidden"/>
                                      </p:to>
                                    </p:set>
                                  </p:childTnLst>
                                </p:cTn>
                              </p:par>
                              <p:par>
                                <p:cTn id="72" presetID="3" presetClass="exit" presetSubtype="10" fill="hold" grpId="0" nodeType="withEffect">
                                  <p:stCondLst>
                                    <p:cond delay="0"/>
                                  </p:stCondLst>
                                  <p:childTnLst>
                                    <p:animEffect transition="out" filter="blinds(horizontal)">
                                      <p:cBhvr>
                                        <p:cTn id="73" dur="500"/>
                                        <p:tgtEl>
                                          <p:spTgt spid="7">
                                            <p:txEl>
                                              <p:pRg st="5" end="5"/>
                                            </p:txEl>
                                          </p:spTgt>
                                        </p:tgtEl>
                                      </p:cBhvr>
                                    </p:animEffect>
                                    <p:set>
                                      <p:cBhvr>
                                        <p:cTn id="74" dur="1" fill="hold">
                                          <p:stCondLst>
                                            <p:cond delay="499"/>
                                          </p:stCondLst>
                                        </p:cTn>
                                        <p:tgtEl>
                                          <p:spTgt spid="7">
                                            <p:txEl>
                                              <p:pRg st="5" end="5"/>
                                            </p:txEl>
                                          </p:spTgt>
                                        </p:tgtEl>
                                        <p:attrNameLst>
                                          <p:attrName>style.visibility</p:attrName>
                                        </p:attrNameLst>
                                      </p:cBhvr>
                                      <p:to>
                                        <p:strVal val="hidden"/>
                                      </p:to>
                                    </p:set>
                                  </p:childTnLst>
                                </p:cTn>
                              </p:par>
                              <p:par>
                                <p:cTn id="75" presetID="3" presetClass="exit" presetSubtype="10" fill="hold" grpId="0" nodeType="withEffect">
                                  <p:stCondLst>
                                    <p:cond delay="0"/>
                                  </p:stCondLst>
                                  <p:childTnLst>
                                    <p:animEffect transition="out" filter="blinds(horizontal)">
                                      <p:cBhvr>
                                        <p:cTn id="76" dur="500"/>
                                        <p:tgtEl>
                                          <p:spTgt spid="7">
                                            <p:txEl>
                                              <p:pRg st="6" end="6"/>
                                            </p:txEl>
                                          </p:spTgt>
                                        </p:tgtEl>
                                      </p:cBhvr>
                                    </p:animEffect>
                                    <p:set>
                                      <p:cBhvr>
                                        <p:cTn id="77" dur="1" fill="hold">
                                          <p:stCondLst>
                                            <p:cond delay="499"/>
                                          </p:stCondLst>
                                        </p:cTn>
                                        <p:tgtEl>
                                          <p:spTgt spid="7">
                                            <p:txEl>
                                              <p:pRg st="6" end="6"/>
                                            </p:txEl>
                                          </p:spTgt>
                                        </p:tgtEl>
                                        <p:attrNameLst>
                                          <p:attrName>style.visibility</p:attrName>
                                        </p:attrNameLst>
                                      </p:cBhvr>
                                      <p:to>
                                        <p:strVal val="hidden"/>
                                      </p:to>
                                    </p:set>
                                  </p:childTnLst>
                                </p:cTn>
                              </p:par>
                              <p:par>
                                <p:cTn id="78" presetID="3" presetClass="exit" presetSubtype="10" fill="hold" grpId="0" nodeType="withEffect">
                                  <p:stCondLst>
                                    <p:cond delay="0"/>
                                  </p:stCondLst>
                                  <p:childTnLst>
                                    <p:animEffect transition="out" filter="blinds(horizontal)">
                                      <p:cBhvr>
                                        <p:cTn id="79" dur="500"/>
                                        <p:tgtEl>
                                          <p:spTgt spid="7">
                                            <p:txEl>
                                              <p:pRg st="7" end="7"/>
                                            </p:txEl>
                                          </p:spTgt>
                                        </p:tgtEl>
                                      </p:cBhvr>
                                    </p:animEffect>
                                    <p:set>
                                      <p:cBhvr>
                                        <p:cTn id="80" dur="1" fill="hold">
                                          <p:stCondLst>
                                            <p:cond delay="499"/>
                                          </p:stCondLst>
                                        </p:cTn>
                                        <p:tgtEl>
                                          <p:spTgt spid="7">
                                            <p:txEl>
                                              <p:pRg st="7" end="7"/>
                                            </p:txEl>
                                          </p:spTgt>
                                        </p:tgtEl>
                                        <p:attrNameLst>
                                          <p:attrName>style.visibility</p:attrName>
                                        </p:attrNameLst>
                                      </p:cBhvr>
                                      <p:to>
                                        <p:strVal val="hidden"/>
                                      </p:to>
                                    </p:set>
                                  </p:childTnLst>
                                </p:cTn>
                              </p:par>
                              <p:par>
                                <p:cTn id="81" presetID="3" presetClass="entr" presetSubtype="10" fill="hold" grpId="0" nodeType="withEffect">
                                  <p:stCondLst>
                                    <p:cond delay="0"/>
                                  </p:stCondLst>
                                  <p:childTnLst>
                                    <p:set>
                                      <p:cBhvr>
                                        <p:cTn id="82" dur="1" fill="hold">
                                          <p:stCondLst>
                                            <p:cond delay="0"/>
                                          </p:stCondLst>
                                        </p:cTn>
                                        <p:tgtEl>
                                          <p:spTgt spid="10"/>
                                        </p:tgtEl>
                                        <p:attrNameLst>
                                          <p:attrName>style.visibility</p:attrName>
                                        </p:attrNameLst>
                                      </p:cBhvr>
                                      <p:to>
                                        <p:strVal val="visible"/>
                                      </p:to>
                                    </p:set>
                                    <p:animEffect transition="in" filter="blinds(horizontal)">
                                      <p:cBhvr>
                                        <p:cTn id="83" dur="500"/>
                                        <p:tgtEl>
                                          <p:spTgt spid="10"/>
                                        </p:tgtEl>
                                      </p:cBhvr>
                                    </p:animEffect>
                                  </p:childTnLst>
                                </p:cTn>
                              </p:par>
                              <p:par>
                                <p:cTn id="84" presetID="3" presetClass="entr" presetSubtype="10" fill="hold" grpId="0" nodeType="withEffect">
                                  <p:stCondLst>
                                    <p:cond delay="0"/>
                                  </p:stCondLst>
                                  <p:childTnLst>
                                    <p:set>
                                      <p:cBhvr>
                                        <p:cTn id="85" dur="1" fill="hold">
                                          <p:stCondLst>
                                            <p:cond delay="0"/>
                                          </p:stCondLst>
                                        </p:cTn>
                                        <p:tgtEl>
                                          <p:spTgt spid="9"/>
                                        </p:tgtEl>
                                        <p:attrNameLst>
                                          <p:attrName>style.visibility</p:attrName>
                                        </p:attrNameLst>
                                      </p:cBhvr>
                                      <p:to>
                                        <p:strVal val="visible"/>
                                      </p:to>
                                    </p:set>
                                    <p:animEffect transition="in" filter="blinds(horizontal)">
                                      <p:cBhvr>
                                        <p:cTn id="8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p:bldP spid="2" grpId="0" build="p"/>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normAutofit fontScale="90000"/>
          </a:bodyPr>
          <a:lstStyle/>
          <a:p>
            <a:pPr eaLnBrk="1" hangingPunct="1"/>
            <a:r>
              <a:rPr lang="de-DE" dirty="0" err="1"/>
              <a:t>Types</a:t>
            </a:r>
            <a:r>
              <a:rPr lang="de-DE" dirty="0"/>
              <a:t> </a:t>
            </a:r>
            <a:r>
              <a:rPr lang="de-DE" dirty="0" err="1"/>
              <a:t>of</a:t>
            </a:r>
            <a:r>
              <a:rPr lang="de-DE" dirty="0"/>
              <a:t> </a:t>
            </a:r>
            <a:r>
              <a:rPr lang="de-DE" dirty="0" err="1"/>
              <a:t>experiment</a:t>
            </a:r>
            <a:r>
              <a:rPr lang="de-DE" dirty="0"/>
              <a:t/>
            </a:r>
            <a:br>
              <a:rPr lang="de-DE" dirty="0"/>
            </a:br>
            <a:r>
              <a:rPr lang="de-DE" dirty="0"/>
              <a:t>(Harrison </a:t>
            </a:r>
            <a:r>
              <a:rPr lang="de-DE" dirty="0" err="1"/>
              <a:t>and</a:t>
            </a:r>
            <a:r>
              <a:rPr lang="de-DE" dirty="0"/>
              <a:t> List 2004)</a:t>
            </a:r>
          </a:p>
        </p:txBody>
      </p:sp>
      <p:sp>
        <p:nvSpPr>
          <p:cNvPr id="3" name="Inhaltsplatzhalter 2"/>
          <p:cNvSpPr>
            <a:spLocks noGrp="1"/>
          </p:cNvSpPr>
          <p:nvPr>
            <p:ph idx="1"/>
          </p:nvPr>
        </p:nvSpPr>
        <p:spPr/>
        <p:txBody>
          <a:bodyPr>
            <a:normAutofit lnSpcReduction="10000"/>
          </a:bodyPr>
          <a:lstStyle/>
          <a:p>
            <a:pPr eaLnBrk="1" hangingPunct="1"/>
            <a:r>
              <a:rPr lang="en-US" dirty="0"/>
              <a:t>Conventional lab exp: students, abstract game</a:t>
            </a:r>
          </a:p>
          <a:p>
            <a:pPr eaLnBrk="1" hangingPunct="1"/>
            <a:r>
              <a:rPr lang="en-US" dirty="0" err="1"/>
              <a:t>Artefactual</a:t>
            </a:r>
            <a:r>
              <a:rPr lang="en-US" dirty="0"/>
              <a:t> field exp: like lab, but non-standard subjects</a:t>
            </a:r>
          </a:p>
          <a:p>
            <a:pPr eaLnBrk="1" hangingPunct="1"/>
            <a:r>
              <a:rPr lang="en-US" dirty="0"/>
              <a:t>Framed field exp: same as </a:t>
            </a:r>
            <a:r>
              <a:rPr lang="en-US" dirty="0" err="1"/>
              <a:t>artefact</a:t>
            </a:r>
            <a:r>
              <a:rPr lang="en-US" dirty="0"/>
              <a:t>., but uses framing/field context in task, commodity, information</a:t>
            </a:r>
          </a:p>
          <a:p>
            <a:pPr eaLnBrk="1" hangingPunct="1"/>
            <a:r>
              <a:rPr lang="en-US" dirty="0"/>
              <a:t>Natural field exp: tasks are undertaken in natural environment, subjects do not know they participate in an exp</a:t>
            </a:r>
          </a:p>
          <a:p>
            <a:pPr eaLnBrk="1" hangingPunct="1"/>
            <a:endParaRPr lang="en-US" dirty="0"/>
          </a:p>
          <a:p>
            <a:pPr eaLnBrk="1" hangingPunct="1"/>
            <a:endParaRPr lang="de-DE" dirty="0"/>
          </a:p>
        </p:txBody>
      </p:sp>
      <p:sp>
        <p:nvSpPr>
          <p:cNvPr id="4" name="Foliennummernplatzhalter 3"/>
          <p:cNvSpPr>
            <a:spLocks noGrp="1"/>
          </p:cNvSpPr>
          <p:nvPr>
            <p:ph type="sldNum" sz="quarter" idx="12"/>
          </p:nvPr>
        </p:nvSpPr>
        <p:spPr/>
        <p:txBody>
          <a:bodyPr/>
          <a:lstStyle/>
          <a:p>
            <a:pPr>
              <a:defRPr/>
            </a:pPr>
            <a:fld id="{4ECBCBE4-B453-4A01-9882-92D438971E7A}" type="slidenum">
              <a:rPr lang="de-DE" smtClean="0"/>
              <a:pPr>
                <a:defRPr/>
              </a:pPr>
              <a:t>12</a:t>
            </a:fld>
            <a:endParaRPr lang="de-DE" dirty="0"/>
          </a:p>
        </p:txBody>
      </p:sp>
      <p:sp>
        <p:nvSpPr>
          <p:cNvPr id="5" name="Pfeil nach unten 4"/>
          <p:cNvSpPr/>
          <p:nvPr/>
        </p:nvSpPr>
        <p:spPr>
          <a:xfrm>
            <a:off x="5733087" y="1628800"/>
            <a:ext cx="1248139" cy="4464496"/>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0000"/>
              </a:solidFill>
            </a:endParaRPr>
          </a:p>
        </p:txBody>
      </p:sp>
      <p:sp>
        <p:nvSpPr>
          <p:cNvPr id="6" name="Textfeld 5"/>
          <p:cNvSpPr txBox="1"/>
          <p:nvPr/>
        </p:nvSpPr>
        <p:spPr>
          <a:xfrm>
            <a:off x="3989702" y="5932030"/>
            <a:ext cx="5486247" cy="954107"/>
          </a:xfrm>
          <a:prstGeom prst="rect">
            <a:avLst/>
          </a:prstGeom>
          <a:noFill/>
        </p:spPr>
        <p:txBody>
          <a:bodyPr wrap="none" rtlCol="0">
            <a:spAutoFit/>
          </a:bodyPr>
          <a:lstStyle/>
          <a:p>
            <a:r>
              <a:rPr lang="de-DE" sz="2800" b="1" dirty="0">
                <a:solidFill>
                  <a:srgbClr val="FF0000"/>
                </a:solidFill>
              </a:rPr>
              <a:t>+ </a:t>
            </a:r>
            <a:r>
              <a:rPr lang="de-DE" sz="2800" b="1" dirty="0" err="1">
                <a:solidFill>
                  <a:srgbClr val="FF0000"/>
                </a:solidFill>
              </a:rPr>
              <a:t>external</a:t>
            </a:r>
            <a:r>
              <a:rPr lang="de-DE" sz="2800" b="1" dirty="0">
                <a:solidFill>
                  <a:srgbClr val="FF0000"/>
                </a:solidFill>
              </a:rPr>
              <a:t> </a:t>
            </a:r>
            <a:r>
              <a:rPr lang="de-DE" sz="2800" b="1" dirty="0" err="1">
                <a:solidFill>
                  <a:srgbClr val="FF0000"/>
                </a:solidFill>
              </a:rPr>
              <a:t>validity</a:t>
            </a:r>
            <a:r>
              <a:rPr lang="de-DE" sz="2800" b="1" dirty="0">
                <a:solidFill>
                  <a:srgbClr val="FF0000"/>
                </a:solidFill>
              </a:rPr>
              <a:t> (</a:t>
            </a:r>
            <a:r>
              <a:rPr lang="de-DE" sz="2800" b="1" dirty="0" err="1">
                <a:solidFill>
                  <a:srgbClr val="FF0000"/>
                </a:solidFill>
              </a:rPr>
              <a:t>comprehension</a:t>
            </a:r>
            <a:r>
              <a:rPr lang="de-DE" sz="2800" b="1" dirty="0">
                <a:solidFill>
                  <a:srgbClr val="FF0000"/>
                </a:solidFill>
              </a:rPr>
              <a:t>)</a:t>
            </a:r>
          </a:p>
          <a:p>
            <a:r>
              <a:rPr lang="de-DE" sz="2800" b="1" dirty="0">
                <a:solidFill>
                  <a:srgbClr val="FF0000"/>
                </a:solidFill>
              </a:rPr>
              <a:t>- </a:t>
            </a:r>
            <a:r>
              <a:rPr lang="de-DE" sz="2800" b="1" dirty="0" err="1">
                <a:solidFill>
                  <a:srgbClr val="FF0000"/>
                </a:solidFill>
              </a:rPr>
              <a:t>control</a:t>
            </a:r>
            <a:r>
              <a:rPr lang="de-DE" sz="2800" b="1" dirty="0">
                <a:solidFill>
                  <a:srgbClr val="FF0000"/>
                </a:solidFill>
              </a:rPr>
              <a:t>/</a:t>
            </a:r>
            <a:r>
              <a:rPr lang="de-DE" sz="2800" b="1" dirty="0" err="1">
                <a:solidFill>
                  <a:srgbClr val="FF0000"/>
                </a:solidFill>
              </a:rPr>
              <a:t>internal</a:t>
            </a:r>
            <a:r>
              <a:rPr lang="de-DE" sz="2800" b="1" dirty="0">
                <a:solidFill>
                  <a:srgbClr val="FF0000"/>
                </a:solidFill>
              </a:rPr>
              <a:t> </a:t>
            </a:r>
            <a:r>
              <a:rPr lang="de-DE" sz="2800" b="1" dirty="0" err="1">
                <a:solidFill>
                  <a:srgbClr val="FF0000"/>
                </a:solidFill>
              </a:rPr>
              <a:t>validity</a:t>
            </a:r>
            <a:endParaRPr lang="de-DE" sz="2800" b="1" dirty="0">
              <a:solidFill>
                <a:srgbClr val="FF0000"/>
              </a:solidFill>
            </a:endParaRPr>
          </a:p>
        </p:txBody>
      </p:sp>
    </p:spTree>
    <p:extLst>
      <p:ext uri="{BB962C8B-B14F-4D97-AF65-F5344CB8AC3E}">
        <p14:creationId xmlns:p14="http://schemas.microsoft.com/office/powerpoint/2010/main" val="21481916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blinds(horizontal)">
                                      <p:cBhvr>
                                        <p:cTn id="3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p:txBody>
          <a:bodyPr>
            <a:normAutofit/>
          </a:bodyPr>
          <a:lstStyle/>
          <a:p>
            <a:r>
              <a:rPr lang="en-US" dirty="0"/>
              <a:t>Lab Vs. Field </a:t>
            </a:r>
            <a:r>
              <a:rPr lang="en-US" dirty="0" smtClean="0"/>
              <a:t>Experiments</a:t>
            </a:r>
            <a:endParaRPr lang="en-US" dirty="0"/>
          </a:p>
        </p:txBody>
      </p:sp>
      <p:sp>
        <p:nvSpPr>
          <p:cNvPr id="3" name="Inhaltsplatzhalter 2"/>
          <p:cNvSpPr>
            <a:spLocks noGrp="1"/>
          </p:cNvSpPr>
          <p:nvPr>
            <p:ph idx="1"/>
          </p:nvPr>
        </p:nvSpPr>
        <p:spPr>
          <a:xfrm>
            <a:off x="495300" y="1600200"/>
            <a:ext cx="8915400" cy="4709120"/>
          </a:xfrm>
        </p:spPr>
        <p:txBody>
          <a:bodyPr rtlCol="0">
            <a:normAutofit fontScale="92500" lnSpcReduction="20000"/>
          </a:bodyPr>
          <a:lstStyle/>
          <a:p>
            <a:r>
              <a:rPr lang="en-US" dirty="0"/>
              <a:t>Debate: if and how much they differ. </a:t>
            </a:r>
            <a:endParaRPr lang="en-US" dirty="0" smtClean="0"/>
          </a:p>
          <a:p>
            <a:r>
              <a:rPr lang="en-US" dirty="0" smtClean="0"/>
              <a:t>NO</a:t>
            </a:r>
            <a:r>
              <a:rPr lang="en-US" dirty="0"/>
              <a:t>: positive correlation between pro-social </a:t>
            </a:r>
            <a:r>
              <a:rPr lang="en-US" dirty="0" err="1"/>
              <a:t>behaviour</a:t>
            </a:r>
            <a:r>
              <a:rPr lang="en-US" dirty="0"/>
              <a:t> inside and outside a lab environment (Benz and Meier 2008) </a:t>
            </a:r>
          </a:p>
          <a:p>
            <a:r>
              <a:rPr lang="en-US" dirty="0"/>
              <a:t>YES: different stakes, preference heterogeneity, homogeneity of lab participants </a:t>
            </a:r>
            <a:r>
              <a:rPr lang="en-US" dirty="0" err="1"/>
              <a:t>etc</a:t>
            </a:r>
            <a:r>
              <a:rPr lang="en-US" dirty="0"/>
              <a:t> make by definition the results of lab experiments limited in relevance for predicting and/or explaining field </a:t>
            </a:r>
            <a:r>
              <a:rPr lang="en-US" dirty="0" err="1"/>
              <a:t>behaviour</a:t>
            </a:r>
            <a:r>
              <a:rPr lang="en-US" dirty="0"/>
              <a:t> (Andersen et al, 2007; Harrison and List 2004) </a:t>
            </a:r>
          </a:p>
          <a:p>
            <a:pPr lvl="1">
              <a:defRPr/>
            </a:pPr>
            <a:r>
              <a:rPr lang="de-DE" dirty="0" smtClean="0"/>
              <a:t>…</a:t>
            </a:r>
            <a:endParaRPr lang="de-DE" dirty="0"/>
          </a:p>
          <a:p>
            <a:pPr lvl="1" eaLnBrk="1" fontAlgn="auto" hangingPunct="1">
              <a:spcAft>
                <a:spcPts val="0"/>
              </a:spcAft>
              <a:defRPr/>
            </a:pPr>
            <a:endParaRPr lang="de-DE" dirty="0"/>
          </a:p>
          <a:p>
            <a:pPr eaLnBrk="1" fontAlgn="auto" hangingPunct="1">
              <a:spcAft>
                <a:spcPts val="0"/>
              </a:spcAft>
              <a:defRPr/>
            </a:pPr>
            <a:endParaRPr lang="de-DE" dirty="0"/>
          </a:p>
        </p:txBody>
      </p:sp>
      <p:sp>
        <p:nvSpPr>
          <p:cNvPr id="5" name="Foliennummernplatzhalter 3"/>
          <p:cNvSpPr>
            <a:spLocks noGrp="1"/>
          </p:cNvSpPr>
          <p:nvPr>
            <p:ph type="sldNum" sz="quarter" idx="12"/>
          </p:nvPr>
        </p:nvSpPr>
        <p:spPr>
          <a:xfrm>
            <a:off x="7099300" y="6356351"/>
            <a:ext cx="2311400" cy="365125"/>
          </a:xfrm>
        </p:spPr>
        <p:txBody>
          <a:bodyPr/>
          <a:lstStyle/>
          <a:p>
            <a:pPr>
              <a:defRPr/>
            </a:pPr>
            <a:fld id="{4ECBCBE4-B453-4A01-9882-92D438971E7A}" type="slidenum">
              <a:rPr lang="de-DE" smtClean="0"/>
              <a:pPr>
                <a:defRPr/>
              </a:pPr>
              <a:t>13</a:t>
            </a:fld>
            <a:endParaRPr lang="de-DE" dirty="0"/>
          </a:p>
        </p:txBody>
      </p:sp>
    </p:spTree>
    <p:extLst>
      <p:ext uri="{BB962C8B-B14F-4D97-AF65-F5344CB8AC3E}">
        <p14:creationId xmlns:p14="http://schemas.microsoft.com/office/powerpoint/2010/main" val="21573618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p:txBody>
          <a:bodyPr>
            <a:normAutofit/>
          </a:bodyPr>
          <a:lstStyle/>
          <a:p>
            <a:r>
              <a:rPr lang="en-US" dirty="0"/>
              <a:t>Lab Experiments </a:t>
            </a:r>
            <a:endParaRPr lang="en-US" dirty="0">
              <a:effectLst/>
            </a:endParaRPr>
          </a:p>
        </p:txBody>
      </p:sp>
      <p:sp>
        <p:nvSpPr>
          <p:cNvPr id="3" name="Inhaltsplatzhalter 2"/>
          <p:cNvSpPr>
            <a:spLocks noGrp="1"/>
          </p:cNvSpPr>
          <p:nvPr>
            <p:ph idx="1"/>
          </p:nvPr>
        </p:nvSpPr>
        <p:spPr>
          <a:xfrm>
            <a:off x="495300" y="1600200"/>
            <a:ext cx="8915400" cy="4709120"/>
          </a:xfrm>
        </p:spPr>
        <p:txBody>
          <a:bodyPr rtlCol="0">
            <a:normAutofit/>
          </a:bodyPr>
          <a:lstStyle/>
          <a:p>
            <a:pPr marL="0" indent="0">
              <a:buNone/>
            </a:pPr>
            <a:r>
              <a:rPr lang="de-DE" dirty="0" smtClean="0"/>
              <a:t>Laboratory </a:t>
            </a:r>
            <a:r>
              <a:rPr lang="de-DE" dirty="0"/>
              <a:t>Experiments </a:t>
            </a:r>
            <a:r>
              <a:rPr lang="de-DE" dirty="0" err="1"/>
              <a:t>are</a:t>
            </a:r>
            <a:r>
              <a:rPr lang="de-DE" dirty="0"/>
              <a:t> </a:t>
            </a:r>
            <a:r>
              <a:rPr lang="de-DE" dirty="0" err="1"/>
              <a:t>useful</a:t>
            </a:r>
            <a:r>
              <a:rPr lang="de-DE" dirty="0"/>
              <a:t> </a:t>
            </a:r>
            <a:r>
              <a:rPr lang="de-DE" dirty="0" err="1"/>
              <a:t>methodological</a:t>
            </a:r>
            <a:r>
              <a:rPr lang="de-DE" dirty="0"/>
              <a:t> </a:t>
            </a:r>
            <a:r>
              <a:rPr lang="de-DE" dirty="0" err="1"/>
              <a:t>tools</a:t>
            </a:r>
            <a:r>
              <a:rPr lang="de-DE" dirty="0"/>
              <a:t> </a:t>
            </a:r>
            <a:r>
              <a:rPr lang="de-DE" dirty="0" err="1"/>
              <a:t>to</a:t>
            </a:r>
            <a:r>
              <a:rPr lang="de-DE" dirty="0"/>
              <a:t> </a:t>
            </a:r>
            <a:r>
              <a:rPr lang="de-DE" dirty="0" err="1"/>
              <a:t>examine</a:t>
            </a:r>
            <a:r>
              <a:rPr lang="de-DE" dirty="0"/>
              <a:t> </a:t>
            </a:r>
            <a:r>
              <a:rPr lang="de-DE" dirty="0" err="1"/>
              <a:t>certain</a:t>
            </a:r>
            <a:r>
              <a:rPr lang="de-DE" dirty="0"/>
              <a:t> </a:t>
            </a:r>
            <a:r>
              <a:rPr lang="de-DE" dirty="0" err="1"/>
              <a:t>theories</a:t>
            </a:r>
            <a:r>
              <a:rPr lang="de-DE" dirty="0"/>
              <a:t> </a:t>
            </a:r>
            <a:r>
              <a:rPr lang="de-DE" dirty="0" err="1"/>
              <a:t>or</a:t>
            </a:r>
            <a:r>
              <a:rPr lang="de-DE" dirty="0"/>
              <a:t> </a:t>
            </a:r>
            <a:r>
              <a:rPr lang="de-DE" dirty="0" err="1"/>
              <a:t>attributes</a:t>
            </a:r>
            <a:r>
              <a:rPr lang="de-DE" dirty="0"/>
              <a:t> (Ostrom 2007, 2006) but </a:t>
            </a:r>
            <a:r>
              <a:rPr lang="de-DE" dirty="0" err="1"/>
              <a:t>when</a:t>
            </a:r>
            <a:r>
              <a:rPr lang="de-DE" dirty="0"/>
              <a:t> </a:t>
            </a:r>
            <a:r>
              <a:rPr lang="de-DE" dirty="0" err="1"/>
              <a:t>cooperative</a:t>
            </a:r>
            <a:r>
              <a:rPr lang="de-DE" dirty="0"/>
              <a:t> </a:t>
            </a:r>
            <a:r>
              <a:rPr lang="de-DE" dirty="0" err="1"/>
              <a:t>behaviour</a:t>
            </a:r>
            <a:r>
              <a:rPr lang="de-DE" dirty="0"/>
              <a:t> </a:t>
            </a:r>
            <a:r>
              <a:rPr lang="de-DE" dirty="0" err="1"/>
              <a:t>is</a:t>
            </a:r>
            <a:r>
              <a:rPr lang="de-DE" dirty="0"/>
              <a:t> </a:t>
            </a:r>
            <a:r>
              <a:rPr lang="de-DE" dirty="0" err="1"/>
              <a:t>involved</a:t>
            </a:r>
            <a:r>
              <a:rPr lang="de-DE" dirty="0"/>
              <a:t>, </a:t>
            </a:r>
            <a:r>
              <a:rPr lang="de-DE" dirty="0" err="1"/>
              <a:t>laboratory</a:t>
            </a:r>
            <a:r>
              <a:rPr lang="de-DE" dirty="0"/>
              <a:t> </a:t>
            </a:r>
            <a:r>
              <a:rPr lang="de-DE" dirty="0" err="1"/>
              <a:t>experiments</a:t>
            </a:r>
            <a:r>
              <a:rPr lang="de-DE" dirty="0"/>
              <a:t> </a:t>
            </a:r>
            <a:r>
              <a:rPr lang="de-DE" dirty="0" err="1"/>
              <a:t>are</a:t>
            </a:r>
            <a:r>
              <a:rPr lang="de-DE" dirty="0"/>
              <a:t> </a:t>
            </a:r>
            <a:r>
              <a:rPr lang="de-DE" dirty="0" err="1"/>
              <a:t>extremely</a:t>
            </a:r>
            <a:r>
              <a:rPr lang="de-DE" dirty="0"/>
              <a:t> limited in </a:t>
            </a:r>
            <a:r>
              <a:rPr lang="de-DE" dirty="0" err="1"/>
              <a:t>scope</a:t>
            </a:r>
            <a:r>
              <a:rPr lang="de-DE" dirty="0"/>
              <a:t> </a:t>
            </a:r>
            <a:r>
              <a:rPr lang="de-DE" dirty="0" err="1"/>
              <a:t>and</a:t>
            </a:r>
            <a:r>
              <a:rPr lang="de-DE" dirty="0"/>
              <a:t> </a:t>
            </a:r>
            <a:r>
              <a:rPr lang="de-DE" dirty="0" err="1"/>
              <a:t>fail</a:t>
            </a:r>
            <a:r>
              <a:rPr lang="de-DE" dirty="0"/>
              <a:t> </a:t>
            </a:r>
            <a:r>
              <a:rPr lang="de-DE" dirty="0" err="1"/>
              <a:t>to</a:t>
            </a:r>
            <a:r>
              <a:rPr lang="de-DE" dirty="0"/>
              <a:t> </a:t>
            </a:r>
            <a:r>
              <a:rPr lang="de-DE" dirty="0" err="1"/>
              <a:t>address</a:t>
            </a:r>
            <a:r>
              <a:rPr lang="de-DE" dirty="0"/>
              <a:t> </a:t>
            </a:r>
            <a:r>
              <a:rPr lang="de-DE" dirty="0" err="1"/>
              <a:t>social</a:t>
            </a:r>
            <a:r>
              <a:rPr lang="de-DE" dirty="0"/>
              <a:t> </a:t>
            </a:r>
            <a:r>
              <a:rPr lang="de-DE" dirty="0" err="1"/>
              <a:t>norms</a:t>
            </a:r>
            <a:r>
              <a:rPr lang="de-DE" dirty="0"/>
              <a:t> </a:t>
            </a:r>
            <a:r>
              <a:rPr lang="de-DE" dirty="0" err="1"/>
              <a:t>that</a:t>
            </a:r>
            <a:r>
              <a:rPr lang="de-DE" dirty="0"/>
              <a:t> </a:t>
            </a:r>
            <a:r>
              <a:rPr lang="de-DE" dirty="0" err="1"/>
              <a:t>often</a:t>
            </a:r>
            <a:r>
              <a:rPr lang="de-DE" dirty="0"/>
              <a:t> </a:t>
            </a:r>
            <a:r>
              <a:rPr lang="de-DE" dirty="0" err="1"/>
              <a:t>influence</a:t>
            </a:r>
            <a:r>
              <a:rPr lang="de-DE" dirty="0"/>
              <a:t> </a:t>
            </a:r>
            <a:r>
              <a:rPr lang="de-DE" dirty="0" err="1"/>
              <a:t>and</a:t>
            </a:r>
            <a:r>
              <a:rPr lang="de-DE" dirty="0"/>
              <a:t> </a:t>
            </a:r>
            <a:r>
              <a:rPr lang="de-DE" dirty="0" err="1"/>
              <a:t>explain</a:t>
            </a:r>
            <a:r>
              <a:rPr lang="de-DE" dirty="0"/>
              <a:t> individual </a:t>
            </a:r>
            <a:r>
              <a:rPr lang="de-DE" dirty="0" err="1"/>
              <a:t>motives</a:t>
            </a:r>
            <a:r>
              <a:rPr lang="de-DE" dirty="0"/>
              <a:t> (</a:t>
            </a:r>
            <a:r>
              <a:rPr lang="de-DE" dirty="0" err="1"/>
              <a:t>Wichardt</a:t>
            </a:r>
            <a:r>
              <a:rPr lang="de-DE" dirty="0"/>
              <a:t>, 2007) </a:t>
            </a:r>
            <a:endParaRPr lang="de-DE" dirty="0">
              <a:effectLst/>
            </a:endParaRPr>
          </a:p>
        </p:txBody>
      </p:sp>
      <p:sp>
        <p:nvSpPr>
          <p:cNvPr id="5" name="Foliennummernplatzhalter 3"/>
          <p:cNvSpPr>
            <a:spLocks noGrp="1"/>
          </p:cNvSpPr>
          <p:nvPr>
            <p:ph type="sldNum" sz="quarter" idx="12"/>
          </p:nvPr>
        </p:nvSpPr>
        <p:spPr>
          <a:xfrm>
            <a:off x="7099300" y="6356351"/>
            <a:ext cx="2311400" cy="365125"/>
          </a:xfrm>
        </p:spPr>
        <p:txBody>
          <a:bodyPr/>
          <a:lstStyle/>
          <a:p>
            <a:pPr>
              <a:defRPr/>
            </a:pPr>
            <a:fld id="{4ECBCBE4-B453-4A01-9882-92D438971E7A}" type="slidenum">
              <a:rPr lang="de-DE" smtClean="0"/>
              <a:pPr>
                <a:defRPr/>
              </a:pPr>
              <a:t>14</a:t>
            </a:fld>
            <a:endParaRPr lang="de-DE" dirty="0"/>
          </a:p>
        </p:txBody>
      </p:sp>
    </p:spTree>
    <p:extLst>
      <p:ext uri="{BB962C8B-B14F-4D97-AF65-F5344CB8AC3E}">
        <p14:creationId xmlns:p14="http://schemas.microsoft.com/office/powerpoint/2010/main" val="375916259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p:txBody>
          <a:bodyPr>
            <a:normAutofit/>
          </a:bodyPr>
          <a:lstStyle/>
          <a:p>
            <a:r>
              <a:rPr lang="en-US" dirty="0"/>
              <a:t>Lab Experiments </a:t>
            </a:r>
            <a:endParaRPr lang="en-US" dirty="0">
              <a:effectLst/>
            </a:endParaRPr>
          </a:p>
        </p:txBody>
      </p:sp>
      <p:sp>
        <p:nvSpPr>
          <p:cNvPr id="3" name="Inhaltsplatzhalter 2"/>
          <p:cNvSpPr>
            <a:spLocks noGrp="1"/>
          </p:cNvSpPr>
          <p:nvPr>
            <p:ph idx="1"/>
          </p:nvPr>
        </p:nvSpPr>
        <p:spPr>
          <a:xfrm>
            <a:off x="495300" y="1600200"/>
            <a:ext cx="8915400" cy="4709120"/>
          </a:xfrm>
        </p:spPr>
        <p:txBody>
          <a:bodyPr rtlCol="0">
            <a:normAutofit/>
          </a:bodyPr>
          <a:lstStyle/>
          <a:p>
            <a:pPr marL="0" indent="0">
              <a:buNone/>
            </a:pPr>
            <a:r>
              <a:rPr lang="en-US" dirty="0"/>
              <a:t>...with other words </a:t>
            </a:r>
            <a:endParaRPr lang="en-US" dirty="0"/>
          </a:p>
          <a:p>
            <a:r>
              <a:rPr lang="en-US" dirty="0" smtClean="0"/>
              <a:t>Field </a:t>
            </a:r>
            <a:r>
              <a:rPr lang="en-US" dirty="0"/>
              <a:t>experiments much broader in scope, well reflects reality (involving high complexity) </a:t>
            </a:r>
            <a:endParaRPr lang="en-US" dirty="0"/>
          </a:p>
          <a:p>
            <a:r>
              <a:rPr lang="en-US" dirty="0" smtClean="0"/>
              <a:t>Lab </a:t>
            </a:r>
            <a:r>
              <a:rPr lang="en-US" dirty="0"/>
              <a:t>experiments allow the study of a certain variable in a controlled environment </a:t>
            </a:r>
            <a:endParaRPr lang="en-US" dirty="0">
              <a:effectLst/>
            </a:endParaRPr>
          </a:p>
        </p:txBody>
      </p:sp>
      <p:sp>
        <p:nvSpPr>
          <p:cNvPr id="5" name="Foliennummernplatzhalter 3"/>
          <p:cNvSpPr>
            <a:spLocks noGrp="1"/>
          </p:cNvSpPr>
          <p:nvPr>
            <p:ph type="sldNum" sz="quarter" idx="12"/>
          </p:nvPr>
        </p:nvSpPr>
        <p:spPr>
          <a:xfrm>
            <a:off x="7099300" y="6356351"/>
            <a:ext cx="2311400" cy="365125"/>
          </a:xfrm>
        </p:spPr>
        <p:txBody>
          <a:bodyPr/>
          <a:lstStyle/>
          <a:p>
            <a:pPr>
              <a:defRPr/>
            </a:pPr>
            <a:fld id="{4ECBCBE4-B453-4A01-9882-92D438971E7A}" type="slidenum">
              <a:rPr lang="de-DE" smtClean="0"/>
              <a:pPr>
                <a:defRPr/>
              </a:pPr>
              <a:t>15</a:t>
            </a:fld>
            <a:endParaRPr lang="de-DE" dirty="0"/>
          </a:p>
        </p:txBody>
      </p:sp>
    </p:spTree>
    <p:extLst>
      <p:ext uri="{BB962C8B-B14F-4D97-AF65-F5344CB8AC3E}">
        <p14:creationId xmlns:p14="http://schemas.microsoft.com/office/powerpoint/2010/main" val="381074864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p:txBody>
          <a:bodyPr>
            <a:normAutofit/>
          </a:bodyPr>
          <a:lstStyle/>
          <a:p>
            <a:r>
              <a:rPr lang="en-US" dirty="0"/>
              <a:t>Lab Experiments </a:t>
            </a:r>
            <a:endParaRPr lang="en-US" dirty="0">
              <a:effectLst/>
            </a:endParaRPr>
          </a:p>
        </p:txBody>
      </p:sp>
      <p:sp>
        <p:nvSpPr>
          <p:cNvPr id="5" name="Foliennummernplatzhalter 3"/>
          <p:cNvSpPr>
            <a:spLocks noGrp="1"/>
          </p:cNvSpPr>
          <p:nvPr>
            <p:ph type="sldNum" sz="quarter" idx="12"/>
          </p:nvPr>
        </p:nvSpPr>
        <p:spPr>
          <a:xfrm>
            <a:off x="7099300" y="6356351"/>
            <a:ext cx="2311400" cy="365125"/>
          </a:xfrm>
        </p:spPr>
        <p:txBody>
          <a:bodyPr/>
          <a:lstStyle/>
          <a:p>
            <a:pPr>
              <a:defRPr/>
            </a:pPr>
            <a:fld id="{4ECBCBE4-B453-4A01-9882-92D438971E7A}" type="slidenum">
              <a:rPr lang="de-DE" smtClean="0"/>
              <a:pPr>
                <a:defRPr/>
              </a:pPr>
              <a:t>16</a:t>
            </a:fld>
            <a:endParaRPr lang="de-DE" dirty="0"/>
          </a:p>
        </p:txBody>
      </p:sp>
      <p:pic>
        <p:nvPicPr>
          <p:cNvPr id="2" name="Picture 1"/>
          <p:cNvPicPr>
            <a:picLocks noChangeAspect="1"/>
          </p:cNvPicPr>
          <p:nvPr/>
        </p:nvPicPr>
        <p:blipFill>
          <a:blip r:embed="rId2"/>
          <a:stretch>
            <a:fillRect/>
          </a:stretch>
        </p:blipFill>
        <p:spPr>
          <a:xfrm>
            <a:off x="-15552" y="-44624"/>
            <a:ext cx="9037948" cy="6858000"/>
          </a:xfrm>
          <a:prstGeom prst="rect">
            <a:avLst/>
          </a:prstGeom>
        </p:spPr>
      </p:pic>
    </p:spTree>
    <p:extLst>
      <p:ext uri="{BB962C8B-B14F-4D97-AF65-F5344CB8AC3E}">
        <p14:creationId xmlns:p14="http://schemas.microsoft.com/office/powerpoint/2010/main" val="109476472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p:txBody>
          <a:bodyPr>
            <a:normAutofit/>
          </a:bodyPr>
          <a:lstStyle/>
          <a:p>
            <a:r>
              <a:rPr lang="en-US" dirty="0"/>
              <a:t>Lab Experiments </a:t>
            </a:r>
            <a:endParaRPr lang="en-US" dirty="0">
              <a:effectLst/>
            </a:endParaRPr>
          </a:p>
        </p:txBody>
      </p:sp>
      <p:sp>
        <p:nvSpPr>
          <p:cNvPr id="5" name="Foliennummernplatzhalter 3"/>
          <p:cNvSpPr>
            <a:spLocks noGrp="1"/>
          </p:cNvSpPr>
          <p:nvPr>
            <p:ph type="sldNum" sz="quarter" idx="12"/>
          </p:nvPr>
        </p:nvSpPr>
        <p:spPr>
          <a:xfrm>
            <a:off x="7099300" y="6356351"/>
            <a:ext cx="2311400" cy="365125"/>
          </a:xfrm>
        </p:spPr>
        <p:txBody>
          <a:bodyPr/>
          <a:lstStyle/>
          <a:p>
            <a:pPr>
              <a:defRPr/>
            </a:pPr>
            <a:fld id="{4ECBCBE4-B453-4A01-9882-92D438971E7A}" type="slidenum">
              <a:rPr lang="de-DE" smtClean="0"/>
              <a:pPr>
                <a:defRPr/>
              </a:pPr>
              <a:t>17</a:t>
            </a:fld>
            <a:endParaRPr lang="de-DE" dirty="0"/>
          </a:p>
        </p:txBody>
      </p:sp>
      <p:pic>
        <p:nvPicPr>
          <p:cNvPr id="3" name="Picture 2"/>
          <p:cNvPicPr>
            <a:picLocks noChangeAspect="1"/>
          </p:cNvPicPr>
          <p:nvPr/>
        </p:nvPicPr>
        <p:blipFill>
          <a:blip r:embed="rId2"/>
          <a:stretch>
            <a:fillRect/>
          </a:stretch>
        </p:blipFill>
        <p:spPr>
          <a:xfrm>
            <a:off x="432048" y="104781"/>
            <a:ext cx="8841432" cy="6420563"/>
          </a:xfrm>
          <a:prstGeom prst="rect">
            <a:avLst/>
          </a:prstGeom>
        </p:spPr>
      </p:pic>
    </p:spTree>
    <p:extLst>
      <p:ext uri="{BB962C8B-B14F-4D97-AF65-F5344CB8AC3E}">
        <p14:creationId xmlns:p14="http://schemas.microsoft.com/office/powerpoint/2010/main" val="423680738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a:xfrm>
            <a:off x="7099300" y="6356351"/>
            <a:ext cx="2311400" cy="365125"/>
          </a:xfrm>
        </p:spPr>
        <p:txBody>
          <a:bodyPr/>
          <a:lstStyle/>
          <a:p>
            <a:pPr>
              <a:defRPr/>
            </a:pPr>
            <a:fld id="{4ECBCBE4-B453-4A01-9882-92D438971E7A}" type="slidenum">
              <a:rPr lang="de-DE" smtClean="0"/>
              <a:pPr>
                <a:defRPr/>
              </a:pPr>
              <a:t>18</a:t>
            </a:fld>
            <a:endParaRPr lang="de-DE" dirty="0"/>
          </a:p>
        </p:txBody>
      </p:sp>
      <p:pic>
        <p:nvPicPr>
          <p:cNvPr id="4" name="Picture 3"/>
          <p:cNvPicPr>
            <a:picLocks noChangeAspect="1"/>
          </p:cNvPicPr>
          <p:nvPr/>
        </p:nvPicPr>
        <p:blipFill>
          <a:blip r:embed="rId2"/>
          <a:stretch>
            <a:fillRect/>
          </a:stretch>
        </p:blipFill>
        <p:spPr>
          <a:xfrm>
            <a:off x="488504" y="165020"/>
            <a:ext cx="7588696" cy="5537280"/>
          </a:xfrm>
          <a:prstGeom prst="rect">
            <a:avLst/>
          </a:prstGeom>
        </p:spPr>
      </p:pic>
    </p:spTree>
    <p:extLst>
      <p:ext uri="{BB962C8B-B14F-4D97-AF65-F5344CB8AC3E}">
        <p14:creationId xmlns:p14="http://schemas.microsoft.com/office/powerpoint/2010/main" val="364026613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a:xfrm>
            <a:off x="7099300" y="6356351"/>
            <a:ext cx="2311400" cy="365125"/>
          </a:xfrm>
        </p:spPr>
        <p:txBody>
          <a:bodyPr/>
          <a:lstStyle/>
          <a:p>
            <a:pPr>
              <a:defRPr/>
            </a:pPr>
            <a:fld id="{4ECBCBE4-B453-4A01-9882-92D438971E7A}" type="slidenum">
              <a:rPr lang="de-DE" smtClean="0"/>
              <a:pPr>
                <a:defRPr/>
              </a:pPr>
              <a:t>19</a:t>
            </a:fld>
            <a:endParaRPr lang="de-DE" dirty="0"/>
          </a:p>
        </p:txBody>
      </p:sp>
      <p:pic>
        <p:nvPicPr>
          <p:cNvPr id="2" name="Picture 1"/>
          <p:cNvPicPr>
            <a:picLocks noChangeAspect="1"/>
          </p:cNvPicPr>
          <p:nvPr/>
        </p:nvPicPr>
        <p:blipFill>
          <a:blip r:embed="rId2"/>
          <a:stretch>
            <a:fillRect/>
          </a:stretch>
        </p:blipFill>
        <p:spPr>
          <a:xfrm>
            <a:off x="28724" y="1372552"/>
            <a:ext cx="9906000" cy="4720744"/>
          </a:xfrm>
          <a:prstGeom prst="rect">
            <a:avLst/>
          </a:prstGeom>
        </p:spPr>
      </p:pic>
      <p:sp>
        <p:nvSpPr>
          <p:cNvPr id="6" name="Titel 1"/>
          <p:cNvSpPr>
            <a:spLocks noGrp="1"/>
          </p:cNvSpPr>
          <p:nvPr>
            <p:ph type="title"/>
          </p:nvPr>
        </p:nvSpPr>
        <p:spPr>
          <a:xfrm>
            <a:off x="495300" y="274638"/>
            <a:ext cx="8915400" cy="1143000"/>
          </a:xfrm>
        </p:spPr>
        <p:txBody>
          <a:bodyPr>
            <a:normAutofit/>
          </a:bodyPr>
          <a:lstStyle/>
          <a:p>
            <a:r>
              <a:rPr lang="en-US" dirty="0" smtClean="0"/>
              <a:t>Bargaining game</a:t>
            </a:r>
            <a:endParaRPr lang="en-US" dirty="0">
              <a:effectLst/>
            </a:endParaRPr>
          </a:p>
        </p:txBody>
      </p:sp>
    </p:spTree>
    <p:extLst>
      <p:ext uri="{BB962C8B-B14F-4D97-AF65-F5344CB8AC3E}">
        <p14:creationId xmlns:p14="http://schemas.microsoft.com/office/powerpoint/2010/main" val="12891844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4000" b="1" dirty="0" smtClean="0">
                <a:solidFill>
                  <a:schemeClr val="tx1"/>
                </a:solidFill>
              </a:rPr>
              <a:t>Aim </a:t>
            </a:r>
            <a:r>
              <a:rPr lang="en-US" sz="4000" b="1" dirty="0">
                <a:solidFill>
                  <a:schemeClr val="tx1"/>
                </a:solidFill>
              </a:rPr>
              <a:t>and Structure </a:t>
            </a:r>
            <a:br>
              <a:rPr lang="en-US" sz="4000" b="1" dirty="0">
                <a:solidFill>
                  <a:schemeClr val="tx1"/>
                </a:solidFill>
              </a:rPr>
            </a:br>
            <a:endParaRPr lang="de-DE" sz="4000" b="1" dirty="0">
              <a:solidFill>
                <a:schemeClr val="tx1"/>
              </a:solidFill>
            </a:endParaRPr>
          </a:p>
        </p:txBody>
      </p:sp>
      <p:sp>
        <p:nvSpPr>
          <p:cNvPr id="3" name="Inhaltsplatzhalter 2"/>
          <p:cNvSpPr>
            <a:spLocks noGrp="1"/>
          </p:cNvSpPr>
          <p:nvPr>
            <p:ph idx="1"/>
          </p:nvPr>
        </p:nvSpPr>
        <p:spPr/>
        <p:txBody>
          <a:bodyPr>
            <a:normAutofit fontScale="70000" lnSpcReduction="20000"/>
          </a:bodyPr>
          <a:lstStyle/>
          <a:p>
            <a:pPr marL="0" indent="0">
              <a:buNone/>
            </a:pPr>
            <a:r>
              <a:rPr lang="en-US" dirty="0" smtClean="0"/>
              <a:t>Aim: </a:t>
            </a:r>
            <a:br>
              <a:rPr lang="en-US" dirty="0" smtClean="0"/>
            </a:br>
            <a:r>
              <a:rPr lang="en-US" dirty="0" smtClean="0"/>
              <a:t>General </a:t>
            </a:r>
            <a:r>
              <a:rPr lang="en-US" dirty="0"/>
              <a:t>Introduction to Game Theory, Experiments concepts in Social Sciences and Economics, as to achieve a common basis of understanding within the group and facilitate future reading of the groups or individuals </a:t>
            </a:r>
            <a:endParaRPr lang="en-US" dirty="0" smtClean="0"/>
          </a:p>
          <a:p>
            <a:pPr marL="0" indent="0">
              <a:buNone/>
            </a:pPr>
            <a:endParaRPr lang="en-US" dirty="0" smtClean="0"/>
          </a:p>
          <a:p>
            <a:pPr marL="0" indent="0">
              <a:buNone/>
            </a:pPr>
            <a:r>
              <a:rPr lang="en-US" dirty="0" smtClean="0"/>
              <a:t>Structure: </a:t>
            </a:r>
            <a:endParaRPr lang="en-US" dirty="0"/>
          </a:p>
          <a:p>
            <a:pPr marL="514350" indent="-514350">
              <a:buFontTx/>
              <a:buAutoNum type="arabicPeriod"/>
            </a:pPr>
            <a:r>
              <a:rPr lang="en-US" sz="2800" dirty="0"/>
              <a:t>Basic </a:t>
            </a:r>
            <a:r>
              <a:rPr lang="en-US" sz="2800" dirty="0" smtClean="0"/>
              <a:t>Definitions</a:t>
            </a:r>
            <a:endParaRPr lang="en-US" sz="2800" dirty="0"/>
          </a:p>
          <a:p>
            <a:pPr marL="514350" indent="-514350">
              <a:buFontTx/>
              <a:buAutoNum type="arabicPeriod"/>
            </a:pPr>
            <a:r>
              <a:rPr lang="en-US" sz="2800" dirty="0" smtClean="0"/>
              <a:t>Experiments </a:t>
            </a:r>
            <a:r>
              <a:rPr lang="en-US" sz="2800" dirty="0"/>
              <a:t>in Social and in Natural </a:t>
            </a:r>
            <a:r>
              <a:rPr lang="en-US" sz="2800" dirty="0" smtClean="0"/>
              <a:t>Sciences</a:t>
            </a:r>
          </a:p>
          <a:p>
            <a:pPr marL="514350" indent="-514350">
              <a:buFontTx/>
              <a:buAutoNum type="arabicPeriod"/>
            </a:pPr>
            <a:r>
              <a:rPr lang="en-US" sz="2800" dirty="0" smtClean="0"/>
              <a:t>Lab </a:t>
            </a:r>
            <a:r>
              <a:rPr lang="en-US" sz="2800" dirty="0" err="1"/>
              <a:t>vs</a:t>
            </a:r>
            <a:r>
              <a:rPr lang="en-US" sz="2800" dirty="0"/>
              <a:t> Field </a:t>
            </a:r>
            <a:r>
              <a:rPr lang="en-US" sz="2800" dirty="0" smtClean="0"/>
              <a:t>Experiments</a:t>
            </a:r>
            <a:endParaRPr lang="en-US" sz="2800" dirty="0"/>
          </a:p>
          <a:p>
            <a:pPr marL="514350" indent="-514350">
              <a:buFontTx/>
              <a:buAutoNum type="arabicPeriod"/>
            </a:pPr>
            <a:r>
              <a:rPr lang="en-US" sz="2800" dirty="0" smtClean="0"/>
              <a:t>Role </a:t>
            </a:r>
            <a:r>
              <a:rPr lang="en-US" sz="2800" dirty="0"/>
              <a:t>of </a:t>
            </a:r>
            <a:r>
              <a:rPr lang="en-US" sz="2800" dirty="0" smtClean="0"/>
              <a:t>Context</a:t>
            </a:r>
            <a:endParaRPr lang="en-US" sz="2800" dirty="0"/>
          </a:p>
          <a:p>
            <a:pPr marL="514350" indent="-514350">
              <a:buFontTx/>
              <a:buAutoNum type="arabicPeriod"/>
            </a:pPr>
            <a:r>
              <a:rPr lang="en-US" sz="2800" dirty="0" err="1" smtClean="0"/>
              <a:t>Prisoner</a:t>
            </a:r>
            <a:r>
              <a:rPr lang="en-US" sz="2800" dirty="0" err="1"/>
              <a:t>‟s</a:t>
            </a:r>
            <a:r>
              <a:rPr lang="en-US" sz="2800" dirty="0"/>
              <a:t> Dilemma and </a:t>
            </a:r>
            <a:r>
              <a:rPr lang="en-US" sz="2800" dirty="0" smtClean="0"/>
              <a:t>Bargaining game</a:t>
            </a:r>
          </a:p>
          <a:p>
            <a:pPr marL="514350" indent="-514350">
              <a:buFontTx/>
              <a:buAutoNum type="arabicPeriod"/>
            </a:pPr>
            <a:r>
              <a:rPr lang="en-US" sz="2800" dirty="0" smtClean="0"/>
              <a:t>Nash </a:t>
            </a:r>
            <a:r>
              <a:rPr lang="en-US" sz="2800" dirty="0"/>
              <a:t>Equilibrium and Pareto </a:t>
            </a:r>
            <a:r>
              <a:rPr lang="en-US" sz="2800" dirty="0" smtClean="0"/>
              <a:t>efficiency</a:t>
            </a:r>
          </a:p>
          <a:p>
            <a:pPr marL="514350" indent="-514350">
              <a:buFontTx/>
              <a:buAutoNum type="arabicPeriod"/>
            </a:pPr>
            <a:r>
              <a:rPr lang="en-US" sz="2800" dirty="0" smtClean="0"/>
              <a:t>What </a:t>
            </a:r>
            <a:r>
              <a:rPr lang="en-US" sz="2800" dirty="0"/>
              <a:t>you can get out of this? </a:t>
            </a:r>
            <a:endParaRPr lang="en-US" sz="2800" dirty="0"/>
          </a:p>
          <a:p>
            <a:pPr marL="514350" indent="-514350">
              <a:buFontTx/>
              <a:buAutoNum type="arabicPeriod"/>
            </a:pPr>
            <a:endParaRPr lang="en-US" sz="2800" dirty="0" smtClean="0"/>
          </a:p>
        </p:txBody>
      </p:sp>
      <p:sp>
        <p:nvSpPr>
          <p:cNvPr id="6" name="Foliennummernplatzhalter 5"/>
          <p:cNvSpPr>
            <a:spLocks noGrp="1"/>
          </p:cNvSpPr>
          <p:nvPr>
            <p:ph type="sldNum" sz="quarter" idx="12"/>
          </p:nvPr>
        </p:nvSpPr>
        <p:spPr/>
        <p:txBody>
          <a:bodyPr/>
          <a:lstStyle/>
          <a:p>
            <a:fld id="{6AD6485F-40A0-4E3B-9751-131B7A478218}" type="slidenum">
              <a:rPr lang="de-DE" smtClean="0"/>
              <a:pPr/>
              <a:t>2</a:t>
            </a:fld>
            <a:endParaRPr lang="de-DE" dirty="0"/>
          </a:p>
        </p:txBody>
      </p:sp>
    </p:spTree>
    <p:extLst>
      <p:ext uri="{BB962C8B-B14F-4D97-AF65-F5344CB8AC3E}">
        <p14:creationId xmlns:p14="http://schemas.microsoft.com/office/powerpoint/2010/main" val="349568213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a:xfrm>
            <a:off x="7099300" y="6356351"/>
            <a:ext cx="2311400" cy="365125"/>
          </a:xfrm>
        </p:spPr>
        <p:txBody>
          <a:bodyPr/>
          <a:lstStyle/>
          <a:p>
            <a:pPr>
              <a:defRPr/>
            </a:pPr>
            <a:fld id="{4ECBCBE4-B453-4A01-9882-92D438971E7A}" type="slidenum">
              <a:rPr lang="de-DE" smtClean="0"/>
              <a:pPr>
                <a:defRPr/>
              </a:pPr>
              <a:t>20</a:t>
            </a:fld>
            <a:endParaRPr lang="de-DE" dirty="0"/>
          </a:p>
        </p:txBody>
      </p:sp>
      <p:sp>
        <p:nvSpPr>
          <p:cNvPr id="6" name="Titel 1"/>
          <p:cNvSpPr>
            <a:spLocks noGrp="1"/>
          </p:cNvSpPr>
          <p:nvPr>
            <p:ph type="title"/>
          </p:nvPr>
        </p:nvSpPr>
        <p:spPr>
          <a:xfrm>
            <a:off x="495300" y="274638"/>
            <a:ext cx="8915400" cy="1143000"/>
          </a:xfrm>
        </p:spPr>
        <p:txBody>
          <a:bodyPr>
            <a:normAutofit/>
          </a:bodyPr>
          <a:lstStyle/>
          <a:p>
            <a:r>
              <a:rPr lang="en-US" dirty="0" smtClean="0"/>
              <a:t>Bargaining game</a:t>
            </a:r>
            <a:endParaRPr lang="en-US" dirty="0">
              <a:effectLst/>
            </a:endParaRPr>
          </a:p>
        </p:txBody>
      </p:sp>
      <p:sp>
        <p:nvSpPr>
          <p:cNvPr id="7" name="Inhaltsplatzhalter 2"/>
          <p:cNvSpPr>
            <a:spLocks noGrp="1"/>
          </p:cNvSpPr>
          <p:nvPr>
            <p:ph idx="1"/>
          </p:nvPr>
        </p:nvSpPr>
        <p:spPr>
          <a:xfrm>
            <a:off x="488504" y="1556792"/>
            <a:ext cx="9138220" cy="2376264"/>
          </a:xfrm>
        </p:spPr>
        <p:txBody>
          <a:bodyPr>
            <a:noAutofit/>
          </a:bodyPr>
          <a:lstStyle/>
          <a:p>
            <a:pPr marL="0" indent="0">
              <a:buNone/>
            </a:pPr>
            <a:r>
              <a:rPr lang="en-US" sz="2400" dirty="0" smtClean="0"/>
              <a:t>Each </a:t>
            </a:r>
            <a:r>
              <a:rPr lang="en-US" sz="2400" dirty="0"/>
              <a:t>player has a discount factor </a:t>
            </a:r>
            <a:r>
              <a:rPr lang="en-US" sz="2400" i="1" dirty="0"/>
              <a:t>di</a:t>
            </a:r>
            <a:r>
              <a:rPr lang="en-US" sz="2400" dirty="0"/>
              <a:t> (0&lt;</a:t>
            </a:r>
            <a:r>
              <a:rPr lang="en-US" sz="2400" i="1" dirty="0"/>
              <a:t>di</a:t>
            </a:r>
            <a:r>
              <a:rPr lang="en-US" sz="2400" dirty="0"/>
              <a:t>&gt; 1</a:t>
            </a:r>
            <a:r>
              <a:rPr lang="en-US" sz="2400" dirty="0" smtClean="0"/>
              <a:t>)</a:t>
            </a:r>
          </a:p>
          <a:p>
            <a:pPr marL="0" indent="0">
              <a:buNone/>
            </a:pPr>
            <a:r>
              <a:rPr lang="en-US" sz="2400" dirty="0" smtClean="0"/>
              <a:t>In </a:t>
            </a:r>
            <a:r>
              <a:rPr lang="en-US" sz="2400" dirty="0"/>
              <a:t>cases where offers are rejected, the pie decreases for each player differently, according to her or his discount factor. The stronger a player is, the higher their share will be. Bargaining game theory predicts that</a:t>
            </a:r>
            <a:endParaRPr lang="en-GB" sz="2400" dirty="0"/>
          </a:p>
          <a:p>
            <a:pPr lvl="0"/>
            <a:r>
              <a:rPr lang="en-GB" sz="2400" dirty="0"/>
              <a:t>In the first round, player 1 offers (1−d2)/(1−did2) for himself and 1− (1−d2)/(1−did2) for player 2.</a:t>
            </a:r>
          </a:p>
          <a:p>
            <a:pPr lvl="0"/>
            <a:r>
              <a:rPr lang="en-GB" sz="2400" dirty="0"/>
              <a:t>Player 2 will immediately accept this offer.</a:t>
            </a:r>
          </a:p>
          <a:p>
            <a:pPr marL="0" indent="0">
              <a:buNone/>
            </a:pPr>
            <a:endParaRPr lang="en-US" sz="2400" dirty="0"/>
          </a:p>
          <a:p>
            <a:pPr marL="0" indent="0">
              <a:buNone/>
            </a:pPr>
            <a:endParaRPr lang="en-US" sz="2400" dirty="0"/>
          </a:p>
        </p:txBody>
      </p:sp>
      <p:sp>
        <p:nvSpPr>
          <p:cNvPr id="8" name="Inhaltsplatzhalter 2"/>
          <p:cNvSpPr txBox="1">
            <a:spLocks/>
          </p:cNvSpPr>
          <p:nvPr/>
        </p:nvSpPr>
        <p:spPr>
          <a:xfrm>
            <a:off x="640904" y="1709192"/>
            <a:ext cx="9138220" cy="23762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006400"/>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0640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0640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0640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640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sz="2400" dirty="0" smtClean="0"/>
          </a:p>
          <a:p>
            <a:pPr marL="0" indent="0">
              <a:buFont typeface="Arial" panose="020B0604020202020204" pitchFamily="34" charset="0"/>
              <a:buNone/>
            </a:pPr>
            <a:r>
              <a:rPr lang="en-US" sz="2400" dirty="0" smtClean="0"/>
              <a:t> </a:t>
            </a:r>
          </a:p>
          <a:p>
            <a:pPr marL="0" indent="0">
              <a:buFont typeface="Arial" panose="020B0604020202020204" pitchFamily="34" charset="0"/>
              <a:buNone/>
            </a:pPr>
            <a:endParaRPr lang="en-US" sz="2400" dirty="0" smtClean="0"/>
          </a:p>
          <a:p>
            <a:pPr marL="0" indent="0">
              <a:buFont typeface="Arial" panose="020B0604020202020204" pitchFamily="34" charset="0"/>
              <a:buNone/>
            </a:pPr>
            <a:endParaRPr lang="en-US" sz="2400" dirty="0"/>
          </a:p>
        </p:txBody>
      </p:sp>
      <p:graphicFrame>
        <p:nvGraphicFramePr>
          <p:cNvPr id="9" name="Object 8"/>
          <p:cNvGraphicFramePr>
            <a:graphicFrameLocks noChangeAspect="1"/>
          </p:cNvGraphicFramePr>
          <p:nvPr>
            <p:extLst>
              <p:ext uri="{D42A27DB-BD31-4B8C-83A1-F6EECF244321}">
                <p14:modId xmlns:p14="http://schemas.microsoft.com/office/powerpoint/2010/main" val="1221480245"/>
              </p:ext>
            </p:extLst>
          </p:nvPr>
        </p:nvGraphicFramePr>
        <p:xfrm>
          <a:off x="-15552" y="4725144"/>
          <a:ext cx="9690654" cy="1512168"/>
        </p:xfrm>
        <a:graphic>
          <a:graphicData uri="http://schemas.openxmlformats.org/presentationml/2006/ole">
            <mc:AlternateContent xmlns:mc="http://schemas.openxmlformats.org/markup-compatibility/2006">
              <mc:Choice xmlns:v="urn:schemas-microsoft-com:vml" Requires="v">
                <p:oleObj spid="_x0000_s1030" name="Document" r:id="rId3" imgW="5778500" imgH="901700" progId="Word.Document.12">
                  <p:embed/>
                </p:oleObj>
              </mc:Choice>
              <mc:Fallback>
                <p:oleObj name="Document" r:id="rId3" imgW="5778500" imgH="901700" progId="Word.Document.12">
                  <p:embed/>
                  <p:pic>
                    <p:nvPicPr>
                      <p:cNvPr id="0" name=""/>
                      <p:cNvPicPr/>
                      <p:nvPr/>
                    </p:nvPicPr>
                    <p:blipFill>
                      <a:blip r:embed="rId4"/>
                      <a:stretch>
                        <a:fillRect/>
                      </a:stretch>
                    </p:blipFill>
                    <p:spPr>
                      <a:xfrm>
                        <a:off x="-15552" y="4725144"/>
                        <a:ext cx="9690654" cy="1512168"/>
                      </a:xfrm>
                      <a:prstGeom prst="rect">
                        <a:avLst/>
                      </a:prstGeom>
                    </p:spPr>
                  </p:pic>
                </p:oleObj>
              </mc:Fallback>
            </mc:AlternateContent>
          </a:graphicData>
        </a:graphic>
      </p:graphicFrame>
    </p:spTree>
    <p:extLst>
      <p:ext uri="{BB962C8B-B14F-4D97-AF65-F5344CB8AC3E}">
        <p14:creationId xmlns:p14="http://schemas.microsoft.com/office/powerpoint/2010/main" val="109103431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a:xfrm>
            <a:off x="7099300" y="6356351"/>
            <a:ext cx="2311400" cy="365125"/>
          </a:xfrm>
        </p:spPr>
        <p:txBody>
          <a:bodyPr/>
          <a:lstStyle/>
          <a:p>
            <a:pPr>
              <a:defRPr/>
            </a:pPr>
            <a:fld id="{4ECBCBE4-B453-4A01-9882-92D438971E7A}" type="slidenum">
              <a:rPr lang="de-DE" smtClean="0"/>
              <a:pPr>
                <a:defRPr/>
              </a:pPr>
              <a:t>21</a:t>
            </a:fld>
            <a:endParaRPr lang="de-DE" dirty="0"/>
          </a:p>
        </p:txBody>
      </p:sp>
      <p:sp>
        <p:nvSpPr>
          <p:cNvPr id="6" name="Titel 1"/>
          <p:cNvSpPr>
            <a:spLocks noGrp="1"/>
          </p:cNvSpPr>
          <p:nvPr>
            <p:ph type="title"/>
          </p:nvPr>
        </p:nvSpPr>
        <p:spPr>
          <a:xfrm>
            <a:off x="495300" y="274638"/>
            <a:ext cx="8915400" cy="1143000"/>
          </a:xfrm>
        </p:spPr>
        <p:txBody>
          <a:bodyPr>
            <a:normAutofit/>
          </a:bodyPr>
          <a:lstStyle/>
          <a:p>
            <a:r>
              <a:rPr lang="en-US" dirty="0" smtClean="0"/>
              <a:t>Bargaining game</a:t>
            </a:r>
            <a:endParaRPr lang="en-US" dirty="0">
              <a:effectLst/>
            </a:endParaRPr>
          </a:p>
        </p:txBody>
      </p:sp>
      <p:sp>
        <p:nvSpPr>
          <p:cNvPr id="7" name="Inhaltsplatzhalter 2"/>
          <p:cNvSpPr>
            <a:spLocks noGrp="1"/>
          </p:cNvSpPr>
          <p:nvPr>
            <p:ph idx="1"/>
          </p:nvPr>
        </p:nvSpPr>
        <p:spPr>
          <a:xfrm>
            <a:off x="488504" y="1556792"/>
            <a:ext cx="9138220" cy="2376264"/>
          </a:xfrm>
        </p:spPr>
        <p:txBody>
          <a:bodyPr>
            <a:noAutofit/>
          </a:bodyPr>
          <a:lstStyle/>
          <a:p>
            <a:pPr marL="0" indent="0">
              <a:buNone/>
            </a:pPr>
            <a:r>
              <a:rPr lang="en-US" sz="2400" dirty="0"/>
              <a:t>Other Games </a:t>
            </a:r>
            <a:endParaRPr lang="en-US" sz="2400" dirty="0"/>
          </a:p>
          <a:p>
            <a:r>
              <a:rPr lang="en-US" sz="2400" dirty="0" smtClean="0"/>
              <a:t>Dictator Game</a:t>
            </a:r>
          </a:p>
          <a:p>
            <a:r>
              <a:rPr lang="en-US" sz="2400" dirty="0" err="1" smtClean="0"/>
              <a:t>Ultimanum</a:t>
            </a:r>
            <a:r>
              <a:rPr lang="en-US" sz="2400" dirty="0" smtClean="0"/>
              <a:t> Game</a:t>
            </a:r>
          </a:p>
          <a:p>
            <a:r>
              <a:rPr lang="en-US" sz="2400" dirty="0" smtClean="0"/>
              <a:t>Public </a:t>
            </a:r>
            <a:r>
              <a:rPr lang="en-US" sz="2400" dirty="0"/>
              <a:t>Goods Game </a:t>
            </a:r>
            <a:endParaRPr lang="en-US" sz="2400" dirty="0" smtClean="0"/>
          </a:p>
          <a:p>
            <a:r>
              <a:rPr lang="en-US" sz="2400" dirty="0" smtClean="0"/>
              <a:t>Tit </a:t>
            </a:r>
            <a:r>
              <a:rPr lang="en-US" sz="2400" dirty="0"/>
              <a:t>for </a:t>
            </a:r>
            <a:r>
              <a:rPr lang="en-US" sz="2400" dirty="0" smtClean="0"/>
              <a:t>Tat</a:t>
            </a:r>
            <a:endParaRPr lang="en-US" sz="2400" dirty="0"/>
          </a:p>
          <a:p>
            <a:r>
              <a:rPr lang="mr-IN" sz="2400" dirty="0" smtClean="0"/>
              <a:t>…</a:t>
            </a:r>
            <a:endParaRPr lang="en-US" sz="2400" dirty="0"/>
          </a:p>
          <a:p>
            <a:pPr marL="0" indent="0">
              <a:buNone/>
            </a:pPr>
            <a:endParaRPr lang="en-US" sz="2400" dirty="0"/>
          </a:p>
          <a:p>
            <a:pPr marL="0" indent="0">
              <a:buNone/>
            </a:pPr>
            <a:endParaRPr lang="en-US" sz="2400" dirty="0"/>
          </a:p>
        </p:txBody>
      </p:sp>
      <p:sp>
        <p:nvSpPr>
          <p:cNvPr id="8" name="Inhaltsplatzhalter 2"/>
          <p:cNvSpPr txBox="1">
            <a:spLocks/>
          </p:cNvSpPr>
          <p:nvPr/>
        </p:nvSpPr>
        <p:spPr>
          <a:xfrm>
            <a:off x="640904" y="1709192"/>
            <a:ext cx="9138220" cy="23762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006400"/>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0640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0640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0640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640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sz="2400" dirty="0" smtClean="0"/>
          </a:p>
          <a:p>
            <a:pPr marL="0" indent="0">
              <a:buFont typeface="Arial" panose="020B0604020202020204" pitchFamily="34" charset="0"/>
              <a:buNone/>
            </a:pPr>
            <a:r>
              <a:rPr lang="en-US" sz="2400" dirty="0" smtClean="0"/>
              <a:t> </a:t>
            </a:r>
          </a:p>
          <a:p>
            <a:pPr marL="0" indent="0">
              <a:buFont typeface="Arial" panose="020B0604020202020204" pitchFamily="34" charset="0"/>
              <a:buNone/>
            </a:pPr>
            <a:endParaRPr lang="en-US" sz="2400" dirty="0" smtClean="0"/>
          </a:p>
          <a:p>
            <a:pPr marL="0" indent="0">
              <a:buFont typeface="Arial" panose="020B0604020202020204" pitchFamily="34" charset="0"/>
              <a:buNone/>
            </a:pPr>
            <a:endParaRPr lang="en-US" sz="2400" dirty="0"/>
          </a:p>
        </p:txBody>
      </p:sp>
    </p:spTree>
    <p:extLst>
      <p:ext uri="{BB962C8B-B14F-4D97-AF65-F5344CB8AC3E}">
        <p14:creationId xmlns:p14="http://schemas.microsoft.com/office/powerpoint/2010/main" val="353451999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a:xfrm>
            <a:off x="7099300" y="6356351"/>
            <a:ext cx="2311400" cy="365125"/>
          </a:xfrm>
        </p:spPr>
        <p:txBody>
          <a:bodyPr/>
          <a:lstStyle/>
          <a:p>
            <a:pPr>
              <a:defRPr/>
            </a:pPr>
            <a:fld id="{4ECBCBE4-B453-4A01-9882-92D438971E7A}" type="slidenum">
              <a:rPr lang="de-DE" smtClean="0"/>
              <a:pPr>
                <a:defRPr/>
              </a:pPr>
              <a:t>22</a:t>
            </a:fld>
            <a:endParaRPr lang="de-DE" dirty="0"/>
          </a:p>
        </p:txBody>
      </p:sp>
      <p:sp>
        <p:nvSpPr>
          <p:cNvPr id="6" name="Titel 1"/>
          <p:cNvSpPr>
            <a:spLocks noGrp="1"/>
          </p:cNvSpPr>
          <p:nvPr>
            <p:ph type="title"/>
          </p:nvPr>
        </p:nvSpPr>
        <p:spPr>
          <a:xfrm>
            <a:off x="495300" y="274638"/>
            <a:ext cx="8915400" cy="1143000"/>
          </a:xfrm>
        </p:spPr>
        <p:txBody>
          <a:bodyPr>
            <a:normAutofit/>
          </a:bodyPr>
          <a:lstStyle/>
          <a:p>
            <a:r>
              <a:rPr lang="en-US" dirty="0" smtClean="0"/>
              <a:t>Relevance</a:t>
            </a:r>
            <a:endParaRPr lang="en-US" dirty="0">
              <a:effectLst/>
            </a:endParaRPr>
          </a:p>
        </p:txBody>
      </p:sp>
      <p:sp>
        <p:nvSpPr>
          <p:cNvPr id="7" name="Inhaltsplatzhalter 2"/>
          <p:cNvSpPr>
            <a:spLocks noGrp="1"/>
          </p:cNvSpPr>
          <p:nvPr>
            <p:ph idx="1"/>
          </p:nvPr>
        </p:nvSpPr>
        <p:spPr>
          <a:xfrm>
            <a:off x="488504" y="1556792"/>
            <a:ext cx="9138220" cy="2376264"/>
          </a:xfrm>
        </p:spPr>
        <p:txBody>
          <a:bodyPr>
            <a:noAutofit/>
          </a:bodyPr>
          <a:lstStyle/>
          <a:p>
            <a:r>
              <a:rPr lang="en-US" sz="2400" dirty="0" smtClean="0"/>
              <a:t>Environment</a:t>
            </a:r>
            <a:r>
              <a:rPr lang="en-US" sz="2400" dirty="0"/>
              <a:t>: Climate change and the </a:t>
            </a:r>
            <a:r>
              <a:rPr lang="en-US" sz="2400" dirty="0" smtClean="0"/>
              <a:t>benefits </a:t>
            </a:r>
            <a:r>
              <a:rPr lang="en-US" sz="2400" dirty="0"/>
              <a:t>of “free ride</a:t>
            </a:r>
            <a:r>
              <a:rPr lang="en-US" sz="2400" dirty="0" smtClean="0"/>
              <a:t>”</a:t>
            </a:r>
            <a:endParaRPr lang="en-US" sz="2400" dirty="0"/>
          </a:p>
          <a:p>
            <a:r>
              <a:rPr lang="en-US" sz="2400" dirty="0" smtClean="0"/>
              <a:t>Economics</a:t>
            </a:r>
            <a:r>
              <a:rPr lang="en-US" sz="2400" dirty="0"/>
              <a:t>: “Free” market and cartels • Politics: The “arms race” </a:t>
            </a:r>
            <a:endParaRPr lang="en-US" sz="2400" dirty="0"/>
          </a:p>
          <a:p>
            <a:pPr marL="0" indent="0">
              <a:buNone/>
            </a:pPr>
            <a:r>
              <a:rPr lang="en-US" sz="2400" dirty="0"/>
              <a:t>In </a:t>
            </a:r>
            <a:r>
              <a:rPr lang="en-US" sz="2400" dirty="0" smtClean="0"/>
              <a:t>many </a:t>
            </a:r>
            <a:r>
              <a:rPr lang="en-US" sz="2400" dirty="0"/>
              <a:t>cases the Equilibrium is that the involved actors will always defect (in slightly differentiated versions of the </a:t>
            </a:r>
            <a:r>
              <a:rPr lang="en-US" sz="2400" dirty="0" err="1"/>
              <a:t>Prisoner‟s</a:t>
            </a:r>
            <a:r>
              <a:rPr lang="en-US" sz="2400" dirty="0"/>
              <a:t> dilemma situations). </a:t>
            </a:r>
            <a:endParaRPr lang="en-US" sz="2400" dirty="0"/>
          </a:p>
          <a:p>
            <a:pPr marL="0" indent="0">
              <a:buNone/>
            </a:pPr>
            <a:endParaRPr lang="en-US" sz="2400" dirty="0"/>
          </a:p>
          <a:p>
            <a:pPr marL="0" indent="0">
              <a:buNone/>
            </a:pPr>
            <a:endParaRPr lang="en-US" sz="2400" dirty="0"/>
          </a:p>
        </p:txBody>
      </p:sp>
      <p:sp>
        <p:nvSpPr>
          <p:cNvPr id="8" name="Inhaltsplatzhalter 2"/>
          <p:cNvSpPr txBox="1">
            <a:spLocks/>
          </p:cNvSpPr>
          <p:nvPr/>
        </p:nvSpPr>
        <p:spPr>
          <a:xfrm>
            <a:off x="640904" y="1709192"/>
            <a:ext cx="9138220" cy="23762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006400"/>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0640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0640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0640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640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sz="2400" dirty="0" smtClean="0"/>
          </a:p>
          <a:p>
            <a:pPr marL="0" indent="0">
              <a:buFont typeface="Arial" panose="020B0604020202020204" pitchFamily="34" charset="0"/>
              <a:buNone/>
            </a:pPr>
            <a:r>
              <a:rPr lang="en-US" sz="2400" dirty="0" smtClean="0"/>
              <a:t> </a:t>
            </a:r>
          </a:p>
          <a:p>
            <a:pPr marL="0" indent="0">
              <a:buFont typeface="Arial" panose="020B0604020202020204" pitchFamily="34" charset="0"/>
              <a:buNone/>
            </a:pPr>
            <a:endParaRPr lang="en-US" sz="2400" dirty="0" smtClean="0"/>
          </a:p>
          <a:p>
            <a:pPr marL="0" indent="0">
              <a:buFont typeface="Arial" panose="020B0604020202020204" pitchFamily="34" charset="0"/>
              <a:buNone/>
            </a:pPr>
            <a:endParaRPr lang="en-US" sz="2400" dirty="0"/>
          </a:p>
        </p:txBody>
      </p:sp>
    </p:spTree>
    <p:extLst>
      <p:ext uri="{BB962C8B-B14F-4D97-AF65-F5344CB8AC3E}">
        <p14:creationId xmlns:p14="http://schemas.microsoft.com/office/powerpoint/2010/main" val="247082528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a:xfrm>
            <a:off x="7099300" y="6356351"/>
            <a:ext cx="2311400" cy="365125"/>
          </a:xfrm>
        </p:spPr>
        <p:txBody>
          <a:bodyPr/>
          <a:lstStyle/>
          <a:p>
            <a:pPr>
              <a:defRPr/>
            </a:pPr>
            <a:fld id="{4ECBCBE4-B453-4A01-9882-92D438971E7A}" type="slidenum">
              <a:rPr lang="de-DE" smtClean="0"/>
              <a:pPr>
                <a:defRPr/>
              </a:pPr>
              <a:t>23</a:t>
            </a:fld>
            <a:endParaRPr lang="de-DE" dirty="0"/>
          </a:p>
        </p:txBody>
      </p:sp>
      <p:sp>
        <p:nvSpPr>
          <p:cNvPr id="6" name="Titel 1"/>
          <p:cNvSpPr>
            <a:spLocks noGrp="1"/>
          </p:cNvSpPr>
          <p:nvPr>
            <p:ph type="title"/>
          </p:nvPr>
        </p:nvSpPr>
        <p:spPr>
          <a:xfrm>
            <a:off x="495300" y="274638"/>
            <a:ext cx="8915400" cy="1143000"/>
          </a:xfrm>
        </p:spPr>
        <p:txBody>
          <a:bodyPr>
            <a:normAutofit fontScale="90000"/>
          </a:bodyPr>
          <a:lstStyle/>
          <a:p>
            <a:r>
              <a:rPr lang="en-US" dirty="0" smtClean="0"/>
              <a:t>The </a:t>
            </a:r>
            <a:r>
              <a:rPr lang="en-US" dirty="0"/>
              <a:t>Nash Equilibrium </a:t>
            </a:r>
            <a:br>
              <a:rPr lang="en-US" dirty="0"/>
            </a:br>
            <a:endParaRPr lang="en-US" dirty="0">
              <a:effectLst/>
            </a:endParaRPr>
          </a:p>
        </p:txBody>
      </p:sp>
      <p:sp>
        <p:nvSpPr>
          <p:cNvPr id="7" name="Inhaltsplatzhalter 2"/>
          <p:cNvSpPr>
            <a:spLocks noGrp="1"/>
          </p:cNvSpPr>
          <p:nvPr>
            <p:ph idx="1"/>
          </p:nvPr>
        </p:nvSpPr>
        <p:spPr>
          <a:xfrm>
            <a:off x="488504" y="1556792"/>
            <a:ext cx="9138220" cy="2376264"/>
          </a:xfrm>
        </p:spPr>
        <p:txBody>
          <a:bodyPr>
            <a:noAutofit/>
          </a:bodyPr>
          <a:lstStyle/>
          <a:p>
            <a:r>
              <a:rPr lang="en-US" sz="2400" dirty="0" smtClean="0"/>
              <a:t>Nash </a:t>
            </a:r>
            <a:r>
              <a:rPr lang="en-US" sz="2400" dirty="0"/>
              <a:t>equilibrium is a solution concept of a game, in which each player is assumed to know the equilibrium strategies of the other players, and no player has anything to gain by changing only his or her own strategy unilaterally. </a:t>
            </a:r>
            <a:endParaRPr lang="en-US" sz="2400" dirty="0"/>
          </a:p>
          <a:p>
            <a:r>
              <a:rPr lang="en-US" sz="2400" dirty="0"/>
              <a:t>If each player has chosen a strategy and no player can benefit by changing his or her strategy while the other players keep theirs unchanged, then the current set of strategy choices and the corresponding payoffs constitute a Nash equilibrium. </a:t>
            </a:r>
            <a:endParaRPr lang="en-US" sz="2400" dirty="0"/>
          </a:p>
          <a:p>
            <a:pPr marL="0" indent="0">
              <a:buNone/>
            </a:pPr>
            <a:endParaRPr lang="en-US" sz="2400" dirty="0"/>
          </a:p>
          <a:p>
            <a:pPr marL="0" indent="0">
              <a:buNone/>
            </a:pPr>
            <a:endParaRPr lang="en-US" sz="2400" dirty="0"/>
          </a:p>
        </p:txBody>
      </p:sp>
      <p:sp>
        <p:nvSpPr>
          <p:cNvPr id="8" name="Inhaltsplatzhalter 2"/>
          <p:cNvSpPr txBox="1">
            <a:spLocks/>
          </p:cNvSpPr>
          <p:nvPr/>
        </p:nvSpPr>
        <p:spPr>
          <a:xfrm>
            <a:off x="640904" y="1709192"/>
            <a:ext cx="9138220" cy="23762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006400"/>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0640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0640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0640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640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sz="2400" dirty="0" smtClean="0"/>
          </a:p>
          <a:p>
            <a:pPr marL="0" indent="0">
              <a:buFont typeface="Arial" panose="020B0604020202020204" pitchFamily="34" charset="0"/>
              <a:buNone/>
            </a:pPr>
            <a:r>
              <a:rPr lang="en-US" sz="2400" dirty="0" smtClean="0"/>
              <a:t> </a:t>
            </a:r>
          </a:p>
          <a:p>
            <a:pPr marL="0" indent="0">
              <a:buFont typeface="Arial" panose="020B0604020202020204" pitchFamily="34" charset="0"/>
              <a:buNone/>
            </a:pPr>
            <a:endParaRPr lang="en-US" sz="2400" dirty="0" smtClean="0"/>
          </a:p>
          <a:p>
            <a:pPr marL="0" indent="0">
              <a:buFont typeface="Arial" panose="020B0604020202020204" pitchFamily="34" charset="0"/>
              <a:buNone/>
            </a:pPr>
            <a:endParaRPr lang="en-US" sz="2400" dirty="0"/>
          </a:p>
        </p:txBody>
      </p:sp>
    </p:spTree>
    <p:extLst>
      <p:ext uri="{BB962C8B-B14F-4D97-AF65-F5344CB8AC3E}">
        <p14:creationId xmlns:p14="http://schemas.microsoft.com/office/powerpoint/2010/main" val="176506272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a:xfrm>
            <a:off x="7099300" y="6356351"/>
            <a:ext cx="2311400" cy="365125"/>
          </a:xfrm>
        </p:spPr>
        <p:txBody>
          <a:bodyPr/>
          <a:lstStyle/>
          <a:p>
            <a:pPr>
              <a:defRPr/>
            </a:pPr>
            <a:fld id="{4ECBCBE4-B453-4A01-9882-92D438971E7A}" type="slidenum">
              <a:rPr lang="de-DE" smtClean="0"/>
              <a:pPr>
                <a:defRPr/>
              </a:pPr>
              <a:t>24</a:t>
            </a:fld>
            <a:endParaRPr lang="de-DE" dirty="0"/>
          </a:p>
        </p:txBody>
      </p:sp>
      <p:sp>
        <p:nvSpPr>
          <p:cNvPr id="8" name="Inhaltsplatzhalter 2"/>
          <p:cNvSpPr txBox="1">
            <a:spLocks/>
          </p:cNvSpPr>
          <p:nvPr/>
        </p:nvSpPr>
        <p:spPr>
          <a:xfrm>
            <a:off x="640904" y="1709192"/>
            <a:ext cx="9138220" cy="23762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006400"/>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0640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0640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0640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640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sz="2400" dirty="0" smtClean="0"/>
          </a:p>
          <a:p>
            <a:pPr marL="0" indent="0">
              <a:buFont typeface="Arial" panose="020B0604020202020204" pitchFamily="34" charset="0"/>
              <a:buNone/>
            </a:pPr>
            <a:r>
              <a:rPr lang="en-US" sz="2400" dirty="0" smtClean="0"/>
              <a:t> </a:t>
            </a:r>
          </a:p>
          <a:p>
            <a:pPr marL="0" indent="0">
              <a:buFont typeface="Arial" panose="020B0604020202020204" pitchFamily="34" charset="0"/>
              <a:buNone/>
            </a:pPr>
            <a:endParaRPr lang="en-US" sz="2400" dirty="0" smtClean="0"/>
          </a:p>
          <a:p>
            <a:pPr marL="0" indent="0">
              <a:buFont typeface="Arial" panose="020B0604020202020204" pitchFamily="34" charset="0"/>
              <a:buNone/>
            </a:pPr>
            <a:endParaRPr lang="en-US" sz="2400" dirty="0"/>
          </a:p>
        </p:txBody>
      </p:sp>
      <p:pic>
        <p:nvPicPr>
          <p:cNvPr id="3" name="Picture 2"/>
          <p:cNvPicPr>
            <a:picLocks noChangeAspect="1"/>
          </p:cNvPicPr>
          <p:nvPr/>
        </p:nvPicPr>
        <p:blipFill>
          <a:blip r:embed="rId2"/>
          <a:stretch>
            <a:fillRect/>
          </a:stretch>
        </p:blipFill>
        <p:spPr>
          <a:xfrm>
            <a:off x="738360" y="548680"/>
            <a:ext cx="8895160" cy="5472608"/>
          </a:xfrm>
          <a:prstGeom prst="rect">
            <a:avLst/>
          </a:prstGeom>
        </p:spPr>
      </p:pic>
    </p:spTree>
    <p:extLst>
      <p:ext uri="{BB962C8B-B14F-4D97-AF65-F5344CB8AC3E}">
        <p14:creationId xmlns:p14="http://schemas.microsoft.com/office/powerpoint/2010/main" val="34949208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a:xfrm>
            <a:off x="7099300" y="6356351"/>
            <a:ext cx="2311400" cy="365125"/>
          </a:xfrm>
        </p:spPr>
        <p:txBody>
          <a:bodyPr/>
          <a:lstStyle/>
          <a:p>
            <a:pPr>
              <a:defRPr/>
            </a:pPr>
            <a:fld id="{4ECBCBE4-B453-4A01-9882-92D438971E7A}" type="slidenum">
              <a:rPr lang="de-DE" smtClean="0"/>
              <a:pPr>
                <a:defRPr/>
              </a:pPr>
              <a:t>25</a:t>
            </a:fld>
            <a:endParaRPr lang="de-DE" dirty="0"/>
          </a:p>
        </p:txBody>
      </p:sp>
      <p:sp>
        <p:nvSpPr>
          <p:cNvPr id="8" name="Inhaltsplatzhalter 2"/>
          <p:cNvSpPr txBox="1">
            <a:spLocks/>
          </p:cNvSpPr>
          <p:nvPr/>
        </p:nvSpPr>
        <p:spPr>
          <a:xfrm>
            <a:off x="640904" y="1709192"/>
            <a:ext cx="9138220" cy="23762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006400"/>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0640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0640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0640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640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sz="2400" dirty="0" smtClean="0"/>
          </a:p>
          <a:p>
            <a:pPr marL="0" indent="0">
              <a:buFont typeface="Arial" panose="020B0604020202020204" pitchFamily="34" charset="0"/>
              <a:buNone/>
            </a:pPr>
            <a:r>
              <a:rPr lang="en-US" sz="2400" dirty="0" smtClean="0"/>
              <a:t> </a:t>
            </a:r>
          </a:p>
          <a:p>
            <a:pPr marL="0" indent="0">
              <a:buFont typeface="Arial" panose="020B0604020202020204" pitchFamily="34" charset="0"/>
              <a:buNone/>
            </a:pPr>
            <a:endParaRPr lang="en-US" sz="2400" dirty="0" smtClean="0"/>
          </a:p>
          <a:p>
            <a:pPr marL="0" indent="0">
              <a:buFont typeface="Arial" panose="020B0604020202020204" pitchFamily="34" charset="0"/>
              <a:buNone/>
            </a:pPr>
            <a:endParaRPr lang="en-US" sz="2400" dirty="0"/>
          </a:p>
        </p:txBody>
      </p:sp>
      <p:pic>
        <p:nvPicPr>
          <p:cNvPr id="6" name="Picture 5"/>
          <p:cNvPicPr>
            <a:picLocks noChangeAspect="1"/>
          </p:cNvPicPr>
          <p:nvPr/>
        </p:nvPicPr>
        <p:blipFill>
          <a:blip r:embed="rId2"/>
          <a:stretch>
            <a:fillRect/>
          </a:stretch>
        </p:blipFill>
        <p:spPr>
          <a:xfrm>
            <a:off x="-8555" y="1439689"/>
            <a:ext cx="6185691" cy="4554215"/>
          </a:xfrm>
          <a:prstGeom prst="rect">
            <a:avLst/>
          </a:prstGeom>
        </p:spPr>
      </p:pic>
      <p:sp>
        <p:nvSpPr>
          <p:cNvPr id="7" name="Titel 1"/>
          <p:cNvSpPr>
            <a:spLocks noGrp="1"/>
          </p:cNvSpPr>
          <p:nvPr>
            <p:ph type="title"/>
          </p:nvPr>
        </p:nvSpPr>
        <p:spPr>
          <a:xfrm>
            <a:off x="495300" y="274638"/>
            <a:ext cx="8915400" cy="1143000"/>
          </a:xfrm>
        </p:spPr>
        <p:txBody>
          <a:bodyPr>
            <a:normAutofit fontScale="90000"/>
          </a:bodyPr>
          <a:lstStyle/>
          <a:p>
            <a:r>
              <a:rPr lang="en-US" dirty="0" smtClean="0"/>
              <a:t>Example Irrigation game </a:t>
            </a:r>
            <a:r>
              <a:rPr lang="en-US" dirty="0"/>
              <a:t/>
            </a:r>
            <a:br>
              <a:rPr lang="en-US" dirty="0"/>
            </a:br>
            <a:r>
              <a:rPr lang="en-US" dirty="0" smtClean="0"/>
              <a:t> </a:t>
            </a:r>
            <a:endParaRPr lang="en-US" dirty="0">
              <a:effectLst/>
            </a:endParaRPr>
          </a:p>
        </p:txBody>
      </p:sp>
    </p:spTree>
    <p:extLst>
      <p:ext uri="{BB962C8B-B14F-4D97-AF65-F5344CB8AC3E}">
        <p14:creationId xmlns:p14="http://schemas.microsoft.com/office/powerpoint/2010/main" val="2619750455"/>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a:xfrm>
            <a:off x="7099300" y="6356351"/>
            <a:ext cx="2311400" cy="365125"/>
          </a:xfrm>
        </p:spPr>
        <p:txBody>
          <a:bodyPr/>
          <a:lstStyle/>
          <a:p>
            <a:pPr>
              <a:defRPr/>
            </a:pPr>
            <a:fld id="{4ECBCBE4-B453-4A01-9882-92D438971E7A}" type="slidenum">
              <a:rPr lang="de-DE" smtClean="0"/>
              <a:pPr>
                <a:defRPr/>
              </a:pPr>
              <a:t>26</a:t>
            </a:fld>
            <a:endParaRPr lang="de-DE" dirty="0"/>
          </a:p>
        </p:txBody>
      </p:sp>
      <p:sp>
        <p:nvSpPr>
          <p:cNvPr id="8" name="Inhaltsplatzhalter 2"/>
          <p:cNvSpPr txBox="1">
            <a:spLocks/>
          </p:cNvSpPr>
          <p:nvPr/>
        </p:nvSpPr>
        <p:spPr>
          <a:xfrm>
            <a:off x="640904" y="1709192"/>
            <a:ext cx="9138220" cy="23762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006400"/>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0640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0640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0640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640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sz="2400" dirty="0" smtClean="0"/>
          </a:p>
          <a:p>
            <a:pPr marL="0" indent="0">
              <a:buFont typeface="Arial" panose="020B0604020202020204" pitchFamily="34" charset="0"/>
              <a:buNone/>
            </a:pPr>
            <a:r>
              <a:rPr lang="en-US" sz="2400" dirty="0" smtClean="0"/>
              <a:t> </a:t>
            </a:r>
          </a:p>
          <a:p>
            <a:pPr marL="0" indent="0">
              <a:buFont typeface="Arial" panose="020B0604020202020204" pitchFamily="34" charset="0"/>
              <a:buNone/>
            </a:pPr>
            <a:endParaRPr lang="en-US" sz="2400" dirty="0" smtClean="0"/>
          </a:p>
          <a:p>
            <a:pPr marL="0" indent="0">
              <a:buFont typeface="Arial" panose="020B0604020202020204" pitchFamily="34" charset="0"/>
              <a:buNone/>
            </a:pPr>
            <a:endParaRPr lang="en-US" sz="2400" dirty="0"/>
          </a:p>
        </p:txBody>
      </p:sp>
      <p:sp>
        <p:nvSpPr>
          <p:cNvPr id="7" name="Titel 1"/>
          <p:cNvSpPr>
            <a:spLocks noGrp="1"/>
          </p:cNvSpPr>
          <p:nvPr>
            <p:ph type="title"/>
          </p:nvPr>
        </p:nvSpPr>
        <p:spPr>
          <a:xfrm>
            <a:off x="495300" y="274638"/>
            <a:ext cx="8915400" cy="1143000"/>
          </a:xfrm>
        </p:spPr>
        <p:txBody>
          <a:bodyPr>
            <a:normAutofit fontScale="90000"/>
          </a:bodyPr>
          <a:lstStyle/>
          <a:p>
            <a:r>
              <a:rPr lang="en-US" dirty="0" smtClean="0"/>
              <a:t>Example Irrigation game </a:t>
            </a:r>
            <a:r>
              <a:rPr lang="en-US" dirty="0"/>
              <a:t/>
            </a:r>
            <a:br>
              <a:rPr lang="en-US" dirty="0"/>
            </a:br>
            <a:r>
              <a:rPr lang="en-US" dirty="0" smtClean="0"/>
              <a:t> </a:t>
            </a:r>
            <a:endParaRPr lang="en-US" dirty="0">
              <a:effectLst/>
            </a:endParaRPr>
          </a:p>
        </p:txBody>
      </p:sp>
      <p:sp>
        <p:nvSpPr>
          <p:cNvPr id="9" name="Inhaltsplatzhalter 2"/>
          <p:cNvSpPr>
            <a:spLocks noGrp="1"/>
          </p:cNvSpPr>
          <p:nvPr>
            <p:ph idx="1"/>
          </p:nvPr>
        </p:nvSpPr>
        <p:spPr>
          <a:xfrm>
            <a:off x="488504" y="1556792"/>
            <a:ext cx="9138220" cy="2376264"/>
          </a:xfrm>
        </p:spPr>
        <p:txBody>
          <a:bodyPr>
            <a:noAutofit/>
          </a:bodyPr>
          <a:lstStyle/>
          <a:p>
            <a:pPr marL="0" indent="0">
              <a:buNone/>
            </a:pPr>
            <a:endParaRPr lang="en-US" sz="2400" dirty="0"/>
          </a:p>
          <a:p>
            <a:pPr marL="0" indent="0">
              <a:buNone/>
            </a:pPr>
            <a:endParaRPr lang="en-US" sz="2400" dirty="0"/>
          </a:p>
        </p:txBody>
      </p:sp>
      <p:sp>
        <p:nvSpPr>
          <p:cNvPr id="10" name="Inhaltsplatzhalter 2"/>
          <p:cNvSpPr txBox="1">
            <a:spLocks/>
          </p:cNvSpPr>
          <p:nvPr/>
        </p:nvSpPr>
        <p:spPr>
          <a:xfrm>
            <a:off x="640904" y="1709192"/>
            <a:ext cx="9138220" cy="23762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006400"/>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0640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0640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0640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640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a:t>Social Dilemmas on CPR </a:t>
            </a:r>
            <a:endParaRPr lang="en-US" sz="2400" dirty="0"/>
          </a:p>
          <a:p>
            <a:r>
              <a:rPr lang="en-US" sz="2400" dirty="0" smtClean="0"/>
              <a:t>Individual </a:t>
            </a:r>
            <a:r>
              <a:rPr lang="en-US" sz="2400" dirty="0" err="1"/>
              <a:t>Vs</a:t>
            </a:r>
            <a:r>
              <a:rPr lang="en-US" sz="2400" dirty="0"/>
              <a:t> Group </a:t>
            </a:r>
            <a:r>
              <a:rPr lang="en-US" sz="2400" dirty="0" err="1"/>
              <a:t>maximisation</a:t>
            </a:r>
            <a:r>
              <a:rPr lang="en-US" sz="2400" dirty="0"/>
              <a:t> / optimum (+ ecosystem dynamics) </a:t>
            </a:r>
            <a:endParaRPr lang="en-US" sz="2400" dirty="0"/>
          </a:p>
          <a:p>
            <a:r>
              <a:rPr lang="en-US" sz="2400" dirty="0" smtClean="0"/>
              <a:t>Decision </a:t>
            </a:r>
            <a:r>
              <a:rPr lang="en-US" sz="2400" dirty="0"/>
              <a:t>Making </a:t>
            </a:r>
            <a:endParaRPr lang="en-US" sz="2400" dirty="0"/>
          </a:p>
          <a:p>
            <a:r>
              <a:rPr lang="en-US" sz="2400" dirty="0" smtClean="0"/>
              <a:t>Effects </a:t>
            </a:r>
            <a:r>
              <a:rPr lang="en-US" sz="2400" dirty="0"/>
              <a:t>of Rules </a:t>
            </a:r>
            <a:endParaRPr lang="en-US" sz="2400" dirty="0"/>
          </a:p>
          <a:p>
            <a:r>
              <a:rPr lang="en-US" sz="2400" dirty="0" smtClean="0"/>
              <a:t>Effects </a:t>
            </a:r>
            <a:r>
              <a:rPr lang="en-US" sz="2400" dirty="0"/>
              <a:t>of Sanctions </a:t>
            </a:r>
            <a:endParaRPr lang="en-US" sz="2400" dirty="0"/>
          </a:p>
          <a:p>
            <a:r>
              <a:rPr lang="en-US" sz="2400" dirty="0" smtClean="0"/>
              <a:t>Effects </a:t>
            </a:r>
            <a:r>
              <a:rPr lang="en-US" sz="2400" dirty="0"/>
              <a:t>of Communication </a:t>
            </a:r>
            <a:endParaRPr lang="en-US" sz="2400" dirty="0"/>
          </a:p>
          <a:p>
            <a:pPr marL="0" indent="0">
              <a:buFont typeface="Arial" panose="020B0604020202020204" pitchFamily="34" charset="0"/>
              <a:buNone/>
            </a:pPr>
            <a:endParaRPr lang="en-US" sz="2400" dirty="0" smtClean="0"/>
          </a:p>
          <a:p>
            <a:pPr marL="0" indent="0">
              <a:buFont typeface="Arial" panose="020B0604020202020204" pitchFamily="34" charset="0"/>
              <a:buNone/>
            </a:pPr>
            <a:endParaRPr lang="en-US" sz="2400" dirty="0"/>
          </a:p>
        </p:txBody>
      </p:sp>
    </p:spTree>
    <p:extLst>
      <p:ext uri="{BB962C8B-B14F-4D97-AF65-F5344CB8AC3E}">
        <p14:creationId xmlns:p14="http://schemas.microsoft.com/office/powerpoint/2010/main" val="3900590354"/>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a:xfrm>
            <a:off x="7099300" y="6356351"/>
            <a:ext cx="2311400" cy="365125"/>
          </a:xfrm>
        </p:spPr>
        <p:txBody>
          <a:bodyPr/>
          <a:lstStyle/>
          <a:p>
            <a:pPr>
              <a:defRPr/>
            </a:pPr>
            <a:fld id="{4ECBCBE4-B453-4A01-9882-92D438971E7A}" type="slidenum">
              <a:rPr lang="de-DE" smtClean="0"/>
              <a:pPr>
                <a:defRPr/>
              </a:pPr>
              <a:t>27</a:t>
            </a:fld>
            <a:endParaRPr lang="de-DE" dirty="0"/>
          </a:p>
        </p:txBody>
      </p:sp>
      <p:sp>
        <p:nvSpPr>
          <p:cNvPr id="6" name="Titel 1"/>
          <p:cNvSpPr>
            <a:spLocks noGrp="1"/>
          </p:cNvSpPr>
          <p:nvPr>
            <p:ph type="title"/>
          </p:nvPr>
        </p:nvSpPr>
        <p:spPr>
          <a:xfrm>
            <a:off x="495300" y="274638"/>
            <a:ext cx="8915400" cy="1143000"/>
          </a:xfrm>
        </p:spPr>
        <p:txBody>
          <a:bodyPr>
            <a:normAutofit fontScale="90000"/>
          </a:bodyPr>
          <a:lstStyle/>
          <a:p>
            <a:r>
              <a:rPr lang="en-US" dirty="0" smtClean="0"/>
              <a:t>To </a:t>
            </a:r>
            <a:r>
              <a:rPr lang="en-US" dirty="0"/>
              <a:t>do: </a:t>
            </a:r>
            <a:br>
              <a:rPr lang="en-US" dirty="0"/>
            </a:br>
            <a:r>
              <a:rPr lang="en-US" dirty="0" smtClean="0"/>
              <a:t> </a:t>
            </a:r>
            <a:endParaRPr lang="en-US" dirty="0">
              <a:effectLst/>
            </a:endParaRPr>
          </a:p>
        </p:txBody>
      </p:sp>
      <p:sp>
        <p:nvSpPr>
          <p:cNvPr id="7" name="Inhaltsplatzhalter 2"/>
          <p:cNvSpPr>
            <a:spLocks noGrp="1"/>
          </p:cNvSpPr>
          <p:nvPr>
            <p:ph idx="1"/>
          </p:nvPr>
        </p:nvSpPr>
        <p:spPr>
          <a:xfrm>
            <a:off x="488504" y="1556792"/>
            <a:ext cx="9138220" cy="2376264"/>
          </a:xfrm>
        </p:spPr>
        <p:txBody>
          <a:bodyPr>
            <a:noAutofit/>
          </a:bodyPr>
          <a:lstStyle/>
          <a:p>
            <a:r>
              <a:rPr lang="en-US" sz="2400" dirty="0" smtClean="0"/>
              <a:t>Check </a:t>
            </a:r>
            <a:r>
              <a:rPr lang="en-US" sz="2400" dirty="0"/>
              <a:t>the „Other Games“. Try them with friends and colleagues. Discuss the results and your own findings </a:t>
            </a:r>
          </a:p>
          <a:p>
            <a:r>
              <a:rPr lang="en-US" sz="2400" dirty="0"/>
              <a:t>Watch the </a:t>
            </a:r>
            <a:r>
              <a:rPr lang="en-US" sz="2400" dirty="0" smtClean="0"/>
              <a:t>move “</a:t>
            </a:r>
            <a:r>
              <a:rPr lang="en-US" sz="2400" u="sng" dirty="0" smtClean="0"/>
              <a:t>A </a:t>
            </a:r>
            <a:r>
              <a:rPr lang="en-US" sz="2400" u="sng" dirty="0"/>
              <a:t>Beautiful </a:t>
            </a:r>
            <a:r>
              <a:rPr lang="en-US" sz="2400" u="sng" dirty="0" smtClean="0"/>
              <a:t>Mind” </a:t>
            </a:r>
            <a:endParaRPr lang="en-US" sz="2400" u="sng" dirty="0"/>
          </a:p>
          <a:p>
            <a:pPr>
              <a:buFontTx/>
              <a:buChar char="-"/>
            </a:pPr>
            <a:endParaRPr lang="en-US" sz="2400" dirty="0"/>
          </a:p>
          <a:p>
            <a:pPr marL="0" indent="0">
              <a:buNone/>
            </a:pPr>
            <a:endParaRPr lang="en-US" sz="2400" dirty="0"/>
          </a:p>
        </p:txBody>
      </p:sp>
      <p:sp>
        <p:nvSpPr>
          <p:cNvPr id="8" name="Inhaltsplatzhalter 2"/>
          <p:cNvSpPr txBox="1">
            <a:spLocks/>
          </p:cNvSpPr>
          <p:nvPr/>
        </p:nvSpPr>
        <p:spPr>
          <a:xfrm>
            <a:off x="640904" y="1709192"/>
            <a:ext cx="9138220" cy="23762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006400"/>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0640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0640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0640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640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sz="2400" dirty="0" smtClean="0"/>
          </a:p>
          <a:p>
            <a:pPr marL="0" indent="0">
              <a:buFont typeface="Arial" panose="020B0604020202020204" pitchFamily="34" charset="0"/>
              <a:buNone/>
            </a:pPr>
            <a:r>
              <a:rPr lang="en-US" sz="2400" dirty="0" smtClean="0"/>
              <a:t> </a:t>
            </a:r>
          </a:p>
          <a:p>
            <a:pPr marL="0" indent="0">
              <a:buFont typeface="Arial" panose="020B0604020202020204" pitchFamily="34" charset="0"/>
              <a:buNone/>
            </a:pPr>
            <a:endParaRPr lang="en-US" sz="2400" dirty="0" smtClean="0"/>
          </a:p>
          <a:p>
            <a:pPr marL="0" indent="0">
              <a:buFont typeface="Arial" panose="020B0604020202020204" pitchFamily="34" charset="0"/>
              <a:buNone/>
            </a:pPr>
            <a:endParaRPr lang="en-US" sz="2400" dirty="0"/>
          </a:p>
        </p:txBody>
      </p:sp>
    </p:spTree>
    <p:extLst>
      <p:ext uri="{BB962C8B-B14F-4D97-AF65-F5344CB8AC3E}">
        <p14:creationId xmlns:p14="http://schemas.microsoft.com/office/powerpoint/2010/main" val="1764490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72480" y="274638"/>
            <a:ext cx="9633520" cy="1143000"/>
          </a:xfrm>
        </p:spPr>
        <p:txBody>
          <a:bodyPr>
            <a:noAutofit/>
          </a:bodyPr>
          <a:lstStyle/>
          <a:p>
            <a:pPr algn="ctr"/>
            <a:r>
              <a:rPr lang="en-US" dirty="0"/>
              <a:t>Thank</a:t>
            </a:r>
            <a:r>
              <a:rPr lang="en-US" dirty="0" smtClean="0">
                <a:solidFill>
                  <a:schemeClr val="tx1"/>
                </a:solidFill>
              </a:rPr>
              <a:t> </a:t>
            </a:r>
            <a:r>
              <a:rPr lang="en-US" dirty="0"/>
              <a:t>you!</a:t>
            </a:r>
            <a:endParaRPr lang="en-US" dirty="0"/>
          </a:p>
        </p:txBody>
      </p:sp>
      <p:sp>
        <p:nvSpPr>
          <p:cNvPr id="6" name="Foliennummernplatzhalter 5"/>
          <p:cNvSpPr>
            <a:spLocks noGrp="1"/>
          </p:cNvSpPr>
          <p:nvPr>
            <p:ph type="sldNum" sz="quarter" idx="12"/>
          </p:nvPr>
        </p:nvSpPr>
        <p:spPr/>
        <p:txBody>
          <a:bodyPr/>
          <a:lstStyle/>
          <a:p>
            <a:fld id="{6AD6485F-40A0-4E3B-9751-131B7A478218}" type="slidenum">
              <a:rPr lang="de-DE" smtClean="0"/>
              <a:pPr/>
              <a:t>28</a:t>
            </a:fld>
            <a:endParaRPr lang="de-DE"/>
          </a:p>
        </p:txBody>
      </p:sp>
    </p:spTree>
    <p:extLst>
      <p:ext uri="{BB962C8B-B14F-4D97-AF65-F5344CB8AC3E}">
        <p14:creationId xmlns:p14="http://schemas.microsoft.com/office/powerpoint/2010/main" val="81183235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88504" y="1556792"/>
            <a:ext cx="9138220" cy="2376264"/>
          </a:xfrm>
        </p:spPr>
        <p:txBody>
          <a:bodyPr>
            <a:noAutofit/>
          </a:bodyPr>
          <a:lstStyle/>
          <a:p>
            <a:pPr marL="0" indent="0">
              <a:buNone/>
            </a:pPr>
            <a:r>
              <a:rPr lang="en-US" dirty="0" smtClean="0"/>
              <a:t>“</a:t>
            </a:r>
            <a:r>
              <a:rPr lang="en-US" dirty="0"/>
              <a:t>You can discover more about a person in an hour of play than in a year of conversation” </a:t>
            </a:r>
            <a:endParaRPr lang="en-US" dirty="0"/>
          </a:p>
          <a:p>
            <a:pPr marL="0" indent="0">
              <a:buNone/>
            </a:pPr>
            <a:endParaRPr lang="en-US" dirty="0" smtClean="0"/>
          </a:p>
          <a:p>
            <a:pPr marL="0" indent="0">
              <a:buNone/>
            </a:pPr>
            <a:r>
              <a:rPr lang="en-US" dirty="0" smtClean="0"/>
              <a:t>Plato </a:t>
            </a:r>
            <a:endParaRPr lang="en-US" dirty="0"/>
          </a:p>
          <a:p>
            <a:endParaRPr lang="en-US" sz="2400" dirty="0" smtClean="0"/>
          </a:p>
          <a:p>
            <a:endParaRPr lang="en-US" sz="2400" dirty="0"/>
          </a:p>
          <a:p>
            <a:endParaRPr lang="en-US" sz="2400" dirty="0"/>
          </a:p>
          <a:p>
            <a:pPr marL="0" indent="0">
              <a:buNone/>
            </a:pPr>
            <a:endParaRPr lang="en-US" sz="2400" dirty="0" smtClean="0"/>
          </a:p>
          <a:p>
            <a:pPr marL="0" indent="0">
              <a:buNone/>
            </a:pPr>
            <a:r>
              <a:rPr lang="en-US" sz="2400" dirty="0" smtClean="0"/>
              <a:t> </a:t>
            </a:r>
          </a:p>
          <a:p>
            <a:pPr marL="0" indent="0">
              <a:buNone/>
            </a:pPr>
            <a:endParaRPr lang="en-US" sz="2400" dirty="0"/>
          </a:p>
          <a:p>
            <a:pPr marL="0" indent="0">
              <a:buNone/>
            </a:pPr>
            <a:endParaRPr lang="en-US" sz="2400" dirty="0"/>
          </a:p>
        </p:txBody>
      </p:sp>
      <p:sp>
        <p:nvSpPr>
          <p:cNvPr id="6" name="Foliennummernplatzhalter 5"/>
          <p:cNvSpPr>
            <a:spLocks noGrp="1"/>
          </p:cNvSpPr>
          <p:nvPr>
            <p:ph type="sldNum" sz="quarter" idx="12"/>
          </p:nvPr>
        </p:nvSpPr>
        <p:spPr/>
        <p:txBody>
          <a:bodyPr/>
          <a:lstStyle/>
          <a:p>
            <a:fld id="{6AD6485F-40A0-4E3B-9751-131B7A478218}" type="slidenum">
              <a:rPr lang="de-DE" smtClean="0"/>
              <a:pPr/>
              <a:t>3</a:t>
            </a:fld>
            <a:endParaRPr lang="de-DE"/>
          </a:p>
        </p:txBody>
      </p:sp>
      <p:sp>
        <p:nvSpPr>
          <p:cNvPr id="9" name="Inhaltsplatzhalter 2"/>
          <p:cNvSpPr txBox="1">
            <a:spLocks/>
          </p:cNvSpPr>
          <p:nvPr/>
        </p:nvSpPr>
        <p:spPr>
          <a:xfrm>
            <a:off x="1352600" y="4077072"/>
            <a:ext cx="8424936" cy="2016224"/>
          </a:xfrm>
          <a:prstGeom prst="rect">
            <a:avLst/>
          </a:prstGeom>
        </p:spPr>
        <p:txBody>
          <a:bodyPr vert="horz" lIns="91440" tIns="45720" rIns="91440" bIns="45720" rtlCol="0">
            <a:normAutofit/>
          </a:bodyPr>
          <a:lstStyle/>
          <a:p>
            <a:pPr marL="0" marR="0" lvl="0" indent="0" algn="l" defTabSz="914400" rtl="0" eaLnBrk="1" fontAlgn="auto" latinLnBrk="0" hangingPunct="1">
              <a:lnSpc>
                <a:spcPct val="150000"/>
              </a:lnSpc>
              <a:spcBef>
                <a:spcPct val="20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rgbClr val="006400"/>
              </a:solidFill>
              <a:effectLst/>
              <a:uLnTx/>
              <a:uFillTx/>
              <a:latin typeface="Verdana" charset="0"/>
              <a:ea typeface="+mn-ea"/>
              <a:cs typeface="+mn-cs"/>
            </a:endParaRPr>
          </a:p>
        </p:txBody>
      </p:sp>
    </p:spTree>
    <p:extLst>
      <p:ext uri="{BB962C8B-B14F-4D97-AF65-F5344CB8AC3E}">
        <p14:creationId xmlns:p14="http://schemas.microsoft.com/office/powerpoint/2010/main" val="3430010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95300" y="188640"/>
            <a:ext cx="8915400" cy="1143000"/>
          </a:xfrm>
        </p:spPr>
        <p:txBody>
          <a:bodyPr>
            <a:noAutofit/>
          </a:bodyPr>
          <a:lstStyle/>
          <a:p>
            <a:r>
              <a:rPr lang="en-GB" b="1" dirty="0">
                <a:solidFill>
                  <a:schemeClr val="tx1"/>
                </a:solidFill>
              </a:rPr>
              <a:t>Introduction: </a:t>
            </a:r>
            <a:r>
              <a:rPr lang="en-US" dirty="0"/>
              <a:t>Basic Definitions </a:t>
            </a:r>
            <a:r>
              <a:rPr lang="en-US" dirty="0" smtClean="0"/>
              <a:t>I</a:t>
            </a:r>
            <a:r>
              <a:rPr lang="en-US" b="1" dirty="0">
                <a:solidFill>
                  <a:schemeClr val="tx1"/>
                </a:solidFill>
              </a:rPr>
              <a:t/>
            </a:r>
            <a:br>
              <a:rPr lang="en-US" b="1" dirty="0">
                <a:solidFill>
                  <a:schemeClr val="tx1"/>
                </a:solidFill>
              </a:rPr>
            </a:br>
            <a:endParaRPr lang="en-GB" b="1" dirty="0">
              <a:solidFill>
                <a:schemeClr val="tx1"/>
              </a:solidFill>
            </a:endParaRPr>
          </a:p>
        </p:txBody>
      </p:sp>
      <p:sp>
        <p:nvSpPr>
          <p:cNvPr id="3" name="Inhaltsplatzhalter 2"/>
          <p:cNvSpPr>
            <a:spLocks noGrp="1"/>
          </p:cNvSpPr>
          <p:nvPr>
            <p:ph idx="1"/>
          </p:nvPr>
        </p:nvSpPr>
        <p:spPr>
          <a:xfrm>
            <a:off x="488504" y="1556792"/>
            <a:ext cx="9138220" cy="2376264"/>
          </a:xfrm>
        </p:spPr>
        <p:txBody>
          <a:bodyPr>
            <a:noAutofit/>
          </a:bodyPr>
          <a:lstStyle/>
          <a:p>
            <a:r>
              <a:rPr lang="en-US" sz="2400" dirty="0"/>
              <a:t>A game is a structured activity, usually undertaken for enjoyment and sometimes used as an educational tool. In the context of Experimental Economics is the methodological tool used to get insights into economic questions. </a:t>
            </a:r>
            <a:endParaRPr lang="en-US" sz="2400" dirty="0"/>
          </a:p>
          <a:p>
            <a:r>
              <a:rPr lang="en-US" sz="2400" dirty="0" smtClean="0"/>
              <a:t>An </a:t>
            </a:r>
            <a:r>
              <a:rPr lang="en-US" sz="2400" dirty="0"/>
              <a:t>experiment (Latin: ex- </a:t>
            </a:r>
            <a:r>
              <a:rPr lang="en-US" sz="2400" dirty="0" err="1"/>
              <a:t>periri</a:t>
            </a:r>
            <a:r>
              <a:rPr lang="en-US" sz="2400" dirty="0"/>
              <a:t>, "to try out") is a method of investigating causal relationships among variables, or to test a hypothesis. </a:t>
            </a:r>
            <a:endParaRPr lang="en-US" sz="2400" dirty="0"/>
          </a:p>
          <a:p>
            <a:r>
              <a:rPr lang="en-US" sz="2400" dirty="0"/>
              <a:t>An experiment is a cornerstone of the empirical approach to acquiring data about the world and is used in both natural sciences and social sciences. An experiment can be used to help solve practical problems and to support or negate theoretical </a:t>
            </a:r>
            <a:r>
              <a:rPr lang="en-US" sz="2400" dirty="0" smtClean="0"/>
              <a:t>assumptions.</a:t>
            </a:r>
          </a:p>
          <a:p>
            <a:r>
              <a:rPr lang="en-US" sz="2400" dirty="0" smtClean="0"/>
              <a:t>Games </a:t>
            </a:r>
            <a:r>
              <a:rPr lang="en-US" sz="2400" dirty="0"/>
              <a:t>≠ Experiments. </a:t>
            </a:r>
            <a:endParaRPr lang="en-US" sz="2400" dirty="0"/>
          </a:p>
          <a:p>
            <a:endParaRPr lang="en-US" sz="2400" dirty="0"/>
          </a:p>
          <a:p>
            <a:pPr marL="0" indent="0">
              <a:buNone/>
            </a:pPr>
            <a:endParaRPr lang="en-US" sz="2400" dirty="0" smtClean="0"/>
          </a:p>
          <a:p>
            <a:pPr marL="0" indent="0">
              <a:buNone/>
            </a:pPr>
            <a:r>
              <a:rPr lang="en-US" sz="2400" dirty="0" smtClean="0"/>
              <a:t> </a:t>
            </a:r>
          </a:p>
          <a:p>
            <a:pPr marL="0" indent="0">
              <a:buNone/>
            </a:pPr>
            <a:endParaRPr lang="en-US" sz="2400" dirty="0"/>
          </a:p>
          <a:p>
            <a:pPr marL="0" indent="0">
              <a:buNone/>
            </a:pPr>
            <a:endParaRPr lang="en-US" sz="2400" dirty="0"/>
          </a:p>
        </p:txBody>
      </p:sp>
      <p:sp>
        <p:nvSpPr>
          <p:cNvPr id="6" name="Foliennummernplatzhalter 5"/>
          <p:cNvSpPr>
            <a:spLocks noGrp="1"/>
          </p:cNvSpPr>
          <p:nvPr>
            <p:ph type="sldNum" sz="quarter" idx="12"/>
          </p:nvPr>
        </p:nvSpPr>
        <p:spPr/>
        <p:txBody>
          <a:bodyPr/>
          <a:lstStyle/>
          <a:p>
            <a:fld id="{6AD6485F-40A0-4E3B-9751-131B7A478218}" type="slidenum">
              <a:rPr lang="de-DE" smtClean="0"/>
              <a:pPr/>
              <a:t>4</a:t>
            </a:fld>
            <a:endParaRPr lang="de-DE"/>
          </a:p>
        </p:txBody>
      </p:sp>
      <p:sp>
        <p:nvSpPr>
          <p:cNvPr id="9" name="Inhaltsplatzhalter 2"/>
          <p:cNvSpPr txBox="1">
            <a:spLocks/>
          </p:cNvSpPr>
          <p:nvPr/>
        </p:nvSpPr>
        <p:spPr>
          <a:xfrm>
            <a:off x="1352600" y="4077072"/>
            <a:ext cx="8424936" cy="2016224"/>
          </a:xfrm>
          <a:prstGeom prst="rect">
            <a:avLst/>
          </a:prstGeom>
        </p:spPr>
        <p:txBody>
          <a:bodyPr vert="horz" lIns="91440" tIns="45720" rIns="91440" bIns="45720" rtlCol="0">
            <a:normAutofit/>
          </a:bodyPr>
          <a:lstStyle/>
          <a:p>
            <a:pPr marL="0" marR="0" lvl="0" indent="0" algn="l" defTabSz="914400" rtl="0" eaLnBrk="1" fontAlgn="auto" latinLnBrk="0" hangingPunct="1">
              <a:lnSpc>
                <a:spcPct val="150000"/>
              </a:lnSpc>
              <a:spcBef>
                <a:spcPct val="20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rgbClr val="006400"/>
              </a:solidFill>
              <a:effectLst/>
              <a:uLnTx/>
              <a:uFillTx/>
              <a:latin typeface="Verdana" charset="0"/>
              <a:ea typeface="+mn-ea"/>
              <a:cs typeface="+mn-cs"/>
            </a:endParaRPr>
          </a:p>
        </p:txBody>
      </p:sp>
    </p:spTree>
    <p:extLst>
      <p:ext uri="{BB962C8B-B14F-4D97-AF65-F5344CB8AC3E}">
        <p14:creationId xmlns:p14="http://schemas.microsoft.com/office/powerpoint/2010/main" val="422189335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95300" y="188640"/>
            <a:ext cx="8915400" cy="1143000"/>
          </a:xfrm>
        </p:spPr>
        <p:txBody>
          <a:bodyPr>
            <a:noAutofit/>
          </a:bodyPr>
          <a:lstStyle/>
          <a:p>
            <a:r>
              <a:rPr lang="en-GB" b="1" dirty="0" smtClean="0">
                <a:solidFill>
                  <a:schemeClr val="tx1"/>
                </a:solidFill>
              </a:rPr>
              <a:t>Introduction: </a:t>
            </a:r>
            <a:r>
              <a:rPr lang="en-US" dirty="0"/>
              <a:t>Basic </a:t>
            </a:r>
            <a:r>
              <a:rPr lang="en-US" dirty="0" smtClean="0"/>
              <a:t>Definitions II</a:t>
            </a:r>
            <a:endParaRPr lang="en-GB" dirty="0"/>
          </a:p>
        </p:txBody>
      </p:sp>
      <p:sp>
        <p:nvSpPr>
          <p:cNvPr id="3" name="Inhaltsplatzhalter 2"/>
          <p:cNvSpPr>
            <a:spLocks noGrp="1"/>
          </p:cNvSpPr>
          <p:nvPr>
            <p:ph idx="1"/>
          </p:nvPr>
        </p:nvSpPr>
        <p:spPr>
          <a:xfrm>
            <a:off x="488504" y="1556792"/>
            <a:ext cx="9138220" cy="2376264"/>
          </a:xfrm>
        </p:spPr>
        <p:txBody>
          <a:bodyPr>
            <a:noAutofit/>
          </a:bodyPr>
          <a:lstStyle/>
          <a:p>
            <a:r>
              <a:rPr lang="en-US" sz="2400" dirty="0"/>
              <a:t>Game theory captures behavior of subjects (=players) in strategic situations (=games), where individual's success in making choices depends on the choices of others. OPPOSITE to RPGs. </a:t>
            </a:r>
            <a:endParaRPr lang="en-US" sz="2400" dirty="0"/>
          </a:p>
          <a:p>
            <a:r>
              <a:rPr lang="en-US" sz="2400" dirty="0"/>
              <a:t>Experimental economics is the application of experimental methods to study economic questions. </a:t>
            </a:r>
            <a:endParaRPr lang="en-US" sz="2400" dirty="0"/>
          </a:p>
          <a:p>
            <a:r>
              <a:rPr lang="en-US" sz="2400" dirty="0" err="1"/>
              <a:t>Behavioural</a:t>
            </a:r>
            <a:r>
              <a:rPr lang="en-US" sz="2400" dirty="0"/>
              <a:t> economics study the effects of social, cognitive, and emotional factors on the economic decisions of individuals and institutions and the consequences for market prices, returns, and the resource allocation. </a:t>
            </a:r>
            <a:endParaRPr lang="en-US" sz="2400" dirty="0"/>
          </a:p>
          <a:p>
            <a:endParaRPr lang="en-US" sz="2400" dirty="0"/>
          </a:p>
          <a:p>
            <a:pPr marL="0" indent="0">
              <a:buNone/>
            </a:pPr>
            <a:endParaRPr lang="en-US" sz="2400" dirty="0" smtClean="0"/>
          </a:p>
          <a:p>
            <a:pPr marL="0" indent="0">
              <a:buNone/>
            </a:pPr>
            <a:r>
              <a:rPr lang="en-US" sz="2400" dirty="0" smtClean="0"/>
              <a:t> </a:t>
            </a:r>
          </a:p>
          <a:p>
            <a:pPr marL="0" indent="0">
              <a:buNone/>
            </a:pPr>
            <a:endParaRPr lang="en-US" sz="2400" dirty="0"/>
          </a:p>
          <a:p>
            <a:pPr marL="0" indent="0">
              <a:buNone/>
            </a:pPr>
            <a:endParaRPr lang="en-US" sz="2400" dirty="0"/>
          </a:p>
        </p:txBody>
      </p:sp>
      <p:sp>
        <p:nvSpPr>
          <p:cNvPr id="6" name="Foliennummernplatzhalter 5"/>
          <p:cNvSpPr>
            <a:spLocks noGrp="1"/>
          </p:cNvSpPr>
          <p:nvPr>
            <p:ph type="sldNum" sz="quarter" idx="12"/>
          </p:nvPr>
        </p:nvSpPr>
        <p:spPr/>
        <p:txBody>
          <a:bodyPr/>
          <a:lstStyle/>
          <a:p>
            <a:fld id="{6AD6485F-40A0-4E3B-9751-131B7A478218}" type="slidenum">
              <a:rPr lang="de-DE" smtClean="0"/>
              <a:pPr/>
              <a:t>5</a:t>
            </a:fld>
            <a:endParaRPr lang="de-DE"/>
          </a:p>
        </p:txBody>
      </p:sp>
      <p:sp>
        <p:nvSpPr>
          <p:cNvPr id="9" name="Inhaltsplatzhalter 2"/>
          <p:cNvSpPr txBox="1">
            <a:spLocks/>
          </p:cNvSpPr>
          <p:nvPr/>
        </p:nvSpPr>
        <p:spPr>
          <a:xfrm>
            <a:off x="1352600" y="4077072"/>
            <a:ext cx="8424936" cy="2016224"/>
          </a:xfrm>
          <a:prstGeom prst="rect">
            <a:avLst/>
          </a:prstGeom>
        </p:spPr>
        <p:txBody>
          <a:bodyPr vert="horz" lIns="91440" tIns="45720" rIns="91440" bIns="45720" rtlCol="0">
            <a:normAutofit/>
          </a:bodyPr>
          <a:lstStyle/>
          <a:p>
            <a:pPr marL="0" marR="0" lvl="0" indent="0" algn="l" defTabSz="914400" rtl="0" eaLnBrk="1" fontAlgn="auto" latinLnBrk="0" hangingPunct="1">
              <a:lnSpc>
                <a:spcPct val="150000"/>
              </a:lnSpc>
              <a:spcBef>
                <a:spcPct val="20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rgbClr val="006400"/>
              </a:solidFill>
              <a:effectLst/>
              <a:uLnTx/>
              <a:uFillTx/>
              <a:latin typeface="Verdana" charset="0"/>
              <a:ea typeface="+mn-ea"/>
              <a:cs typeface="+mn-cs"/>
            </a:endParaRPr>
          </a:p>
        </p:txBody>
      </p:sp>
    </p:spTree>
    <p:extLst>
      <p:ext uri="{BB962C8B-B14F-4D97-AF65-F5344CB8AC3E}">
        <p14:creationId xmlns:p14="http://schemas.microsoft.com/office/powerpoint/2010/main" val="127936727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95300" y="188640"/>
            <a:ext cx="8915400" cy="1143000"/>
          </a:xfrm>
        </p:spPr>
        <p:txBody>
          <a:bodyPr>
            <a:noAutofit/>
          </a:bodyPr>
          <a:lstStyle/>
          <a:p>
            <a:r>
              <a:rPr lang="en-GB" b="1" dirty="0" smtClean="0">
                <a:solidFill>
                  <a:schemeClr val="tx1"/>
                </a:solidFill>
              </a:rPr>
              <a:t>Introduction: </a:t>
            </a:r>
            <a:r>
              <a:rPr lang="en-US" dirty="0"/>
              <a:t>Basic </a:t>
            </a:r>
            <a:r>
              <a:rPr lang="en-US" dirty="0" smtClean="0"/>
              <a:t>Definitions III</a:t>
            </a:r>
            <a:endParaRPr lang="en-GB" dirty="0"/>
          </a:p>
        </p:txBody>
      </p:sp>
      <p:sp>
        <p:nvSpPr>
          <p:cNvPr id="3" name="Inhaltsplatzhalter 2"/>
          <p:cNvSpPr>
            <a:spLocks noGrp="1"/>
          </p:cNvSpPr>
          <p:nvPr>
            <p:ph idx="1"/>
          </p:nvPr>
        </p:nvSpPr>
        <p:spPr>
          <a:xfrm>
            <a:off x="488504" y="1556792"/>
            <a:ext cx="9138220" cy="2376264"/>
          </a:xfrm>
        </p:spPr>
        <p:txBody>
          <a:bodyPr>
            <a:noAutofit/>
          </a:bodyPr>
          <a:lstStyle/>
          <a:p>
            <a:r>
              <a:rPr lang="en-US" sz="2400" dirty="0" smtClean="0"/>
              <a:t>Social </a:t>
            </a:r>
            <a:r>
              <a:rPr lang="en-US" sz="2400" dirty="0"/>
              <a:t>dilemmas that such games explore are typically situations in which the collective interest clashes with the individual. </a:t>
            </a:r>
            <a:endParaRPr lang="en-US" sz="2400" dirty="0"/>
          </a:p>
          <a:p>
            <a:endParaRPr lang="en-US" sz="2400" dirty="0"/>
          </a:p>
          <a:p>
            <a:pPr marL="0" indent="0">
              <a:buNone/>
            </a:pPr>
            <a:endParaRPr lang="en-US" sz="2400" dirty="0" smtClean="0"/>
          </a:p>
          <a:p>
            <a:pPr marL="0" indent="0">
              <a:buNone/>
            </a:pPr>
            <a:r>
              <a:rPr lang="en-US" sz="2400" dirty="0" smtClean="0"/>
              <a:t> </a:t>
            </a:r>
          </a:p>
          <a:p>
            <a:pPr marL="0" indent="0">
              <a:buNone/>
            </a:pPr>
            <a:endParaRPr lang="en-US" sz="2400" dirty="0"/>
          </a:p>
          <a:p>
            <a:pPr marL="0" indent="0">
              <a:buNone/>
            </a:pPr>
            <a:endParaRPr lang="en-US" sz="2400" dirty="0"/>
          </a:p>
        </p:txBody>
      </p:sp>
      <p:sp>
        <p:nvSpPr>
          <p:cNvPr id="6" name="Foliennummernplatzhalter 5"/>
          <p:cNvSpPr>
            <a:spLocks noGrp="1"/>
          </p:cNvSpPr>
          <p:nvPr>
            <p:ph type="sldNum" sz="quarter" idx="12"/>
          </p:nvPr>
        </p:nvSpPr>
        <p:spPr/>
        <p:txBody>
          <a:bodyPr/>
          <a:lstStyle/>
          <a:p>
            <a:fld id="{6AD6485F-40A0-4E3B-9751-131B7A478218}" type="slidenum">
              <a:rPr lang="de-DE" smtClean="0"/>
              <a:pPr/>
              <a:t>6</a:t>
            </a:fld>
            <a:endParaRPr lang="de-DE"/>
          </a:p>
        </p:txBody>
      </p:sp>
      <p:sp>
        <p:nvSpPr>
          <p:cNvPr id="9" name="Inhaltsplatzhalter 2"/>
          <p:cNvSpPr txBox="1">
            <a:spLocks/>
          </p:cNvSpPr>
          <p:nvPr/>
        </p:nvSpPr>
        <p:spPr>
          <a:xfrm>
            <a:off x="1352600" y="4077072"/>
            <a:ext cx="8424936" cy="2016224"/>
          </a:xfrm>
          <a:prstGeom prst="rect">
            <a:avLst/>
          </a:prstGeom>
        </p:spPr>
        <p:txBody>
          <a:bodyPr vert="horz" lIns="91440" tIns="45720" rIns="91440" bIns="45720" rtlCol="0">
            <a:normAutofit/>
          </a:bodyPr>
          <a:lstStyle/>
          <a:p>
            <a:pPr marL="0" marR="0" lvl="0" indent="0" algn="l" defTabSz="914400" rtl="0" eaLnBrk="1" fontAlgn="auto" latinLnBrk="0" hangingPunct="1">
              <a:lnSpc>
                <a:spcPct val="150000"/>
              </a:lnSpc>
              <a:spcBef>
                <a:spcPct val="20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rgbClr val="006400"/>
              </a:solidFill>
              <a:effectLst/>
              <a:uLnTx/>
              <a:uFillTx/>
              <a:latin typeface="Verdana" charset="0"/>
              <a:ea typeface="+mn-ea"/>
              <a:cs typeface="+mn-cs"/>
            </a:endParaRPr>
          </a:p>
        </p:txBody>
      </p:sp>
    </p:spTree>
    <p:extLst>
      <p:ext uri="{BB962C8B-B14F-4D97-AF65-F5344CB8AC3E}">
        <p14:creationId xmlns:p14="http://schemas.microsoft.com/office/powerpoint/2010/main" val="81058917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95300" y="188640"/>
            <a:ext cx="8915400" cy="1143000"/>
          </a:xfrm>
        </p:spPr>
        <p:txBody>
          <a:bodyPr>
            <a:noAutofit/>
          </a:bodyPr>
          <a:lstStyle/>
          <a:p>
            <a:r>
              <a:rPr lang="en-US" b="1" dirty="0" smtClean="0">
                <a:solidFill>
                  <a:schemeClr val="tx1"/>
                </a:solidFill>
              </a:rPr>
              <a:t>Experiments:  </a:t>
            </a:r>
            <a:r>
              <a:rPr lang="en-US" dirty="0"/>
              <a:t>Social</a:t>
            </a:r>
            <a:r>
              <a:rPr lang="en-US" b="1" dirty="0" smtClean="0">
                <a:solidFill>
                  <a:schemeClr val="tx1"/>
                </a:solidFill>
              </a:rPr>
              <a:t> </a:t>
            </a:r>
            <a:r>
              <a:rPr lang="en-US" dirty="0"/>
              <a:t>&amp;</a:t>
            </a:r>
            <a:r>
              <a:rPr lang="en-US" dirty="0" smtClean="0"/>
              <a:t>  </a:t>
            </a:r>
            <a:r>
              <a:rPr lang="en-US" dirty="0"/>
              <a:t>Natural Sciences </a:t>
            </a:r>
          </a:p>
        </p:txBody>
      </p:sp>
      <p:sp>
        <p:nvSpPr>
          <p:cNvPr id="3" name="Inhaltsplatzhalter 2"/>
          <p:cNvSpPr>
            <a:spLocks noGrp="1"/>
          </p:cNvSpPr>
          <p:nvPr>
            <p:ph idx="1"/>
          </p:nvPr>
        </p:nvSpPr>
        <p:spPr>
          <a:xfrm>
            <a:off x="488504" y="1556792"/>
            <a:ext cx="9138220" cy="2376264"/>
          </a:xfrm>
        </p:spPr>
        <p:txBody>
          <a:bodyPr>
            <a:noAutofit/>
          </a:bodyPr>
          <a:lstStyle/>
          <a:p>
            <a:pPr marL="0" indent="0">
              <a:buNone/>
            </a:pPr>
            <a:r>
              <a:rPr lang="en-US" sz="2400" dirty="0" smtClean="0"/>
              <a:t>Experiments in Natural Sciences: </a:t>
            </a:r>
          </a:p>
          <a:p>
            <a:r>
              <a:rPr lang="en-US" sz="2400" dirty="0" smtClean="0"/>
              <a:t>There </a:t>
            </a:r>
            <a:r>
              <a:rPr lang="en-US" sz="2400" dirty="0"/>
              <a:t>is a “truth” and we try to find it </a:t>
            </a:r>
            <a:endParaRPr lang="en-US" sz="2400" dirty="0"/>
          </a:p>
          <a:p>
            <a:r>
              <a:rPr lang="en-US" sz="2400" dirty="0" smtClean="0"/>
              <a:t>This </a:t>
            </a:r>
            <a:r>
              <a:rPr lang="en-US" sz="2400" dirty="0"/>
              <a:t>“truth” is naturally defined and exists independently from </a:t>
            </a:r>
            <a:endParaRPr lang="en-US" sz="2400" dirty="0"/>
          </a:p>
          <a:p>
            <a:r>
              <a:rPr lang="en-US" sz="2400" dirty="0"/>
              <a:t>humanity </a:t>
            </a:r>
            <a:endParaRPr lang="en-US" sz="2400" dirty="0"/>
          </a:p>
          <a:p>
            <a:r>
              <a:rPr lang="en-US" sz="2400" dirty="0" smtClean="0"/>
              <a:t>Discovering </a:t>
            </a:r>
            <a:r>
              <a:rPr lang="en-US" sz="2400" dirty="0"/>
              <a:t>the “truth” allows you to formulate stable natural “laws” (</a:t>
            </a:r>
            <a:r>
              <a:rPr lang="en-US" sz="2400" dirty="0" err="1"/>
              <a:t>e.g</a:t>
            </a:r>
            <a:r>
              <a:rPr lang="en-US" sz="2400" dirty="0"/>
              <a:t> law of gravitation) and create models to predict certain </a:t>
            </a:r>
            <a:r>
              <a:rPr lang="en-US" sz="2400" dirty="0" err="1"/>
              <a:t>behaviour</a:t>
            </a:r>
            <a:r>
              <a:rPr lang="en-US" sz="2400" dirty="0"/>
              <a:t> </a:t>
            </a:r>
            <a:endParaRPr lang="en-US" sz="2400" dirty="0"/>
          </a:p>
          <a:p>
            <a:r>
              <a:rPr lang="en-US" sz="2400" dirty="0"/>
              <a:t>R</a:t>
            </a:r>
            <a:r>
              <a:rPr lang="en-US" sz="2400" dirty="0" smtClean="0"/>
              <a:t>esults </a:t>
            </a:r>
            <a:r>
              <a:rPr lang="en-US" sz="2400" dirty="0"/>
              <a:t>can be replicated (verified) infinitely with perfect accuracy under the same conditions </a:t>
            </a:r>
            <a:endParaRPr lang="en-US" sz="2400" dirty="0" smtClean="0"/>
          </a:p>
          <a:p>
            <a:pPr marL="0" indent="0">
              <a:buNone/>
            </a:pPr>
            <a:endParaRPr lang="en-US" sz="2400" dirty="0"/>
          </a:p>
        </p:txBody>
      </p:sp>
      <p:sp>
        <p:nvSpPr>
          <p:cNvPr id="6" name="Foliennummernplatzhalter 5"/>
          <p:cNvSpPr>
            <a:spLocks noGrp="1"/>
          </p:cNvSpPr>
          <p:nvPr>
            <p:ph type="sldNum" sz="quarter" idx="12"/>
          </p:nvPr>
        </p:nvSpPr>
        <p:spPr/>
        <p:txBody>
          <a:bodyPr/>
          <a:lstStyle/>
          <a:p>
            <a:fld id="{6AD6485F-40A0-4E3B-9751-131B7A478218}" type="slidenum">
              <a:rPr lang="de-DE" smtClean="0"/>
              <a:pPr/>
              <a:t>7</a:t>
            </a:fld>
            <a:endParaRPr lang="de-DE"/>
          </a:p>
        </p:txBody>
      </p:sp>
      <p:sp>
        <p:nvSpPr>
          <p:cNvPr id="9" name="Inhaltsplatzhalter 2"/>
          <p:cNvSpPr txBox="1">
            <a:spLocks/>
          </p:cNvSpPr>
          <p:nvPr/>
        </p:nvSpPr>
        <p:spPr>
          <a:xfrm>
            <a:off x="1352600" y="4077072"/>
            <a:ext cx="8424936" cy="2016224"/>
          </a:xfrm>
          <a:prstGeom prst="rect">
            <a:avLst/>
          </a:prstGeom>
        </p:spPr>
        <p:txBody>
          <a:bodyPr vert="horz" lIns="91440" tIns="45720" rIns="91440" bIns="45720" rtlCol="0">
            <a:normAutofit/>
          </a:bodyPr>
          <a:lstStyle/>
          <a:p>
            <a:pPr marL="0" marR="0" lvl="0" indent="0" algn="l" defTabSz="914400" rtl="0" eaLnBrk="1" fontAlgn="auto" latinLnBrk="0" hangingPunct="1">
              <a:lnSpc>
                <a:spcPct val="150000"/>
              </a:lnSpc>
              <a:spcBef>
                <a:spcPct val="20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rgbClr val="006400"/>
              </a:solidFill>
              <a:effectLst/>
              <a:uLnTx/>
              <a:uFillTx/>
              <a:latin typeface="Verdana" charset="0"/>
              <a:ea typeface="+mn-ea"/>
              <a:cs typeface="+mn-cs"/>
            </a:endParaRPr>
          </a:p>
        </p:txBody>
      </p:sp>
    </p:spTree>
    <p:extLst>
      <p:ext uri="{BB962C8B-B14F-4D97-AF65-F5344CB8AC3E}">
        <p14:creationId xmlns:p14="http://schemas.microsoft.com/office/powerpoint/2010/main" val="326502281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95300" y="188640"/>
            <a:ext cx="8915400" cy="1143000"/>
          </a:xfrm>
        </p:spPr>
        <p:txBody>
          <a:bodyPr>
            <a:noAutofit/>
          </a:bodyPr>
          <a:lstStyle/>
          <a:p>
            <a:r>
              <a:rPr lang="en-US" b="1" dirty="0" smtClean="0">
                <a:solidFill>
                  <a:schemeClr val="tx1"/>
                </a:solidFill>
              </a:rPr>
              <a:t>Experiments:  </a:t>
            </a:r>
            <a:r>
              <a:rPr lang="en-US" dirty="0"/>
              <a:t>Social</a:t>
            </a:r>
            <a:r>
              <a:rPr lang="en-US" b="1" dirty="0" smtClean="0">
                <a:solidFill>
                  <a:schemeClr val="tx1"/>
                </a:solidFill>
              </a:rPr>
              <a:t> </a:t>
            </a:r>
            <a:r>
              <a:rPr lang="en-US" dirty="0"/>
              <a:t>&amp;</a:t>
            </a:r>
            <a:r>
              <a:rPr lang="en-US" dirty="0" smtClean="0"/>
              <a:t>  </a:t>
            </a:r>
            <a:r>
              <a:rPr lang="en-US" dirty="0"/>
              <a:t>Natural Sciences </a:t>
            </a:r>
          </a:p>
        </p:txBody>
      </p:sp>
      <p:sp>
        <p:nvSpPr>
          <p:cNvPr id="3" name="Inhaltsplatzhalter 2"/>
          <p:cNvSpPr>
            <a:spLocks noGrp="1"/>
          </p:cNvSpPr>
          <p:nvPr>
            <p:ph idx="1"/>
          </p:nvPr>
        </p:nvSpPr>
        <p:spPr>
          <a:xfrm>
            <a:off x="488504" y="1556792"/>
            <a:ext cx="9138220" cy="2376264"/>
          </a:xfrm>
        </p:spPr>
        <p:txBody>
          <a:bodyPr>
            <a:noAutofit/>
          </a:bodyPr>
          <a:lstStyle/>
          <a:p>
            <a:pPr marL="0" indent="0">
              <a:buNone/>
            </a:pPr>
            <a:r>
              <a:rPr lang="en-US" sz="2400" dirty="0"/>
              <a:t>Experiments in social sciences: </a:t>
            </a:r>
          </a:p>
          <a:p>
            <a:r>
              <a:rPr lang="en-US" sz="2400" dirty="0" smtClean="0"/>
              <a:t>There </a:t>
            </a:r>
            <a:r>
              <a:rPr lang="en-US" sz="2400" dirty="0"/>
              <a:t>are multiple truths </a:t>
            </a:r>
          </a:p>
          <a:p>
            <a:r>
              <a:rPr lang="en-US" sz="2400" dirty="0" smtClean="0"/>
              <a:t>Such </a:t>
            </a:r>
            <a:r>
              <a:rPr lang="en-US" sz="2400" dirty="0"/>
              <a:t>“truths” are constructed by human societies and without </a:t>
            </a:r>
          </a:p>
          <a:p>
            <a:r>
              <a:rPr lang="en-US" sz="2400" dirty="0" smtClean="0"/>
              <a:t>Discovering </a:t>
            </a:r>
            <a:r>
              <a:rPr lang="en-US" sz="2400" dirty="0"/>
              <a:t>(some) “truths”, only allows you to identify some “trends” or “patterns” of </a:t>
            </a:r>
            <a:r>
              <a:rPr lang="en-US" sz="2400" dirty="0" err="1"/>
              <a:t>behaviour</a:t>
            </a:r>
            <a:r>
              <a:rPr lang="en-US" sz="2400" dirty="0"/>
              <a:t> </a:t>
            </a:r>
          </a:p>
          <a:p>
            <a:r>
              <a:rPr lang="en-US" sz="2400" dirty="0"/>
              <a:t>R</a:t>
            </a:r>
            <a:r>
              <a:rPr lang="en-US" sz="2400" dirty="0" smtClean="0"/>
              <a:t>esults </a:t>
            </a:r>
            <a:r>
              <a:rPr lang="en-US" sz="2400" dirty="0"/>
              <a:t>may differ even if the conditions are (almost) the same </a:t>
            </a:r>
          </a:p>
          <a:p>
            <a:pPr marL="0" indent="0">
              <a:buNone/>
            </a:pPr>
            <a:endParaRPr lang="en-US" sz="2400" dirty="0"/>
          </a:p>
        </p:txBody>
      </p:sp>
      <p:sp>
        <p:nvSpPr>
          <p:cNvPr id="6" name="Foliennummernplatzhalter 5"/>
          <p:cNvSpPr>
            <a:spLocks noGrp="1"/>
          </p:cNvSpPr>
          <p:nvPr>
            <p:ph type="sldNum" sz="quarter" idx="12"/>
          </p:nvPr>
        </p:nvSpPr>
        <p:spPr/>
        <p:txBody>
          <a:bodyPr/>
          <a:lstStyle/>
          <a:p>
            <a:fld id="{6AD6485F-40A0-4E3B-9751-131B7A478218}" type="slidenum">
              <a:rPr lang="de-DE" smtClean="0"/>
              <a:pPr/>
              <a:t>8</a:t>
            </a:fld>
            <a:endParaRPr lang="de-DE"/>
          </a:p>
        </p:txBody>
      </p:sp>
      <p:sp>
        <p:nvSpPr>
          <p:cNvPr id="9" name="Inhaltsplatzhalter 2"/>
          <p:cNvSpPr txBox="1">
            <a:spLocks/>
          </p:cNvSpPr>
          <p:nvPr/>
        </p:nvSpPr>
        <p:spPr>
          <a:xfrm>
            <a:off x="1352600" y="4077072"/>
            <a:ext cx="8424936" cy="2016224"/>
          </a:xfrm>
          <a:prstGeom prst="rect">
            <a:avLst/>
          </a:prstGeom>
        </p:spPr>
        <p:txBody>
          <a:bodyPr vert="horz" lIns="91440" tIns="45720" rIns="91440" bIns="45720" rtlCol="0">
            <a:normAutofit/>
          </a:bodyPr>
          <a:lstStyle/>
          <a:p>
            <a:pPr marL="0" marR="0" lvl="0" indent="0" algn="l" defTabSz="914400" rtl="0" eaLnBrk="1" fontAlgn="auto" latinLnBrk="0" hangingPunct="1">
              <a:lnSpc>
                <a:spcPct val="150000"/>
              </a:lnSpc>
              <a:spcBef>
                <a:spcPct val="20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rgbClr val="006400"/>
              </a:solidFill>
              <a:effectLst/>
              <a:uLnTx/>
              <a:uFillTx/>
              <a:latin typeface="Verdana" charset="0"/>
              <a:ea typeface="+mn-ea"/>
              <a:cs typeface="+mn-cs"/>
            </a:endParaRPr>
          </a:p>
        </p:txBody>
      </p:sp>
    </p:spTree>
    <p:extLst>
      <p:ext uri="{BB962C8B-B14F-4D97-AF65-F5344CB8AC3E}">
        <p14:creationId xmlns:p14="http://schemas.microsoft.com/office/powerpoint/2010/main" val="132941427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p:txBody>
          <a:bodyPr>
            <a:normAutofit fontScale="90000"/>
          </a:bodyPr>
          <a:lstStyle/>
          <a:p>
            <a:r>
              <a:rPr lang="en-US" dirty="0"/>
              <a:t>Experiments in social sciences: </a:t>
            </a:r>
            <a:br>
              <a:rPr lang="en-US" dirty="0"/>
            </a:br>
            <a:endParaRPr lang="de-DE" dirty="0"/>
          </a:p>
        </p:txBody>
      </p:sp>
      <p:sp>
        <p:nvSpPr>
          <p:cNvPr id="3" name="Inhaltsplatzhalter 2"/>
          <p:cNvSpPr>
            <a:spLocks noGrp="1"/>
          </p:cNvSpPr>
          <p:nvPr>
            <p:ph idx="1"/>
          </p:nvPr>
        </p:nvSpPr>
        <p:spPr>
          <a:xfrm>
            <a:off x="495300" y="1600200"/>
            <a:ext cx="8915400" cy="4709120"/>
          </a:xfrm>
        </p:spPr>
        <p:txBody>
          <a:bodyPr rtlCol="0">
            <a:normAutofit fontScale="92500" lnSpcReduction="20000"/>
          </a:bodyPr>
          <a:lstStyle/>
          <a:p>
            <a:pPr marL="0" indent="0">
              <a:buNone/>
            </a:pPr>
            <a:r>
              <a:rPr lang="en-US" dirty="0" smtClean="0"/>
              <a:t>- </a:t>
            </a:r>
            <a:r>
              <a:rPr lang="en-US" dirty="0"/>
              <a:t>are based on </a:t>
            </a:r>
            <a:r>
              <a:rPr lang="en-US" dirty="0" err="1"/>
              <a:t>behavioural</a:t>
            </a:r>
            <a:r>
              <a:rPr lang="en-US" dirty="0"/>
              <a:t> approaches of decision making and experimental techniques, aiming to address common biases of economic valuation. </a:t>
            </a:r>
            <a:endParaRPr lang="en-US" dirty="0"/>
          </a:p>
          <a:p>
            <a:pPr marL="0" indent="0">
              <a:buNone/>
            </a:pPr>
            <a:r>
              <a:rPr lang="en-US" dirty="0"/>
              <a:t>- examine how incentives and institutions affect decisions and outcomes. </a:t>
            </a:r>
            <a:endParaRPr lang="en-US" dirty="0"/>
          </a:p>
          <a:p>
            <a:pPr marL="0" indent="0">
              <a:buNone/>
            </a:pPr>
            <a:r>
              <a:rPr lang="en-US" dirty="0"/>
              <a:t>- study typical problems of group externalities or social dilemmas associated with CPR and public good issues with direct applications to resource and environmental issues. </a:t>
            </a:r>
            <a:endParaRPr lang="en-US" dirty="0"/>
          </a:p>
          <a:p>
            <a:pPr marL="0" indent="0">
              <a:buNone/>
            </a:pPr>
            <a:endParaRPr lang="en-US" dirty="0" smtClean="0"/>
          </a:p>
          <a:p>
            <a:pPr marL="0" indent="0">
              <a:buNone/>
            </a:pPr>
            <a:r>
              <a:rPr lang="en-US" dirty="0" smtClean="0"/>
              <a:t>Application</a:t>
            </a:r>
            <a:r>
              <a:rPr lang="en-US" dirty="0"/>
              <a:t>: Lab or Field </a:t>
            </a:r>
            <a:endParaRPr lang="en-US" dirty="0"/>
          </a:p>
          <a:p>
            <a:pPr lvl="1" eaLnBrk="1" fontAlgn="auto" hangingPunct="1">
              <a:spcAft>
                <a:spcPts val="0"/>
              </a:spcAft>
              <a:defRPr/>
            </a:pPr>
            <a:endParaRPr lang="de-DE" dirty="0"/>
          </a:p>
          <a:p>
            <a:pPr eaLnBrk="1" fontAlgn="auto" hangingPunct="1">
              <a:spcAft>
                <a:spcPts val="0"/>
              </a:spcAft>
              <a:defRPr/>
            </a:pPr>
            <a:endParaRPr lang="de-DE" dirty="0"/>
          </a:p>
        </p:txBody>
      </p:sp>
      <p:sp>
        <p:nvSpPr>
          <p:cNvPr id="5" name="Foliennummernplatzhalter 3"/>
          <p:cNvSpPr>
            <a:spLocks noGrp="1"/>
          </p:cNvSpPr>
          <p:nvPr>
            <p:ph type="sldNum" sz="quarter" idx="12"/>
          </p:nvPr>
        </p:nvSpPr>
        <p:spPr>
          <a:xfrm>
            <a:off x="7099300" y="6356351"/>
            <a:ext cx="2311400" cy="365125"/>
          </a:xfrm>
        </p:spPr>
        <p:txBody>
          <a:bodyPr/>
          <a:lstStyle/>
          <a:p>
            <a:pPr>
              <a:defRPr/>
            </a:pPr>
            <a:fld id="{4ECBCBE4-B453-4A01-9882-92D438971E7A}" type="slidenum">
              <a:rPr lang="de-DE" smtClean="0"/>
              <a:pPr>
                <a:defRPr/>
              </a:pPr>
              <a:t>9</a:t>
            </a:fld>
            <a:endParaRPr lang="de-DE" dirty="0"/>
          </a:p>
        </p:txBody>
      </p:sp>
    </p:spTree>
    <p:extLst>
      <p:ext uri="{BB962C8B-B14F-4D97-AF65-F5344CB8AC3E}">
        <p14:creationId xmlns:p14="http://schemas.microsoft.com/office/powerpoint/2010/main" val="1114243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33671</TotalTime>
  <Words>1483</Words>
  <Application>Microsoft Macintosh PowerPoint</Application>
  <PresentationFormat>A4 Paper (210x297 mm)</PresentationFormat>
  <Paragraphs>227</Paragraphs>
  <Slides>28</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Larissa</vt:lpstr>
      <vt:lpstr>Microsoft Word Document</vt:lpstr>
      <vt:lpstr>Introduction to Game Theory, Behavioral and Experimental Economics  </vt:lpstr>
      <vt:lpstr>Aim and Structure  </vt:lpstr>
      <vt:lpstr>PowerPoint Presentation</vt:lpstr>
      <vt:lpstr>Introduction: Basic Definitions I </vt:lpstr>
      <vt:lpstr>Introduction: Basic Definitions II</vt:lpstr>
      <vt:lpstr>Introduction: Basic Definitions III</vt:lpstr>
      <vt:lpstr>Experiments:  Social &amp;  Natural Sciences </vt:lpstr>
      <vt:lpstr>Experiments:  Social &amp;  Natural Sciences </vt:lpstr>
      <vt:lpstr>Experiments in social sciences:  </vt:lpstr>
      <vt:lpstr>Experiments in Economics </vt:lpstr>
      <vt:lpstr>Experimental Econonomics vs. Behavioral Econonomics</vt:lpstr>
      <vt:lpstr>Types of experiment (Harrison and List 2004)</vt:lpstr>
      <vt:lpstr>Lab Vs. Field Experiments</vt:lpstr>
      <vt:lpstr>Lab Experiments </vt:lpstr>
      <vt:lpstr>Lab Experiments </vt:lpstr>
      <vt:lpstr>Lab Experiments </vt:lpstr>
      <vt:lpstr>Lab Experiments </vt:lpstr>
      <vt:lpstr>PowerPoint Presentation</vt:lpstr>
      <vt:lpstr>Bargaining game</vt:lpstr>
      <vt:lpstr>Bargaining game</vt:lpstr>
      <vt:lpstr>Bargaining game</vt:lpstr>
      <vt:lpstr>Relevance</vt:lpstr>
      <vt:lpstr>The Nash Equilibrium  </vt:lpstr>
      <vt:lpstr>PowerPoint Presentation</vt:lpstr>
      <vt:lpstr>Example Irrigation game   </vt:lpstr>
      <vt:lpstr>Example Irrigation game   </vt:lpstr>
      <vt:lpstr>To do:   </vt:lpstr>
      <vt:lpstr>Thank you!</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Ulan Kasymov</dc:creator>
  <cp:keywords/>
  <dc:description/>
  <cp:lastModifiedBy>Ulan Kasymov</cp:lastModifiedBy>
  <cp:revision>729</cp:revision>
  <dcterms:created xsi:type="dcterms:W3CDTF">2015-04-16T15:21:20Z</dcterms:created>
  <dcterms:modified xsi:type="dcterms:W3CDTF">2018-09-18T07:55:40Z</dcterms:modified>
  <cp:category/>
</cp:coreProperties>
</file>