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1" r:id="rId3"/>
    <p:sldId id="262" r:id="rId4"/>
    <p:sldId id="258" r:id="rId5"/>
    <p:sldId id="259" r:id="rId6"/>
    <p:sldId id="260" r:id="rId7"/>
    <p:sldId id="264" r:id="rId8"/>
    <p:sldId id="263" r:id="rId9"/>
    <p:sldId id="265" r:id="rId10"/>
    <p:sldId id="257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54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EBD1AD-45A1-4AE0-B7B1-7C64BF1FB04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3C8B7C-80CC-4440-B27C-BC7AFC5D2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626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bank.org/depweb/beyond/mirross/glossary.html#57" TargetMode="External"/><Relationship Id="rId7" Type="http://schemas.openxmlformats.org/officeDocument/2006/relationships/hyperlink" Target="http://www.worldbank.org/depweb/beyond/mirross/glossary.html#89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worldbank.org/depweb/beyond/mirross/glossary.html#55" TargetMode="External"/><Relationship Id="rId5" Type="http://schemas.openxmlformats.org/officeDocument/2006/relationships/hyperlink" Target="http://www.worldbank.org/depweb/beyond/mirross/glossary.html#42" TargetMode="External"/><Relationship Id="rId4" Type="http://schemas.openxmlformats.org/officeDocument/2006/relationships/hyperlink" Target="http://www.worldbank.org/depweb/beyond/mirross/glossary.html#23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Классические экономисты, Дэвид Риккардо, Томас Мальтус, Стюарт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Милл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другие писали о природных силах, производительности природы и о том, что природа выполняет некоторые производственные функции безвозмездно 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D7ABA-7AE9-4A84-90D9-ED957C8E572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7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Монетарная ценность становится главным критерием в экономическом анализе и в начале ХХ века начались первые попытки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монетизировать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блага природы.</a:t>
            </a: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dirty="0" smtClean="0"/>
              <a:t>Классики экономической науки, начиная от Адама Смита, неизменно признавали три источника богатства нации: земля, труд и капитал. Однако в XIX-XX вв. западные экономисты все больше внимания уделяли проблеме накопления капитала, под которым понимался лишь </a:t>
            </a:r>
            <a:r>
              <a:rPr lang="ru-RU" dirty="0" smtClean="0">
                <a:hlinkClick r:id="rId3"/>
              </a:rPr>
              <a:t>ПРОИЗВЕДЕННЫЙ КАПИТАЛ</a:t>
            </a:r>
            <a:r>
              <a:rPr lang="ru-RU" dirty="0" smtClean="0"/>
              <a:t> - запас машин, оборудования, сырья и сооружений, используемый для дальнейшего производства. Соответственно, только затраты на увеличение этого запаса и рассматривались как </a:t>
            </a:r>
            <a:r>
              <a:rPr lang="ru-RU" dirty="0" smtClean="0">
                <a:hlinkClick r:id="rId4"/>
              </a:rPr>
              <a:t>ИНВЕСТИЦИИ</a:t>
            </a:r>
            <a:r>
              <a:rPr lang="ru-RU" dirty="0" smtClean="0"/>
              <a:t>, тогда как большая часть затрат, например на охрану окружающей среды или образование, относилась к категории </a:t>
            </a:r>
            <a:r>
              <a:rPr lang="ru-RU" i="1" dirty="0" smtClean="0"/>
              <a:t>потребление</a:t>
            </a:r>
            <a:r>
              <a:rPr lang="ru-RU" dirty="0" smtClean="0"/>
              <a:t> и рассматривалась как вычет из потенциально возможного </a:t>
            </a:r>
            <a:r>
              <a:rPr lang="ru-RU" dirty="0" smtClean="0">
                <a:hlinkClick r:id="rId5"/>
              </a:rPr>
              <a:t>НАКОПЛЕНИЯ</a:t>
            </a:r>
            <a:r>
              <a:rPr lang="ru-RU" dirty="0" smtClean="0"/>
              <a:t>. Растущее признание важности устойчивого развития общества привело сначала к попыткам "озеленения" национальной статистики, т. е. учета изменения </a:t>
            </a:r>
            <a:r>
              <a:rPr lang="ru-RU" dirty="0" smtClean="0">
                <a:hlinkClick r:id="rId6"/>
              </a:rPr>
              <a:t>ПРИРОДНОГО КАПИТАЛА</a:t>
            </a:r>
            <a:r>
              <a:rPr lang="ru-RU" dirty="0" smtClean="0"/>
              <a:t> при расчете показателей ВВП и ВНП, а затем и к разработке методов учета меняющейся величины </a:t>
            </a:r>
            <a:r>
              <a:rPr lang="ru-RU" dirty="0" smtClean="0">
                <a:hlinkClick r:id="rId7"/>
              </a:rPr>
              <a:t>ЧЕЛОВЕЧЕСКОГО КАПИТАЛА</a:t>
            </a:r>
            <a:r>
              <a:rPr lang="ru-RU" dirty="0" smtClean="0"/>
              <a:t> разных стран. Методы экономической оценки природного и человеческого капиталов пока не могут претендовать на точность, но уже сейчас позволяют поставить ряд важных вопросов: 1) о закономерностях изменения структуры национального богатства стран мира по мере их прогрессивного развития; 2) о практическом измерении устойчивости или неустойчивости экономического развития разных стран.</a:t>
            </a:r>
          </a:p>
          <a:p>
            <a:r>
              <a:rPr lang="en-US" dirty="0" smtClean="0"/>
              <a:t>http://www.worldbank.org/depweb/beyond/mirross/chapter17.html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D7ABA-7AE9-4A84-90D9-ED957C8E572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226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Economics of Welfare,</a:t>
            </a:r>
            <a:r>
              <a:rPr lang="en-US" baseline="0" dirty="0" smtClean="0"/>
              <a:t> Pigou 1920</a:t>
            </a:r>
          </a:p>
          <a:p>
            <a:r>
              <a:rPr lang="en-US" dirty="0" smtClean="0"/>
              <a:t>The Economics of Exhaustible Resources,</a:t>
            </a:r>
            <a:r>
              <a:rPr lang="en-US" baseline="0" dirty="0" smtClean="0"/>
              <a:t> 1931,</a:t>
            </a:r>
            <a:r>
              <a:rPr lang="en-US" dirty="0" smtClean="0"/>
              <a:t> Harold </a:t>
            </a:r>
            <a:r>
              <a:rPr lang="en-US" i="1" dirty="0" err="1" smtClean="0"/>
              <a:t>Hotelling</a:t>
            </a:r>
            <a:r>
              <a:rPr lang="en-US" dirty="0" smtClean="0"/>
              <a:t>. The Journal of Political Economy, Volume 39, Issue 2 (Apr., </a:t>
            </a:r>
            <a:r>
              <a:rPr lang="en-US" i="1" dirty="0" smtClean="0"/>
              <a:t>1931</a:t>
            </a:r>
            <a:r>
              <a:rPr lang="en-US" dirty="0" smtClean="0"/>
              <a:t>), 137—175.</a:t>
            </a:r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D7ABA-7AE9-4A84-90D9-ED957C8E572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89411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 второй половине ХХ века экономика окружающей среды стало отдельной ветвью экономической науки, которая направлена углубленный анализ вопросов взаимодействия между экономической деятельностью и природой. Если ранее благам природы уделялось меньше внимания в силу отсутствия рыночно цены, то теперь, так называемые, положительные внешние факторы могли быть интегрированы в процесс принятия решений и стали частью Общей экономической ценности. </a:t>
            </a:r>
          </a:p>
          <a:p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Термин «экосистемные услуги» впервые был использован в 1981 году и произошел от понятия «функции экосистемы», которая означает совокупность процессов, происходящих в экосистеме вне зависимости от пользы человеку. Главная цель научных работ была в попытках показать и подчеркнуть уязвимость природы от непродуманной экономической эксплуатации и выявить антропогенные эффекты на функции экосистемы, в частности на биоразнообразие. </a:t>
            </a:r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D7ABA-7AE9-4A84-90D9-ED957C8E572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2730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 of the topics covered in this book will be examined as part of the general focus on</a:t>
            </a:r>
            <a:b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satisfying human wants and needs in light of limited environmental and natural resources.</a:t>
            </a:r>
            <a:b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Because this subject is complex, it is better understood when broken into manageable portions.</a:t>
            </a:r>
            <a:b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Once we master the components in individual chapters, we will be able to coalesce the</a:t>
            </a:r>
            <a:b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individual insights into a more complete picture in the concluding chapter</a:t>
            </a:r>
            <a:b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3C8B7C-80CC-4440-B27C-BC7AFC5D248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387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8D1A5-7B9A-4DFB-B930-EEEF594271C0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032F3-1983-4B25-B0B5-7A188576E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479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8D1A5-7B9A-4DFB-B930-EEEF594271C0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032F3-1983-4B25-B0B5-7A188576E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164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8D1A5-7B9A-4DFB-B930-EEEF594271C0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032F3-1983-4B25-B0B5-7A188576E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85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8D1A5-7B9A-4DFB-B930-EEEF594271C0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032F3-1983-4B25-B0B5-7A188576E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883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8D1A5-7B9A-4DFB-B930-EEEF594271C0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032F3-1983-4B25-B0B5-7A188576E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667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8D1A5-7B9A-4DFB-B930-EEEF594271C0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032F3-1983-4B25-B0B5-7A188576E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238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8D1A5-7B9A-4DFB-B930-EEEF594271C0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032F3-1983-4B25-B0B5-7A188576E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318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8D1A5-7B9A-4DFB-B930-EEEF594271C0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032F3-1983-4B25-B0B5-7A188576E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630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8D1A5-7B9A-4DFB-B930-EEEF594271C0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032F3-1983-4B25-B0B5-7A188576E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33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8D1A5-7B9A-4DFB-B930-EEEF594271C0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032F3-1983-4B25-B0B5-7A188576E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396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8D1A5-7B9A-4DFB-B930-EEEF594271C0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032F3-1983-4B25-B0B5-7A188576E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056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8D1A5-7B9A-4DFB-B930-EEEF594271C0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032F3-1983-4B25-B0B5-7A188576E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895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Environmental Economics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Rahat Sabyrbekov</a:t>
            </a:r>
          </a:p>
          <a:p>
            <a:r>
              <a:rPr lang="en-US" dirty="0" smtClean="0"/>
              <a:t>AUCA</a:t>
            </a:r>
          </a:p>
          <a:p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044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Future Environmental </a:t>
            </a:r>
            <a:r>
              <a:rPr lang="en-US" b="1" dirty="0" smtClean="0"/>
              <a:t>Challenges</a:t>
            </a:r>
            <a:endParaRPr lang="en-US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Climate </a:t>
            </a:r>
            <a:r>
              <a:rPr lang="en-US" dirty="0" smtClean="0"/>
              <a:t>Change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Water Accessibility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According to the United Nations, about 40 percent of the world’s population lives in </a:t>
            </a:r>
            <a:r>
              <a:rPr lang="en-US" dirty="0" smtClean="0"/>
              <a:t>areas with </a:t>
            </a:r>
            <a:r>
              <a:rPr lang="en-US" dirty="0"/>
              <a:t>moderate-to-high water stress.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By 2025, it is estimated that about two-thirds of the world’s population—about 5.5</a:t>
            </a:r>
            <a:br>
              <a:rPr lang="en-US" dirty="0"/>
            </a:br>
            <a:r>
              <a:rPr lang="en-US" dirty="0"/>
              <a:t>billion people—will live in areas facing either moderate or severe water stress.</a:t>
            </a:r>
            <a:br>
              <a:rPr lang="en-US" dirty="0"/>
            </a:br>
            <a:endParaRPr lang="en-US" dirty="0" smtClean="0"/>
          </a:p>
          <a:p>
            <a:pPr marL="574675" indent="0">
              <a:buNone/>
            </a:pPr>
            <a:r>
              <a:rPr lang="en-US" dirty="0" smtClean="0"/>
              <a:t>Up </a:t>
            </a:r>
            <a:r>
              <a:rPr lang="en-US" dirty="0"/>
              <a:t>to 50 percent of Africa’s urban residents and 75 percent </a:t>
            </a:r>
            <a:r>
              <a:rPr lang="en-US" dirty="0" smtClean="0"/>
              <a:t>of Asians </a:t>
            </a:r>
            <a:r>
              <a:rPr lang="en-US" dirty="0"/>
              <a:t>are estimated to lack adequate access to a safe water supply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2224" y="1290295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115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Meeting the </a:t>
            </a:r>
            <a:r>
              <a:rPr lang="en-US" b="1" dirty="0" smtClean="0"/>
              <a:t>Challenges</a:t>
            </a:r>
            <a:endParaRPr lang="en-US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As the scale of economic activity has proceeded steadily upward, the scope of </a:t>
            </a:r>
            <a:r>
              <a:rPr lang="en-US" dirty="0" smtClean="0"/>
              <a:t>environmental problems </a:t>
            </a:r>
            <a:r>
              <a:rPr lang="en-US" dirty="0"/>
              <a:t>triggered by that activity has transcended both geographic and </a:t>
            </a:r>
            <a:r>
              <a:rPr lang="en-US" dirty="0" smtClean="0"/>
              <a:t>generational boundaries.</a:t>
            </a:r>
          </a:p>
          <a:p>
            <a:endParaRPr lang="en-US" dirty="0"/>
          </a:p>
          <a:p>
            <a:r>
              <a:rPr lang="en-US" dirty="0"/>
              <a:t>International cooperation </a:t>
            </a:r>
            <a:endParaRPr lang="en-US" dirty="0" smtClean="0"/>
          </a:p>
          <a:p>
            <a:r>
              <a:rPr lang="en-US" dirty="0"/>
              <a:t>Countries that unilaterally set out to improve the global environmental situation run </a:t>
            </a:r>
            <a:r>
              <a:rPr lang="en-US" dirty="0" smtClean="0"/>
              <a:t>the risk </a:t>
            </a:r>
            <a:r>
              <a:rPr lang="en-US" dirty="0"/>
              <a:t>of making their businesses vulnerable to competition from less conscientious nations.</a:t>
            </a:r>
            <a:br>
              <a:rPr lang="en-US" dirty="0"/>
            </a:br>
            <a:endParaRPr lang="en-US" dirty="0" smtClean="0"/>
          </a:p>
          <a:p>
            <a:r>
              <a:rPr lang="en-US" dirty="0" smtClean="0"/>
              <a:t>Market </a:t>
            </a:r>
            <a:r>
              <a:rPr lang="en-US" dirty="0"/>
              <a:t>incentives are not always consistent with promoting</a:t>
            </a:r>
            <a:br>
              <a:rPr lang="en-US" dirty="0"/>
            </a:br>
            <a:r>
              <a:rPr lang="en-US" dirty="0"/>
              <a:t>sustainable outcomes. Currently, many individuals and institutions have a large stake </a:t>
            </a:r>
            <a:r>
              <a:rPr lang="en-US" dirty="0" smtClean="0"/>
              <a:t>in maintaining </a:t>
            </a:r>
            <a:r>
              <a:rPr lang="en-US" dirty="0"/>
              <a:t>the status quo, even when it poses an existential threat. </a:t>
            </a:r>
          </a:p>
        </p:txBody>
      </p:sp>
    </p:spTree>
    <p:extLst>
      <p:ext uri="{BB962C8B-B14F-4D97-AF65-F5344CB8AC3E}">
        <p14:creationId xmlns:p14="http://schemas.microsoft.com/office/powerpoint/2010/main" val="361436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How Will Societies Respond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Feedback loops</a:t>
            </a:r>
          </a:p>
          <a:p>
            <a:pPr lvl="1"/>
            <a:r>
              <a:rPr lang="en-US" dirty="0" smtClean="0"/>
              <a:t>Positive (investment, GHG)</a:t>
            </a:r>
          </a:p>
          <a:p>
            <a:pPr lvl="1"/>
            <a:r>
              <a:rPr lang="en-US" dirty="0" smtClean="0"/>
              <a:t>Negative (Gaia Hypothesis)</a:t>
            </a:r>
          </a:p>
          <a:p>
            <a:pPr lvl="1"/>
            <a:endParaRPr lang="en-US" dirty="0"/>
          </a:p>
          <a:p>
            <a:pPr marL="284163" lvl="1"/>
            <a:r>
              <a:rPr lang="en-US" dirty="0" smtClean="0"/>
              <a:t>Role of Economics</a:t>
            </a:r>
          </a:p>
          <a:p>
            <a:pPr marL="284163" lvl="1"/>
            <a:r>
              <a:rPr lang="en-US" dirty="0"/>
              <a:t>How societies respond to challenges will depend largely on the behavior of humans </a:t>
            </a:r>
            <a:r>
              <a:rPr lang="en-US" dirty="0" smtClean="0"/>
              <a:t>acting individually </a:t>
            </a:r>
            <a:r>
              <a:rPr lang="en-US" dirty="0"/>
              <a:t>or collectively. Economic analysis provides an incredibly useful set of tools </a:t>
            </a:r>
            <a:r>
              <a:rPr lang="en-US" dirty="0" smtClean="0"/>
              <a:t>for anyone </a:t>
            </a:r>
            <a:r>
              <a:rPr lang="en-US" dirty="0"/>
              <a:t>interested in understanding and/or modifying human behavior, particularly in the face</a:t>
            </a:r>
            <a:br>
              <a:rPr lang="en-US" dirty="0"/>
            </a:br>
            <a:r>
              <a:rPr lang="en-US" dirty="0"/>
              <a:t>of scarcity.</a:t>
            </a:r>
            <a:br>
              <a:rPr lang="en-US" dirty="0"/>
            </a:br>
            <a:endParaRPr lang="en-US" dirty="0" smtClean="0"/>
          </a:p>
          <a:p>
            <a:pPr marL="284163" lvl="1"/>
            <a:r>
              <a:rPr lang="en-US" dirty="0"/>
              <a:t>The Use of Models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3908" y="129962"/>
            <a:ext cx="4126731" cy="3193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4736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Road </a:t>
            </a:r>
            <a:r>
              <a:rPr lang="en-US" b="1" dirty="0" smtClean="0"/>
              <a:t>Ahead</a:t>
            </a:r>
            <a:endParaRPr lang="en-US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Are current societies on a self-destructive path?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r>
              <a:rPr lang="en-US" dirty="0" smtClean="0"/>
              <a:t>Environmental </a:t>
            </a:r>
            <a:r>
              <a:rPr lang="en-US" dirty="0"/>
              <a:t>and natural resource economics provide a firm basis </a:t>
            </a:r>
            <a:r>
              <a:rPr lang="en-US" dirty="0" smtClean="0"/>
              <a:t>for understanding </a:t>
            </a:r>
            <a:r>
              <a:rPr lang="en-US" dirty="0"/>
              <a:t>the behavioral sources of environmental problems, but it also provides a </a:t>
            </a:r>
            <a:r>
              <a:rPr lang="en-US" dirty="0" smtClean="0"/>
              <a:t>firm foundation </a:t>
            </a:r>
            <a:r>
              <a:rPr lang="en-US" dirty="0"/>
              <a:t>for crafting specific solutions to them. </a:t>
            </a:r>
            <a:endParaRPr lang="en-US" dirty="0" smtClean="0"/>
          </a:p>
          <a:p>
            <a:r>
              <a:rPr lang="en-US" dirty="0"/>
              <a:t>Market forces are extremely powerful. Attempts to solve environmental problems </a:t>
            </a:r>
            <a:r>
              <a:rPr lang="en-US" dirty="0" smtClean="0"/>
              <a:t>that ignore </a:t>
            </a:r>
            <a:r>
              <a:rPr lang="en-US" dirty="0"/>
              <a:t>these forces run a high risk of failure. Where normal market forces </a:t>
            </a:r>
            <a:endParaRPr lang="en-US" dirty="0" smtClean="0"/>
          </a:p>
          <a:p>
            <a:r>
              <a:rPr lang="en-US" dirty="0" smtClean="0"/>
              <a:t>are </a:t>
            </a:r>
            <a:r>
              <a:rPr lang="en-US" dirty="0"/>
              <a:t>compatible </a:t>
            </a:r>
            <a:r>
              <a:rPr lang="en-US" dirty="0" smtClean="0"/>
              <a:t>with efficient </a:t>
            </a:r>
            <a:r>
              <a:rPr lang="en-US" dirty="0"/>
              <a:t>and sustainable outcomes, those outcomes can be supported and reinforced.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2746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585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ancient history humans well understood the value of nature</a:t>
            </a:r>
            <a:endParaRPr lang="ru-RU" dirty="0" smtClean="0"/>
          </a:p>
          <a:p>
            <a:r>
              <a:rPr lang="en-US" dirty="0" smtClean="0"/>
              <a:t>The wind helps grind grain, bees pollinate crops, water flows from the mountains for irrigation</a:t>
            </a:r>
          </a:p>
          <a:p>
            <a:r>
              <a:rPr lang="en-US" dirty="0" smtClean="0"/>
              <a:t>David Riccardo, Thomas Malthus, Stuart Mill and other economists on the production function of </a:t>
            </a:r>
            <a:r>
              <a:rPr lang="en-US" dirty="0" smtClean="0"/>
              <a:t>nature</a:t>
            </a: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81CED-A1F5-48E1-8054-07B5F98EE4D8}" type="slidenum">
              <a:rPr lang="ru-RU" smtClean="0"/>
              <a:t>2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From History of Economic Thought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932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What is the price of nature? Do we need it?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With </a:t>
            </a:r>
            <a:r>
              <a:rPr lang="en-US" dirty="0" smtClean="0"/>
              <a:t>the advent of the neoclassical school, the focus has been on cost.</a:t>
            </a:r>
          </a:p>
          <a:p>
            <a:r>
              <a:rPr lang="en-US" dirty="0" smtClean="0"/>
              <a:t>Economic models suggested the interchangeability of natural and produced capital</a:t>
            </a:r>
          </a:p>
          <a:p>
            <a:r>
              <a:rPr lang="en-US" dirty="0" smtClean="0"/>
              <a:t>The beginning of the twentieth century - the first attempts to monetize the benefits of nature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81CED-A1F5-48E1-8054-07B5F98EE4D8}" type="slidenum">
              <a:rPr lang="ru-RU" smtClean="0"/>
              <a:t>3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 and valuation of nature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735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Pigou</a:t>
            </a:r>
            <a:r>
              <a:rPr lang="en-US" dirty="0" smtClean="0"/>
              <a:t> (1920) - taxes and subsidies - external factors of production</a:t>
            </a:r>
          </a:p>
          <a:p>
            <a:r>
              <a:rPr lang="en-US" dirty="0" err="1" smtClean="0"/>
              <a:t>Hotelling</a:t>
            </a:r>
            <a:r>
              <a:rPr lang="en-US" dirty="0" smtClean="0"/>
              <a:t> (1931) - the price of using mineral resources</a:t>
            </a:r>
          </a:p>
          <a:p>
            <a:r>
              <a:rPr lang="en-US" dirty="0" err="1" smtClean="0"/>
              <a:t>Krutilla</a:t>
            </a:r>
            <a:r>
              <a:rPr lang="en-US" dirty="0" smtClean="0"/>
              <a:t> (1967) - about non-market benefits and environmental quality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81CED-A1F5-48E1-8054-07B5F98EE4D8}" type="slidenum">
              <a:rPr lang="ru-RU" smtClean="0"/>
              <a:t>4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Nature in Economics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86346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second half of the twentieth century</a:t>
            </a:r>
          </a:p>
          <a:p>
            <a:r>
              <a:rPr lang="en-US" dirty="0" smtClean="0"/>
              <a:t>Economic growth was measured only by the quantity of goods and services produced.</a:t>
            </a:r>
          </a:p>
          <a:p>
            <a:r>
              <a:rPr lang="en-US" dirty="0" smtClean="0"/>
              <a:t>Natural capital as one of the alternatives for ensuring the well-being of society</a:t>
            </a:r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81CED-A1F5-48E1-8054-07B5F98EE4D8}" type="slidenum">
              <a:rPr lang="ru-RU" smtClean="0"/>
              <a:t>5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The conquest of nature by man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71249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552" y="1628800"/>
            <a:ext cx="268605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Тренинг ЭУ. Сабырбеков Р.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81CED-A1F5-48E1-8054-07B5F98EE4D8}" type="slidenum">
              <a:rPr lang="ru-RU" smtClean="0"/>
              <a:t>6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Lords of the Earth?</a:t>
            </a:r>
            <a:endParaRPr lang="ru-RU" dirty="0"/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936" y="1753546"/>
            <a:ext cx="4141432" cy="3835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657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Price of Economic Growth</a:t>
            </a:r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Тренинг ЭУ. Сабырбеков Р.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81CED-A1F5-48E1-8054-07B5F98EE4D8}" type="slidenum">
              <a:rPr lang="ru-RU" smtClean="0"/>
              <a:t>7</a:t>
            </a:fld>
            <a:endParaRPr lang="ru-RU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294967295"/>
          </p:nvPr>
        </p:nvSpPr>
        <p:spPr>
          <a:xfrm>
            <a:off x="1242460" y="1810513"/>
            <a:ext cx="3822192" cy="3447288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XX century a new discipline - environmental economics</a:t>
            </a:r>
            <a:endParaRPr lang="ru-RU" dirty="0"/>
          </a:p>
          <a:p>
            <a:r>
              <a:rPr lang="ru-RU" dirty="0" smtClean="0"/>
              <a:t>1981 г. – </a:t>
            </a:r>
          </a:p>
          <a:p>
            <a:pPr marL="0" indent="0">
              <a:buNone/>
            </a:pPr>
            <a:r>
              <a:rPr lang="en-US" dirty="0" smtClean="0"/>
              <a:t>Ecosystem services &amp; goods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0504" y="1271909"/>
            <a:ext cx="3351292" cy="2510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 descr="Image result for environmental degradati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080" y="4725144"/>
            <a:ext cx="3312368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age result for environmental degradatio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936" y="3667126"/>
            <a:ext cx="3312368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103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Environmental Economics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new challenges lead to the rethinking of the fundamentals of Economics 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641" y="2907531"/>
            <a:ext cx="5965836" cy="2908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154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Visions of Future</a:t>
            </a:r>
            <a:endParaRPr lang="en-US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1798, Thomas Malthus published his classic </a:t>
            </a:r>
            <a:r>
              <a:rPr lang="en-US" i="1" dirty="0"/>
              <a:t>An Essay on the </a:t>
            </a:r>
            <a:r>
              <a:rPr lang="en-US" i="1" dirty="0" smtClean="0"/>
              <a:t>Principle of </a:t>
            </a:r>
            <a:r>
              <a:rPr lang="en-US" i="1" dirty="0"/>
              <a:t>Population</a:t>
            </a:r>
            <a:r>
              <a:rPr lang="en-US" dirty="0"/>
              <a:t>, in which he foresaw a time when the urge to reproduce would cause </a:t>
            </a:r>
            <a:r>
              <a:rPr lang="en-US" dirty="0" smtClean="0"/>
              <a:t>population growth </a:t>
            </a:r>
            <a:r>
              <a:rPr lang="en-US" dirty="0"/>
              <a:t>to exceed the land’s potential to supply sufficient food, resulting in starvation and</a:t>
            </a:r>
            <a:br>
              <a:rPr lang="en-US" dirty="0"/>
            </a:br>
            <a:r>
              <a:rPr lang="en-US" dirty="0"/>
              <a:t>death.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his view, the most likely response to this crisis would involve rising death </a:t>
            </a:r>
            <a:r>
              <a:rPr lang="en-US" dirty="0" smtClean="0"/>
              <a:t>rates caused </a:t>
            </a:r>
            <a:r>
              <a:rPr lang="en-US" dirty="0"/>
              <a:t>by environmental </a:t>
            </a:r>
            <a:r>
              <a:rPr lang="en-US" dirty="0" smtClean="0"/>
              <a:t>constraints.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5873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870</Words>
  <Application>Microsoft Office PowerPoint</Application>
  <PresentationFormat>Широкоэкранный</PresentationFormat>
  <Paragraphs>83</Paragraphs>
  <Slides>14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Тема Office</vt:lpstr>
      <vt:lpstr>Environmental Economics</vt:lpstr>
      <vt:lpstr>From History of Economic Thought</vt:lpstr>
      <vt:lpstr>Value and valuation of nature</vt:lpstr>
      <vt:lpstr>Nature in Economics</vt:lpstr>
      <vt:lpstr>The conquest of nature by man</vt:lpstr>
      <vt:lpstr>Lords of the Earth?</vt:lpstr>
      <vt:lpstr>Price of Economic Growth</vt:lpstr>
      <vt:lpstr>Environmental Economics</vt:lpstr>
      <vt:lpstr>Visions of Future</vt:lpstr>
      <vt:lpstr>Future Environmental Challenges</vt:lpstr>
      <vt:lpstr>Meeting the Challenges</vt:lpstr>
      <vt:lpstr>How Will Societies Respond?</vt:lpstr>
      <vt:lpstr>The Road Ahead</vt:lpstr>
      <vt:lpstr>Questions?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Environmental Economics</dc:title>
  <dc:creator>Rahat</dc:creator>
  <cp:lastModifiedBy>Rahat</cp:lastModifiedBy>
  <cp:revision>29</cp:revision>
  <dcterms:created xsi:type="dcterms:W3CDTF">2019-09-11T07:37:25Z</dcterms:created>
  <dcterms:modified xsi:type="dcterms:W3CDTF">2019-09-11T09:33:41Z</dcterms:modified>
</cp:coreProperties>
</file>