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4"/>
  </p:sldMasterIdLst>
  <p:notesMasterIdLst>
    <p:notesMasterId r:id="rId28"/>
  </p:notesMasterIdLst>
  <p:handoutMasterIdLst>
    <p:handoutMasterId r:id="rId29"/>
  </p:handoutMasterIdLst>
  <p:sldIdLst>
    <p:sldId id="282" r:id="rId5"/>
    <p:sldId id="270" r:id="rId6"/>
    <p:sldId id="271" r:id="rId7"/>
    <p:sldId id="283" r:id="rId8"/>
    <p:sldId id="285" r:id="rId9"/>
    <p:sldId id="284" r:id="rId10"/>
    <p:sldId id="272" r:id="rId11"/>
    <p:sldId id="286" r:id="rId12"/>
    <p:sldId id="259" r:id="rId13"/>
    <p:sldId id="261" r:id="rId14"/>
    <p:sldId id="263" r:id="rId15"/>
    <p:sldId id="264" r:id="rId16"/>
    <p:sldId id="273" r:id="rId17"/>
    <p:sldId id="267" r:id="rId18"/>
    <p:sldId id="274" r:id="rId19"/>
    <p:sldId id="275" r:id="rId20"/>
    <p:sldId id="279" r:id="rId21"/>
    <p:sldId id="281" r:id="rId22"/>
    <p:sldId id="276" r:id="rId23"/>
    <p:sldId id="277" r:id="rId24"/>
    <p:sldId id="278" r:id="rId25"/>
    <p:sldId id="269" r:id="rId26"/>
    <p:sldId id="25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3E3E"/>
    <a:srgbClr val="6D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7853C-536D-4A76-A0AE-DD22124D55A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4328" autoAdjust="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66" d="100"/>
          <a:sy n="66" d="100"/>
        </p:scale>
        <p:origin x="2280"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EDD3B8-5E68-48E9-AAB1-5DE570C28E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A897E35-4312-4077-83D3-69953080BC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836F02-AF67-416B-AB85-08CFF698F86D}" type="datetimeFigureOut">
              <a:rPr lang="en-US" smtClean="0"/>
              <a:t>2/1/2019</a:t>
            </a:fld>
            <a:endParaRPr lang="en-US" dirty="0"/>
          </a:p>
        </p:txBody>
      </p:sp>
      <p:sp>
        <p:nvSpPr>
          <p:cNvPr id="4" name="Footer Placeholder 3">
            <a:extLst>
              <a:ext uri="{FF2B5EF4-FFF2-40B4-BE49-F238E27FC236}">
                <a16:creationId xmlns:a16="http://schemas.microsoft.com/office/drawing/2014/main" id="{75853C52-2B92-4B9E-86F4-DB78684BEC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20E0EA4-BAD2-4335-9446-CA4CCFEC14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65BC62-3B36-43F8-8B69-D6E5E743DA31}" type="slidenum">
              <a:rPr lang="en-US" smtClean="0"/>
              <a:t>‹#›</a:t>
            </a:fld>
            <a:endParaRPr lang="en-US" dirty="0"/>
          </a:p>
        </p:txBody>
      </p:sp>
    </p:spTree>
    <p:extLst>
      <p:ext uri="{BB962C8B-B14F-4D97-AF65-F5344CB8AC3E}">
        <p14:creationId xmlns:p14="http://schemas.microsoft.com/office/powerpoint/2010/main" val="3316518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7E8F0-931C-4E43-98D1-A3CD0E0034DC}" type="datetimeFigureOut">
              <a:rPr lang="en-US" smtClean="0"/>
              <a:t>2/1/2019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AEB063-7F11-4E3B-BA52-07405B1C2D95}" type="slidenum">
              <a:rPr lang="en-US" smtClean="0"/>
              <a:t>‹#›</a:t>
            </a:fld>
            <a:endParaRPr lang="en-US" dirty="0"/>
          </a:p>
        </p:txBody>
      </p:sp>
    </p:spTree>
    <p:extLst>
      <p:ext uri="{BB962C8B-B14F-4D97-AF65-F5344CB8AC3E}">
        <p14:creationId xmlns:p14="http://schemas.microsoft.com/office/powerpoint/2010/main" val="1862930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Use the background points to post details that are not common knowledge, or that the audience will need to understand the context of the speech.</a:t>
            </a:r>
          </a:p>
          <a:p>
            <a:r>
              <a:rPr lang="en-US" dirty="0"/>
              <a:t>-Do not read these main points from the PowerPoint, instead elaborate on these points during the speech.</a:t>
            </a:r>
          </a:p>
        </p:txBody>
      </p:sp>
      <p:sp>
        <p:nvSpPr>
          <p:cNvPr id="4" name="Slide Number Placeholder 3"/>
          <p:cNvSpPr>
            <a:spLocks noGrp="1"/>
          </p:cNvSpPr>
          <p:nvPr>
            <p:ph type="sldNum" sz="quarter" idx="10"/>
          </p:nvPr>
        </p:nvSpPr>
        <p:spPr/>
        <p:txBody>
          <a:bodyPr/>
          <a:lstStyle/>
          <a:p>
            <a:fld id="{E6AEB063-7F11-4E3B-BA52-07405B1C2D95}" type="slidenum">
              <a:rPr lang="en-US" smtClean="0"/>
              <a:t>2</a:t>
            </a:fld>
            <a:endParaRPr lang="en-US" dirty="0"/>
          </a:p>
        </p:txBody>
      </p:sp>
    </p:spTree>
    <p:extLst>
      <p:ext uri="{BB962C8B-B14F-4D97-AF65-F5344CB8AC3E}">
        <p14:creationId xmlns:p14="http://schemas.microsoft.com/office/powerpoint/2010/main" val="3560839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title of main point #3 should be clear and concise.  Each piece of evidence should be summarized for clarity and cited correctly.  Do not simply read the pieces of evidence, but elaborate where needed.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[type notes for elaboration here]</a:t>
            </a:r>
          </a:p>
          <a:p>
            <a:r>
              <a:rPr lang="en-US" dirty="0"/>
              <a:t>Be sure to transition to the counterargument and the next slide.</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12</a:t>
            </a:fld>
            <a:endParaRPr lang="en-US" dirty="0"/>
          </a:p>
        </p:txBody>
      </p:sp>
    </p:spTree>
    <p:extLst>
      <p:ext uri="{BB962C8B-B14F-4D97-AF65-F5344CB8AC3E}">
        <p14:creationId xmlns:p14="http://schemas.microsoft.com/office/powerpoint/2010/main" val="418214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title of main point #1 should be clear and concise.  Each piece of evidence should be summarized for clarity and cited correctly.  Do not simply read the pieces of evidence, but elaborate where needed.  </a:t>
            </a:r>
          </a:p>
          <a:p>
            <a:r>
              <a:rPr lang="en-US" dirty="0"/>
              <a:t>[type notes for elaboration here]</a:t>
            </a:r>
          </a:p>
          <a:p>
            <a:r>
              <a:rPr lang="en-US" dirty="0"/>
              <a:t>Be sure to transition to main point #2 and the next slide.</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13</a:t>
            </a:fld>
            <a:endParaRPr lang="en-US" dirty="0"/>
          </a:p>
        </p:txBody>
      </p:sp>
    </p:spTree>
    <p:extLst>
      <p:ext uri="{BB962C8B-B14F-4D97-AF65-F5344CB8AC3E}">
        <p14:creationId xmlns:p14="http://schemas.microsoft.com/office/powerpoint/2010/main" val="1240392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14</a:t>
            </a:fld>
            <a:endParaRPr lang="en-US" dirty="0"/>
          </a:p>
        </p:txBody>
      </p:sp>
    </p:spTree>
    <p:extLst>
      <p:ext uri="{BB962C8B-B14F-4D97-AF65-F5344CB8AC3E}">
        <p14:creationId xmlns:p14="http://schemas.microsoft.com/office/powerpoint/2010/main" val="3730541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15</a:t>
            </a:fld>
            <a:endParaRPr lang="en-US" dirty="0"/>
          </a:p>
        </p:txBody>
      </p:sp>
    </p:spTree>
    <p:extLst>
      <p:ext uri="{BB962C8B-B14F-4D97-AF65-F5344CB8AC3E}">
        <p14:creationId xmlns:p14="http://schemas.microsoft.com/office/powerpoint/2010/main" val="118327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title of main point #1 should be clear and concise.  Each piece of evidence should be summarized for clarity and cited correctly.  Do not simply read the pieces of evidence, but elaborate where needed.  </a:t>
            </a:r>
          </a:p>
          <a:p>
            <a:r>
              <a:rPr lang="en-US" dirty="0"/>
              <a:t>[type notes for elaboration here]</a:t>
            </a:r>
          </a:p>
          <a:p>
            <a:r>
              <a:rPr lang="en-US" dirty="0"/>
              <a:t>Be sure to transition to main point #2 and the next slide.</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16</a:t>
            </a:fld>
            <a:endParaRPr lang="en-US" dirty="0"/>
          </a:p>
        </p:txBody>
      </p:sp>
    </p:spTree>
    <p:extLst>
      <p:ext uri="{BB962C8B-B14F-4D97-AF65-F5344CB8AC3E}">
        <p14:creationId xmlns:p14="http://schemas.microsoft.com/office/powerpoint/2010/main" val="1041563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title of main point #1 should be clear and concise.  Each piece of evidence should be summarized for clarity and cited correctly.  Do not simply read the pieces of evidence, but elaborate where needed.  </a:t>
            </a:r>
          </a:p>
          <a:p>
            <a:r>
              <a:rPr lang="en-US" dirty="0"/>
              <a:t>[type notes for elaboration here]</a:t>
            </a:r>
          </a:p>
          <a:p>
            <a:r>
              <a:rPr lang="en-US" dirty="0"/>
              <a:t>Be sure to transition to main point #2 and the next slide.</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17</a:t>
            </a:fld>
            <a:endParaRPr lang="en-US" dirty="0"/>
          </a:p>
        </p:txBody>
      </p:sp>
    </p:spTree>
    <p:extLst>
      <p:ext uri="{BB962C8B-B14F-4D97-AF65-F5344CB8AC3E}">
        <p14:creationId xmlns:p14="http://schemas.microsoft.com/office/powerpoint/2010/main" val="3692128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title of main point #1 should be clear and concise.  Each piece of evidence should be summarized for clarity and cited correctly.  Do not simply read the pieces of evidence, but elaborate where needed.  </a:t>
            </a:r>
          </a:p>
          <a:p>
            <a:r>
              <a:rPr lang="en-US" dirty="0"/>
              <a:t>[type notes for elaboration here]</a:t>
            </a:r>
          </a:p>
          <a:p>
            <a:r>
              <a:rPr lang="en-US" dirty="0"/>
              <a:t>Be sure to transition to main point #2 and the next slide.</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18</a:t>
            </a:fld>
            <a:endParaRPr lang="en-US" dirty="0"/>
          </a:p>
        </p:txBody>
      </p:sp>
    </p:spTree>
    <p:extLst>
      <p:ext uri="{BB962C8B-B14F-4D97-AF65-F5344CB8AC3E}">
        <p14:creationId xmlns:p14="http://schemas.microsoft.com/office/powerpoint/2010/main" val="1670424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title of main point #1 should be clear and concise.  Each piece of evidence should be summarized for clarity and cited correctly.  Do not simply read the pieces of evidence, but elaborate where needed.  </a:t>
            </a:r>
          </a:p>
          <a:p>
            <a:r>
              <a:rPr lang="en-US" dirty="0"/>
              <a:t>[type notes for elaboration here]</a:t>
            </a:r>
          </a:p>
          <a:p>
            <a:r>
              <a:rPr lang="en-US" dirty="0"/>
              <a:t>Be sure to transition to main point #2 and the next slide.</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19</a:t>
            </a:fld>
            <a:endParaRPr lang="en-US" dirty="0"/>
          </a:p>
        </p:txBody>
      </p:sp>
    </p:spTree>
    <p:extLst>
      <p:ext uri="{BB962C8B-B14F-4D97-AF65-F5344CB8AC3E}">
        <p14:creationId xmlns:p14="http://schemas.microsoft.com/office/powerpoint/2010/main" val="3232694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title of main point #1 should be clear and concise.  Each piece of evidence should be summarized for clarity and cited correctly.  Do not simply read the pieces of evidence, but elaborate where needed.  </a:t>
            </a:r>
          </a:p>
          <a:p>
            <a:r>
              <a:rPr lang="en-US" dirty="0"/>
              <a:t>[type notes for elaboration here]</a:t>
            </a:r>
          </a:p>
          <a:p>
            <a:r>
              <a:rPr lang="en-US" dirty="0"/>
              <a:t>Be sure to transition to main point #2 and the next slide.</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20</a:t>
            </a:fld>
            <a:endParaRPr lang="en-US" dirty="0"/>
          </a:p>
        </p:txBody>
      </p:sp>
    </p:spTree>
    <p:extLst>
      <p:ext uri="{BB962C8B-B14F-4D97-AF65-F5344CB8AC3E}">
        <p14:creationId xmlns:p14="http://schemas.microsoft.com/office/powerpoint/2010/main" val="881962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title of main point #1 should be clear and concise.  Each piece of evidence should be summarized for clarity and cited correctly.  Do not simply read the pieces of evidence, but elaborate where needed.  </a:t>
            </a:r>
          </a:p>
          <a:p>
            <a:r>
              <a:rPr lang="en-US" dirty="0"/>
              <a:t>[type notes for elaboration here]</a:t>
            </a:r>
          </a:p>
          <a:p>
            <a:r>
              <a:rPr lang="en-US" dirty="0"/>
              <a:t>Be sure to transition to main point #2 and the next slide.</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21</a:t>
            </a:fld>
            <a:endParaRPr lang="en-US" dirty="0"/>
          </a:p>
        </p:txBody>
      </p:sp>
    </p:spTree>
    <p:extLst>
      <p:ext uri="{BB962C8B-B14F-4D97-AF65-F5344CB8AC3E}">
        <p14:creationId xmlns:p14="http://schemas.microsoft.com/office/powerpoint/2010/main" val="4039925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Use the background points to post details that are not common knowledge, or that the audience will need to understand the context of the speech.</a:t>
            </a:r>
          </a:p>
          <a:p>
            <a:r>
              <a:rPr lang="en-US" dirty="0"/>
              <a:t>-Do not read these main points from the PowerPoint, instead elaborate on these points during the speech.</a:t>
            </a:r>
          </a:p>
        </p:txBody>
      </p:sp>
      <p:sp>
        <p:nvSpPr>
          <p:cNvPr id="4" name="Slide Number Placeholder 3"/>
          <p:cNvSpPr>
            <a:spLocks noGrp="1"/>
          </p:cNvSpPr>
          <p:nvPr>
            <p:ph type="sldNum" sz="quarter" idx="10"/>
          </p:nvPr>
        </p:nvSpPr>
        <p:spPr/>
        <p:txBody>
          <a:bodyPr/>
          <a:lstStyle/>
          <a:p>
            <a:fld id="{E6AEB063-7F11-4E3B-BA52-07405B1C2D95}" type="slidenum">
              <a:rPr lang="en-US" smtClean="0"/>
              <a:t>3</a:t>
            </a:fld>
            <a:endParaRPr lang="en-US" dirty="0"/>
          </a:p>
        </p:txBody>
      </p:sp>
    </p:spTree>
    <p:extLst>
      <p:ext uri="{BB962C8B-B14F-4D97-AF65-F5344CB8AC3E}">
        <p14:creationId xmlns:p14="http://schemas.microsoft.com/office/powerpoint/2010/main" val="2469708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Use the background points to post details that are not common knowledge, or that the audience will need to understand the context of the speech.</a:t>
            </a:r>
          </a:p>
          <a:p>
            <a:r>
              <a:rPr lang="en-US" dirty="0"/>
              <a:t>-Do not read these main points from the PowerPoint, instead elaborate on these points during the speech.</a:t>
            </a:r>
          </a:p>
        </p:txBody>
      </p:sp>
      <p:sp>
        <p:nvSpPr>
          <p:cNvPr id="4" name="Slide Number Placeholder 3"/>
          <p:cNvSpPr>
            <a:spLocks noGrp="1"/>
          </p:cNvSpPr>
          <p:nvPr>
            <p:ph type="sldNum" sz="quarter" idx="10"/>
          </p:nvPr>
        </p:nvSpPr>
        <p:spPr/>
        <p:txBody>
          <a:bodyPr/>
          <a:lstStyle/>
          <a:p>
            <a:fld id="{E6AEB063-7F11-4E3B-BA52-07405B1C2D95}" type="slidenum">
              <a:rPr lang="en-US" smtClean="0"/>
              <a:t>23</a:t>
            </a:fld>
            <a:endParaRPr lang="en-US" dirty="0"/>
          </a:p>
        </p:txBody>
      </p:sp>
    </p:spTree>
    <p:extLst>
      <p:ext uri="{BB962C8B-B14F-4D97-AF65-F5344CB8AC3E}">
        <p14:creationId xmlns:p14="http://schemas.microsoft.com/office/powerpoint/2010/main" val="2752401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Use the background points to post details that are not common knowledge, or that the audience will need to understand the context of the speech.</a:t>
            </a:r>
          </a:p>
          <a:p>
            <a:r>
              <a:rPr lang="en-US" dirty="0"/>
              <a:t>-Do not read these main points from the PowerPoint, instead elaborate on these points during the speech.</a:t>
            </a:r>
          </a:p>
        </p:txBody>
      </p:sp>
      <p:sp>
        <p:nvSpPr>
          <p:cNvPr id="4" name="Slide Number Placeholder 3"/>
          <p:cNvSpPr>
            <a:spLocks noGrp="1"/>
          </p:cNvSpPr>
          <p:nvPr>
            <p:ph type="sldNum" sz="quarter" idx="10"/>
          </p:nvPr>
        </p:nvSpPr>
        <p:spPr/>
        <p:txBody>
          <a:bodyPr/>
          <a:lstStyle/>
          <a:p>
            <a:fld id="{E6AEB063-7F11-4E3B-BA52-07405B1C2D95}" type="slidenum">
              <a:rPr lang="en-US" smtClean="0"/>
              <a:t>4</a:t>
            </a:fld>
            <a:endParaRPr lang="en-US" dirty="0"/>
          </a:p>
        </p:txBody>
      </p:sp>
    </p:spTree>
    <p:extLst>
      <p:ext uri="{BB962C8B-B14F-4D97-AF65-F5344CB8AC3E}">
        <p14:creationId xmlns:p14="http://schemas.microsoft.com/office/powerpoint/2010/main" val="3519480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Use the background points to post details that are not common knowledge, or that the audience will need to understand the context of the speech.</a:t>
            </a:r>
          </a:p>
          <a:p>
            <a:r>
              <a:rPr lang="en-US" dirty="0"/>
              <a:t>-Do not read these main points from the PowerPoint, instead elaborate on these points during the speech.</a:t>
            </a:r>
          </a:p>
        </p:txBody>
      </p:sp>
      <p:sp>
        <p:nvSpPr>
          <p:cNvPr id="4" name="Slide Number Placeholder 3"/>
          <p:cNvSpPr>
            <a:spLocks noGrp="1"/>
          </p:cNvSpPr>
          <p:nvPr>
            <p:ph type="sldNum" sz="quarter" idx="10"/>
          </p:nvPr>
        </p:nvSpPr>
        <p:spPr/>
        <p:txBody>
          <a:bodyPr/>
          <a:lstStyle/>
          <a:p>
            <a:fld id="{E6AEB063-7F11-4E3B-BA52-07405B1C2D95}" type="slidenum">
              <a:rPr lang="en-US" smtClean="0"/>
              <a:t>5</a:t>
            </a:fld>
            <a:endParaRPr lang="en-US" dirty="0"/>
          </a:p>
        </p:txBody>
      </p:sp>
    </p:spTree>
    <p:extLst>
      <p:ext uri="{BB962C8B-B14F-4D97-AF65-F5344CB8AC3E}">
        <p14:creationId xmlns:p14="http://schemas.microsoft.com/office/powerpoint/2010/main" val="368729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Use the background points to post details that are not common knowledge, or that the audience will need to understand the context of the speech.</a:t>
            </a:r>
          </a:p>
          <a:p>
            <a:r>
              <a:rPr lang="en-US" dirty="0"/>
              <a:t>-Do not read these main points from the PowerPoint, instead elaborate on these points during the speech.</a:t>
            </a:r>
          </a:p>
        </p:txBody>
      </p:sp>
      <p:sp>
        <p:nvSpPr>
          <p:cNvPr id="4" name="Slide Number Placeholder 3"/>
          <p:cNvSpPr>
            <a:spLocks noGrp="1"/>
          </p:cNvSpPr>
          <p:nvPr>
            <p:ph type="sldNum" sz="quarter" idx="10"/>
          </p:nvPr>
        </p:nvSpPr>
        <p:spPr/>
        <p:txBody>
          <a:bodyPr/>
          <a:lstStyle/>
          <a:p>
            <a:fld id="{E6AEB063-7F11-4E3B-BA52-07405B1C2D95}" type="slidenum">
              <a:rPr lang="en-US" smtClean="0"/>
              <a:t>7</a:t>
            </a:fld>
            <a:endParaRPr lang="en-US" dirty="0"/>
          </a:p>
        </p:txBody>
      </p:sp>
    </p:spTree>
    <p:extLst>
      <p:ext uri="{BB962C8B-B14F-4D97-AF65-F5344CB8AC3E}">
        <p14:creationId xmlns:p14="http://schemas.microsoft.com/office/powerpoint/2010/main" val="792150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Use the background points to post details that are not common knowledge, or that the audience will need to understand the context of the speech.</a:t>
            </a:r>
          </a:p>
          <a:p>
            <a:r>
              <a:rPr lang="en-US" dirty="0"/>
              <a:t>-Do not read these main points from the PowerPoint, instead elaborate on these points during the speech.</a:t>
            </a:r>
          </a:p>
        </p:txBody>
      </p:sp>
      <p:sp>
        <p:nvSpPr>
          <p:cNvPr id="4" name="Slide Number Placeholder 3"/>
          <p:cNvSpPr>
            <a:spLocks noGrp="1"/>
          </p:cNvSpPr>
          <p:nvPr>
            <p:ph type="sldNum" sz="quarter" idx="10"/>
          </p:nvPr>
        </p:nvSpPr>
        <p:spPr/>
        <p:txBody>
          <a:bodyPr/>
          <a:lstStyle/>
          <a:p>
            <a:fld id="{E6AEB063-7F11-4E3B-BA52-07405B1C2D95}" type="slidenum">
              <a:rPr lang="en-US" smtClean="0"/>
              <a:t>8</a:t>
            </a:fld>
            <a:endParaRPr lang="en-US" dirty="0"/>
          </a:p>
        </p:txBody>
      </p:sp>
    </p:spTree>
    <p:extLst>
      <p:ext uri="{BB962C8B-B14F-4D97-AF65-F5344CB8AC3E}">
        <p14:creationId xmlns:p14="http://schemas.microsoft.com/office/powerpoint/2010/main" val="2181540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panose="020B0502020202020204" pitchFamily="34" charset="0"/>
                <a:ea typeface="Tahoma" panose="020B0604030504040204" pitchFamily="34" charset="0"/>
                <a:cs typeface="Tahoma" panose="020B0604030504040204" pitchFamily="34" charset="0"/>
              </a:rPr>
              <a:t>Dedicate this entire slide to the thesis statement.  It is the reason the speech is being given.  Use this time to reveal the three main points of the speech (slides 4,5,6) as an overview for the direction of the speech:</a:t>
            </a:r>
          </a:p>
          <a:p>
            <a:r>
              <a:rPr lang="en-US" dirty="0">
                <a:latin typeface="Century Gothic" panose="020B0502020202020204" pitchFamily="34" charset="0"/>
                <a:ea typeface="Tahoma" panose="020B0604030504040204" pitchFamily="34" charset="0"/>
                <a:cs typeface="Tahoma" panose="020B0604030504040204" pitchFamily="34" charset="0"/>
              </a:rPr>
              <a:t>-[type main point #1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entury Gothic" panose="020B0502020202020204" pitchFamily="34" charset="0"/>
                <a:ea typeface="Tahoma" panose="020B0604030504040204" pitchFamily="34" charset="0"/>
                <a:cs typeface="Tahoma" panose="020B0604030504040204" pitchFamily="34" charset="0"/>
              </a:rPr>
              <a:t>-[type main point #2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entury Gothic" panose="020B0502020202020204" pitchFamily="34" charset="0"/>
                <a:ea typeface="Tahoma" panose="020B0604030504040204" pitchFamily="34" charset="0"/>
                <a:cs typeface="Tahoma" panose="020B0604030504040204" pitchFamily="34" charset="0"/>
              </a:rPr>
              <a:t>-[type main point #3 here]</a:t>
            </a:r>
          </a:p>
          <a:p>
            <a:r>
              <a:rPr lang="en-US" dirty="0">
                <a:latin typeface="Century Gothic" panose="020B0502020202020204" pitchFamily="34" charset="0"/>
                <a:ea typeface="Tahoma" panose="020B0604030504040204" pitchFamily="34" charset="0"/>
                <a:cs typeface="Tahoma" panose="020B0604030504040204" pitchFamily="34" charset="0"/>
              </a:rPr>
              <a:t>Be sure to transition to the first main point and the next slide.</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9</a:t>
            </a:fld>
            <a:endParaRPr lang="en-US" dirty="0"/>
          </a:p>
        </p:txBody>
      </p:sp>
    </p:spTree>
    <p:extLst>
      <p:ext uri="{BB962C8B-B14F-4D97-AF65-F5344CB8AC3E}">
        <p14:creationId xmlns:p14="http://schemas.microsoft.com/office/powerpoint/2010/main" val="3338027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title of main point #1 should be clear and concise.  Each piece of evidence should be summarized for clarity and cited correctly.  Do not simply read the pieces of evidence, but elaborate where needed.  </a:t>
            </a:r>
          </a:p>
          <a:p>
            <a:r>
              <a:rPr lang="en-US" dirty="0"/>
              <a:t>[type notes for elaboration here]</a:t>
            </a:r>
          </a:p>
          <a:p>
            <a:r>
              <a:rPr lang="en-US" dirty="0"/>
              <a:t>Be sure to transition to main point #2 and the next slide.</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10</a:t>
            </a:fld>
            <a:endParaRPr lang="en-US" dirty="0"/>
          </a:p>
        </p:txBody>
      </p:sp>
    </p:spTree>
    <p:extLst>
      <p:ext uri="{BB962C8B-B14F-4D97-AF65-F5344CB8AC3E}">
        <p14:creationId xmlns:p14="http://schemas.microsoft.com/office/powerpoint/2010/main" val="2639452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title of main point #2 should be clear and concise.  Each piece of evidence should be summarized for clarity and cited correctly.  Do not simply read the pieces of evidence, but elaborate where needed.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[type notes for elaboration here]</a:t>
            </a:r>
          </a:p>
          <a:p>
            <a:r>
              <a:rPr lang="en-US" dirty="0"/>
              <a:t>Be sure to transition to main point #3 and the next slide.</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11</a:t>
            </a:fld>
            <a:endParaRPr lang="en-US" dirty="0"/>
          </a:p>
        </p:txBody>
      </p:sp>
    </p:spTree>
    <p:extLst>
      <p:ext uri="{BB962C8B-B14F-4D97-AF65-F5344CB8AC3E}">
        <p14:creationId xmlns:p14="http://schemas.microsoft.com/office/powerpoint/2010/main" val="750561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81388F-6D01-4763-9497-2C5F78AF5477}"/>
              </a:ext>
            </a:extLst>
          </p:cNvPr>
          <p:cNvSpPr/>
          <p:nvPr userDrawn="1"/>
        </p:nvSpPr>
        <p:spPr>
          <a:xfrm>
            <a:off x="0" y="4818185"/>
            <a:ext cx="12192000" cy="2039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p:nvPr/>
        </p:nvSpPr>
        <p:spPr bwMode="ltGray">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lgn="ctr">
              <a:defRPr sz="5400" b="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no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7F6C47-B260-4BB6-8230-7D14D5CDE026}" type="datetimeFigureOut">
              <a:rPr lang="en-US" smtClean="0"/>
              <a:t>2/1/2019</a:t>
            </a:fld>
            <a:endParaRPr lang="en-US" dirty="0"/>
          </a:p>
        </p:txBody>
      </p:sp>
      <p:sp>
        <p:nvSpPr>
          <p:cNvPr id="5" name="Footer Placeholder 4"/>
          <p:cNvSpPr>
            <a:spLocks noGrp="1"/>
          </p:cNvSpPr>
          <p:nvPr>
            <p:ph type="ftr" sz="quarter" idx="11"/>
          </p:nvPr>
        </p:nvSpPr>
        <p:spPr/>
        <p:txBody>
          <a:bodyPr/>
          <a:lstStyle/>
          <a:p>
            <a:r>
              <a:rPr lang="en-ZA" dirty="0"/>
              <a:t>Add a footer </a:t>
            </a:r>
            <a:endParaRPr lang="en-US" dirty="0"/>
          </a:p>
        </p:txBody>
      </p:sp>
      <p:sp>
        <p:nvSpPr>
          <p:cNvPr id="6" name="Slide Number Placeholder 5"/>
          <p:cNvSpPr>
            <a:spLocks noGrp="1"/>
          </p:cNvSpPr>
          <p:nvPr>
            <p:ph type="sldNum" sz="quarter" idx="12"/>
          </p:nvPr>
        </p:nvSpPr>
        <p:spPr/>
        <p:txBody>
          <a:bodyPr/>
          <a:lstStyle/>
          <a:p>
            <a:fld id="{A4942799-31AF-4FF8-9D79-C1A3E01FB207}" type="slidenum">
              <a:rPr lang="en-US" smtClean="0"/>
              <a:t>‹#›</a:t>
            </a:fld>
            <a:endParaRPr lang="en-US" dirty="0"/>
          </a:p>
        </p:txBody>
      </p:sp>
    </p:spTree>
    <p:extLst>
      <p:ext uri="{BB962C8B-B14F-4D97-AF65-F5344CB8AC3E}">
        <p14:creationId xmlns:p14="http://schemas.microsoft.com/office/powerpoint/2010/main" val="2774326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ltGray">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a:effectLst>
            <a:innerShdw blurRad="63500" dist="50800" dir="5400000">
              <a:prstClr val="black">
                <a:alpha val="50000"/>
              </a:prstClr>
            </a:inn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606669"/>
            <a:ext cx="10561418" cy="3813527"/>
          </a:xfrm>
        </p:spPr>
        <p:txBody>
          <a:bodyPr anchor="ctr" anchorCtr="0"/>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ctr" anchorCtr="0">
            <a:noAutofit/>
          </a:bodyPr>
          <a:lstStyle>
            <a:lvl1pPr marL="0" indent="0" algn="r">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7F6C47-B260-4BB6-8230-7D14D5CDE026}" type="datetimeFigureOut">
              <a:rPr lang="en-US" smtClean="0"/>
              <a:t>2/1/2019</a:t>
            </a:fld>
            <a:endParaRPr lang="en-US" dirty="0"/>
          </a:p>
        </p:txBody>
      </p:sp>
      <p:sp>
        <p:nvSpPr>
          <p:cNvPr id="5" name="Footer Placeholder 4"/>
          <p:cNvSpPr>
            <a:spLocks noGrp="1"/>
          </p:cNvSpPr>
          <p:nvPr>
            <p:ph type="ftr" sz="quarter" idx="11"/>
          </p:nvPr>
        </p:nvSpPr>
        <p:spPr/>
        <p:txBody>
          <a:bodyPr/>
          <a:lstStyle/>
          <a:p>
            <a:r>
              <a:rPr lang="en-ZA" dirty="0"/>
              <a:t>Add a footer </a:t>
            </a:r>
            <a:endParaRPr lang="en-US" dirty="0"/>
          </a:p>
        </p:txBody>
      </p:sp>
      <p:sp>
        <p:nvSpPr>
          <p:cNvPr id="6" name="Slide Number Placeholder 5"/>
          <p:cNvSpPr>
            <a:spLocks noGrp="1"/>
          </p:cNvSpPr>
          <p:nvPr>
            <p:ph type="sldNum" sz="quarter" idx="12"/>
          </p:nvPr>
        </p:nvSpPr>
        <p:spPr/>
        <p:txBody>
          <a:bodyPr/>
          <a:lstStyle/>
          <a:p>
            <a:fld id="{A4942799-31AF-4FF8-9D79-C1A3E01FB207}" type="slidenum">
              <a:rPr lang="en-US" smtClean="0"/>
              <a:t>‹#›</a:t>
            </a:fld>
            <a:endParaRPr lang="en-US" dirty="0"/>
          </a:p>
        </p:txBody>
      </p:sp>
    </p:spTree>
    <p:extLst>
      <p:ext uri="{BB962C8B-B14F-4D97-AF65-F5344CB8AC3E}">
        <p14:creationId xmlns:p14="http://schemas.microsoft.com/office/powerpoint/2010/main" val="3576405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7F6C47-B260-4BB6-8230-7D14D5CDE026}" type="datetimeFigureOut">
              <a:rPr lang="en-US" smtClean="0"/>
              <a:t>2/1/2019</a:t>
            </a:fld>
            <a:endParaRPr lang="en-US" dirty="0"/>
          </a:p>
        </p:txBody>
      </p:sp>
      <p:sp>
        <p:nvSpPr>
          <p:cNvPr id="8" name="Footer Placeholder 7"/>
          <p:cNvSpPr>
            <a:spLocks noGrp="1"/>
          </p:cNvSpPr>
          <p:nvPr>
            <p:ph type="ftr" sz="quarter" idx="11"/>
          </p:nvPr>
        </p:nvSpPr>
        <p:spPr/>
        <p:txBody>
          <a:bodyPr/>
          <a:lstStyle/>
          <a:p>
            <a:r>
              <a:rPr lang="en-ZA" dirty="0"/>
              <a:t>Add a footer </a:t>
            </a:r>
            <a:endParaRPr lang="en-US" dirty="0"/>
          </a:p>
        </p:txBody>
      </p:sp>
      <p:sp>
        <p:nvSpPr>
          <p:cNvPr id="9" name="Slide Number Placeholder 8"/>
          <p:cNvSpPr>
            <a:spLocks noGrp="1"/>
          </p:cNvSpPr>
          <p:nvPr>
            <p:ph type="sldNum" sz="quarter" idx="12"/>
          </p:nvPr>
        </p:nvSpPr>
        <p:spPr/>
        <p:txBody>
          <a:bodyPr/>
          <a:lstStyle/>
          <a:p>
            <a:fld id="{A4942799-31AF-4FF8-9D79-C1A3E01FB207}" type="slidenum">
              <a:rPr lang="en-US" smtClean="0"/>
              <a:t>‹#›</a:t>
            </a:fld>
            <a:endParaRPr lang="en-US" dirty="0"/>
          </a:p>
        </p:txBody>
      </p:sp>
    </p:spTree>
    <p:extLst>
      <p:ext uri="{BB962C8B-B14F-4D97-AF65-F5344CB8AC3E}">
        <p14:creationId xmlns:p14="http://schemas.microsoft.com/office/powerpoint/2010/main" val="33550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7F6C47-B260-4BB6-8230-7D14D5CDE026}" type="datetimeFigureOut">
              <a:rPr lang="en-US" smtClean="0"/>
              <a:t>2/1/2019</a:t>
            </a:fld>
            <a:endParaRPr lang="en-US" dirty="0"/>
          </a:p>
        </p:txBody>
      </p:sp>
      <p:sp>
        <p:nvSpPr>
          <p:cNvPr id="4" name="Footer Placeholder 3"/>
          <p:cNvSpPr>
            <a:spLocks noGrp="1"/>
          </p:cNvSpPr>
          <p:nvPr>
            <p:ph type="ftr" sz="quarter" idx="11"/>
          </p:nvPr>
        </p:nvSpPr>
        <p:spPr/>
        <p:txBody>
          <a:bodyPr/>
          <a:lstStyle/>
          <a:p>
            <a:r>
              <a:rPr lang="en-ZA" dirty="0"/>
              <a:t>Add a footer </a:t>
            </a:r>
            <a:endParaRPr lang="en-US" dirty="0"/>
          </a:p>
        </p:txBody>
      </p:sp>
      <p:sp>
        <p:nvSpPr>
          <p:cNvPr id="5" name="Slide Number Placeholder 4"/>
          <p:cNvSpPr>
            <a:spLocks noGrp="1"/>
          </p:cNvSpPr>
          <p:nvPr>
            <p:ph type="sldNum" sz="quarter" idx="12"/>
          </p:nvPr>
        </p:nvSpPr>
        <p:spPr/>
        <p:txBody>
          <a:bodyPr/>
          <a:lstStyle/>
          <a:p>
            <a:fld id="{A4942799-31AF-4FF8-9D79-C1A3E01FB207}" type="slidenum">
              <a:rPr lang="en-US" smtClean="0"/>
              <a:t>‹#›</a:t>
            </a:fld>
            <a:endParaRPr lang="en-US" dirty="0"/>
          </a:p>
        </p:txBody>
      </p:sp>
    </p:spTree>
    <p:extLst>
      <p:ext uri="{BB962C8B-B14F-4D97-AF65-F5344CB8AC3E}">
        <p14:creationId xmlns:p14="http://schemas.microsoft.com/office/powerpoint/2010/main" val="1898126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F6C47-B260-4BB6-8230-7D14D5CDE026}" type="datetimeFigureOut">
              <a:rPr lang="en-US" smtClean="0"/>
              <a:t>2/1/2019</a:t>
            </a:fld>
            <a:endParaRPr lang="en-US" dirty="0"/>
          </a:p>
        </p:txBody>
      </p:sp>
      <p:sp>
        <p:nvSpPr>
          <p:cNvPr id="3" name="Footer Placeholder 2"/>
          <p:cNvSpPr>
            <a:spLocks noGrp="1"/>
          </p:cNvSpPr>
          <p:nvPr>
            <p:ph type="ftr" sz="quarter" idx="11"/>
          </p:nvPr>
        </p:nvSpPr>
        <p:spPr/>
        <p:txBody>
          <a:bodyPr/>
          <a:lstStyle/>
          <a:p>
            <a:r>
              <a:rPr lang="en-ZA" dirty="0"/>
              <a:t>Add a footer </a:t>
            </a:r>
            <a:endParaRPr lang="en-US" dirty="0"/>
          </a:p>
        </p:txBody>
      </p:sp>
      <p:sp>
        <p:nvSpPr>
          <p:cNvPr id="4" name="Slide Number Placeholder 3"/>
          <p:cNvSpPr>
            <a:spLocks noGrp="1"/>
          </p:cNvSpPr>
          <p:nvPr>
            <p:ph type="sldNum" sz="quarter" idx="12"/>
          </p:nvPr>
        </p:nvSpPr>
        <p:spPr/>
        <p:txBody>
          <a:bodyPr/>
          <a:lstStyle/>
          <a:p>
            <a:fld id="{A4942799-31AF-4FF8-9D79-C1A3E01FB207}" type="slidenum">
              <a:rPr lang="en-US" smtClean="0"/>
              <a:t>‹#›</a:t>
            </a:fld>
            <a:endParaRPr lang="en-US" dirty="0"/>
          </a:p>
        </p:txBody>
      </p:sp>
    </p:spTree>
    <p:extLst>
      <p:ext uri="{BB962C8B-B14F-4D97-AF65-F5344CB8AC3E}">
        <p14:creationId xmlns:p14="http://schemas.microsoft.com/office/powerpoint/2010/main" val="3340365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ltGray">
          <a:xfrm>
            <a:off x="1073151" y="446087"/>
            <a:ext cx="3547533" cy="2838449"/>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ffectLst>
            <a:innerShdw blurRad="114300">
              <a:prstClr val="black"/>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2576512"/>
          </a:xfrm>
        </p:spPr>
        <p:txBody>
          <a:bodyPr anchor="ctr" anchorCtr="0"/>
          <a:lstStyle>
            <a:lvl1pPr algn="l">
              <a:defRPr sz="4000" b="0"/>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3022600"/>
            <a:ext cx="3547533" cy="2838449"/>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B7F6C47-B260-4BB6-8230-7D14D5CDE026}" type="datetimeFigureOut">
              <a:rPr lang="en-US" smtClean="0"/>
              <a:t>2/1/2019</a:t>
            </a:fld>
            <a:endParaRPr lang="en-US" dirty="0"/>
          </a:p>
        </p:txBody>
      </p:sp>
      <p:sp>
        <p:nvSpPr>
          <p:cNvPr id="6" name="Footer Placeholder 5"/>
          <p:cNvSpPr>
            <a:spLocks noGrp="1"/>
          </p:cNvSpPr>
          <p:nvPr>
            <p:ph type="ftr" sz="quarter" idx="11"/>
          </p:nvPr>
        </p:nvSpPr>
        <p:spPr/>
        <p:txBody>
          <a:bodyPr/>
          <a:lstStyle/>
          <a:p>
            <a:r>
              <a:rPr lang="en-ZA" dirty="0"/>
              <a:t>Add a footer </a:t>
            </a:r>
            <a:endParaRPr lang="en-US" dirty="0"/>
          </a:p>
        </p:txBody>
      </p:sp>
      <p:sp>
        <p:nvSpPr>
          <p:cNvPr id="7" name="Slide Number Placeholder 6"/>
          <p:cNvSpPr>
            <a:spLocks noGrp="1"/>
          </p:cNvSpPr>
          <p:nvPr>
            <p:ph type="sldNum" sz="quarter" idx="12"/>
          </p:nvPr>
        </p:nvSpPr>
        <p:spPr/>
        <p:txBody>
          <a:bodyPr/>
          <a:lstStyle/>
          <a:p>
            <a:fld id="{A4942799-31AF-4FF8-9D79-C1A3E01FB207}" type="slidenum">
              <a:rPr lang="en-US" smtClean="0"/>
              <a:t>‹#›</a:t>
            </a:fld>
            <a:endParaRPr lang="en-US" dirty="0"/>
          </a:p>
        </p:txBody>
      </p:sp>
    </p:spTree>
    <p:extLst>
      <p:ext uri="{BB962C8B-B14F-4D97-AF65-F5344CB8AC3E}">
        <p14:creationId xmlns:p14="http://schemas.microsoft.com/office/powerpoint/2010/main" val="3105611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ltGray">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ctr" anchorCtr="0"/>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nchorCtr="0">
            <a:normAutofit/>
          </a:bodyPr>
          <a:lstStyle>
            <a:lvl1pPr marL="0" indent="0" algn="l">
              <a:buFontTx/>
              <a:buNone/>
              <a:defRPr sz="2800"/>
            </a:lvl1pPr>
          </a:lstStyle>
          <a:p>
            <a:pPr lvl="0"/>
            <a:r>
              <a:rPr lang="en-US"/>
              <a:t>Edit Master text styles</a:t>
            </a:r>
          </a:p>
        </p:txBody>
      </p:sp>
      <p:sp>
        <p:nvSpPr>
          <p:cNvPr id="4" name="Date Placeholder 3"/>
          <p:cNvSpPr>
            <a:spLocks noGrp="1"/>
          </p:cNvSpPr>
          <p:nvPr>
            <p:ph type="dt" sz="half" idx="10"/>
          </p:nvPr>
        </p:nvSpPr>
        <p:spPr/>
        <p:txBody>
          <a:bodyPr/>
          <a:lstStyle/>
          <a:p>
            <a:fld id="{FB7F6C47-B260-4BB6-8230-7D14D5CDE026}" type="datetimeFigureOut">
              <a:rPr lang="en-US" smtClean="0"/>
              <a:t>2/1/2019</a:t>
            </a:fld>
            <a:endParaRPr lang="en-US" dirty="0"/>
          </a:p>
        </p:txBody>
      </p:sp>
      <p:sp>
        <p:nvSpPr>
          <p:cNvPr id="5" name="Footer Placeholder 4"/>
          <p:cNvSpPr>
            <a:spLocks noGrp="1"/>
          </p:cNvSpPr>
          <p:nvPr>
            <p:ph type="ftr" sz="quarter" idx="11"/>
          </p:nvPr>
        </p:nvSpPr>
        <p:spPr/>
        <p:txBody>
          <a:bodyPr/>
          <a:lstStyle/>
          <a:p>
            <a:r>
              <a:rPr lang="en-ZA" dirty="0"/>
              <a:t>Add a footer </a:t>
            </a:r>
            <a:endParaRPr lang="en-US" dirty="0"/>
          </a:p>
        </p:txBody>
      </p:sp>
      <p:sp>
        <p:nvSpPr>
          <p:cNvPr id="6" name="Slide Number Placeholder 5"/>
          <p:cNvSpPr>
            <a:spLocks noGrp="1"/>
          </p:cNvSpPr>
          <p:nvPr>
            <p:ph type="sldNum" sz="quarter" idx="12"/>
          </p:nvPr>
        </p:nvSpPr>
        <p:spPr/>
        <p:txBody>
          <a:bodyPr/>
          <a:lstStyle/>
          <a:p>
            <a:fld id="{A4942799-31AF-4FF8-9D79-C1A3E01FB207}" type="slidenum">
              <a:rPr lang="en-US" smtClean="0"/>
              <a:t>‹#›</a:t>
            </a:fld>
            <a:endParaRPr lang="en-US" dirty="0"/>
          </a:p>
        </p:txBody>
      </p:sp>
    </p:spTree>
    <p:extLst>
      <p:ext uri="{BB962C8B-B14F-4D97-AF65-F5344CB8AC3E}">
        <p14:creationId xmlns:p14="http://schemas.microsoft.com/office/powerpoint/2010/main" val="4140964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ltGray">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nchor="ctr" anchorCtr="0"/>
          <a:lstStyle>
            <a:lvl1pPr algn="l">
              <a:defRPr sz="4000" b="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ctr" anchorCtr="0">
            <a:normAutofit/>
          </a:bodyPr>
          <a:lstStyle>
            <a:lvl1pPr marL="0" indent="0" algn="ctr">
              <a:buFontTx/>
              <a:buNone/>
              <a:defRPr sz="2800"/>
            </a:lvl1pPr>
          </a:lstStyle>
          <a:p>
            <a:pPr lvl="0"/>
            <a:r>
              <a:rPr lang="en-US"/>
              <a:t>Edit Master text styles</a:t>
            </a:r>
          </a:p>
        </p:txBody>
      </p:sp>
      <p:sp>
        <p:nvSpPr>
          <p:cNvPr id="2" name="Date Placeholder 1"/>
          <p:cNvSpPr>
            <a:spLocks noGrp="1"/>
          </p:cNvSpPr>
          <p:nvPr>
            <p:ph type="dt" sz="half" idx="10"/>
          </p:nvPr>
        </p:nvSpPr>
        <p:spPr/>
        <p:txBody>
          <a:bodyPr/>
          <a:lstStyle/>
          <a:p>
            <a:fld id="{FB7F6C47-B260-4BB6-8230-7D14D5CDE026}" type="datetimeFigureOut">
              <a:rPr lang="en-US" smtClean="0"/>
              <a:t>2/1/2019</a:t>
            </a:fld>
            <a:endParaRPr lang="en-US" dirty="0"/>
          </a:p>
        </p:txBody>
      </p:sp>
      <p:sp>
        <p:nvSpPr>
          <p:cNvPr id="3" name="Footer Placeholder 2"/>
          <p:cNvSpPr>
            <a:spLocks noGrp="1"/>
          </p:cNvSpPr>
          <p:nvPr>
            <p:ph type="ftr" sz="quarter" idx="11"/>
          </p:nvPr>
        </p:nvSpPr>
        <p:spPr/>
        <p:txBody>
          <a:bodyPr/>
          <a:lstStyle/>
          <a:p>
            <a:r>
              <a:rPr lang="en-ZA" dirty="0"/>
              <a:t>Add a footer </a:t>
            </a:r>
            <a:endParaRPr lang="en-US" dirty="0"/>
          </a:p>
        </p:txBody>
      </p:sp>
      <p:sp>
        <p:nvSpPr>
          <p:cNvPr id="4" name="Slide Number Placeholder 3"/>
          <p:cNvSpPr>
            <a:spLocks noGrp="1"/>
          </p:cNvSpPr>
          <p:nvPr>
            <p:ph type="sldNum" sz="quarter" idx="12"/>
          </p:nvPr>
        </p:nvSpPr>
        <p:spPr/>
        <p:txBody>
          <a:bodyPr/>
          <a:lstStyle/>
          <a:p>
            <a:fld id="{A4942799-31AF-4FF8-9D79-C1A3E01FB207}" type="slidenum">
              <a:rPr lang="en-US" smtClean="0"/>
              <a:t>‹#›</a:t>
            </a:fld>
            <a:endParaRPr lang="en-US" dirty="0"/>
          </a:p>
        </p:txBody>
      </p:sp>
    </p:spTree>
    <p:extLst>
      <p:ext uri="{BB962C8B-B14F-4D97-AF65-F5344CB8AC3E}">
        <p14:creationId xmlns:p14="http://schemas.microsoft.com/office/powerpoint/2010/main" val="316846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ltGray">
          <a:xfrm>
            <a:off x="7669651" y="0"/>
            <a:ext cx="4522349" cy="5861051"/>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ffectLst>
            <a:innerShdw blurRad="63500" dist="50800" dir="81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3754460" cy="5134798"/>
          </a:xfrm>
        </p:spPr>
        <p:txBody>
          <a:bodyPr vert="horz" anchor="ctr" anchorCtr="1"/>
          <a:lstStyle>
            <a:lvl1pPr algn="l">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horz" anchor="ctr" anchorCtr="1"/>
          <a:lstStyle>
            <a:lvl1pPr algn="ctr">
              <a:defRPr/>
            </a:lvl1pPr>
            <a:lvl2pPr algn="ctr">
              <a:defRPr/>
            </a:lvl2pPr>
            <a:lvl3pPr algn="ctr">
              <a:defRPr/>
            </a:lvl3pPr>
            <a:lvl4pPr algn="ctr">
              <a:defRPr/>
            </a:lvl4pPr>
            <a:lvl5pPr algn="ct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6C47-B260-4BB6-8230-7D14D5CDE026}" type="datetimeFigureOut">
              <a:rPr lang="en-US" smtClean="0"/>
              <a:t>2/1/2019</a:t>
            </a:fld>
            <a:endParaRPr lang="en-US" dirty="0"/>
          </a:p>
        </p:txBody>
      </p:sp>
      <p:sp>
        <p:nvSpPr>
          <p:cNvPr id="5" name="Footer Placeholder 4"/>
          <p:cNvSpPr>
            <a:spLocks noGrp="1"/>
          </p:cNvSpPr>
          <p:nvPr>
            <p:ph type="ftr" sz="quarter" idx="11"/>
          </p:nvPr>
        </p:nvSpPr>
        <p:spPr/>
        <p:txBody>
          <a:bodyPr/>
          <a:lstStyle/>
          <a:p>
            <a:r>
              <a:rPr lang="en-ZA" dirty="0"/>
              <a:t>Add a footer </a:t>
            </a:r>
            <a:endParaRPr lang="en-US" dirty="0"/>
          </a:p>
        </p:txBody>
      </p:sp>
      <p:sp>
        <p:nvSpPr>
          <p:cNvPr id="6" name="Slide Number Placeholder 5"/>
          <p:cNvSpPr>
            <a:spLocks noGrp="1"/>
          </p:cNvSpPr>
          <p:nvPr>
            <p:ph type="sldNum" sz="quarter" idx="12"/>
          </p:nvPr>
        </p:nvSpPr>
        <p:spPr/>
        <p:txBody>
          <a:bodyPr/>
          <a:lstStyle/>
          <a:p>
            <a:fld id="{A4942799-31AF-4FF8-9D79-C1A3E01FB207}" type="slidenum">
              <a:rPr lang="en-US" smtClean="0"/>
              <a:t>‹#›</a:t>
            </a:fld>
            <a:endParaRPr lang="en-US" dirty="0"/>
          </a:p>
        </p:txBody>
      </p:sp>
    </p:spTree>
    <p:extLst>
      <p:ext uri="{BB962C8B-B14F-4D97-AF65-F5344CB8AC3E}">
        <p14:creationId xmlns:p14="http://schemas.microsoft.com/office/powerpoint/2010/main" val="118369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a:t>Click to edit Master title style</a:t>
            </a:r>
            <a:endParaRPr lang="en-US" dirty="0"/>
          </a:p>
        </p:txBody>
      </p:sp>
      <p:sp>
        <p:nvSpPr>
          <p:cNvPr id="4" name="Content Placeholder 3"/>
          <p:cNvSpPr>
            <a:spLocks noGrp="1"/>
          </p:cNvSpPr>
          <p:nvPr>
            <p:ph sz="half" idx="2"/>
          </p:nvPr>
        </p:nvSpPr>
        <p:spPr>
          <a:xfrm>
            <a:off x="6187415" y="2222287"/>
            <a:ext cx="5194583" cy="3638764"/>
          </a:xfrm>
          <a:noFill/>
          <a:ln w="25400">
            <a:gradFill>
              <a:gsLst>
                <a:gs pos="50000">
                  <a:schemeClr val="bg2"/>
                </a:gs>
                <a:gs pos="0">
                  <a:schemeClr val="bg2"/>
                </a:gs>
                <a:gs pos="100000">
                  <a:schemeClr val="accent1"/>
                </a:gs>
              </a:gsLst>
              <a:lin ang="5400000" scaled="1"/>
            </a:gradFill>
          </a:ln>
          <a:effectLst>
            <a:outerShdw blurRad="63500" sx="102000" sy="102000" algn="ctr" rotWithShape="0">
              <a:prstClr val="black">
                <a:alpha val="40000"/>
              </a:prstClr>
            </a:outerShdw>
          </a:effectLst>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7F6C47-B260-4BB6-8230-7D14D5CDE026}" type="datetimeFigureOut">
              <a:rPr lang="en-US" smtClean="0"/>
              <a:t>2/1/2019</a:t>
            </a:fld>
            <a:endParaRPr lang="en-US" dirty="0"/>
          </a:p>
        </p:txBody>
      </p:sp>
      <p:sp>
        <p:nvSpPr>
          <p:cNvPr id="6" name="Footer Placeholder 5"/>
          <p:cNvSpPr>
            <a:spLocks noGrp="1"/>
          </p:cNvSpPr>
          <p:nvPr>
            <p:ph type="ftr" sz="quarter" idx="11"/>
          </p:nvPr>
        </p:nvSpPr>
        <p:spPr/>
        <p:txBody>
          <a:bodyPr/>
          <a:lstStyle/>
          <a:p>
            <a:r>
              <a:rPr lang="en-ZA" dirty="0"/>
              <a:t>Add a footer </a:t>
            </a:r>
            <a:endParaRPr lang="en-US" dirty="0"/>
          </a:p>
        </p:txBody>
      </p:sp>
      <p:sp>
        <p:nvSpPr>
          <p:cNvPr id="7" name="Slide Number Placeholder 6"/>
          <p:cNvSpPr>
            <a:spLocks noGrp="1"/>
          </p:cNvSpPr>
          <p:nvPr>
            <p:ph type="sldNum" sz="quarter" idx="12"/>
          </p:nvPr>
        </p:nvSpPr>
        <p:spPr/>
        <p:txBody>
          <a:bodyPr/>
          <a:lstStyle/>
          <a:p>
            <a:fld id="{A4942799-31AF-4FF8-9D79-C1A3E01FB207}" type="slidenum">
              <a:rPr lang="en-US" smtClean="0"/>
              <a:t>‹#›</a:t>
            </a:fld>
            <a:endParaRPr lang="en-US" dirty="0"/>
          </a:p>
        </p:txBody>
      </p:sp>
      <p:sp>
        <p:nvSpPr>
          <p:cNvPr id="9" name="Content Placeholder 2">
            <a:extLst>
              <a:ext uri="{FF2B5EF4-FFF2-40B4-BE49-F238E27FC236}">
                <a16:creationId xmlns:a16="http://schemas.microsoft.com/office/drawing/2014/main" id="{2A4059F8-A688-4FFE-AA79-3B6D811FA987}"/>
              </a:ext>
            </a:extLst>
          </p:cNvPr>
          <p:cNvSpPr>
            <a:spLocks noGrp="1"/>
          </p:cNvSpPr>
          <p:nvPr>
            <p:ph sz="half" idx="1"/>
          </p:nvPr>
        </p:nvSpPr>
        <p:spPr>
          <a:xfrm>
            <a:off x="838200" y="2222287"/>
            <a:ext cx="5181600" cy="36387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4910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Content Only ">
    <p:spTree>
      <p:nvGrpSpPr>
        <p:cNvPr id="1" name=""/>
        <p:cNvGrpSpPr/>
        <p:nvPr/>
      </p:nvGrpSpPr>
      <p:grpSpPr>
        <a:xfrm>
          <a:off x="0" y="0"/>
          <a:ext cx="0" cy="0"/>
          <a:chOff x="0" y="0"/>
          <a:chExt cx="0" cy="0"/>
        </a:xfrm>
      </p:grpSpPr>
      <p:sp>
        <p:nvSpPr>
          <p:cNvPr id="10" name="Freeform 7"/>
          <p:cNvSpPr/>
          <p:nvPr/>
        </p:nvSpPr>
        <p:spPr bwMode="ltGray">
          <a:xfrm>
            <a:off x="0" y="1"/>
            <a:ext cx="12192000" cy="6251330"/>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a:effectLst>
            <a:innerShdw blurRad="63500" dist="50800" dir="5400000">
              <a:prstClr val="black">
                <a:alpha val="50000"/>
              </a:prstClr>
            </a:inn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514" y="451513"/>
            <a:ext cx="11288972" cy="5149187"/>
          </a:xfrm>
        </p:spPr>
        <p:txBody>
          <a:bodyPr anchor="ctr" anchorCtr="0"/>
          <a:lstStyle>
            <a:lvl1pPr algn="ctr">
              <a:defRPr sz="4800" b="0" cap="none"/>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FB7F6C47-B260-4BB6-8230-7D14D5CDE026}" type="datetimeFigureOut">
              <a:rPr lang="en-US" smtClean="0"/>
              <a:t>2/1/2019</a:t>
            </a:fld>
            <a:endParaRPr lang="en-US" dirty="0"/>
          </a:p>
        </p:txBody>
      </p:sp>
      <p:sp>
        <p:nvSpPr>
          <p:cNvPr id="5" name="Footer Placeholder 4"/>
          <p:cNvSpPr>
            <a:spLocks noGrp="1"/>
          </p:cNvSpPr>
          <p:nvPr>
            <p:ph type="ftr" sz="quarter" idx="11"/>
          </p:nvPr>
        </p:nvSpPr>
        <p:spPr/>
        <p:txBody>
          <a:bodyPr/>
          <a:lstStyle/>
          <a:p>
            <a:r>
              <a:rPr lang="en-ZA" dirty="0"/>
              <a:t>Add a footer </a:t>
            </a:r>
            <a:endParaRPr lang="en-US" dirty="0"/>
          </a:p>
        </p:txBody>
      </p:sp>
      <p:sp>
        <p:nvSpPr>
          <p:cNvPr id="6" name="Slide Number Placeholder 5"/>
          <p:cNvSpPr>
            <a:spLocks noGrp="1"/>
          </p:cNvSpPr>
          <p:nvPr>
            <p:ph type="sldNum" sz="quarter" idx="12"/>
          </p:nvPr>
        </p:nvSpPr>
        <p:spPr/>
        <p:txBody>
          <a:bodyPr/>
          <a:lstStyle/>
          <a:p>
            <a:fld id="{A4942799-31AF-4FF8-9D79-C1A3E01FB207}" type="slidenum">
              <a:rPr lang="en-US" smtClean="0"/>
              <a:t>‹#›</a:t>
            </a:fld>
            <a:endParaRPr lang="en-US" dirty="0"/>
          </a:p>
        </p:txBody>
      </p:sp>
    </p:spTree>
    <p:extLst>
      <p:ext uri="{BB962C8B-B14F-4D97-AF65-F5344CB8AC3E}">
        <p14:creationId xmlns:p14="http://schemas.microsoft.com/office/powerpoint/2010/main" val="2973193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Freeform 6"/>
          <p:cNvSpPr/>
          <p:nvPr/>
        </p:nvSpPr>
        <p:spPr bwMode="ltGray">
          <a:xfrm flipH="1">
            <a:off x="12699" y="0"/>
            <a:ext cx="6004585" cy="2041975"/>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81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514" y="375313"/>
            <a:ext cx="5114017" cy="1139895"/>
          </a:xfrm>
        </p:spPr>
        <p:txBody>
          <a:bodyPr/>
          <a:lstStyle>
            <a:lvl1pPr algn="l">
              <a:defRPr b="0"/>
            </a:lvl1pPr>
          </a:lstStyle>
          <a:p>
            <a:r>
              <a:rPr lang="en-US"/>
              <a:t>Click to edit Master title style</a:t>
            </a:r>
            <a:endParaRPr lang="en-US" dirty="0"/>
          </a:p>
        </p:txBody>
      </p:sp>
      <p:sp>
        <p:nvSpPr>
          <p:cNvPr id="3" name="Content Placeholder 2"/>
          <p:cNvSpPr>
            <a:spLocks noGrp="1"/>
          </p:cNvSpPr>
          <p:nvPr>
            <p:ph sz="half" idx="1"/>
          </p:nvPr>
        </p:nvSpPr>
        <p:spPr>
          <a:xfrm>
            <a:off x="451514" y="2222287"/>
            <a:ext cx="5553071" cy="3638763"/>
          </a:xfrm>
          <a:ln w="25400">
            <a:gradFill>
              <a:gsLst>
                <a:gs pos="0">
                  <a:schemeClr val="bg2"/>
                </a:gs>
                <a:gs pos="50000">
                  <a:srgbClr val="4A3030"/>
                </a:gs>
                <a:gs pos="100000">
                  <a:schemeClr val="accent1"/>
                </a:gs>
              </a:gsLst>
              <a:lin ang="5400000" scaled="1"/>
            </a:gradFill>
          </a:ln>
          <a:effectLst>
            <a:outerShdw blurRad="63500" sx="102000" sy="102000" algn="ctr" rotWithShape="0">
              <a:prstClr val="black">
                <a:alpha val="40000"/>
              </a:prstClr>
            </a:outerShdw>
          </a:effectLst>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7F6C47-B260-4BB6-8230-7D14D5CDE026}" type="datetimeFigureOut">
              <a:rPr lang="en-US" smtClean="0"/>
              <a:t>2/1/2019</a:t>
            </a:fld>
            <a:endParaRPr lang="en-US" dirty="0"/>
          </a:p>
        </p:txBody>
      </p:sp>
      <p:sp>
        <p:nvSpPr>
          <p:cNvPr id="6" name="Footer Placeholder 5"/>
          <p:cNvSpPr>
            <a:spLocks noGrp="1"/>
          </p:cNvSpPr>
          <p:nvPr>
            <p:ph type="ftr" sz="quarter" idx="11"/>
          </p:nvPr>
        </p:nvSpPr>
        <p:spPr/>
        <p:txBody>
          <a:bodyPr/>
          <a:lstStyle/>
          <a:p>
            <a:r>
              <a:rPr lang="en-ZA" dirty="0"/>
              <a:t>Add a footer </a:t>
            </a:r>
            <a:endParaRPr lang="en-US" dirty="0"/>
          </a:p>
        </p:txBody>
      </p:sp>
      <p:sp>
        <p:nvSpPr>
          <p:cNvPr id="7" name="Slide Number Placeholder 6"/>
          <p:cNvSpPr>
            <a:spLocks noGrp="1"/>
          </p:cNvSpPr>
          <p:nvPr>
            <p:ph type="sldNum" sz="quarter" idx="12"/>
          </p:nvPr>
        </p:nvSpPr>
        <p:spPr/>
        <p:txBody>
          <a:bodyPr/>
          <a:lstStyle/>
          <a:p>
            <a:fld id="{A4942799-31AF-4FF8-9D79-C1A3E01FB207}" type="slidenum">
              <a:rPr lang="en-US" smtClean="0"/>
              <a:t>‹#›</a:t>
            </a:fld>
            <a:endParaRPr lang="en-US" dirty="0"/>
          </a:p>
        </p:txBody>
      </p:sp>
      <p:sp>
        <p:nvSpPr>
          <p:cNvPr id="9" name="Content Placeholder 9">
            <a:extLst>
              <a:ext uri="{FF2B5EF4-FFF2-40B4-BE49-F238E27FC236}">
                <a16:creationId xmlns:a16="http://schemas.microsoft.com/office/drawing/2014/main" id="{C95D556F-51D2-4EF4-B60F-D319BF232882}"/>
              </a:ext>
            </a:extLst>
          </p:cNvPr>
          <p:cNvSpPr>
            <a:spLocks noGrp="1"/>
          </p:cNvSpPr>
          <p:nvPr>
            <p:ph sz="quarter" idx="13"/>
          </p:nvPr>
        </p:nvSpPr>
        <p:spPr>
          <a:xfrm>
            <a:off x="6456099" y="375312"/>
            <a:ext cx="5186363" cy="5485737"/>
          </a:xfrm>
        </p:spPr>
        <p:txBody>
          <a:bodyPr anchor="t" anchorCtr="0">
            <a:norm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4642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8" name="Freeform 6"/>
          <p:cNvSpPr/>
          <p:nvPr/>
        </p:nvSpPr>
        <p:spPr bwMode="ltGray">
          <a:xfrm flipH="1">
            <a:off x="6187414" y="0"/>
            <a:ext cx="6004583" cy="2041975"/>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27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632696" y="359551"/>
            <a:ext cx="5114017" cy="1139895"/>
          </a:xfrm>
        </p:spPr>
        <p:txBody>
          <a:bodyPr/>
          <a:lstStyle>
            <a:lvl1pPr algn="l">
              <a:defRPr b="0"/>
            </a:lvl1pPr>
          </a:lstStyle>
          <a:p>
            <a:r>
              <a:rPr lang="en-US"/>
              <a:t>Click to edit Master title style</a:t>
            </a:r>
            <a:endParaRPr lang="en-US" dirty="0"/>
          </a:p>
        </p:txBody>
      </p:sp>
      <p:sp>
        <p:nvSpPr>
          <p:cNvPr id="3" name="Content Placeholder 2"/>
          <p:cNvSpPr>
            <a:spLocks noGrp="1"/>
          </p:cNvSpPr>
          <p:nvPr>
            <p:ph sz="half" idx="1" hasCustomPrompt="1"/>
          </p:nvPr>
        </p:nvSpPr>
        <p:spPr>
          <a:xfrm>
            <a:off x="451514" y="451513"/>
            <a:ext cx="5553071" cy="5409537"/>
          </a:xfrm>
        </p:spPr>
        <p:txBody>
          <a:bodyPr anchor="t" anchorCtr="0">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54563" y="2222287"/>
            <a:ext cx="5553071" cy="3638764"/>
          </a:xfrm>
          <a:ln>
            <a:gradFill>
              <a:gsLst>
                <a:gs pos="0">
                  <a:schemeClr val="bg2"/>
                </a:gs>
                <a:gs pos="50000">
                  <a:schemeClr val="bg2"/>
                </a:gs>
                <a:gs pos="100000">
                  <a:schemeClr val="accent1"/>
                </a:gs>
              </a:gsLst>
              <a:lin ang="5400000" scaled="1"/>
            </a:gradFill>
          </a:ln>
          <a:effectLst>
            <a:outerShdw blurRad="63500" sx="102000" sy="102000" algn="ctr" rotWithShape="0">
              <a:prstClr val="black">
                <a:alpha val="40000"/>
              </a:prstClr>
            </a:outerShdw>
          </a:effectLst>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7F6C47-B260-4BB6-8230-7D14D5CDE026}" type="datetimeFigureOut">
              <a:rPr lang="en-US" smtClean="0"/>
              <a:t>2/1/2019</a:t>
            </a:fld>
            <a:endParaRPr lang="en-US" dirty="0"/>
          </a:p>
        </p:txBody>
      </p:sp>
      <p:sp>
        <p:nvSpPr>
          <p:cNvPr id="6" name="Footer Placeholder 5"/>
          <p:cNvSpPr>
            <a:spLocks noGrp="1"/>
          </p:cNvSpPr>
          <p:nvPr>
            <p:ph type="ftr" sz="quarter" idx="11"/>
          </p:nvPr>
        </p:nvSpPr>
        <p:spPr/>
        <p:txBody>
          <a:bodyPr/>
          <a:lstStyle/>
          <a:p>
            <a:r>
              <a:rPr lang="en-ZA" dirty="0"/>
              <a:t>Add a footer </a:t>
            </a:r>
            <a:endParaRPr lang="en-US" dirty="0"/>
          </a:p>
        </p:txBody>
      </p:sp>
      <p:sp>
        <p:nvSpPr>
          <p:cNvPr id="7" name="Slide Number Placeholder 6"/>
          <p:cNvSpPr>
            <a:spLocks noGrp="1"/>
          </p:cNvSpPr>
          <p:nvPr>
            <p:ph type="sldNum" sz="quarter" idx="12"/>
          </p:nvPr>
        </p:nvSpPr>
        <p:spPr/>
        <p:txBody>
          <a:bodyPr/>
          <a:lstStyle/>
          <a:p>
            <a:fld id="{A4942799-31AF-4FF8-9D79-C1A3E01FB207}" type="slidenum">
              <a:rPr lang="en-US" smtClean="0"/>
              <a:t>‹#›</a:t>
            </a:fld>
            <a:endParaRPr lang="en-US" dirty="0"/>
          </a:p>
        </p:txBody>
      </p:sp>
    </p:spTree>
    <p:extLst>
      <p:ext uri="{BB962C8B-B14F-4D97-AF65-F5344CB8AC3E}">
        <p14:creationId xmlns:p14="http://schemas.microsoft.com/office/powerpoint/2010/main" val="3687031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B2B99B50-4971-48A5-8202-4CC55C7F97A2}"/>
              </a:ext>
            </a:extLst>
          </p:cNvPr>
          <p:cNvSpPr>
            <a:spLocks noGrp="1"/>
          </p:cNvSpPr>
          <p:nvPr>
            <p:ph type="pic" idx="1"/>
          </p:nvPr>
        </p:nvSpPr>
        <p:spPr>
          <a:xfrm>
            <a:off x="6096000" y="0"/>
            <a:ext cx="6096000" cy="6857999"/>
          </a:xfrm>
          <a:custGeom>
            <a:avLst/>
            <a:gdLst>
              <a:gd name="connsiteX0" fmla="*/ 404916 w 6526400"/>
              <a:gd name="connsiteY0" fmla="*/ 0 h 6857999"/>
              <a:gd name="connsiteX1" fmla="*/ 1425163 w 6526400"/>
              <a:gd name="connsiteY1" fmla="*/ 0 h 6857999"/>
              <a:gd name="connsiteX2" fmla="*/ 2955534 w 6526400"/>
              <a:gd name="connsiteY2" fmla="*/ 0 h 6857999"/>
              <a:gd name="connsiteX3" fmla="*/ 6526400 w 6526400"/>
              <a:gd name="connsiteY3" fmla="*/ 0 h 6857999"/>
              <a:gd name="connsiteX4" fmla="*/ 6526400 w 6526400"/>
              <a:gd name="connsiteY4" fmla="*/ 6857999 h 6857999"/>
              <a:gd name="connsiteX5" fmla="*/ 404916 w 6526400"/>
              <a:gd name="connsiteY5" fmla="*/ 6857999 h 6857999"/>
              <a:gd name="connsiteX6" fmla="*/ 377830 w 6526400"/>
              <a:gd name="connsiteY6" fmla="*/ 2463800 h 6857999"/>
              <a:gd name="connsiteX7" fmla="*/ 0 w 6526400"/>
              <a:gd name="connsiteY7" fmla="*/ 2203407 h 6857999"/>
              <a:gd name="connsiteX8" fmla="*/ 391373 w 6526400"/>
              <a:gd name="connsiteY8" fmla="*/ 1854200 h 6857999"/>
              <a:gd name="connsiteX9" fmla="*/ 404916 w 6526400"/>
              <a:gd name="connsiteY9"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26400" h="6857999">
                <a:moveTo>
                  <a:pt x="404916" y="0"/>
                </a:moveTo>
                <a:lnTo>
                  <a:pt x="1425163" y="0"/>
                </a:lnTo>
                <a:lnTo>
                  <a:pt x="2955534" y="0"/>
                </a:lnTo>
                <a:lnTo>
                  <a:pt x="6526400" y="0"/>
                </a:lnTo>
                <a:lnTo>
                  <a:pt x="6526400" y="6857999"/>
                </a:lnTo>
                <a:lnTo>
                  <a:pt x="404916" y="6857999"/>
                </a:lnTo>
                <a:lnTo>
                  <a:pt x="377830" y="2463800"/>
                </a:lnTo>
                <a:lnTo>
                  <a:pt x="0" y="2203407"/>
                </a:lnTo>
                <a:lnTo>
                  <a:pt x="391373" y="1854200"/>
                </a:lnTo>
                <a:cubicBezTo>
                  <a:pt x="395887" y="1282700"/>
                  <a:pt x="400402" y="571500"/>
                  <a:pt x="404916" y="0"/>
                </a:cubicBezTo>
                <a:close/>
              </a:path>
            </a:pathLst>
          </a:custGeom>
          <a:ln/>
          <a:effectLst>
            <a:innerShdw blurRad="63500" dist="50800" dir="27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wrap="square">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590396" y="311813"/>
            <a:ext cx="5334448" cy="1453488"/>
          </a:xfrm>
          <a:effectLst/>
        </p:spPr>
        <p:txBody>
          <a:bodyPr anchor="b">
            <a:normAutofit/>
          </a:bodyPr>
          <a:lstStyle>
            <a:lvl1pPr algn="l">
              <a:defRPr sz="4000" b="0">
                <a:ln>
                  <a:noFill/>
                </a:ln>
                <a:solidFill>
                  <a:schemeClr val="tx1"/>
                </a:solidFill>
                <a:effectLst/>
              </a:defRPr>
            </a:lvl1pPr>
          </a:lstStyle>
          <a:p>
            <a:r>
              <a:rPr lang="en-US"/>
              <a:t>Click to edit Master title style</a:t>
            </a:r>
            <a:endParaRPr lang="en-US" dirty="0"/>
          </a:p>
        </p:txBody>
      </p:sp>
      <p:sp>
        <p:nvSpPr>
          <p:cNvPr id="5" name="Date Placeholder 4"/>
          <p:cNvSpPr>
            <a:spLocks noGrp="1"/>
          </p:cNvSpPr>
          <p:nvPr>
            <p:ph type="dt" sz="half" idx="10"/>
          </p:nvPr>
        </p:nvSpPr>
        <p:spPr>
          <a:xfrm>
            <a:off x="3885810" y="6041362"/>
            <a:ext cx="976879" cy="365125"/>
          </a:xfrm>
        </p:spPr>
        <p:txBody>
          <a:bodyPr/>
          <a:lstStyle/>
          <a:p>
            <a:fld id="{FB7F6C47-B260-4BB6-8230-7D14D5CDE026}" type="datetimeFigureOut">
              <a:rPr lang="en-US" smtClean="0"/>
              <a:t>2/1/2019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r>
              <a:rPr lang="en-ZA" dirty="0"/>
              <a:t>Add a footer </a:t>
            </a:r>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A4942799-31AF-4FF8-9D79-C1A3E01FB207}" type="slidenum">
              <a:rPr lang="en-US" smtClean="0"/>
              <a:t>‹#›</a:t>
            </a:fld>
            <a:endParaRPr lang="en-US" dirty="0"/>
          </a:p>
        </p:txBody>
      </p:sp>
      <p:sp>
        <p:nvSpPr>
          <p:cNvPr id="12" name="Text Placeholder 3">
            <a:extLst>
              <a:ext uri="{FF2B5EF4-FFF2-40B4-BE49-F238E27FC236}">
                <a16:creationId xmlns:a16="http://schemas.microsoft.com/office/drawing/2014/main" id="{EB4FB892-38DF-40F9-B034-BC1E61FC6BF0}"/>
              </a:ext>
            </a:extLst>
          </p:cNvPr>
          <p:cNvSpPr>
            <a:spLocks noGrp="1"/>
          </p:cNvSpPr>
          <p:nvPr>
            <p:ph type="body" sz="half" idx="2"/>
          </p:nvPr>
        </p:nvSpPr>
        <p:spPr>
          <a:xfrm>
            <a:off x="590396" y="2057400"/>
            <a:ext cx="5334448" cy="3811588"/>
          </a:xfrm>
        </p:spPr>
        <p:txBody>
          <a:bodyPr anchor="t">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197305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itle and Content">
    <p:spTree>
      <p:nvGrpSpPr>
        <p:cNvPr id="1" name=""/>
        <p:cNvGrpSpPr/>
        <p:nvPr/>
      </p:nvGrpSpPr>
      <p:grpSpPr>
        <a:xfrm>
          <a:off x="0" y="0"/>
          <a:ext cx="0" cy="0"/>
          <a:chOff x="0" y="0"/>
          <a:chExt cx="0" cy="0"/>
        </a:xfrm>
      </p:grpSpPr>
      <p:sp>
        <p:nvSpPr>
          <p:cNvPr id="8"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a:t>Click to edit Master title style</a:t>
            </a:r>
            <a:endParaRPr lang="en-US" dirty="0"/>
          </a:p>
        </p:txBody>
      </p:sp>
      <p:sp>
        <p:nvSpPr>
          <p:cNvPr id="4" name="Content Placeholder 3"/>
          <p:cNvSpPr>
            <a:spLocks noGrp="1"/>
          </p:cNvSpPr>
          <p:nvPr>
            <p:ph sz="half" idx="2" hasCustomPrompt="1"/>
          </p:nvPr>
        </p:nvSpPr>
        <p:spPr>
          <a:xfrm>
            <a:off x="810001" y="2222287"/>
            <a:ext cx="10571998" cy="3638764"/>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B7F6C47-B260-4BB6-8230-7D14D5CDE026}" type="datetimeFigureOut">
              <a:rPr lang="en-US" smtClean="0"/>
              <a:t>2/1/2019</a:t>
            </a:fld>
            <a:endParaRPr lang="en-US" dirty="0"/>
          </a:p>
        </p:txBody>
      </p:sp>
      <p:sp>
        <p:nvSpPr>
          <p:cNvPr id="6" name="Footer Placeholder 5"/>
          <p:cNvSpPr>
            <a:spLocks noGrp="1"/>
          </p:cNvSpPr>
          <p:nvPr>
            <p:ph type="ftr" sz="quarter" idx="11"/>
          </p:nvPr>
        </p:nvSpPr>
        <p:spPr/>
        <p:txBody>
          <a:bodyPr/>
          <a:lstStyle/>
          <a:p>
            <a:r>
              <a:rPr lang="en-ZA" dirty="0"/>
              <a:t>Add a footer </a:t>
            </a:r>
            <a:endParaRPr lang="en-US" dirty="0"/>
          </a:p>
        </p:txBody>
      </p:sp>
      <p:sp>
        <p:nvSpPr>
          <p:cNvPr id="7" name="Slide Number Placeholder 6"/>
          <p:cNvSpPr>
            <a:spLocks noGrp="1"/>
          </p:cNvSpPr>
          <p:nvPr>
            <p:ph type="sldNum" sz="quarter" idx="12"/>
          </p:nvPr>
        </p:nvSpPr>
        <p:spPr/>
        <p:txBody>
          <a:bodyPr/>
          <a:lstStyle/>
          <a:p>
            <a:fld id="{A4942799-31AF-4FF8-9D79-C1A3E01FB207}" type="slidenum">
              <a:rPr lang="en-US" smtClean="0"/>
              <a:t>‹#›</a:t>
            </a:fld>
            <a:endParaRPr lang="en-US" dirty="0"/>
          </a:p>
        </p:txBody>
      </p:sp>
    </p:spTree>
    <p:extLst>
      <p:ext uri="{BB962C8B-B14F-4D97-AF65-F5344CB8AC3E}">
        <p14:creationId xmlns:p14="http://schemas.microsoft.com/office/powerpoint/2010/main" val="1337688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489884"/>
            <a:ext cx="10561418" cy="1426004"/>
          </a:xfrm>
        </p:spPr>
        <p:txBody>
          <a:bodyPr anchor="ctr" anchorCtr="0">
            <a:normAutofit/>
          </a:bodyPr>
          <a:lstStyle>
            <a:lvl1pPr algn="ctr">
              <a:defRPr sz="4000" b="0">
                <a:ln>
                  <a:noFill/>
                </a:ln>
                <a:solidFill>
                  <a:schemeClr val="tx1"/>
                </a:solidFill>
                <a:latin typeface="+mj-lt"/>
              </a:defRPr>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FB7F6C47-B260-4BB6-8230-7D14D5CDE026}" type="datetimeFigureOut">
              <a:rPr lang="en-US" smtClean="0"/>
              <a:t>2/1/2019</a:t>
            </a:fld>
            <a:endParaRPr lang="en-US" dirty="0"/>
          </a:p>
        </p:txBody>
      </p:sp>
      <p:sp>
        <p:nvSpPr>
          <p:cNvPr id="6" name="Footer Placeholder 5"/>
          <p:cNvSpPr>
            <a:spLocks noGrp="1"/>
          </p:cNvSpPr>
          <p:nvPr>
            <p:ph type="ftr" sz="quarter" idx="11"/>
          </p:nvPr>
        </p:nvSpPr>
        <p:spPr/>
        <p:txBody>
          <a:bodyPr/>
          <a:lstStyle/>
          <a:p>
            <a:r>
              <a:rPr lang="en-ZA" dirty="0"/>
              <a:t>Add a footer </a:t>
            </a:r>
            <a:endParaRPr lang="en-US" dirty="0"/>
          </a:p>
        </p:txBody>
      </p:sp>
      <p:sp>
        <p:nvSpPr>
          <p:cNvPr id="7" name="Slide Number Placeholder 6"/>
          <p:cNvSpPr>
            <a:spLocks noGrp="1"/>
          </p:cNvSpPr>
          <p:nvPr>
            <p:ph type="sldNum" sz="quarter" idx="12"/>
          </p:nvPr>
        </p:nvSpPr>
        <p:spPr/>
        <p:txBody>
          <a:bodyPr/>
          <a:lstStyle/>
          <a:p>
            <a:fld id="{A4942799-31AF-4FF8-9D79-C1A3E01FB207}" type="slidenum">
              <a:rPr lang="en-US" smtClean="0"/>
              <a:t>‹#›</a:t>
            </a:fld>
            <a:endParaRPr lang="en-US" dirty="0"/>
          </a:p>
        </p:txBody>
      </p:sp>
      <p:sp>
        <p:nvSpPr>
          <p:cNvPr id="9" name="Content Placeholder 8">
            <a:extLst>
              <a:ext uri="{FF2B5EF4-FFF2-40B4-BE49-F238E27FC236}">
                <a16:creationId xmlns:a16="http://schemas.microsoft.com/office/drawing/2014/main" id="{EC1FEB3F-0898-4AE0-B8C4-970BF80A3766}"/>
              </a:ext>
            </a:extLst>
          </p:cNvPr>
          <p:cNvSpPr>
            <a:spLocks noGrp="1"/>
          </p:cNvSpPr>
          <p:nvPr>
            <p:ph sz="quarter" idx="14"/>
          </p:nvPr>
        </p:nvSpPr>
        <p:spPr bwMode="ltGray">
          <a:xfrm>
            <a:off x="-5291" y="-57584"/>
            <a:ext cx="12192000" cy="4851400"/>
          </a:xfrm>
          <a:custGeom>
            <a:avLst/>
            <a:gdLst>
              <a:gd name="connsiteX0" fmla="*/ 0 w 10561638"/>
              <a:gd name="connsiteY0" fmla="*/ 0 h 3937000"/>
              <a:gd name="connsiteX1" fmla="*/ 1760273 w 10561638"/>
              <a:gd name="connsiteY1" fmla="*/ 0 h 3937000"/>
              <a:gd name="connsiteX2" fmla="*/ 1760273 w 10561638"/>
              <a:gd name="connsiteY2" fmla="*/ 0 h 3937000"/>
              <a:gd name="connsiteX3" fmla="*/ 4400683 w 10561638"/>
              <a:gd name="connsiteY3" fmla="*/ 0 h 3937000"/>
              <a:gd name="connsiteX4" fmla="*/ 10561638 w 10561638"/>
              <a:gd name="connsiteY4" fmla="*/ 0 h 3937000"/>
              <a:gd name="connsiteX5" fmla="*/ 10561638 w 10561638"/>
              <a:gd name="connsiteY5" fmla="*/ 2296583 h 3937000"/>
              <a:gd name="connsiteX6" fmla="*/ 10561638 w 10561638"/>
              <a:gd name="connsiteY6" fmla="*/ 2296583 h 3937000"/>
              <a:gd name="connsiteX7" fmla="*/ 10561638 w 10561638"/>
              <a:gd name="connsiteY7" fmla="*/ 3280833 h 3937000"/>
              <a:gd name="connsiteX8" fmla="*/ 10561638 w 10561638"/>
              <a:gd name="connsiteY8" fmla="*/ 3937000 h 3937000"/>
              <a:gd name="connsiteX9" fmla="*/ 4400683 w 10561638"/>
              <a:gd name="connsiteY9" fmla="*/ 3937000 h 3937000"/>
              <a:gd name="connsiteX10" fmla="*/ 2077263 w 10561638"/>
              <a:gd name="connsiteY10" fmla="*/ 4251330 h 3937000"/>
              <a:gd name="connsiteX11" fmla="*/ 1760273 w 10561638"/>
              <a:gd name="connsiteY11" fmla="*/ 3937000 h 3937000"/>
              <a:gd name="connsiteX12" fmla="*/ 0 w 10561638"/>
              <a:gd name="connsiteY12" fmla="*/ 3937000 h 3937000"/>
              <a:gd name="connsiteX13" fmla="*/ 0 w 10561638"/>
              <a:gd name="connsiteY13" fmla="*/ 3280833 h 3937000"/>
              <a:gd name="connsiteX14" fmla="*/ 0 w 10561638"/>
              <a:gd name="connsiteY14" fmla="*/ 2296583 h 3937000"/>
              <a:gd name="connsiteX15" fmla="*/ 0 w 10561638"/>
              <a:gd name="connsiteY15" fmla="*/ 2296583 h 3937000"/>
              <a:gd name="connsiteX16" fmla="*/ 0 w 10561638"/>
              <a:gd name="connsiteY16" fmla="*/ 0 h 393700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482983 w 10561638"/>
              <a:gd name="connsiteY9" fmla="*/ 39751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343283 w 10561638"/>
              <a:gd name="connsiteY9" fmla="*/ 39878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343283 w 10561638"/>
              <a:gd name="connsiteY9" fmla="*/ 39624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343283 w 10561638"/>
              <a:gd name="connsiteY9" fmla="*/ 39243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1638" h="4251330">
                <a:moveTo>
                  <a:pt x="0" y="0"/>
                </a:moveTo>
                <a:lnTo>
                  <a:pt x="1760273" y="0"/>
                </a:lnTo>
                <a:lnTo>
                  <a:pt x="1760273" y="0"/>
                </a:lnTo>
                <a:lnTo>
                  <a:pt x="4400683" y="0"/>
                </a:lnTo>
                <a:lnTo>
                  <a:pt x="10561638" y="0"/>
                </a:lnTo>
                <a:lnTo>
                  <a:pt x="10561638" y="2296583"/>
                </a:lnTo>
                <a:lnTo>
                  <a:pt x="10561638" y="2296583"/>
                </a:lnTo>
                <a:lnTo>
                  <a:pt x="10561638" y="3280833"/>
                </a:lnTo>
                <a:lnTo>
                  <a:pt x="10561638" y="3937000"/>
                </a:lnTo>
                <a:lnTo>
                  <a:pt x="2343283" y="3924300"/>
                </a:lnTo>
                <a:lnTo>
                  <a:pt x="2077263" y="4251330"/>
                </a:lnTo>
                <a:lnTo>
                  <a:pt x="1760273" y="3937000"/>
                </a:lnTo>
                <a:lnTo>
                  <a:pt x="0" y="3937000"/>
                </a:lnTo>
                <a:lnTo>
                  <a:pt x="0" y="3280833"/>
                </a:lnTo>
                <a:lnTo>
                  <a:pt x="0" y="2296583"/>
                </a:lnTo>
                <a:lnTo>
                  <a:pt x="0" y="2296583"/>
                </a:lnTo>
                <a:lnTo>
                  <a:pt x="0" y="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effectLst>
            <a:innerShdw blurRad="63500" dist="50800" dir="5400000">
              <a:prstClr val="black">
                <a:alpha val="50000"/>
              </a:prstClr>
            </a:innerShdw>
          </a:effec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1117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nchor="ctr" anchorCtr="0"/>
          <a:lstStyle>
            <a:lvl1pPr>
              <a:defRPr b="0"/>
            </a:lvl1p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6C47-B260-4BB6-8230-7D14D5CDE026}" type="datetimeFigureOut">
              <a:rPr lang="en-US" smtClean="0"/>
              <a:t>2/1/2019</a:t>
            </a:fld>
            <a:endParaRPr lang="en-US" dirty="0"/>
          </a:p>
        </p:txBody>
      </p:sp>
      <p:sp>
        <p:nvSpPr>
          <p:cNvPr id="5" name="Footer Placeholder 4"/>
          <p:cNvSpPr>
            <a:spLocks noGrp="1"/>
          </p:cNvSpPr>
          <p:nvPr>
            <p:ph type="ftr" sz="quarter" idx="11"/>
          </p:nvPr>
        </p:nvSpPr>
        <p:spPr/>
        <p:txBody>
          <a:bodyPr/>
          <a:lstStyle/>
          <a:p>
            <a:r>
              <a:rPr lang="en-ZA" dirty="0"/>
              <a:t>Add a footer </a:t>
            </a:r>
            <a:endParaRPr lang="en-US" dirty="0"/>
          </a:p>
        </p:txBody>
      </p:sp>
      <p:sp>
        <p:nvSpPr>
          <p:cNvPr id="6" name="Slide Number Placeholder 5"/>
          <p:cNvSpPr>
            <a:spLocks noGrp="1"/>
          </p:cNvSpPr>
          <p:nvPr>
            <p:ph type="sldNum" sz="quarter" idx="12"/>
          </p:nvPr>
        </p:nvSpPr>
        <p:spPr/>
        <p:txBody>
          <a:bodyPr/>
          <a:lstStyle/>
          <a:p>
            <a:fld id="{A4942799-31AF-4FF8-9D79-C1A3E01FB207}" type="slidenum">
              <a:rPr lang="en-US" smtClean="0"/>
              <a:t>‹#›</a:t>
            </a:fld>
            <a:endParaRPr lang="en-US" dirty="0"/>
          </a:p>
        </p:txBody>
      </p:sp>
    </p:spTree>
    <p:extLst>
      <p:ext uri="{BB962C8B-B14F-4D97-AF65-F5344CB8AC3E}">
        <p14:creationId xmlns:p14="http://schemas.microsoft.com/office/powerpoint/2010/main" val="4240281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p:spPr>
        <p:txBody>
          <a:bodyPr vert="horz" lIns="91440" tIns="45720" rIns="91440" bIns="45720" rtlCol="0" anchor="ctr"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r>
              <a:rPr lang="en-ZA" dirty="0"/>
              <a:t>Add a footer</a:t>
            </a:r>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FB7F6C47-B260-4BB6-8230-7D14D5CDE026}" type="datetimeFigureOut">
              <a:rPr lang="en-US" smtClean="0"/>
              <a:t>2/1/2019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A4942799-31AF-4FF8-9D79-C1A3E01FB207}" type="slidenum">
              <a:rPr lang="en-US" smtClean="0"/>
              <a:t>‹#›</a:t>
            </a:fld>
            <a:endParaRPr lang="en-US" dirty="0"/>
          </a:p>
        </p:txBody>
      </p:sp>
    </p:spTree>
    <p:extLst>
      <p:ext uri="{BB962C8B-B14F-4D97-AF65-F5344CB8AC3E}">
        <p14:creationId xmlns:p14="http://schemas.microsoft.com/office/powerpoint/2010/main" val="3689481523"/>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87" r:id="rId3"/>
    <p:sldLayoutId id="2147483688" r:id="rId4"/>
    <p:sldLayoutId id="2147483689" r:id="rId5"/>
    <p:sldLayoutId id="2147483681" r:id="rId6"/>
    <p:sldLayoutId id="2147483690" r:id="rId7"/>
    <p:sldLayoutId id="2147483682" r:id="rId8"/>
    <p:sldLayoutId id="2147483674" r:id="rId9"/>
    <p:sldLayoutId id="2147483675" r:id="rId10"/>
    <p:sldLayoutId id="2147483677" r:id="rId11"/>
    <p:sldLayoutId id="2147483678" r:id="rId12"/>
    <p:sldLayoutId id="2147483679" r:id="rId13"/>
    <p:sldLayoutId id="2147483680" r:id="rId14"/>
    <p:sldLayoutId id="2147483683" r:id="rId15"/>
    <p:sldLayoutId id="2147483684" r:id="rId16"/>
    <p:sldLayoutId id="2147483686" r:id="rId17"/>
  </p:sldLayoutIdLst>
  <p:txStyles>
    <p:titleStyle>
      <a:lvl1pPr algn="l" defTabSz="457200" rtl="0" eaLnBrk="1" latinLnBrk="0" hangingPunct="1">
        <a:spcBef>
          <a:spcPct val="0"/>
        </a:spcBef>
        <a:buNone/>
        <a:defRPr sz="4000" b="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SzPct val="80000"/>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SzPct val="80000"/>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SzPct val="80000"/>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astanatimes.com/2016/05/number-of-organ-transplant-operations-grows-in-kazakhstan/"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hyperlink" Target="http://ectrx.org/forms/ectrxcontentshow.php?doi_id=10.6002/ect.tdtd2015.L5&amp;year=2015&amp;volume=13&amp;issue=3&amp;supplement=3&amp;makale_no=0&amp;spage_number=4&amp;content_type=PDF" TargetMode="External"/><Relationship Id="rId4" Type="http://schemas.openxmlformats.org/officeDocument/2006/relationships/hyperlink" Target="http://ectrx.org/forms/ectrxcontentshow.php?doi_id=10.6002/ect.tdtd2015.L5&amp;year=2015&amp;volume=13&am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wired.com/story/us-vs-microsoft-supreme-court-case-data/"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theguardian.com/world/2017/oct/09/what-is-behavioural-economics-richard-thaler-nobel-prize"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hyperlink" Target="http://harvardpolitics.com/united-states/a-new-kind-of-paternalism/"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hyperlink" Target="https://iea.org.uk/publications/killjoys-a-critique-of-paternalis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bbc.com/news/world-us-canada-4673918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2C5196-B40E-43CC-B7BC-6D602BCFB1B6}"/>
              </a:ext>
            </a:extLst>
          </p:cNvPr>
          <p:cNvSpPr>
            <a:spLocks noGrp="1"/>
          </p:cNvSpPr>
          <p:nvPr>
            <p:ph type="ctrTitle"/>
          </p:nvPr>
        </p:nvSpPr>
        <p:spPr/>
        <p:txBody>
          <a:bodyPr/>
          <a:lstStyle/>
          <a:p>
            <a:r>
              <a:rPr lang="en-US" dirty="0"/>
              <a:t>Economic Policy Analysis Lecture I</a:t>
            </a:r>
          </a:p>
        </p:txBody>
      </p:sp>
    </p:spTree>
    <p:extLst>
      <p:ext uri="{BB962C8B-B14F-4D97-AF65-F5344CB8AC3E}">
        <p14:creationId xmlns:p14="http://schemas.microsoft.com/office/powerpoint/2010/main" val="3112716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6498D-2480-4101-BEA1-C2190270553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Why government intervention?</a:t>
            </a:r>
          </a:p>
        </p:txBody>
      </p:sp>
      <p:pic>
        <p:nvPicPr>
          <p:cNvPr id="6" name="Content Placeholder 5">
            <a:extLst>
              <a:ext uri="{FF2B5EF4-FFF2-40B4-BE49-F238E27FC236}">
                <a16:creationId xmlns:a16="http://schemas.microsoft.com/office/drawing/2014/main" id="{21CA19B3-3AFE-4CB0-B507-DA214AB2BD6B}"/>
              </a:ext>
            </a:extLst>
          </p:cNvPr>
          <p:cNvPicPr>
            <a:picLocks noGrp="1" noChangeAspect="1"/>
          </p:cNvPicPr>
          <p:nvPr>
            <p:ph sz="half" idx="1"/>
          </p:nvPr>
        </p:nvPicPr>
        <p:blipFill>
          <a:blip r:embed="rId3"/>
          <a:stretch>
            <a:fillRect/>
          </a:stretch>
        </p:blipFill>
        <p:spPr>
          <a:xfrm>
            <a:off x="549538" y="2729602"/>
            <a:ext cx="5293351" cy="2465250"/>
          </a:xfrm>
          <a:prstGeom prst="rect">
            <a:avLst/>
          </a:prstGeom>
        </p:spPr>
      </p:pic>
      <p:sp>
        <p:nvSpPr>
          <p:cNvPr id="4" name="Content Placeholder 3">
            <a:extLst>
              <a:ext uri="{FF2B5EF4-FFF2-40B4-BE49-F238E27FC236}">
                <a16:creationId xmlns:a16="http://schemas.microsoft.com/office/drawing/2014/main" id="{9353A980-ADD3-49DF-ACFE-8E50E3F2ABCF}"/>
              </a:ext>
            </a:extLst>
          </p:cNvPr>
          <p:cNvSpPr>
            <a:spLocks noGrp="1"/>
          </p:cNvSpPr>
          <p:nvPr>
            <p:ph sz="half" idx="13"/>
          </p:nvPr>
        </p:nvSpPr>
        <p:spPr/>
        <p:txBody>
          <a:bodyPr/>
          <a:lstStyle/>
          <a:p>
            <a:pPr marL="0" indent="0">
              <a:buNone/>
            </a:pPr>
            <a:r>
              <a:rPr lang="en-US" dirty="0">
                <a:latin typeface="Times New Roman" panose="02020603050405020304" pitchFamily="18" charset="0"/>
                <a:cs typeface="Times New Roman" panose="02020603050405020304" pitchFamily="18" charset="0"/>
              </a:rPr>
              <a:t>Fundamental theorems of welfare economics:</a:t>
            </a:r>
          </a:p>
          <a:p>
            <a:r>
              <a:rPr lang="en-US" dirty="0">
                <a:latin typeface="Times New Roman" panose="02020603050405020304" pitchFamily="18" charset="0"/>
                <a:cs typeface="Times New Roman" panose="02020603050405020304" pitchFamily="18" charset="0"/>
              </a:rPr>
              <a:t>Competitive markets are </a:t>
            </a:r>
            <a:r>
              <a:rPr lang="en-US" dirty="0">
                <a:highlight>
                  <a:srgbClr val="FFFF00"/>
                </a:highlight>
                <a:latin typeface="Times New Roman" panose="02020603050405020304" pitchFamily="18" charset="0"/>
                <a:cs typeface="Times New Roman" panose="02020603050405020304" pitchFamily="18" charset="0"/>
              </a:rPr>
              <a:t>Pareto-efficient</a:t>
            </a:r>
          </a:p>
          <a:p>
            <a:r>
              <a:rPr lang="en-US" dirty="0">
                <a:latin typeface="Times New Roman" panose="02020603050405020304" pitchFamily="18" charset="0"/>
                <a:cs typeface="Times New Roman" panose="02020603050405020304" pitchFamily="18" charset="0"/>
              </a:rPr>
              <a:t>Any efficient allocation can be reached by a competitive equilibrium. </a:t>
            </a:r>
          </a:p>
        </p:txBody>
      </p:sp>
      <p:sp>
        <p:nvSpPr>
          <p:cNvPr id="5" name="TextBox 4">
            <a:extLst>
              <a:ext uri="{FF2B5EF4-FFF2-40B4-BE49-F238E27FC236}">
                <a16:creationId xmlns:a16="http://schemas.microsoft.com/office/drawing/2014/main" id="{3614D49E-5F09-430D-A437-7D77CC85DC17}"/>
              </a:ext>
            </a:extLst>
          </p:cNvPr>
          <p:cNvSpPr txBox="1"/>
          <p:nvPr/>
        </p:nvSpPr>
        <p:spPr>
          <a:xfrm>
            <a:off x="6463076" y="4056407"/>
            <a:ext cx="5179386" cy="1631216"/>
          </a:xfrm>
          <a:prstGeom prst="rect">
            <a:avLst/>
          </a:prstGeom>
          <a:solidFill>
            <a:schemeClr val="tx1"/>
          </a:solidFill>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marL="342900" indent="-342900" algn="ctr">
              <a:buAutoNum type="arabicPeriod"/>
            </a:pPr>
            <a:r>
              <a:rPr lang="en-US" sz="1600" dirty="0">
                <a:latin typeface="Times New Roman" panose="02020603050405020304" pitchFamily="18" charset="0"/>
                <a:cs typeface="Times New Roman" panose="02020603050405020304" pitchFamily="18" charset="0"/>
              </a:rPr>
              <a:t>Markets need secure property rights: police/justice to ensure that private contracts are enforceable</a:t>
            </a:r>
          </a:p>
          <a:p>
            <a:pPr algn="ctr"/>
            <a:r>
              <a:rPr lang="en-US" sz="1600" dirty="0">
                <a:latin typeface="Times New Roman" panose="02020603050405020304" pitchFamily="18" charset="0"/>
                <a:ea typeface="Tahoma" panose="020B0604030504040204" pitchFamily="34"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Secure property rights favor development of credit markets (cf. Acemoglu-Johnson)</a:t>
            </a:r>
            <a:endParaRPr lang="en-US" sz="1600" dirty="0">
              <a:latin typeface="Times New Roman" panose="02020603050405020304" pitchFamily="18" charset="0"/>
              <a:ea typeface="Tahoma" panose="020B0604030504040204" pitchFamily="34" charset="0"/>
              <a:cs typeface="Times New Roman" panose="02020603050405020304" pitchFamily="18" charset="0"/>
            </a:endParaRPr>
          </a:p>
          <a:p>
            <a:pPr algn="ctr"/>
            <a:r>
              <a:rPr lang="en-US" sz="1600" dirty="0">
                <a:latin typeface="Times New Roman" panose="02020603050405020304" pitchFamily="18" charset="0"/>
                <a:cs typeface="Times New Roman" panose="02020603050405020304" pitchFamily="18" charset="0"/>
              </a:rPr>
              <a:t>2. Government might restrict/prevent the existence of markets on moral/ethical grounds  </a:t>
            </a:r>
          </a:p>
        </p:txBody>
      </p:sp>
    </p:spTree>
    <p:extLst>
      <p:ext uri="{BB962C8B-B14F-4D97-AF65-F5344CB8AC3E}">
        <p14:creationId xmlns:p14="http://schemas.microsoft.com/office/powerpoint/2010/main" val="3895583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3FF28-EDA9-498B-BF3A-243D718DD7D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Why government intervention?</a:t>
            </a:r>
          </a:p>
        </p:txBody>
      </p:sp>
      <p:sp>
        <p:nvSpPr>
          <p:cNvPr id="3" name="Content Placeholder 2">
            <a:extLst>
              <a:ext uri="{FF2B5EF4-FFF2-40B4-BE49-F238E27FC236}">
                <a16:creationId xmlns:a16="http://schemas.microsoft.com/office/drawing/2014/main" id="{6A720854-4AFC-4B68-944A-8A368C9A8619}"/>
              </a:ext>
            </a:extLst>
          </p:cNvPr>
          <p:cNvSpPr>
            <a:spLocks noGrp="1"/>
          </p:cNvSpPr>
          <p:nvPr>
            <p:ph sz="half" idx="1"/>
          </p:nvPr>
        </p:nvSpPr>
        <p:spPr/>
        <p:txBody>
          <a:bodyPr>
            <a:normAutofit/>
          </a:bodyPr>
          <a:lstStyle/>
          <a:p>
            <a:pPr marL="0" indent="0">
              <a:buNone/>
            </a:pPr>
            <a:r>
              <a:rPr lang="en-US" sz="1800" dirty="0">
                <a:latin typeface="Times New Roman" panose="02020603050405020304" pitchFamily="18" charset="0"/>
                <a:cs typeface="Times New Roman" panose="02020603050405020304" pitchFamily="18" charset="0"/>
              </a:rPr>
              <a:t>Organ donation</a:t>
            </a:r>
          </a:p>
          <a:p>
            <a:r>
              <a:rPr lang="en-US" sz="1800" dirty="0">
                <a:latin typeface="Times New Roman" panose="02020603050405020304" pitchFamily="18" charset="0"/>
                <a:cs typeface="Times New Roman" panose="02020603050405020304" pitchFamily="18" charset="0"/>
              </a:rPr>
              <a:t>Increase in organ donation activity due to better regulation. </a:t>
            </a:r>
          </a:p>
          <a:p>
            <a:r>
              <a:rPr lang="en-US" sz="1800" dirty="0">
                <a:latin typeface="Times New Roman" panose="02020603050405020304" pitchFamily="18" charset="0"/>
                <a:cs typeface="Times New Roman" panose="02020603050405020304" pitchFamily="18" charset="0"/>
              </a:rPr>
              <a:t>High physician to population ratio in KG but low transplantation capacity. In KG, only living relative donors are accepted for a kidney transplant. More in KZ, refer here: </a:t>
            </a:r>
            <a:r>
              <a:rPr lang="en-US" sz="1800" dirty="0">
                <a:latin typeface="Times New Roman" panose="02020603050405020304" pitchFamily="18" charset="0"/>
                <a:cs typeface="Times New Roman" panose="02020603050405020304" pitchFamily="18" charset="0"/>
                <a:hlinkClick r:id="rId3"/>
              </a:rPr>
              <a:t>https://astanatimes.com/2016/05/number-of-organ-transplant-operations-grows-in-kazakhstan/</a:t>
            </a:r>
            <a:r>
              <a:rPr lang="en-US" sz="1800" dirty="0">
                <a:latin typeface="Times New Roman" panose="02020603050405020304" pitchFamily="18" charset="0"/>
                <a:cs typeface="Times New Roman" panose="02020603050405020304" pitchFamily="18" charset="0"/>
              </a:rPr>
              <a:t>  and </a:t>
            </a:r>
            <a:r>
              <a:rPr lang="en-US" sz="1800" dirty="0">
                <a:latin typeface="Times New Roman" panose="02020603050405020304" pitchFamily="18" charset="0"/>
                <a:cs typeface="Times New Roman" panose="02020603050405020304" pitchFamily="18" charset="0"/>
                <a:hlinkClick r:id="rId4"/>
              </a:rPr>
              <a:t>http://ectrx.org/forms/ectrxcontentshow.php?doi_id=10.6002/ect.tdtd2015.L5&amp;year=2015&amp;volume=13&amp;</a:t>
            </a:r>
            <a:r>
              <a:rPr lang="en-US" sz="1800" dirty="0">
                <a:latin typeface="Times New Roman" panose="02020603050405020304" pitchFamily="18" charset="0"/>
                <a:cs typeface="Times New Roman" panose="02020603050405020304" pitchFamily="18" charset="0"/>
                <a:hlinkClick r:id="rId5"/>
              </a:rPr>
              <a:t>i</a:t>
            </a:r>
            <a:r>
              <a:rPr lang="en-US" sz="1800" dirty="0">
                <a:latin typeface="Times New Roman" panose="02020603050405020304" pitchFamily="18" charset="0"/>
                <a:cs typeface="Times New Roman" panose="02020603050405020304" pitchFamily="18" charset="0"/>
                <a:hlinkClick r:id="rId5"/>
              </a:rPr>
              <a:t>ssue=3&amp;supplement=3&amp;makale_no=0&amp;spage_number=4&amp;content_type=PDF</a:t>
            </a:r>
            <a:r>
              <a:rPr lang="en-US" sz="1800" dirty="0">
                <a:latin typeface="Times New Roman" panose="02020603050405020304" pitchFamily="18" charset="0"/>
                <a:cs typeface="Times New Roman" panose="02020603050405020304" pitchFamily="18" charset="0"/>
              </a:rPr>
              <a:t> </a:t>
            </a:r>
          </a:p>
          <a:p>
            <a:r>
              <a:rPr lang="en-US" sz="1800" dirty="0">
                <a:latin typeface="Times New Roman" panose="02020603050405020304" pitchFamily="18" charset="0"/>
                <a:cs typeface="Times New Roman" panose="02020603050405020304" pitchFamily="18" charset="0"/>
              </a:rPr>
              <a:t>What are the possible policy implications for the development of organ donation and transplantation?</a:t>
            </a:r>
          </a:p>
        </p:txBody>
      </p:sp>
      <p:sp>
        <p:nvSpPr>
          <p:cNvPr id="5" name="TextBox 4">
            <a:extLst>
              <a:ext uri="{FF2B5EF4-FFF2-40B4-BE49-F238E27FC236}">
                <a16:creationId xmlns:a16="http://schemas.microsoft.com/office/drawing/2014/main" id="{8807134F-8694-4BEF-9C25-C041132BAB4A}"/>
              </a:ext>
            </a:extLst>
          </p:cNvPr>
          <p:cNvSpPr txBox="1"/>
          <p:nvPr/>
        </p:nvSpPr>
        <p:spPr>
          <a:xfrm>
            <a:off x="583926" y="5222952"/>
            <a:ext cx="5179386" cy="1323439"/>
          </a:xfrm>
          <a:prstGeom prst="rect">
            <a:avLst/>
          </a:prstGeom>
          <a:solidFill>
            <a:schemeClr val="tx1"/>
          </a:solidFill>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600" dirty="0">
                <a:ea typeface="Tahoma" panose="020B0604030504040204" pitchFamily="34" charset="0"/>
                <a:cs typeface="Tahoma" panose="020B0604030504040204" pitchFamily="34" charset="0"/>
              </a:rPr>
              <a:t>Example; U.S. 30 days extra paid leave for federal government employees and tax incentives such as in Utah that, covers up to $10,000 of unreimbursed costs such as travel, lodging and medical expenses.</a:t>
            </a:r>
          </a:p>
        </p:txBody>
      </p:sp>
      <p:pic>
        <p:nvPicPr>
          <p:cNvPr id="8" name="Picture 7">
            <a:extLst>
              <a:ext uri="{FF2B5EF4-FFF2-40B4-BE49-F238E27FC236}">
                <a16:creationId xmlns:a16="http://schemas.microsoft.com/office/drawing/2014/main" id="{6A701996-AECC-497D-AE86-6305F80A043F}"/>
              </a:ext>
            </a:extLst>
          </p:cNvPr>
          <p:cNvPicPr>
            <a:picLocks noChangeAspect="1"/>
          </p:cNvPicPr>
          <p:nvPr/>
        </p:nvPicPr>
        <p:blipFill>
          <a:blip r:embed="rId6"/>
          <a:stretch>
            <a:fillRect/>
          </a:stretch>
        </p:blipFill>
        <p:spPr>
          <a:xfrm>
            <a:off x="6478659" y="2188560"/>
            <a:ext cx="5505249" cy="4132728"/>
          </a:xfrm>
          <a:prstGeom prst="rect">
            <a:avLst/>
          </a:prstGeom>
        </p:spPr>
      </p:pic>
    </p:spTree>
    <p:extLst>
      <p:ext uri="{BB962C8B-B14F-4D97-AF65-F5344CB8AC3E}">
        <p14:creationId xmlns:p14="http://schemas.microsoft.com/office/powerpoint/2010/main" val="3378919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2EB31-E42B-4D0C-AFEC-3EBBBBE96FC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Why government intervention?</a:t>
            </a:r>
            <a:endParaRPr lang="en-US" dirty="0"/>
          </a:p>
        </p:txBody>
      </p:sp>
      <p:pic>
        <p:nvPicPr>
          <p:cNvPr id="3" name="Content Placeholder 2">
            <a:extLst>
              <a:ext uri="{FF2B5EF4-FFF2-40B4-BE49-F238E27FC236}">
                <a16:creationId xmlns:a16="http://schemas.microsoft.com/office/drawing/2014/main" id="{6D54DB1E-5196-4821-AB32-3ECE618BF505}"/>
              </a:ext>
            </a:extLst>
          </p:cNvPr>
          <p:cNvPicPr>
            <a:picLocks noGrp="1" noChangeAspect="1"/>
          </p:cNvPicPr>
          <p:nvPr>
            <p:ph sz="quarter" idx="4294967295"/>
          </p:nvPr>
        </p:nvPicPr>
        <p:blipFill>
          <a:blip r:embed="rId3"/>
          <a:stretch>
            <a:fillRect/>
          </a:stretch>
        </p:blipFill>
        <p:spPr>
          <a:xfrm>
            <a:off x="6398696" y="1303061"/>
            <a:ext cx="5335210" cy="4251877"/>
          </a:xfrm>
          <a:prstGeom prst="rect">
            <a:avLst/>
          </a:prstGeom>
        </p:spPr>
      </p:pic>
      <p:sp>
        <p:nvSpPr>
          <p:cNvPr id="7" name="Text Placeholder 6">
            <a:extLst>
              <a:ext uri="{FF2B5EF4-FFF2-40B4-BE49-F238E27FC236}">
                <a16:creationId xmlns:a16="http://schemas.microsoft.com/office/drawing/2014/main" id="{7AEDA915-86E4-4D85-B4D0-551FDABC6F00}"/>
              </a:ext>
            </a:extLst>
          </p:cNvPr>
          <p:cNvSpPr>
            <a:spLocks noGrp="1"/>
          </p:cNvSpPr>
          <p:nvPr>
            <p:ph type="body" sz="half" idx="4294967295"/>
          </p:nvPr>
        </p:nvSpPr>
        <p:spPr>
          <a:xfrm>
            <a:off x="590395" y="2249558"/>
            <a:ext cx="5334449" cy="3956049"/>
          </a:xfrm>
        </p:spPr>
        <p:txBody>
          <a:bodyPr>
            <a:noAutofit/>
          </a:bodyPr>
          <a:lstStyle/>
          <a:p>
            <a:pPr marL="0" lvl="0" indent="0" algn="just">
              <a:buNone/>
            </a:pPr>
            <a:r>
              <a:rPr lang="en-US" sz="1600" dirty="0">
                <a:latin typeface="Times New Roman" panose="02020603050405020304" pitchFamily="18" charset="0"/>
                <a:cs typeface="Times New Roman" panose="02020603050405020304" pitchFamily="18" charset="0"/>
              </a:rPr>
              <a:t>Marijuana is one of America's top-selling agricultural products. According to the Colorado Department of Revenue, combined four-year sales of marijuana for that state since it legalized cannabis in 2014 has now topped $4.5 billion.</a:t>
            </a:r>
          </a:p>
          <a:p>
            <a:pPr marL="0" lvl="0" indent="0" algn="just">
              <a:buNone/>
            </a:pPr>
            <a:r>
              <a:rPr lang="en-US" sz="1600" dirty="0">
                <a:latin typeface="Times New Roman" panose="02020603050405020304" pitchFamily="18" charset="0"/>
                <a:cs typeface="Times New Roman" panose="02020603050405020304" pitchFamily="18" charset="0"/>
              </a:rPr>
              <a:t>"... mainstream pundits like Fox News' Glenn Beck and CNN's Jack Cafferty have publicly questioned the billions spent each year fighting the endless war against drugs," per the San Francisco Chronicle in 2009.</a:t>
            </a:r>
          </a:p>
          <a:p>
            <a:pPr marL="0" lvl="0" indent="0" algn="just">
              <a:buNone/>
            </a:pPr>
            <a:r>
              <a:rPr lang="en-US" sz="1600" dirty="0">
                <a:latin typeface="Times New Roman" panose="02020603050405020304" pitchFamily="18" charset="0"/>
                <a:cs typeface="Times New Roman" panose="02020603050405020304" pitchFamily="18" charset="0"/>
              </a:rPr>
              <a:t>If marijuana was legalized and regulated, an estimated $8 billion would be saved annually in government spending on enforcement, including for the FBI and U.S.-Mexico border security.</a:t>
            </a:r>
          </a:p>
          <a:p>
            <a:pPr marL="0" lvl="0" indent="0" algn="just">
              <a:buNone/>
            </a:pPr>
            <a:r>
              <a:rPr lang="en-US" sz="1600" dirty="0">
                <a:latin typeface="Times New Roman" panose="02020603050405020304" pitchFamily="18" charset="0"/>
                <a:cs typeface="Times New Roman" panose="02020603050405020304" pitchFamily="18" charset="0"/>
              </a:rPr>
              <a:t>There are no significant fiscal reasons against U.S. legalization of marijuana.</a:t>
            </a:r>
          </a:p>
          <a:p>
            <a:pPr marL="0" indent="0">
              <a:buNone/>
            </a:pPr>
            <a:br>
              <a:rPr lang="en-US" sz="1600" dirty="0"/>
            </a:b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1546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6498D-2480-4101-BEA1-C2190270553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Why government intervention?</a:t>
            </a:r>
          </a:p>
        </p:txBody>
      </p:sp>
      <p:sp>
        <p:nvSpPr>
          <p:cNvPr id="4" name="Content Placeholder 3">
            <a:extLst>
              <a:ext uri="{FF2B5EF4-FFF2-40B4-BE49-F238E27FC236}">
                <a16:creationId xmlns:a16="http://schemas.microsoft.com/office/drawing/2014/main" id="{9353A980-ADD3-49DF-ACFE-8E50E3F2ABCF}"/>
              </a:ext>
            </a:extLst>
          </p:cNvPr>
          <p:cNvSpPr>
            <a:spLocks noGrp="1"/>
          </p:cNvSpPr>
          <p:nvPr>
            <p:ph sz="half" idx="13"/>
          </p:nvPr>
        </p:nvSpPr>
        <p:spPr/>
        <p:txBody>
          <a:bodyPr/>
          <a:lstStyle/>
          <a:p>
            <a:pPr marL="0" indent="0">
              <a:buNone/>
            </a:pPr>
            <a:r>
              <a:rPr lang="en-US" dirty="0">
                <a:latin typeface="Times New Roman" panose="02020603050405020304" pitchFamily="18" charset="0"/>
                <a:cs typeface="Times New Roman" panose="02020603050405020304" pitchFamily="18" charset="0"/>
              </a:rPr>
              <a:t>Private market provides a Pareto efficient outcome under three conditions: no externalities, perfect information and perfect competition.</a:t>
            </a:r>
          </a:p>
          <a:p>
            <a:pPr marL="0" indent="0">
              <a:buNone/>
            </a:pPr>
            <a:r>
              <a:rPr lang="en-US" dirty="0">
                <a:latin typeface="Times New Roman" panose="02020603050405020304" pitchFamily="18" charset="0"/>
                <a:cs typeface="Times New Roman" panose="02020603050405020304" pitchFamily="18" charset="0"/>
              </a:rPr>
              <a:t>When these conditions do not hold ⇒ </a:t>
            </a:r>
            <a:r>
              <a:rPr lang="en-US" dirty="0">
                <a:highlight>
                  <a:srgbClr val="FFFF00"/>
                </a:highlight>
                <a:latin typeface="Times New Roman" panose="02020603050405020304" pitchFamily="18" charset="0"/>
                <a:cs typeface="Times New Roman" panose="02020603050405020304" pitchFamily="18" charset="0"/>
              </a:rPr>
              <a:t>Market failure</a:t>
            </a:r>
          </a:p>
        </p:txBody>
      </p:sp>
      <p:pic>
        <p:nvPicPr>
          <p:cNvPr id="8" name="Picture 7">
            <a:extLst>
              <a:ext uri="{FF2B5EF4-FFF2-40B4-BE49-F238E27FC236}">
                <a16:creationId xmlns:a16="http://schemas.microsoft.com/office/drawing/2014/main" id="{7125768C-656C-4930-9736-30CD3B52D5B9}"/>
              </a:ext>
            </a:extLst>
          </p:cNvPr>
          <p:cNvPicPr>
            <a:picLocks noChangeAspect="1"/>
          </p:cNvPicPr>
          <p:nvPr/>
        </p:nvPicPr>
        <p:blipFill>
          <a:blip r:embed="rId3"/>
          <a:stretch>
            <a:fillRect/>
          </a:stretch>
        </p:blipFill>
        <p:spPr>
          <a:xfrm>
            <a:off x="338574" y="2868454"/>
            <a:ext cx="5757426" cy="2375905"/>
          </a:xfrm>
          <a:prstGeom prst="rect">
            <a:avLst/>
          </a:prstGeom>
        </p:spPr>
      </p:pic>
    </p:spTree>
    <p:extLst>
      <p:ext uri="{BB962C8B-B14F-4D97-AF65-F5344CB8AC3E}">
        <p14:creationId xmlns:p14="http://schemas.microsoft.com/office/powerpoint/2010/main" val="785431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lstStyle/>
          <a:p>
            <a:r>
              <a:rPr lang="en-US" dirty="0">
                <a:latin typeface="Times New Roman" panose="02020603050405020304" pitchFamily="18" charset="0"/>
                <a:cs typeface="Times New Roman" panose="02020603050405020304" pitchFamily="18" charset="0"/>
              </a:rPr>
              <a:t>Why government should intervene?</a:t>
            </a:r>
          </a:p>
        </p:txBody>
      </p:sp>
      <p:sp>
        <p:nvSpPr>
          <p:cNvPr id="3" name="Content Placeholder 2">
            <a:extLst>
              <a:ext uri="{FF2B5EF4-FFF2-40B4-BE49-F238E27FC236}">
                <a16:creationId xmlns:a16="http://schemas.microsoft.com/office/drawing/2014/main" id="{77EF5FD3-E825-420F-8A22-D0B5F329468F}"/>
              </a:ext>
            </a:extLst>
          </p:cNvPr>
          <p:cNvSpPr>
            <a:spLocks noGrp="1"/>
          </p:cNvSpPr>
          <p:nvPr>
            <p:ph sz="half" idx="2"/>
          </p:nvPr>
        </p:nvSpPr>
        <p:spPr/>
        <p:txBody>
          <a:bodyPr>
            <a:normAutofit/>
          </a:bodyPr>
          <a:lstStyle/>
          <a:p>
            <a:pPr marL="0" indent="0">
              <a:buNone/>
            </a:pPr>
            <a:r>
              <a:rPr lang="en-US" dirty="0">
                <a:latin typeface="Times New Roman" panose="02020603050405020304" pitchFamily="18" charset="0"/>
                <a:ea typeface="Tahoma" panose="020B0604030504040204" pitchFamily="34" charset="0"/>
                <a:cs typeface="Times New Roman" panose="02020603050405020304" pitchFamily="18" charset="0"/>
              </a:rPr>
              <a:t>Markets do not provide optimally public goods or externality producing goods. </a:t>
            </a:r>
          </a:p>
          <a:p>
            <a:pPr marL="0" indent="0">
              <a:buNone/>
            </a:pPr>
            <a:r>
              <a:rPr lang="en-US" dirty="0">
                <a:latin typeface="Times New Roman" panose="02020603050405020304" pitchFamily="18" charset="0"/>
                <a:ea typeface="Tahoma" panose="020B0604030504040204" pitchFamily="34" charset="0"/>
                <a:cs typeface="Times New Roman" panose="02020603050405020304" pitchFamily="18" charset="0"/>
              </a:rPr>
              <a:t>Can you provide examples of externality? </a:t>
            </a:r>
            <a:br>
              <a:rPr lang="en-US" dirty="0">
                <a:latin typeface="Times New Roman" panose="02020603050405020304" pitchFamily="18" charset="0"/>
                <a:ea typeface="Tahoma" panose="020B0604030504040204" pitchFamily="34" charset="0"/>
                <a:cs typeface="Times New Roman" panose="02020603050405020304" pitchFamily="18" charset="0"/>
              </a:rPr>
            </a:br>
            <a:r>
              <a:rPr lang="en-US" dirty="0">
                <a:latin typeface="Times New Roman" panose="02020603050405020304" pitchFamily="18" charset="0"/>
                <a:ea typeface="Tahoma" panose="020B0604030504040204" pitchFamily="34" charset="0"/>
                <a:cs typeface="Times New Roman" panose="02020603050405020304" pitchFamily="18" charset="0"/>
              </a:rPr>
              <a:t>-Negative vs. positive externality</a:t>
            </a:r>
          </a:p>
          <a:p>
            <a:pPr marL="0" indent="0">
              <a:buNone/>
            </a:pPr>
            <a:r>
              <a:rPr lang="en-US" dirty="0">
                <a:latin typeface="Times New Roman" panose="02020603050405020304" pitchFamily="18" charset="0"/>
                <a:ea typeface="Tahoma" panose="020B0604030504040204" pitchFamily="34" charset="0"/>
                <a:cs typeface="Times New Roman" panose="02020603050405020304" pitchFamily="18" charset="0"/>
              </a:rPr>
              <a:t>Can you provide examples of public goods? </a:t>
            </a:r>
            <a:br>
              <a:rPr lang="en-US" dirty="0">
                <a:latin typeface="Times New Roman" panose="02020603050405020304" pitchFamily="18" charset="0"/>
                <a:ea typeface="Tahoma" panose="020B0604030504040204" pitchFamily="34" charset="0"/>
                <a:cs typeface="Times New Roman" panose="02020603050405020304" pitchFamily="18" charset="0"/>
              </a:rPr>
            </a:br>
            <a:r>
              <a:rPr lang="en-US" dirty="0">
                <a:latin typeface="Times New Roman" panose="02020603050405020304" pitchFamily="18" charset="0"/>
                <a:ea typeface="Tahoma" panose="020B0604030504040204" pitchFamily="34"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The classical definition of a public good is one that is </a:t>
            </a:r>
            <a:r>
              <a:rPr lang="en-US" dirty="0">
                <a:highlight>
                  <a:srgbClr val="FFFF00"/>
                </a:highlight>
                <a:latin typeface="Times New Roman" panose="02020603050405020304" pitchFamily="18" charset="0"/>
                <a:cs typeface="Times New Roman" panose="02020603050405020304" pitchFamily="18" charset="0"/>
              </a:rPr>
              <a:t>non‐excludable </a:t>
            </a:r>
            <a:r>
              <a:rPr lang="en-US" dirty="0">
                <a:latin typeface="Times New Roman" panose="02020603050405020304" pitchFamily="18" charset="0"/>
                <a:cs typeface="Times New Roman" panose="02020603050405020304" pitchFamily="18" charset="0"/>
              </a:rPr>
              <a:t>and </a:t>
            </a:r>
            <a:r>
              <a:rPr lang="en-US" dirty="0">
                <a:highlight>
                  <a:srgbClr val="FFFF00"/>
                </a:highlight>
                <a:latin typeface="Times New Roman" panose="02020603050405020304" pitchFamily="18" charset="0"/>
                <a:cs typeface="Times New Roman" panose="02020603050405020304" pitchFamily="18" charset="0"/>
              </a:rPr>
              <a:t>non‐rivalrous</a:t>
            </a:r>
            <a:r>
              <a:rPr lang="en-US"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29462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lstStyle/>
          <a:p>
            <a:r>
              <a:rPr lang="en-US" dirty="0">
                <a:latin typeface="Times New Roman" panose="02020603050405020304" pitchFamily="18" charset="0"/>
                <a:cs typeface="Times New Roman" panose="02020603050405020304" pitchFamily="18" charset="0"/>
              </a:rPr>
              <a:t>Why government should intervene?</a:t>
            </a:r>
          </a:p>
        </p:txBody>
      </p:sp>
      <p:sp>
        <p:nvSpPr>
          <p:cNvPr id="3" name="Content Placeholder 2">
            <a:extLst>
              <a:ext uri="{FF2B5EF4-FFF2-40B4-BE49-F238E27FC236}">
                <a16:creationId xmlns:a16="http://schemas.microsoft.com/office/drawing/2014/main" id="{77EF5FD3-E825-420F-8A22-D0B5F329468F}"/>
              </a:ext>
            </a:extLst>
          </p:cNvPr>
          <p:cNvSpPr>
            <a:spLocks noGrp="1"/>
          </p:cNvSpPr>
          <p:nvPr>
            <p:ph sz="half" idx="2"/>
          </p:nvPr>
        </p:nvSpPr>
        <p:spPr>
          <a:xfrm>
            <a:off x="810001" y="2222287"/>
            <a:ext cx="10838660" cy="3638764"/>
          </a:xfrm>
        </p:spPr>
        <p:txBody>
          <a:bodyPr>
            <a:normAutofit fontScale="70000" lnSpcReduction="20000"/>
          </a:bodyPr>
          <a:lstStyle/>
          <a:p>
            <a:pPr marL="0" indent="0">
              <a:buNone/>
            </a:pPr>
            <a:r>
              <a:rPr lang="en-US" dirty="0">
                <a:highlight>
                  <a:srgbClr val="FFFF00"/>
                </a:highlight>
                <a:latin typeface="Times New Roman" panose="02020603050405020304" pitchFamily="18" charset="0"/>
                <a:ea typeface="Tahoma" panose="020B0604030504040204" pitchFamily="34" charset="0"/>
                <a:cs typeface="Times New Roman" panose="02020603050405020304" pitchFamily="18" charset="0"/>
              </a:rPr>
              <a:t>When some agents have more information than others, markets fail. </a:t>
            </a:r>
          </a:p>
          <a:p>
            <a:pPr marL="0" indent="0">
              <a:buNone/>
            </a:pPr>
            <a:r>
              <a:rPr lang="en-US" dirty="0">
                <a:latin typeface="Times New Roman" panose="02020603050405020304" pitchFamily="18" charset="0"/>
                <a:ea typeface="Tahoma" panose="020B0604030504040204" pitchFamily="34" charset="0"/>
                <a:cs typeface="Times New Roman" panose="02020603050405020304" pitchFamily="18" charset="0"/>
              </a:rPr>
              <a:t>-&gt; Adverse selection in health insurance </a:t>
            </a:r>
          </a:p>
          <a:p>
            <a:pPr marL="0" indent="0">
              <a:buNone/>
            </a:pPr>
            <a:r>
              <a:rPr lang="en-US" dirty="0">
                <a:latin typeface="Times New Roman" panose="02020603050405020304" pitchFamily="18" charset="0"/>
                <a:ea typeface="Tahoma" panose="020B0604030504040204" pitchFamily="34" charset="0"/>
                <a:cs typeface="Times New Roman" panose="02020603050405020304" pitchFamily="18" charset="0"/>
              </a:rPr>
              <a:t>Healthy people drop out of private market → Mandated coverage could make everyone better off</a:t>
            </a:r>
          </a:p>
          <a:p>
            <a:pPr marL="0" indent="0">
              <a:buNone/>
            </a:pPr>
            <a:r>
              <a:rPr lang="en-US" dirty="0">
                <a:latin typeface="Times New Roman" panose="02020603050405020304" pitchFamily="18" charset="0"/>
                <a:ea typeface="Tahoma" panose="020B0604030504040204" pitchFamily="34"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Adverse selection</a:t>
            </a:r>
            <a:r>
              <a:rPr lang="en-US" dirty="0">
                <a:latin typeface="Times New Roman" panose="02020603050405020304" pitchFamily="18" charset="0"/>
                <a:cs typeface="Times New Roman" panose="02020603050405020304" pitchFamily="18" charset="0"/>
              </a:rPr>
              <a:t> can be defined as strategic behavior by the more informed partner in a contract against the interest of the less informed partner(s). In the </a:t>
            </a:r>
            <a:r>
              <a:rPr lang="en-US" b="1" dirty="0">
                <a:latin typeface="Times New Roman" panose="02020603050405020304" pitchFamily="18" charset="0"/>
                <a:cs typeface="Times New Roman" panose="02020603050405020304" pitchFamily="18" charset="0"/>
              </a:rPr>
              <a:t>health insurance</a:t>
            </a:r>
            <a:r>
              <a:rPr lang="en-US" dirty="0">
                <a:latin typeface="Times New Roman" panose="02020603050405020304" pitchFamily="18" charset="0"/>
                <a:cs typeface="Times New Roman" panose="02020603050405020304" pitchFamily="18" charset="0"/>
              </a:rPr>
              <a:t> field, this manifests itself through healthy people choosing managed </a:t>
            </a:r>
            <a:r>
              <a:rPr lang="en-US" b="1" dirty="0">
                <a:latin typeface="Times New Roman" panose="02020603050405020304" pitchFamily="18" charset="0"/>
                <a:cs typeface="Times New Roman" panose="02020603050405020304" pitchFamily="18" charset="0"/>
              </a:rPr>
              <a:t>care</a:t>
            </a:r>
            <a:r>
              <a:rPr lang="en-US" dirty="0">
                <a:latin typeface="Times New Roman" panose="02020603050405020304" pitchFamily="18" charset="0"/>
                <a:cs typeface="Times New Roman" panose="02020603050405020304" pitchFamily="18" charset="0"/>
              </a:rPr>
              <a:t> and less healthy people choosing more generous </a:t>
            </a:r>
            <a:r>
              <a:rPr lang="en-US" b="1" dirty="0">
                <a:latin typeface="Times New Roman" panose="02020603050405020304" pitchFamily="18" charset="0"/>
                <a:cs typeface="Times New Roman" panose="02020603050405020304" pitchFamily="18" charset="0"/>
              </a:rPr>
              <a:t>plans)</a:t>
            </a:r>
            <a:endParaRPr lang="en-US" dirty="0">
              <a:latin typeface="Times New Roman" panose="02020603050405020304" pitchFamily="18" charset="0"/>
              <a:ea typeface="Tahoma" panose="020B0604030504040204" pitchFamily="34" charset="0"/>
              <a:cs typeface="Times New Roman" panose="02020603050405020304" pitchFamily="18" charset="0"/>
            </a:endParaRPr>
          </a:p>
          <a:p>
            <a:pPr marL="0" indent="0">
              <a:buNone/>
            </a:pPr>
            <a:r>
              <a:rPr lang="en-US" dirty="0">
                <a:highlight>
                  <a:srgbClr val="FFFF00"/>
                </a:highlight>
                <a:latin typeface="Times New Roman" panose="02020603050405020304" pitchFamily="18" charset="0"/>
                <a:cs typeface="Times New Roman" panose="02020603050405020304" pitchFamily="18" charset="0"/>
              </a:rPr>
              <a:t>When markets are not competitive, there is role for government regulation</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-&gt; natural monopolies such as electricity and telephones</a:t>
            </a:r>
          </a:p>
          <a:p>
            <a:pPr marL="0" indent="0">
              <a:buNone/>
            </a:pPr>
            <a:r>
              <a:rPr lang="en-US" dirty="0">
                <a:latin typeface="Times New Roman" panose="02020603050405020304" pitchFamily="18" charset="0"/>
                <a:cs typeface="Times New Roman" panose="02020603050405020304" pitchFamily="18" charset="0"/>
              </a:rPr>
              <a:t>-&gt; the United States vs Microsoft case (read more here: </a:t>
            </a:r>
            <a:r>
              <a:rPr lang="en-US" dirty="0">
                <a:latin typeface="Times New Roman" panose="02020603050405020304" pitchFamily="18" charset="0"/>
                <a:cs typeface="Times New Roman" panose="02020603050405020304" pitchFamily="18" charset="0"/>
                <a:hlinkClick r:id="rId3"/>
              </a:rPr>
              <a:t>https://www.wired.com/story/us-vs-microsoft-supreme-court-case-data/</a:t>
            </a:r>
            <a:r>
              <a:rPr lang="en-US" dirty="0">
                <a:latin typeface="Times New Roman" panose="02020603050405020304" pitchFamily="18" charset="0"/>
                <a:cs typeface="Times New Roman" panose="02020603050405020304" pitchFamily="18" charset="0"/>
              </a:rPr>
              <a:t> ) </a:t>
            </a: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694424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6498D-2480-4101-BEA1-C2190270553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Why government intervention?</a:t>
            </a:r>
          </a:p>
        </p:txBody>
      </p:sp>
      <p:sp>
        <p:nvSpPr>
          <p:cNvPr id="4" name="Content Placeholder 3">
            <a:extLst>
              <a:ext uri="{FF2B5EF4-FFF2-40B4-BE49-F238E27FC236}">
                <a16:creationId xmlns:a16="http://schemas.microsoft.com/office/drawing/2014/main" id="{9353A980-ADD3-49DF-ACFE-8E50E3F2ABCF}"/>
              </a:ext>
            </a:extLst>
          </p:cNvPr>
          <p:cNvSpPr>
            <a:spLocks noGrp="1"/>
          </p:cNvSpPr>
          <p:nvPr>
            <p:ph sz="half" idx="13"/>
          </p:nvPr>
        </p:nvSpPr>
        <p:spPr>
          <a:xfrm>
            <a:off x="6456099" y="125585"/>
            <a:ext cx="5186363" cy="5485737"/>
          </a:xfrm>
        </p:spPr>
        <p:txBody>
          <a:bodyPr>
            <a:normAutofit fontScale="70000" lnSpcReduction="20000"/>
          </a:bodyPr>
          <a:lstStyle/>
          <a:p>
            <a:pPr marL="0" indent="0">
              <a:buNone/>
            </a:pPr>
            <a:r>
              <a:rPr lang="en-US" dirty="0">
                <a:latin typeface="Times New Roman" panose="02020603050405020304" pitchFamily="18" charset="0"/>
                <a:cs typeface="Times New Roman" panose="02020603050405020304" pitchFamily="18" charset="0"/>
              </a:rPr>
              <a:t>Recent addition to the list of potential failures that motivate government intervention: </a:t>
            </a:r>
            <a:r>
              <a:rPr lang="en-US" dirty="0">
                <a:highlight>
                  <a:srgbClr val="FFFF00"/>
                </a:highlight>
                <a:latin typeface="Times New Roman" panose="02020603050405020304" pitchFamily="18" charset="0"/>
                <a:cs typeface="Times New Roman" panose="02020603050405020304" pitchFamily="18" charset="0"/>
              </a:rPr>
              <a:t>people are not fully rational</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The foundation for behavioral economics (cf. Kahneman and Tversky 1979): </a:t>
            </a:r>
            <a:r>
              <a:rPr lang="en-US" dirty="0">
                <a:latin typeface="Times New Roman" panose="02020603050405020304" pitchFamily="18" charset="0"/>
                <a:cs typeface="Times New Roman" panose="02020603050405020304" pitchFamily="18" charset="0"/>
                <a:hlinkClick r:id="rId3"/>
              </a:rPr>
              <a:t>https://www.theguardian.com/world/2017/oct/09/what-is-behavioural-economics-richard-thaler-nobel-prize</a:t>
            </a: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Eating sugary food, drinking alcohol and smoking cigarettes are legal activities. But politicians still use the law to discourage them. They raise their price, prohibit or limit their advertisement, restrict where they can be sold and consumed, and sometimes ban them outright. These politicians thereby violate John Stuart Mill’s famous principle that people should be free to do whatever they like, provided they harm no one but themselves.</a:t>
            </a:r>
          </a:p>
          <a:p>
            <a:pPr marL="0" indent="0">
              <a:buNone/>
            </a:pPr>
            <a:endParaRPr lang="en-US"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614D49E-5F09-430D-A437-7D77CC85DC17}"/>
              </a:ext>
            </a:extLst>
          </p:cNvPr>
          <p:cNvSpPr txBox="1"/>
          <p:nvPr/>
        </p:nvSpPr>
        <p:spPr>
          <a:xfrm>
            <a:off x="6463076" y="4916533"/>
            <a:ext cx="5179386" cy="1077218"/>
          </a:xfrm>
          <a:prstGeom prst="rect">
            <a:avLst/>
          </a:prstGeom>
          <a:solidFill>
            <a:schemeClr val="tx1"/>
          </a:solidFill>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600" dirty="0">
                <a:latin typeface="Times New Roman" panose="02020603050405020304" pitchFamily="18" charset="0"/>
                <a:cs typeface="Times New Roman" panose="02020603050405020304" pitchFamily="18" charset="0"/>
              </a:rPr>
              <a:t>Government paternalism switched from public morality to public health. The  usual  targets are alcohol, tobacco, ‘ junk food’ and sugary drinks, with e-cigarettes and gambling products sometimes thrown into the mix.</a:t>
            </a:r>
          </a:p>
        </p:txBody>
      </p:sp>
      <p:pic>
        <p:nvPicPr>
          <p:cNvPr id="3" name="Picture 2">
            <a:extLst>
              <a:ext uri="{FF2B5EF4-FFF2-40B4-BE49-F238E27FC236}">
                <a16:creationId xmlns:a16="http://schemas.microsoft.com/office/drawing/2014/main" id="{164F13EA-7726-40B2-953A-F9FD483451BC}"/>
              </a:ext>
            </a:extLst>
          </p:cNvPr>
          <p:cNvPicPr>
            <a:picLocks noChangeAspect="1"/>
          </p:cNvPicPr>
          <p:nvPr/>
        </p:nvPicPr>
        <p:blipFill>
          <a:blip r:embed="rId4"/>
          <a:stretch>
            <a:fillRect/>
          </a:stretch>
        </p:blipFill>
        <p:spPr>
          <a:xfrm>
            <a:off x="704790" y="2353090"/>
            <a:ext cx="4868793" cy="2921276"/>
          </a:xfrm>
          <a:prstGeom prst="rect">
            <a:avLst/>
          </a:prstGeom>
        </p:spPr>
      </p:pic>
    </p:spTree>
    <p:extLst>
      <p:ext uri="{BB962C8B-B14F-4D97-AF65-F5344CB8AC3E}">
        <p14:creationId xmlns:p14="http://schemas.microsoft.com/office/powerpoint/2010/main" val="381498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6498D-2480-4101-BEA1-C2190270553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Why government intervention?</a:t>
            </a:r>
          </a:p>
        </p:txBody>
      </p:sp>
      <p:sp>
        <p:nvSpPr>
          <p:cNvPr id="4" name="Content Placeholder 3">
            <a:extLst>
              <a:ext uri="{FF2B5EF4-FFF2-40B4-BE49-F238E27FC236}">
                <a16:creationId xmlns:a16="http://schemas.microsoft.com/office/drawing/2014/main" id="{9353A980-ADD3-49DF-ACFE-8E50E3F2ABCF}"/>
              </a:ext>
            </a:extLst>
          </p:cNvPr>
          <p:cNvSpPr>
            <a:spLocks noGrp="1"/>
          </p:cNvSpPr>
          <p:nvPr>
            <p:ph sz="half" idx="13"/>
          </p:nvPr>
        </p:nvSpPr>
        <p:spPr>
          <a:xfrm>
            <a:off x="6416342" y="686131"/>
            <a:ext cx="5186363" cy="5485737"/>
          </a:xfrm>
        </p:spPr>
        <p:txBody>
          <a:bodyPr>
            <a:normAutofit fontScale="62500" lnSpcReduction="20000"/>
          </a:bodyPr>
          <a:lstStyle/>
          <a:p>
            <a:pPr marL="0" indent="0">
              <a:buNone/>
            </a:pPr>
            <a:r>
              <a:rPr lang="en-US" dirty="0">
                <a:latin typeface="Times New Roman" panose="02020603050405020304" pitchFamily="18" charset="0"/>
                <a:cs typeface="Times New Roman" panose="02020603050405020304" pitchFamily="18" charset="0"/>
              </a:rPr>
              <a:t>In many situations, individuals may not or do not seem to act in their best interests [e.g., many individuals are not able to save for retirement]</a:t>
            </a:r>
          </a:p>
          <a:p>
            <a:pPr marL="0" indent="0">
              <a:buNone/>
            </a:pPr>
            <a:r>
              <a:rPr lang="en-US" dirty="0">
                <a:latin typeface="Times New Roman" panose="02020603050405020304" pitchFamily="18" charset="0"/>
                <a:cs typeface="Times New Roman" panose="02020603050405020304" pitchFamily="18" charset="0"/>
              </a:rPr>
              <a:t>Two Polar Views on such situations:</a:t>
            </a:r>
          </a:p>
          <a:p>
            <a:pPr marL="0" indent="0">
              <a:buNone/>
            </a:pPr>
            <a:r>
              <a:rPr lang="en-US" dirty="0">
                <a:latin typeface="Times New Roman" panose="02020603050405020304" pitchFamily="18" charset="0"/>
                <a:cs typeface="Times New Roman" panose="02020603050405020304" pitchFamily="18" charset="0"/>
              </a:rPr>
              <a:t>1) Paternalism [Libertarian Chicago View] Individual failures do not exist and govt wants to impose its own preferences against individuals’ will</a:t>
            </a:r>
          </a:p>
          <a:p>
            <a:pPr marL="0" indent="0">
              <a:buNone/>
            </a:pPr>
            <a:r>
              <a:rPr lang="en-US" dirty="0">
                <a:latin typeface="Times New Roman" panose="02020603050405020304" pitchFamily="18" charset="0"/>
                <a:cs typeface="Times New Roman" panose="02020603050405020304" pitchFamily="18" charset="0"/>
              </a:rPr>
              <a:t>2) Individual Failures [Behavioral Economics View] Individual Failures exist: Self-control problems, Cognitive Limitations</a:t>
            </a:r>
          </a:p>
          <a:p>
            <a:pPr marL="0" indent="0">
              <a:buNone/>
            </a:pPr>
            <a:r>
              <a:rPr lang="en-US" dirty="0">
                <a:latin typeface="Times New Roman" panose="02020603050405020304" pitchFamily="18" charset="0"/>
                <a:cs typeface="Times New Roman" panose="02020603050405020304" pitchFamily="18" charset="0"/>
              </a:rPr>
              <a:t>Key way to distinguish those 2 views: Under Paternalism, individuals should be opposed to govt interventions. If individuals understand they have failures, they will tend to support government interventions.</a:t>
            </a:r>
          </a:p>
          <a:p>
            <a:pPr marL="0" indent="0">
              <a:buNone/>
            </a:pPr>
            <a:r>
              <a:rPr lang="en-US" dirty="0">
                <a:latin typeface="Times New Roman" panose="02020603050405020304" pitchFamily="18" charset="0"/>
                <a:cs typeface="Times New Roman" panose="02020603050405020304" pitchFamily="18" charset="0"/>
              </a:rPr>
              <a:t>Read more: </a:t>
            </a:r>
            <a:r>
              <a:rPr lang="en-US" dirty="0">
                <a:latin typeface="Times New Roman" panose="02020603050405020304" pitchFamily="18" charset="0"/>
                <a:cs typeface="Times New Roman" panose="02020603050405020304" pitchFamily="18" charset="0"/>
                <a:hlinkClick r:id="rId3"/>
              </a:rPr>
              <a:t>http://harvardpolitics.com/united-states/a-new-kind-of-paternalism/</a:t>
            </a: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hlinkClick r:id="rId4"/>
              </a:rPr>
              <a:t>https://iea.org.uk/publications/killjoys-a-critique-of-paternalism/</a:t>
            </a:r>
            <a:r>
              <a:rPr lang="en-US" dirty="0">
                <a:latin typeface="Times New Roman" panose="02020603050405020304" pitchFamily="18" charset="0"/>
                <a:cs typeface="Times New Roman" panose="02020603050405020304" pitchFamily="18" charset="0"/>
              </a:rPr>
              <a:t> </a:t>
            </a:r>
          </a:p>
        </p:txBody>
      </p:sp>
      <p:pic>
        <p:nvPicPr>
          <p:cNvPr id="3" name="Picture 2">
            <a:extLst>
              <a:ext uri="{FF2B5EF4-FFF2-40B4-BE49-F238E27FC236}">
                <a16:creationId xmlns:a16="http://schemas.microsoft.com/office/drawing/2014/main" id="{164F13EA-7726-40B2-953A-F9FD483451BC}"/>
              </a:ext>
            </a:extLst>
          </p:cNvPr>
          <p:cNvPicPr>
            <a:picLocks noChangeAspect="1"/>
          </p:cNvPicPr>
          <p:nvPr/>
        </p:nvPicPr>
        <p:blipFill>
          <a:blip r:embed="rId5"/>
          <a:stretch>
            <a:fillRect/>
          </a:stretch>
        </p:blipFill>
        <p:spPr>
          <a:xfrm>
            <a:off x="704790" y="2353090"/>
            <a:ext cx="4868793" cy="2921276"/>
          </a:xfrm>
          <a:prstGeom prst="rect">
            <a:avLst/>
          </a:prstGeom>
        </p:spPr>
      </p:pic>
    </p:spTree>
    <p:extLst>
      <p:ext uri="{BB962C8B-B14F-4D97-AF65-F5344CB8AC3E}">
        <p14:creationId xmlns:p14="http://schemas.microsoft.com/office/powerpoint/2010/main" val="2380501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6498D-2480-4101-BEA1-C2190270553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Why government intervention?</a:t>
            </a:r>
          </a:p>
        </p:txBody>
      </p:sp>
      <p:pic>
        <p:nvPicPr>
          <p:cNvPr id="8" name="Picture 7">
            <a:extLst>
              <a:ext uri="{FF2B5EF4-FFF2-40B4-BE49-F238E27FC236}">
                <a16:creationId xmlns:a16="http://schemas.microsoft.com/office/drawing/2014/main" id="{8059D8CB-76BF-4DE5-A12B-DADEF080B60E}"/>
              </a:ext>
            </a:extLst>
          </p:cNvPr>
          <p:cNvPicPr>
            <a:picLocks noChangeAspect="1"/>
          </p:cNvPicPr>
          <p:nvPr/>
        </p:nvPicPr>
        <p:blipFill>
          <a:blip r:embed="rId3"/>
          <a:stretch>
            <a:fillRect/>
          </a:stretch>
        </p:blipFill>
        <p:spPr>
          <a:xfrm>
            <a:off x="6731690" y="945260"/>
            <a:ext cx="4400550" cy="5448300"/>
          </a:xfrm>
          <a:prstGeom prst="rect">
            <a:avLst/>
          </a:prstGeom>
        </p:spPr>
      </p:pic>
      <p:sp>
        <p:nvSpPr>
          <p:cNvPr id="9" name="Content Placeholder 3">
            <a:extLst>
              <a:ext uri="{FF2B5EF4-FFF2-40B4-BE49-F238E27FC236}">
                <a16:creationId xmlns:a16="http://schemas.microsoft.com/office/drawing/2014/main" id="{FE2CE40B-5A8A-4F0F-8336-70FBDF2E5135}"/>
              </a:ext>
            </a:extLst>
          </p:cNvPr>
          <p:cNvSpPr txBox="1">
            <a:spLocks/>
          </p:cNvSpPr>
          <p:nvPr/>
        </p:nvSpPr>
        <p:spPr>
          <a:xfrm>
            <a:off x="810672" y="1865574"/>
            <a:ext cx="5186363" cy="5485737"/>
          </a:xfrm>
          <a:prstGeom prst="rect">
            <a:avLst/>
          </a:prstGeom>
          <a:effectLst/>
        </p:spPr>
        <p:txBody>
          <a:bodyPr vert="horz" lIns="91440" tIns="45720" rIns="91440" bIns="45720" rtlCol="0" anchor="t" anchorCtr="0">
            <a:normAutofit/>
          </a:bodyPr>
          <a:lstStyle>
            <a:lvl1pPr marL="342900" indent="-342900" algn="l" defTabSz="457200" rtl="0" eaLnBrk="1" latinLnBrk="0" hangingPunct="1">
              <a:spcBef>
                <a:spcPct val="20000"/>
              </a:spcBef>
              <a:spcAft>
                <a:spcPts val="600"/>
              </a:spcAft>
              <a:buClr>
                <a:schemeClr val="accent1"/>
              </a:buClr>
              <a:buSzPct val="80000"/>
              <a:buFont typeface="Wingdings 2" charset="2"/>
              <a:buChar char=""/>
              <a:defRPr sz="2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SzPct val="80000"/>
              <a:buFont typeface="Wingdings 2" charset="2"/>
              <a:buChar char=""/>
              <a:defRPr sz="24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SzPct val="80000"/>
              <a:buFont typeface="Wingdings 2"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SzPct val="80000"/>
              <a:buFont typeface="Wingdings 2" charset="2"/>
              <a:buChar char=""/>
              <a:defRPr sz="18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SzPct val="80000"/>
              <a:buFont typeface="Wingdings 2" charset="2"/>
              <a:buChar char=""/>
              <a:defRPr sz="18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Font typeface="Wingdings 2" charset="2"/>
              <a:buNone/>
            </a:pPr>
            <a:endParaRPr lang="en-US"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026793A0-007F-450A-AD55-616D006664F2}"/>
              </a:ext>
            </a:extLst>
          </p:cNvPr>
          <p:cNvSpPr/>
          <p:nvPr/>
        </p:nvSpPr>
        <p:spPr>
          <a:xfrm>
            <a:off x="302844" y="1865574"/>
            <a:ext cx="6522025" cy="4278094"/>
          </a:xfrm>
          <a:prstGeom prst="rect">
            <a:avLst/>
          </a:prstGeom>
        </p:spPr>
        <p:txBody>
          <a:bodyPr wrap="square">
            <a:spAutoFit/>
          </a:bodyPr>
          <a:lstStyle/>
          <a:p>
            <a:r>
              <a:rPr lang="en-US" sz="1600" dirty="0">
                <a:highlight>
                  <a:srgbClr val="FFFF00"/>
                </a:highlight>
                <a:latin typeface="Times New Roman" panose="02020603050405020304" pitchFamily="18" charset="0"/>
                <a:cs typeface="Times New Roman" panose="02020603050405020304" pitchFamily="18" charset="0"/>
              </a:rPr>
              <a:t>Why might we be attracted to policies or interventions that are called paternalistic in public health?</a:t>
            </a:r>
          </a:p>
          <a:p>
            <a:r>
              <a:rPr lang="en-US" sz="1600" dirty="0">
                <a:latin typeface="Times New Roman" panose="02020603050405020304" pitchFamily="18" charset="0"/>
                <a:cs typeface="Times New Roman" panose="02020603050405020304" pitchFamily="18" charset="0"/>
              </a:rPr>
              <a:t>1. BECAUSE THEY CAN HELP REDUCE THE BURDEN</a:t>
            </a:r>
          </a:p>
          <a:p>
            <a:r>
              <a:rPr lang="en-US" sz="1600" dirty="0">
                <a:latin typeface="Times New Roman" panose="02020603050405020304" pitchFamily="18" charset="0"/>
                <a:cs typeface="Times New Roman" panose="02020603050405020304" pitchFamily="18" charset="0"/>
              </a:rPr>
              <a:t>OF NONCOMMUNICABLE DISEASES AND INJURIES.</a:t>
            </a:r>
          </a:p>
          <a:p>
            <a:r>
              <a:rPr lang="en-US" sz="1600" dirty="0">
                <a:latin typeface="Times New Roman" panose="02020603050405020304" pitchFamily="18" charset="0"/>
                <a:cs typeface="Times New Roman" panose="02020603050405020304" pitchFamily="18" charset="0"/>
              </a:rPr>
              <a:t>(ex; public health increasingly became interested in policies and</a:t>
            </a:r>
          </a:p>
          <a:p>
            <a:r>
              <a:rPr lang="en-US" sz="1600" dirty="0">
                <a:latin typeface="Times New Roman" panose="02020603050405020304" pitchFamily="18" charset="0"/>
                <a:cs typeface="Times New Roman" panose="02020603050405020304" pitchFamily="18" charset="0"/>
              </a:rPr>
              <a:t>interventions aimed at changing people's lifestyles in ways that would protect or promote their health such as, eat healthier, exercise etc.)</a:t>
            </a:r>
          </a:p>
          <a:p>
            <a:r>
              <a:rPr lang="en-US" sz="1600" dirty="0">
                <a:latin typeface="Times New Roman" panose="02020603050405020304" pitchFamily="18" charset="0"/>
                <a:cs typeface="Times New Roman" panose="02020603050405020304" pitchFamily="18" charset="0"/>
              </a:rPr>
              <a:t>2. BECAUSE THEY CAN BE MORE EFFECTIVE OR</a:t>
            </a:r>
          </a:p>
          <a:p>
            <a:r>
              <a:rPr lang="en-US" sz="1600" dirty="0">
                <a:latin typeface="Times New Roman" panose="02020603050405020304" pitchFamily="18" charset="0"/>
                <a:cs typeface="Times New Roman" panose="02020603050405020304" pitchFamily="18" charset="0"/>
              </a:rPr>
              <a:t>EFFICIENT. </a:t>
            </a:r>
          </a:p>
          <a:p>
            <a:r>
              <a:rPr lang="en-US" sz="1600" dirty="0">
                <a:latin typeface="Times New Roman" panose="02020603050405020304" pitchFamily="18" charset="0"/>
                <a:cs typeface="Times New Roman" panose="02020603050405020304" pitchFamily="18" charset="0"/>
              </a:rPr>
              <a:t>(ex; pass a law requiring the labelling of trans fat content in foods so as to reduce the incidence of heart attacks and heart disease in the population) </a:t>
            </a:r>
          </a:p>
          <a:p>
            <a:r>
              <a:rPr lang="en-US" sz="1600" dirty="0">
                <a:latin typeface="Times New Roman" panose="02020603050405020304" pitchFamily="18" charset="0"/>
                <a:cs typeface="Times New Roman" panose="02020603050405020304" pitchFamily="18" charset="0"/>
              </a:rPr>
              <a:t>3. BECAUSE THEY CAN BE MORE EQUITABLE </a:t>
            </a:r>
          </a:p>
          <a:p>
            <a:r>
              <a:rPr lang="en-US" sz="1600" dirty="0">
                <a:latin typeface="Times New Roman" panose="02020603050405020304" pitchFamily="18" charset="0"/>
                <a:cs typeface="Times New Roman" panose="02020603050405020304" pitchFamily="18" charset="0"/>
              </a:rPr>
              <a:t>(ex; certain policies that are called paternalistic, such as a ban on cigarette sales, may seem fairer, because they have the</a:t>
            </a:r>
          </a:p>
          <a:p>
            <a:r>
              <a:rPr lang="en-US" sz="1600" dirty="0">
                <a:latin typeface="Times New Roman" panose="02020603050405020304" pitchFamily="18" charset="0"/>
                <a:cs typeface="Times New Roman" panose="02020603050405020304" pitchFamily="18" charset="0"/>
              </a:rPr>
              <a:t>potential to improve the health of the population in general, while helping reduce inequalities in health)</a:t>
            </a:r>
          </a:p>
          <a:p>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8722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6498D-2480-4101-BEA1-C2190270553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How should government intervene?</a:t>
            </a:r>
          </a:p>
        </p:txBody>
      </p:sp>
      <p:sp>
        <p:nvSpPr>
          <p:cNvPr id="4" name="Content Placeholder 3">
            <a:extLst>
              <a:ext uri="{FF2B5EF4-FFF2-40B4-BE49-F238E27FC236}">
                <a16:creationId xmlns:a16="http://schemas.microsoft.com/office/drawing/2014/main" id="{9353A980-ADD3-49DF-ACFE-8E50E3F2ABCF}"/>
              </a:ext>
            </a:extLst>
          </p:cNvPr>
          <p:cNvSpPr>
            <a:spLocks noGrp="1"/>
          </p:cNvSpPr>
          <p:nvPr>
            <p:ph sz="half" idx="13"/>
          </p:nvPr>
        </p:nvSpPr>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Setting social objectives; modern public economics &amp; EPA is based on the individualistic view because it respects individual freedoms and places individuals first.</a:t>
            </a:r>
          </a:p>
          <a:p>
            <a:pPr marL="0" indent="0">
              <a:buNone/>
            </a:pPr>
            <a:r>
              <a:rPr lang="en-US" dirty="0">
                <a:latin typeface="Times New Roman" panose="02020603050405020304" pitchFamily="18" charset="0"/>
                <a:cs typeface="Times New Roman" panose="02020603050405020304" pitchFamily="18" charset="0"/>
              </a:rPr>
              <a:t>Defining a Social Welfare Function is a normative choice!</a:t>
            </a:r>
          </a:p>
          <a:p>
            <a:pPr marL="0" indent="0">
              <a:buNone/>
            </a:pPr>
            <a:r>
              <a:rPr lang="en-US" dirty="0">
                <a:latin typeface="Times New Roman" panose="02020603050405020304" pitchFamily="18" charset="0"/>
                <a:cs typeface="Times New Roman" panose="02020603050405020304" pitchFamily="18" charset="0"/>
              </a:rPr>
              <a:t>(Normative decision theory, which gives advice on how to make the best decisions given a set of uncertain beliefs and a set of values) </a:t>
            </a:r>
          </a:p>
        </p:txBody>
      </p:sp>
      <p:sp>
        <p:nvSpPr>
          <p:cNvPr id="5" name="TextBox 4">
            <a:extLst>
              <a:ext uri="{FF2B5EF4-FFF2-40B4-BE49-F238E27FC236}">
                <a16:creationId xmlns:a16="http://schemas.microsoft.com/office/drawing/2014/main" id="{3614D49E-5F09-430D-A437-7D77CC85DC17}"/>
              </a:ext>
            </a:extLst>
          </p:cNvPr>
          <p:cNvSpPr txBox="1"/>
          <p:nvPr/>
        </p:nvSpPr>
        <p:spPr>
          <a:xfrm>
            <a:off x="916614" y="4705763"/>
            <a:ext cx="4819288" cy="338554"/>
          </a:xfrm>
          <a:prstGeom prst="rect">
            <a:avLst/>
          </a:prstGeom>
          <a:solidFill>
            <a:schemeClr val="tx1"/>
          </a:solidFill>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600" dirty="0">
                <a:latin typeface="Times New Roman" panose="02020603050405020304" pitchFamily="18" charset="0"/>
                <a:cs typeface="Times New Roman" panose="02020603050405020304" pitchFamily="18" charset="0"/>
              </a:rPr>
              <a:t>More complex than it sounds, in reality. </a:t>
            </a:r>
          </a:p>
        </p:txBody>
      </p:sp>
      <p:pic>
        <p:nvPicPr>
          <p:cNvPr id="3" name="Picture 2">
            <a:extLst>
              <a:ext uri="{FF2B5EF4-FFF2-40B4-BE49-F238E27FC236}">
                <a16:creationId xmlns:a16="http://schemas.microsoft.com/office/drawing/2014/main" id="{A9EB326C-1396-4462-8BD7-D7DD126A58FE}"/>
              </a:ext>
            </a:extLst>
          </p:cNvPr>
          <p:cNvPicPr>
            <a:picLocks noChangeAspect="1"/>
          </p:cNvPicPr>
          <p:nvPr/>
        </p:nvPicPr>
        <p:blipFill>
          <a:blip r:embed="rId3"/>
          <a:stretch>
            <a:fillRect/>
          </a:stretch>
        </p:blipFill>
        <p:spPr>
          <a:xfrm>
            <a:off x="859102" y="3118180"/>
            <a:ext cx="4876800" cy="1228725"/>
          </a:xfrm>
          <a:prstGeom prst="rect">
            <a:avLst/>
          </a:prstGeom>
        </p:spPr>
      </p:pic>
    </p:spTree>
    <p:extLst>
      <p:ext uri="{BB962C8B-B14F-4D97-AF65-F5344CB8AC3E}">
        <p14:creationId xmlns:p14="http://schemas.microsoft.com/office/powerpoint/2010/main" val="282701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FF1311-DD92-45BA-B10F-C1A324C27B55}"/>
              </a:ext>
            </a:extLst>
          </p:cNvPr>
          <p:cNvSpPr>
            <a:spLocks noGrp="1"/>
          </p:cNvSpPr>
          <p:nvPr>
            <p:ph sz="half" idx="4294967295"/>
          </p:nvPr>
        </p:nvSpPr>
        <p:spPr>
          <a:xfrm>
            <a:off x="610842" y="2470214"/>
            <a:ext cx="5186363" cy="3638550"/>
          </a:xfrm>
        </p:spPr>
        <p:txBody>
          <a:bodyPr>
            <a:noAutofit/>
          </a:bodyPr>
          <a:lstStyle/>
          <a:p>
            <a:pPr marL="0" indent="0">
              <a:buNone/>
            </a:pPr>
            <a:r>
              <a:rPr lang="en-US" dirty="0">
                <a:latin typeface="Times New Roman" panose="02020603050405020304" pitchFamily="18" charset="0"/>
                <a:cs typeface="Times New Roman" panose="02020603050405020304" pitchFamily="18" charset="0"/>
              </a:rPr>
              <a:t>The word "policy" is not a tightly defined concept but a highly flexible one, used in different ways on different occasions. Policy is everywhere. It controls what we buy, where, what we eat, how much we pay, transportation, the environment, sports…everything. Its application and effect demonstrate what makes policy so important. </a:t>
            </a:r>
            <a:r>
              <a:rPr lang="en-US" dirty="0">
                <a:highlight>
                  <a:srgbClr val="FFFF00"/>
                </a:highlight>
                <a:latin typeface="Times New Roman" panose="02020603050405020304" pitchFamily="18" charset="0"/>
                <a:cs typeface="Times New Roman" panose="02020603050405020304" pitchFamily="18" charset="0"/>
              </a:rPr>
              <a:t>Policy is about the people</a:t>
            </a:r>
            <a:r>
              <a:rPr lang="en-US" dirty="0">
                <a:latin typeface="Times New Roman" panose="02020603050405020304" pitchFamily="18" charset="0"/>
                <a:cs typeface="Times New Roman" panose="02020603050405020304" pitchFamily="18" charset="0"/>
              </a:rPr>
              <a:t>. Policy outlines our socially accepted norms and practices to assure some form of predictability in the allocation of scarce resources so we can all contribute towards a social outcome. </a:t>
            </a:r>
          </a:p>
        </p:txBody>
      </p:sp>
      <p:sp>
        <p:nvSpPr>
          <p:cNvPr id="2" name="Title 1">
            <a:extLst>
              <a:ext uri="{FF2B5EF4-FFF2-40B4-BE49-F238E27FC236}">
                <a16:creationId xmlns:a16="http://schemas.microsoft.com/office/drawing/2014/main" id="{3A76B58F-1CF7-41B5-BF70-710D7AC7941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Introduction Lecture</a:t>
            </a:r>
          </a:p>
        </p:txBody>
      </p:sp>
      <p:pic>
        <p:nvPicPr>
          <p:cNvPr id="1026" name="Picture 2" descr="Image result for policymaking">
            <a:extLst>
              <a:ext uri="{FF2B5EF4-FFF2-40B4-BE49-F238E27FC236}">
                <a16:creationId xmlns:a16="http://schemas.microsoft.com/office/drawing/2014/main" id="{EA32D3B8-E39B-4EF2-BA4B-F03D7565CF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4528" y="2044216"/>
            <a:ext cx="3737942" cy="4366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981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6498D-2480-4101-BEA1-C2190270553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How should government intervene?</a:t>
            </a:r>
          </a:p>
        </p:txBody>
      </p:sp>
      <p:sp>
        <p:nvSpPr>
          <p:cNvPr id="4" name="Content Placeholder 3">
            <a:extLst>
              <a:ext uri="{FF2B5EF4-FFF2-40B4-BE49-F238E27FC236}">
                <a16:creationId xmlns:a16="http://schemas.microsoft.com/office/drawing/2014/main" id="{9353A980-ADD3-49DF-ACFE-8E50E3F2ABCF}"/>
              </a:ext>
            </a:extLst>
          </p:cNvPr>
          <p:cNvSpPr>
            <a:spLocks noGrp="1"/>
          </p:cNvSpPr>
          <p:nvPr>
            <p:ph sz="half" idx="13"/>
          </p:nvPr>
        </p:nvSpPr>
        <p:spPr/>
        <p:txBody>
          <a:bodyPr>
            <a:normAutofit lnSpcReduction="10000"/>
          </a:bodyPr>
          <a:lstStyle/>
          <a:p>
            <a:pPr marL="514350" indent="-514350">
              <a:buAutoNum type="arabicPeriod"/>
            </a:pPr>
            <a:r>
              <a:rPr lang="en-US" dirty="0">
                <a:latin typeface="Times New Roman" panose="02020603050405020304" pitchFamily="18" charset="0"/>
                <a:cs typeface="Times New Roman" panose="02020603050405020304" pitchFamily="18" charset="0"/>
              </a:rPr>
              <a:t>Pareto criterion; pure efficiency criterion, no redistributive concerns.</a:t>
            </a:r>
          </a:p>
          <a:p>
            <a:pPr marL="514350" indent="-514350">
              <a:buAutoNum type="arabicPeriod"/>
            </a:pPr>
            <a:r>
              <a:rPr lang="en-US" dirty="0">
                <a:latin typeface="Times New Roman" panose="02020603050405020304" pitchFamily="18" charset="0"/>
                <a:cs typeface="Times New Roman" panose="02020603050405020304" pitchFamily="18" charset="0"/>
              </a:rPr>
              <a:t>Utilitarian Social Welfare Function; each individual has the same weight and redistribution may occur because of differences in marginal utilities.</a:t>
            </a:r>
          </a:p>
          <a:p>
            <a:pPr marL="514350" indent="-514350">
              <a:buAutoNum type="arabicPeriod"/>
            </a:pPr>
            <a:r>
              <a:rPr lang="en-US" dirty="0">
                <a:latin typeface="Times New Roman" panose="02020603050405020304" pitchFamily="18" charset="0"/>
                <a:cs typeface="Times New Roman" panose="02020603050405020304" pitchFamily="18" charset="0"/>
              </a:rPr>
              <a:t>Rawlsian Social Welfare Function; maximize well-being of the worst-off person in society.</a:t>
            </a:r>
          </a:p>
        </p:txBody>
      </p:sp>
      <p:sp>
        <p:nvSpPr>
          <p:cNvPr id="5" name="TextBox 4">
            <a:extLst>
              <a:ext uri="{FF2B5EF4-FFF2-40B4-BE49-F238E27FC236}">
                <a16:creationId xmlns:a16="http://schemas.microsoft.com/office/drawing/2014/main" id="{3614D49E-5F09-430D-A437-7D77CC85DC17}"/>
              </a:ext>
            </a:extLst>
          </p:cNvPr>
          <p:cNvSpPr txBox="1"/>
          <p:nvPr/>
        </p:nvSpPr>
        <p:spPr>
          <a:xfrm>
            <a:off x="916614" y="4705763"/>
            <a:ext cx="4819288" cy="338554"/>
          </a:xfrm>
          <a:prstGeom prst="rect">
            <a:avLst/>
          </a:prstGeom>
          <a:solidFill>
            <a:schemeClr val="tx1"/>
          </a:solidFill>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600" dirty="0">
                <a:latin typeface="Times New Roman" panose="02020603050405020304" pitchFamily="18" charset="0"/>
                <a:cs typeface="Times New Roman" panose="02020603050405020304" pitchFamily="18" charset="0"/>
              </a:rPr>
              <a:t>More complex than it sounds, in reality. </a:t>
            </a:r>
          </a:p>
        </p:txBody>
      </p:sp>
      <p:pic>
        <p:nvPicPr>
          <p:cNvPr id="3" name="Picture 2">
            <a:extLst>
              <a:ext uri="{FF2B5EF4-FFF2-40B4-BE49-F238E27FC236}">
                <a16:creationId xmlns:a16="http://schemas.microsoft.com/office/drawing/2014/main" id="{A9EB326C-1396-4462-8BD7-D7DD126A58FE}"/>
              </a:ext>
            </a:extLst>
          </p:cNvPr>
          <p:cNvPicPr>
            <a:picLocks noChangeAspect="1"/>
          </p:cNvPicPr>
          <p:nvPr/>
        </p:nvPicPr>
        <p:blipFill>
          <a:blip r:embed="rId3"/>
          <a:stretch>
            <a:fillRect/>
          </a:stretch>
        </p:blipFill>
        <p:spPr>
          <a:xfrm>
            <a:off x="859102" y="3118180"/>
            <a:ext cx="4876800" cy="1228725"/>
          </a:xfrm>
          <a:prstGeom prst="rect">
            <a:avLst/>
          </a:prstGeom>
        </p:spPr>
      </p:pic>
    </p:spTree>
    <p:extLst>
      <p:ext uri="{BB962C8B-B14F-4D97-AF65-F5344CB8AC3E}">
        <p14:creationId xmlns:p14="http://schemas.microsoft.com/office/powerpoint/2010/main" val="1142139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6498D-2480-4101-BEA1-C2190270553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How should government intervene?</a:t>
            </a:r>
          </a:p>
        </p:txBody>
      </p:sp>
      <p:sp>
        <p:nvSpPr>
          <p:cNvPr id="4" name="Content Placeholder 3">
            <a:extLst>
              <a:ext uri="{FF2B5EF4-FFF2-40B4-BE49-F238E27FC236}">
                <a16:creationId xmlns:a16="http://schemas.microsoft.com/office/drawing/2014/main" id="{9353A980-ADD3-49DF-ACFE-8E50E3F2ABCF}"/>
              </a:ext>
            </a:extLst>
          </p:cNvPr>
          <p:cNvSpPr>
            <a:spLocks noGrp="1"/>
          </p:cNvSpPr>
          <p:nvPr>
            <p:ph sz="half" idx="13"/>
          </p:nvPr>
        </p:nvSpPr>
        <p:spPr/>
        <p:txBody>
          <a:bodyPr>
            <a:normAutofit fontScale="70000" lnSpcReduction="20000"/>
          </a:bodyPr>
          <a:lstStyle/>
          <a:p>
            <a:pPr marL="0" indent="0">
              <a:buNone/>
            </a:pPr>
            <a:r>
              <a:rPr lang="en-US" dirty="0">
                <a:highlight>
                  <a:srgbClr val="FFFF00"/>
                </a:highlight>
                <a:latin typeface="Times New Roman" panose="02020603050405020304" pitchFamily="18" charset="0"/>
                <a:cs typeface="Times New Roman" panose="02020603050405020304" pitchFamily="18" charset="0"/>
              </a:rPr>
              <a:t>What tool should government use and how to set the level of use of that tool?</a:t>
            </a:r>
          </a:p>
          <a:p>
            <a:pPr marL="0" indent="0">
              <a:buNone/>
            </a:pPr>
            <a:r>
              <a:rPr lang="en-US" dirty="0">
                <a:latin typeface="Times New Roman" panose="02020603050405020304" pitchFamily="18" charset="0"/>
                <a:cs typeface="Times New Roman" panose="02020603050405020304" pitchFamily="18" charset="0"/>
              </a:rPr>
              <a:t>Example of tools: Government wants to increase education level of low-income individuals:</a:t>
            </a:r>
          </a:p>
          <a:p>
            <a:pPr marL="0" indent="0">
              <a:buNone/>
            </a:pPr>
            <a:r>
              <a:rPr lang="en-US" dirty="0">
                <a:latin typeface="Times New Roman" panose="02020603050405020304" pitchFamily="18" charset="0"/>
                <a:cs typeface="Times New Roman" panose="02020603050405020304" pitchFamily="18" charset="0"/>
              </a:rPr>
              <a:t>1. Increase direct provision of education in low income districts</a:t>
            </a:r>
          </a:p>
          <a:p>
            <a:pPr marL="0" indent="0">
              <a:buNone/>
            </a:pPr>
            <a:r>
              <a:rPr lang="en-US" dirty="0">
                <a:latin typeface="Times New Roman" panose="02020603050405020304" pitchFamily="18" charset="0"/>
                <a:cs typeface="Times New Roman" panose="02020603050405020304" pitchFamily="18" charset="0"/>
              </a:rPr>
              <a:t>2. Give vouchers to low-income families</a:t>
            </a:r>
          </a:p>
          <a:p>
            <a:pPr marL="0" indent="0">
              <a:buNone/>
            </a:pPr>
            <a:r>
              <a:rPr lang="en-US" dirty="0">
                <a:latin typeface="Times New Roman" panose="02020603050405020304" pitchFamily="18" charset="0"/>
                <a:cs typeface="Times New Roman" panose="02020603050405020304" pitchFamily="18" charset="0"/>
              </a:rPr>
              <a:t>3. Increase incentives through tax breaks/credits</a:t>
            </a:r>
          </a:p>
          <a:p>
            <a:pPr marL="0" indent="0">
              <a:buNone/>
            </a:pPr>
            <a:r>
              <a:rPr lang="en-US" dirty="0">
                <a:latin typeface="Times New Roman" panose="02020603050405020304" pitchFamily="18" charset="0"/>
                <a:cs typeface="Times New Roman" panose="02020603050405020304" pitchFamily="18" charset="0"/>
              </a:rPr>
              <a:t>4. Mandate longer schooling days/ change in class sizes /changes in organization of curriculum, etc.</a:t>
            </a:r>
          </a:p>
          <a:p>
            <a:pPr marL="0" indent="0">
              <a:buNone/>
            </a:pPr>
            <a:r>
              <a:rPr lang="en-US" dirty="0">
                <a:latin typeface="Times New Roman" panose="02020603050405020304" pitchFamily="18" charset="0"/>
                <a:cs typeface="Times New Roman" panose="02020603050405020304" pitchFamily="18" charset="0"/>
              </a:rPr>
              <a:t>To be able to answer the question of what tool to use, one needs to ask, “What are the effects of these different economic policies?”</a:t>
            </a:r>
          </a:p>
        </p:txBody>
      </p:sp>
      <p:sp>
        <p:nvSpPr>
          <p:cNvPr id="5" name="TextBox 4">
            <a:extLst>
              <a:ext uri="{FF2B5EF4-FFF2-40B4-BE49-F238E27FC236}">
                <a16:creationId xmlns:a16="http://schemas.microsoft.com/office/drawing/2014/main" id="{3614D49E-5F09-430D-A437-7D77CC85DC17}"/>
              </a:ext>
            </a:extLst>
          </p:cNvPr>
          <p:cNvSpPr txBox="1"/>
          <p:nvPr/>
        </p:nvSpPr>
        <p:spPr>
          <a:xfrm>
            <a:off x="916614" y="4705763"/>
            <a:ext cx="4819288" cy="584775"/>
          </a:xfrm>
          <a:prstGeom prst="rect">
            <a:avLst/>
          </a:prstGeom>
          <a:solidFill>
            <a:schemeClr val="tx1"/>
          </a:solidFill>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600" dirty="0">
                <a:latin typeface="Times New Roman" panose="02020603050405020304" pitchFamily="18" charset="0"/>
                <a:cs typeface="Times New Roman" panose="02020603050405020304" pitchFamily="18" charset="0"/>
              </a:rPr>
              <a:t>Once a SWF is chosen, government intervention is optimal when it maximizes social welfare.</a:t>
            </a:r>
          </a:p>
        </p:txBody>
      </p:sp>
      <p:pic>
        <p:nvPicPr>
          <p:cNvPr id="3" name="Picture 2">
            <a:extLst>
              <a:ext uri="{FF2B5EF4-FFF2-40B4-BE49-F238E27FC236}">
                <a16:creationId xmlns:a16="http://schemas.microsoft.com/office/drawing/2014/main" id="{A9EB326C-1396-4462-8BD7-D7DD126A58FE}"/>
              </a:ext>
            </a:extLst>
          </p:cNvPr>
          <p:cNvPicPr>
            <a:picLocks noChangeAspect="1"/>
          </p:cNvPicPr>
          <p:nvPr/>
        </p:nvPicPr>
        <p:blipFill>
          <a:blip r:embed="rId3"/>
          <a:stretch>
            <a:fillRect/>
          </a:stretch>
        </p:blipFill>
        <p:spPr>
          <a:xfrm>
            <a:off x="859102" y="3118180"/>
            <a:ext cx="4876800" cy="1228725"/>
          </a:xfrm>
          <a:prstGeom prst="rect">
            <a:avLst/>
          </a:prstGeom>
        </p:spPr>
      </p:pic>
    </p:spTree>
    <p:extLst>
      <p:ext uri="{BB962C8B-B14F-4D97-AF65-F5344CB8AC3E}">
        <p14:creationId xmlns:p14="http://schemas.microsoft.com/office/powerpoint/2010/main" val="528245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are the effects of government intervention?</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9ECE8136-8938-47F0-919D-A0FC31BB33F8}"/>
              </a:ext>
            </a:extLst>
          </p:cNvPr>
          <p:cNvPicPr>
            <a:picLocks noChangeAspect="1"/>
          </p:cNvPicPr>
          <p:nvPr/>
        </p:nvPicPr>
        <p:blipFill>
          <a:blip r:embed="rId2"/>
          <a:stretch>
            <a:fillRect/>
          </a:stretch>
        </p:blipFill>
        <p:spPr>
          <a:xfrm>
            <a:off x="492193" y="2391189"/>
            <a:ext cx="7629525" cy="3162300"/>
          </a:xfrm>
          <a:prstGeom prst="rect">
            <a:avLst/>
          </a:prstGeom>
        </p:spPr>
      </p:pic>
      <p:sp>
        <p:nvSpPr>
          <p:cNvPr id="5" name="TextBox 4">
            <a:extLst>
              <a:ext uri="{FF2B5EF4-FFF2-40B4-BE49-F238E27FC236}">
                <a16:creationId xmlns:a16="http://schemas.microsoft.com/office/drawing/2014/main" id="{C6B4A07A-1754-4BF2-8169-AD7D37AC1C84}"/>
              </a:ext>
            </a:extLst>
          </p:cNvPr>
          <p:cNvSpPr txBox="1"/>
          <p:nvPr/>
        </p:nvSpPr>
        <p:spPr>
          <a:xfrm>
            <a:off x="492193" y="5594074"/>
            <a:ext cx="7472361" cy="1200329"/>
          </a:xfrm>
          <a:prstGeom prst="rect">
            <a:avLst/>
          </a:prstGeom>
          <a:noFill/>
        </p:spPr>
        <p:txBody>
          <a:bodyPr wrap="square" rtlCol="0" anchor="ctr">
            <a:spAutoFit/>
          </a:bodyPr>
          <a:lstStyle/>
          <a:p>
            <a:r>
              <a:rPr lang="en-US" dirty="0"/>
              <a:t>A deadweight loss is a cost to society created by market inefficiency. Mainly used in economics, deadweight loss can be applied to any deficiency caused by an inefficient allocation of resources.</a:t>
            </a:r>
          </a:p>
        </p:txBody>
      </p:sp>
    </p:spTree>
    <p:extLst>
      <p:ext uri="{BB962C8B-B14F-4D97-AF65-F5344CB8AC3E}">
        <p14:creationId xmlns:p14="http://schemas.microsoft.com/office/powerpoint/2010/main" val="2394598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FF1311-DD92-45BA-B10F-C1A324C27B55}"/>
              </a:ext>
            </a:extLst>
          </p:cNvPr>
          <p:cNvSpPr>
            <a:spLocks noGrp="1"/>
          </p:cNvSpPr>
          <p:nvPr>
            <p:ph sz="half" idx="4294967295"/>
          </p:nvPr>
        </p:nvSpPr>
        <p:spPr>
          <a:xfrm>
            <a:off x="677104" y="2297936"/>
            <a:ext cx="5186363" cy="3638550"/>
          </a:xfrm>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Industrial Policies (IO in general)</a:t>
            </a:r>
          </a:p>
          <a:p>
            <a:pPr marL="0" indent="0">
              <a:buNone/>
            </a:pPr>
            <a:r>
              <a:rPr lang="en-US" dirty="0">
                <a:latin typeface="Times New Roman" panose="02020603050405020304" pitchFamily="18" charset="0"/>
                <a:cs typeface="Times New Roman" panose="02020603050405020304" pitchFamily="18" charset="0"/>
              </a:rPr>
              <a:t>Macro Policies (Monetary policies, Deficit &amp; Debt level, Fiscal stimulus, etc.)</a:t>
            </a:r>
          </a:p>
          <a:p>
            <a:pPr marL="0" indent="0">
              <a:buNone/>
            </a:pPr>
            <a:r>
              <a:rPr lang="en-US" dirty="0">
                <a:latin typeface="Times New Roman" panose="02020603050405020304" pitchFamily="18" charset="0"/>
                <a:cs typeface="Times New Roman" panose="02020603050405020304" pitchFamily="18" charset="0"/>
              </a:rPr>
              <a:t>Financial market regulation</a:t>
            </a:r>
          </a:p>
          <a:p>
            <a:pPr marL="0" indent="0">
              <a:buNone/>
            </a:pPr>
            <a:r>
              <a:rPr lang="en-US" dirty="0">
                <a:latin typeface="Times New Roman" panose="02020603050405020304" pitchFamily="18" charset="0"/>
                <a:cs typeface="Times New Roman" panose="02020603050405020304" pitchFamily="18" charset="0"/>
              </a:rPr>
              <a:t>Taxation</a:t>
            </a:r>
          </a:p>
          <a:p>
            <a:pPr marL="0" indent="0">
              <a:buNone/>
            </a:pPr>
            <a:r>
              <a:rPr lang="en-US" dirty="0">
                <a:latin typeface="Times New Roman" panose="02020603050405020304" pitchFamily="18" charset="0"/>
                <a:cs typeface="Times New Roman" panose="02020603050405020304" pitchFamily="18" charset="0"/>
              </a:rPr>
              <a:t>Social Insurance: Social Security, Health Care, Unemployment</a:t>
            </a:r>
          </a:p>
          <a:p>
            <a:pPr marL="0" indent="0">
              <a:buNone/>
            </a:pPr>
            <a:r>
              <a:rPr lang="en-US" dirty="0">
                <a:latin typeface="Times New Roman" panose="02020603050405020304" pitchFamily="18" charset="0"/>
                <a:cs typeface="Times New Roman" panose="02020603050405020304" pitchFamily="18" charset="0"/>
              </a:rPr>
              <a:t>Insurance, Disability Insurance...</a:t>
            </a:r>
          </a:p>
          <a:p>
            <a:pPr marL="0" indent="0">
              <a:buNone/>
            </a:pPr>
            <a:r>
              <a:rPr lang="en-US" dirty="0">
                <a:latin typeface="Times New Roman" panose="02020603050405020304" pitchFamily="18" charset="0"/>
                <a:cs typeface="Times New Roman" panose="02020603050405020304" pitchFamily="18" charset="0"/>
              </a:rPr>
              <a:t>Education policies</a:t>
            </a:r>
          </a:p>
          <a:p>
            <a:pPr marL="0" indent="0">
              <a:buNone/>
            </a:pPr>
            <a:r>
              <a:rPr lang="en-US" dirty="0">
                <a:latin typeface="Times New Roman" panose="02020603050405020304" pitchFamily="18" charset="0"/>
                <a:cs typeface="Times New Roman" panose="02020603050405020304" pitchFamily="18" charset="0"/>
              </a:rPr>
              <a:t>Environmental policies</a:t>
            </a:r>
            <a:endParaRPr lang="en-US" dirty="0">
              <a:highlight>
                <a:srgbClr val="FFFF00"/>
              </a:highlight>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3A76B58F-1CF7-41B5-BF70-710D7AC7941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Spectrum of Economic Policies </a:t>
            </a:r>
          </a:p>
        </p:txBody>
      </p:sp>
    </p:spTree>
    <p:extLst>
      <p:ext uri="{BB962C8B-B14F-4D97-AF65-F5344CB8AC3E}">
        <p14:creationId xmlns:p14="http://schemas.microsoft.com/office/powerpoint/2010/main" val="2131043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FF1311-DD92-45BA-B10F-C1A324C27B55}"/>
              </a:ext>
            </a:extLst>
          </p:cNvPr>
          <p:cNvSpPr>
            <a:spLocks noGrp="1"/>
          </p:cNvSpPr>
          <p:nvPr>
            <p:ph sz="half" idx="4294967295"/>
          </p:nvPr>
        </p:nvSpPr>
        <p:spPr>
          <a:xfrm>
            <a:off x="677103" y="2297936"/>
            <a:ext cx="5186363" cy="3638550"/>
          </a:xfrm>
        </p:spPr>
        <p:txBody>
          <a:bodyPr>
            <a:normAutofit lnSpcReduction="10000"/>
          </a:bodyPr>
          <a:lstStyle/>
          <a:p>
            <a:pPr>
              <a:buFontTx/>
              <a:buChar char="-"/>
            </a:pPr>
            <a:r>
              <a:rPr lang="en-US" dirty="0">
                <a:latin typeface="Times New Roman" panose="02020603050405020304" pitchFamily="18" charset="0"/>
                <a:cs typeface="Times New Roman" panose="02020603050405020304" pitchFamily="18" charset="0"/>
              </a:rPr>
              <a:t>A football league sets out rules and regulations regarding return to play procedures for athletes following a concussion. </a:t>
            </a:r>
          </a:p>
          <a:p>
            <a:pPr>
              <a:buFontTx/>
              <a:buChar char="-"/>
            </a:pPr>
            <a:r>
              <a:rPr lang="en-US" dirty="0">
                <a:latin typeface="Times New Roman" panose="02020603050405020304" pitchFamily="18" charset="0"/>
                <a:cs typeface="Times New Roman" panose="02020603050405020304" pitchFamily="18" charset="0"/>
              </a:rPr>
              <a:t>A school sets a dress code </a:t>
            </a:r>
          </a:p>
          <a:p>
            <a:pPr>
              <a:buFontTx/>
              <a:buChar char="-"/>
            </a:pPr>
            <a:r>
              <a:rPr lang="en-US" dirty="0">
                <a:latin typeface="Times New Roman" panose="02020603050405020304" pitchFamily="18" charset="0"/>
                <a:cs typeface="Times New Roman" panose="02020603050405020304" pitchFamily="18" charset="0"/>
              </a:rPr>
              <a:t>A government increases the tax on sugary drinks</a:t>
            </a:r>
          </a:p>
          <a:p>
            <a:pPr>
              <a:buFontTx/>
              <a:buChar char="-"/>
            </a:pPr>
            <a:r>
              <a:rPr lang="en-US" dirty="0">
                <a:latin typeface="Times New Roman" panose="02020603050405020304" pitchFamily="18" charset="0"/>
                <a:cs typeface="Times New Roman" panose="02020603050405020304" pitchFamily="18" charset="0"/>
              </a:rPr>
              <a:t>A parent establishes what is acceptable behavior at the dinner table</a:t>
            </a:r>
          </a:p>
          <a:p>
            <a:pPr>
              <a:buFontTx/>
              <a:buChar char="-"/>
            </a:pPr>
            <a:endParaRPr lang="en-US" dirty="0">
              <a:latin typeface="Times New Roman" panose="02020603050405020304" pitchFamily="18" charset="0"/>
              <a:cs typeface="Times New Roman" panose="02020603050405020304" pitchFamily="18" charset="0"/>
            </a:endParaRPr>
          </a:p>
          <a:p>
            <a:pPr marL="0" indent="0" algn="just">
              <a:buNone/>
            </a:pPr>
            <a:r>
              <a:rPr lang="en-US" dirty="0">
                <a:highlight>
                  <a:srgbClr val="FFFF00"/>
                </a:highlight>
                <a:latin typeface="Times New Roman" panose="02020603050405020304" pitchFamily="18" charset="0"/>
                <a:cs typeface="Times New Roman" panose="02020603050405020304" pitchFamily="18" charset="0"/>
              </a:rPr>
              <a:t>Policy: a course or principle of action adopted or proposed by a government, party, business, or individual.</a:t>
            </a:r>
          </a:p>
        </p:txBody>
      </p:sp>
      <p:sp>
        <p:nvSpPr>
          <p:cNvPr id="2" name="Title 1">
            <a:extLst>
              <a:ext uri="{FF2B5EF4-FFF2-40B4-BE49-F238E27FC236}">
                <a16:creationId xmlns:a16="http://schemas.microsoft.com/office/drawing/2014/main" id="{3A76B58F-1CF7-41B5-BF70-710D7AC7941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Introduction Lecture</a:t>
            </a:r>
            <a:endParaRPr lang="en-US" dirty="0"/>
          </a:p>
        </p:txBody>
      </p:sp>
      <p:pic>
        <p:nvPicPr>
          <p:cNvPr id="9" name="Picture 2" descr="Image result for policymaking">
            <a:extLst>
              <a:ext uri="{FF2B5EF4-FFF2-40B4-BE49-F238E27FC236}">
                <a16:creationId xmlns:a16="http://schemas.microsoft.com/office/drawing/2014/main" id="{06239633-9BD2-4178-A2D2-040B6D26D5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4284" y="2044216"/>
            <a:ext cx="3737942" cy="4366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364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FF1311-DD92-45BA-B10F-C1A324C27B55}"/>
              </a:ext>
            </a:extLst>
          </p:cNvPr>
          <p:cNvSpPr>
            <a:spLocks noGrp="1"/>
          </p:cNvSpPr>
          <p:nvPr>
            <p:ph sz="half" idx="4294967295"/>
          </p:nvPr>
        </p:nvSpPr>
        <p:spPr>
          <a:xfrm>
            <a:off x="610842" y="2470214"/>
            <a:ext cx="5186363" cy="3638550"/>
          </a:xfrm>
        </p:spPr>
        <p:txBody>
          <a:bodyPr>
            <a:noAutofit/>
          </a:bodyPr>
          <a:lstStyle/>
          <a:p>
            <a:pPr marL="0" indent="0" algn="just">
              <a:buNone/>
            </a:pPr>
            <a:r>
              <a:rPr lang="en-US" dirty="0">
                <a:latin typeface="Times New Roman" panose="02020603050405020304" pitchFamily="18" charset="0"/>
                <a:cs typeface="Times New Roman" panose="02020603050405020304" pitchFamily="18" charset="0"/>
              </a:rPr>
              <a:t>Although a policy is like a decision, it is not just, independent decision. A policy is a set of coherent decisions with a common long-term purpose(s). When decisions are one-off, incoherent or opportunistic, complaints are made that a government or minister "does not have a policy". Government policies are often supported by special legislation.</a:t>
            </a:r>
          </a:p>
          <a:p>
            <a:pPr marL="0" indent="0" algn="just">
              <a:buNone/>
            </a:pPr>
            <a:r>
              <a:rPr lang="en-US" dirty="0">
                <a:latin typeface="Times New Roman" panose="02020603050405020304" pitchFamily="18" charset="0"/>
                <a:cs typeface="Times New Roman" panose="02020603050405020304" pitchFamily="18" charset="0"/>
              </a:rPr>
              <a:t>The terms "policy", "plan", "</a:t>
            </a:r>
            <a:r>
              <a:rPr lang="en-US" dirty="0" err="1">
                <a:latin typeface="Times New Roman" panose="02020603050405020304" pitchFamily="18" charset="0"/>
                <a:cs typeface="Times New Roman" panose="02020603050405020304" pitchFamily="18" charset="0"/>
              </a:rPr>
              <a:t>programme</a:t>
            </a:r>
            <a:r>
              <a:rPr lang="en-US" dirty="0">
                <a:latin typeface="Times New Roman" panose="02020603050405020304" pitchFamily="18" charset="0"/>
                <a:cs typeface="Times New Roman" panose="02020603050405020304" pitchFamily="18" charset="0"/>
              </a:rPr>
              <a:t>" and "project" are progressively more specific in time and place. Policies are usually national policies (not district or provincial) and are not normally limited in time: one does not usually speak in terms of "2-year policies" as one does of "2-year </a:t>
            </a:r>
            <a:r>
              <a:rPr lang="en-US" dirty="0" err="1">
                <a:latin typeface="Times New Roman" panose="02020603050405020304" pitchFamily="18" charset="0"/>
                <a:cs typeface="Times New Roman" panose="02020603050405020304" pitchFamily="18" charset="0"/>
              </a:rPr>
              <a:t>programmes</a:t>
            </a:r>
            <a:r>
              <a:rPr lang="en-US" dirty="0">
                <a:latin typeface="Times New Roman" panose="02020603050405020304" pitchFamily="18" charset="0"/>
                <a:cs typeface="Times New Roman" panose="02020603050405020304" pitchFamily="18" charset="0"/>
              </a:rPr>
              <a:t>" or "5-year plans".</a:t>
            </a:r>
          </a:p>
        </p:txBody>
      </p:sp>
      <p:sp>
        <p:nvSpPr>
          <p:cNvPr id="2" name="Title 1">
            <a:extLst>
              <a:ext uri="{FF2B5EF4-FFF2-40B4-BE49-F238E27FC236}">
                <a16:creationId xmlns:a16="http://schemas.microsoft.com/office/drawing/2014/main" id="{3A76B58F-1CF7-41B5-BF70-710D7AC7941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Introduction Lecture</a:t>
            </a:r>
          </a:p>
        </p:txBody>
      </p:sp>
      <p:pic>
        <p:nvPicPr>
          <p:cNvPr id="7" name="Picture 2" descr="Image result for policymaking">
            <a:extLst>
              <a:ext uri="{FF2B5EF4-FFF2-40B4-BE49-F238E27FC236}">
                <a16:creationId xmlns:a16="http://schemas.microsoft.com/office/drawing/2014/main" id="{C11D2EE6-0A52-4080-AB48-90CD58CF64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4528" y="2044216"/>
            <a:ext cx="3737942" cy="4366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208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FF1311-DD92-45BA-B10F-C1A324C27B55}"/>
              </a:ext>
            </a:extLst>
          </p:cNvPr>
          <p:cNvSpPr>
            <a:spLocks noGrp="1"/>
          </p:cNvSpPr>
          <p:nvPr>
            <p:ph sz="half" idx="4294967295"/>
          </p:nvPr>
        </p:nvSpPr>
        <p:spPr>
          <a:xfrm>
            <a:off x="610842" y="2576231"/>
            <a:ext cx="5186363" cy="3638550"/>
          </a:xfrm>
        </p:spPr>
        <p:txBody>
          <a:bodyPr>
            <a:noAutofit/>
          </a:bodyPr>
          <a:lstStyle/>
          <a:p>
            <a:pPr marL="0" indent="0" algn="just">
              <a:buNone/>
            </a:pPr>
            <a:r>
              <a:rPr lang="en-US" dirty="0">
                <a:latin typeface="Times New Roman" panose="02020603050405020304" pitchFamily="18" charset="0"/>
                <a:cs typeface="Times New Roman" panose="02020603050405020304" pitchFamily="18" charset="0"/>
              </a:rPr>
              <a:t>The point is that policy is not always straight forward and classification is often misleading. </a:t>
            </a:r>
          </a:p>
          <a:p>
            <a:pPr marL="0" indent="0" algn="just">
              <a:buNone/>
            </a:pPr>
            <a:r>
              <a:rPr lang="en-US" dirty="0">
                <a:latin typeface="Times New Roman" panose="02020603050405020304" pitchFamily="18" charset="0"/>
                <a:cs typeface="Times New Roman" panose="02020603050405020304" pitchFamily="18" charset="0"/>
              </a:rPr>
              <a:t>Example; </a:t>
            </a:r>
          </a:p>
          <a:p>
            <a:pPr algn="just">
              <a:buAutoNum type="arabicPeriod"/>
            </a:pPr>
            <a:r>
              <a:rPr lang="en-US" dirty="0">
                <a:latin typeface="Times New Roman" panose="02020603050405020304" pitchFamily="18" charset="0"/>
                <a:cs typeface="Times New Roman" panose="02020603050405020304" pitchFamily="18" charset="0"/>
              </a:rPr>
              <a:t>Reactive and Proactive Policies (Cigarettes vs. Obesity) </a:t>
            </a:r>
          </a:p>
          <a:p>
            <a:pPr algn="just">
              <a:buAutoNum type="arabicPeriod"/>
            </a:pPr>
            <a:r>
              <a:rPr lang="en-US" dirty="0">
                <a:latin typeface="Times New Roman" panose="02020603050405020304" pitchFamily="18" charset="0"/>
                <a:cs typeface="Times New Roman" panose="02020603050405020304" pitchFamily="18" charset="0"/>
              </a:rPr>
              <a:t>Vertical and Horizontal (Government vs. 3P) </a:t>
            </a:r>
          </a:p>
          <a:p>
            <a:pPr algn="just">
              <a:buAutoNum type="arabicPeriod"/>
            </a:pPr>
            <a:r>
              <a:rPr lang="en-US" dirty="0">
                <a:latin typeface="Times New Roman" panose="02020603050405020304" pitchFamily="18" charset="0"/>
                <a:cs typeface="Times New Roman" panose="02020603050405020304" pitchFamily="18" charset="0"/>
              </a:rPr>
              <a:t>Current and Future  (Importance of future policies esp. that come with technological advancements)</a:t>
            </a:r>
          </a:p>
          <a:p>
            <a:pPr algn="just">
              <a:buAutoNum type="arabicPeriod"/>
            </a:pPr>
            <a:r>
              <a:rPr lang="en-US" dirty="0">
                <a:latin typeface="Times New Roman" panose="02020603050405020304" pitchFamily="18" charset="0"/>
                <a:cs typeface="Times New Roman" panose="02020603050405020304" pitchFamily="18" charset="0"/>
              </a:rPr>
              <a:t>Public Policy vs. Social Policy  (Social policy is part of public policy but public policy is more than that, it is economic policy, industrial policy, and also social policy, etc.)</a:t>
            </a:r>
          </a:p>
          <a:p>
            <a:pPr algn="just">
              <a:buAutoNum type="arabicPeriod"/>
            </a:pPr>
            <a:endParaRPr lang="en-US"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3A76B58F-1CF7-41B5-BF70-710D7AC7941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Introduction Lecture</a:t>
            </a:r>
          </a:p>
        </p:txBody>
      </p:sp>
      <p:pic>
        <p:nvPicPr>
          <p:cNvPr id="7" name="Picture 2" descr="Image result for policymaking">
            <a:extLst>
              <a:ext uri="{FF2B5EF4-FFF2-40B4-BE49-F238E27FC236}">
                <a16:creationId xmlns:a16="http://schemas.microsoft.com/office/drawing/2014/main" id="{C11D2EE6-0A52-4080-AB48-90CD58CF64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4528" y="2044216"/>
            <a:ext cx="3737942" cy="4366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349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2998E0-A735-4D62-B341-4F16DF35ABCD}"/>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Policy Cycle</a:t>
            </a:r>
          </a:p>
        </p:txBody>
      </p:sp>
      <p:sp>
        <p:nvSpPr>
          <p:cNvPr id="7" name="Content Placeholder 6">
            <a:extLst>
              <a:ext uri="{FF2B5EF4-FFF2-40B4-BE49-F238E27FC236}">
                <a16:creationId xmlns:a16="http://schemas.microsoft.com/office/drawing/2014/main" id="{88C74F42-3DEF-46FB-974D-2EF4E98E14EE}"/>
              </a:ext>
            </a:extLst>
          </p:cNvPr>
          <p:cNvSpPr>
            <a:spLocks noGrp="1"/>
          </p:cNvSpPr>
          <p:nvPr>
            <p:ph sz="half" idx="1"/>
          </p:nvPr>
        </p:nvSpPr>
        <p:spPr>
          <a:xfrm>
            <a:off x="445287" y="584035"/>
            <a:ext cx="5553071" cy="5409537"/>
          </a:xfrm>
        </p:spPr>
        <p:txBody>
          <a:bodyPr>
            <a:normAutofit fontScale="62500" lnSpcReduction="20000"/>
          </a:bodyPr>
          <a:lstStyle/>
          <a:p>
            <a:pPr marL="0" indent="0">
              <a:buNone/>
            </a:pPr>
            <a:r>
              <a:rPr lang="en-US" dirty="0">
                <a:latin typeface="Times New Roman" panose="02020603050405020304" pitchFamily="18" charset="0"/>
                <a:cs typeface="Times New Roman" panose="02020603050405020304" pitchFamily="18" charset="0"/>
              </a:rPr>
              <a:t>Distracted Driving example: </a:t>
            </a:r>
          </a:p>
          <a:p>
            <a:pPr marL="514350" indent="-514350">
              <a:buAutoNum type="arabicPeriod"/>
            </a:pPr>
            <a:r>
              <a:rPr lang="en-US" dirty="0">
                <a:latin typeface="Times New Roman" panose="02020603050405020304" pitchFamily="18" charset="0"/>
                <a:cs typeface="Times New Roman" panose="02020603050405020304" pitchFamily="18" charset="0"/>
              </a:rPr>
              <a:t>Studies released, support the assertion that texting and driving is wildly dangerous. Public concern is raised around the issue and public policy is identified as a possible solution. </a:t>
            </a:r>
          </a:p>
          <a:p>
            <a:pPr marL="514350" indent="-514350">
              <a:buAutoNum type="arabicPeriod"/>
            </a:pPr>
            <a:r>
              <a:rPr lang="en-US" dirty="0">
                <a:latin typeface="Times New Roman" panose="02020603050405020304" pitchFamily="18" charset="0"/>
                <a:cs typeface="Times New Roman" panose="02020603050405020304" pitchFamily="18" charset="0"/>
              </a:rPr>
              <a:t>Politicians and bureaucrats determine what policy options are available, most successful and most cost effective. </a:t>
            </a:r>
          </a:p>
          <a:p>
            <a:pPr marL="514350" indent="-514350">
              <a:buAutoNum type="arabicPeriod"/>
            </a:pPr>
            <a:r>
              <a:rPr lang="en-US" dirty="0">
                <a:latin typeface="Times New Roman" panose="02020603050405020304" pitchFamily="18" charset="0"/>
                <a:cs typeface="Times New Roman" panose="02020603050405020304" pitchFamily="18" charset="0"/>
              </a:rPr>
              <a:t>The legislative body votes and passes distracted driving legislation. </a:t>
            </a:r>
          </a:p>
          <a:p>
            <a:pPr marL="514350" indent="-514350">
              <a:buAutoNum type="arabicPeriod"/>
            </a:pPr>
            <a:r>
              <a:rPr lang="en-US" dirty="0">
                <a:latin typeface="Times New Roman" panose="02020603050405020304" pitchFamily="18" charset="0"/>
                <a:cs typeface="Times New Roman" panose="02020603050405020304" pitchFamily="18" charset="0"/>
              </a:rPr>
              <a:t>The enforcement agency (cops) enforce the policy </a:t>
            </a:r>
          </a:p>
          <a:p>
            <a:pPr marL="514350" indent="-514350">
              <a:buAutoNum type="arabicPeriod"/>
            </a:pPr>
            <a:r>
              <a:rPr lang="en-US" dirty="0">
                <a:latin typeface="Times New Roman" panose="02020603050405020304" pitchFamily="18" charset="0"/>
                <a:cs typeface="Times New Roman" panose="02020603050405020304" pitchFamily="18" charset="0"/>
              </a:rPr>
              <a:t>The public reflects on the policy, enforcement and implementation. If there is an attitude for continued change (too harsh, not strong enough, etc.) this forms the basis for Agenda Setting and the cycle starts again. </a:t>
            </a:r>
          </a:p>
          <a:p>
            <a:pPr marL="0" indent="0">
              <a:buNone/>
            </a:pPr>
            <a:r>
              <a:rPr lang="en-US" dirty="0">
                <a:latin typeface="Times New Roman" panose="02020603050405020304" pitchFamily="18" charset="0"/>
                <a:cs typeface="Times New Roman" panose="02020603050405020304" pitchFamily="18" charset="0"/>
              </a:rPr>
              <a:t>  	</a:t>
            </a:r>
            <a:r>
              <a:rPr lang="en-US" dirty="0">
                <a:highlight>
                  <a:srgbClr val="FFFF00"/>
                </a:highlight>
                <a:latin typeface="Times New Roman" panose="02020603050405020304" pitchFamily="18" charset="0"/>
                <a:cs typeface="Times New Roman" panose="02020603050405020304" pitchFamily="18" charset="0"/>
              </a:rPr>
              <a:t>A popular policy analysis is the SWOT analysis – 	Strengths, Weaknesses, Opportunities and Threats.  </a:t>
            </a:r>
          </a:p>
        </p:txBody>
      </p:sp>
      <p:pic>
        <p:nvPicPr>
          <p:cNvPr id="6" name="Picture 5">
            <a:extLst>
              <a:ext uri="{FF2B5EF4-FFF2-40B4-BE49-F238E27FC236}">
                <a16:creationId xmlns:a16="http://schemas.microsoft.com/office/drawing/2014/main" id="{0380313D-D286-4D0C-A7B0-BEA6DFD86361}"/>
              </a:ext>
            </a:extLst>
          </p:cNvPr>
          <p:cNvPicPr>
            <a:picLocks noChangeAspect="1"/>
          </p:cNvPicPr>
          <p:nvPr/>
        </p:nvPicPr>
        <p:blipFill>
          <a:blip r:embed="rId2"/>
          <a:stretch>
            <a:fillRect/>
          </a:stretch>
        </p:blipFill>
        <p:spPr>
          <a:xfrm>
            <a:off x="6338209" y="2366811"/>
            <a:ext cx="5702989" cy="3324225"/>
          </a:xfrm>
          <a:prstGeom prst="rect">
            <a:avLst/>
          </a:prstGeom>
        </p:spPr>
      </p:pic>
    </p:spTree>
    <p:extLst>
      <p:ext uri="{BB962C8B-B14F-4D97-AF65-F5344CB8AC3E}">
        <p14:creationId xmlns:p14="http://schemas.microsoft.com/office/powerpoint/2010/main" val="92805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FF1311-DD92-45BA-B10F-C1A324C27B55}"/>
              </a:ext>
            </a:extLst>
          </p:cNvPr>
          <p:cNvSpPr>
            <a:spLocks noGrp="1"/>
          </p:cNvSpPr>
          <p:nvPr>
            <p:ph sz="half" idx="4294967295"/>
          </p:nvPr>
        </p:nvSpPr>
        <p:spPr>
          <a:xfrm>
            <a:off x="677103" y="2297936"/>
            <a:ext cx="5186363" cy="3638550"/>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For any policy, you should ask yourself 4 Questions:</a:t>
            </a:r>
          </a:p>
          <a:p>
            <a:pPr marL="0" indent="0">
              <a:buNone/>
            </a:pPr>
            <a:r>
              <a:rPr lang="en-US" dirty="0">
                <a:latin typeface="Times New Roman" panose="02020603050405020304" pitchFamily="18" charset="0"/>
                <a:cs typeface="Times New Roman" panose="02020603050405020304" pitchFamily="18" charset="0"/>
              </a:rPr>
              <a:t>1. Why should government intervene?</a:t>
            </a:r>
          </a:p>
          <a:p>
            <a:pPr marL="0" indent="0">
              <a:buNone/>
            </a:pPr>
            <a:r>
              <a:rPr lang="en-US" dirty="0">
                <a:latin typeface="Times New Roman" panose="02020603050405020304" pitchFamily="18" charset="0"/>
                <a:cs typeface="Times New Roman" panose="02020603050405020304" pitchFamily="18" charset="0"/>
              </a:rPr>
              <a:t>2. How should policies be designed?</a:t>
            </a:r>
          </a:p>
          <a:p>
            <a:pPr marL="0" indent="0">
              <a:buNone/>
            </a:pPr>
            <a:r>
              <a:rPr lang="en-US" dirty="0">
                <a:latin typeface="Times New Roman" panose="02020603050405020304" pitchFamily="18" charset="0"/>
                <a:cs typeface="Times New Roman" panose="02020603050405020304" pitchFamily="18" charset="0"/>
              </a:rPr>
              <a:t>3. What are the effects of economic policies?</a:t>
            </a:r>
          </a:p>
          <a:p>
            <a:pPr marL="0" indent="0">
              <a:buNone/>
            </a:pPr>
            <a:r>
              <a:rPr lang="en-US" dirty="0">
                <a:latin typeface="Times New Roman" panose="02020603050405020304" pitchFamily="18" charset="0"/>
                <a:cs typeface="Times New Roman" panose="02020603050405020304" pitchFamily="18" charset="0"/>
              </a:rPr>
              <a:t>4. Why are public authorities acting the way they do?</a:t>
            </a:r>
          </a:p>
        </p:txBody>
      </p:sp>
      <p:sp>
        <p:nvSpPr>
          <p:cNvPr id="2" name="Title 1">
            <a:extLst>
              <a:ext uri="{FF2B5EF4-FFF2-40B4-BE49-F238E27FC236}">
                <a16:creationId xmlns:a16="http://schemas.microsoft.com/office/drawing/2014/main" id="{3A76B58F-1CF7-41B5-BF70-710D7AC7941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Introduction Lecture</a:t>
            </a:r>
            <a:endParaRPr lang="en-US" dirty="0"/>
          </a:p>
        </p:txBody>
      </p:sp>
      <p:pic>
        <p:nvPicPr>
          <p:cNvPr id="9" name="Picture 2" descr="Image result for policymaking">
            <a:extLst>
              <a:ext uri="{FF2B5EF4-FFF2-40B4-BE49-F238E27FC236}">
                <a16:creationId xmlns:a16="http://schemas.microsoft.com/office/drawing/2014/main" id="{334BE230-4A10-4890-9B74-BB6DFF32C5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4284" y="2044216"/>
            <a:ext cx="3737942" cy="4366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902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FF1311-DD92-45BA-B10F-C1A324C27B55}"/>
              </a:ext>
            </a:extLst>
          </p:cNvPr>
          <p:cNvSpPr>
            <a:spLocks noGrp="1"/>
          </p:cNvSpPr>
          <p:nvPr>
            <p:ph sz="half" idx="4294967295"/>
          </p:nvPr>
        </p:nvSpPr>
        <p:spPr>
          <a:xfrm>
            <a:off x="584338" y="2509972"/>
            <a:ext cx="5186363" cy="3638550"/>
          </a:xfrm>
        </p:spPr>
        <p:txBody>
          <a:bodyPr>
            <a:noAutofit/>
          </a:bodyPr>
          <a:lstStyle/>
          <a:p>
            <a:pPr marL="0" indent="0" algn="just">
              <a:buNone/>
            </a:pPr>
            <a:r>
              <a:rPr lang="en-US" dirty="0">
                <a:latin typeface="Times New Roman" panose="02020603050405020304" pitchFamily="18" charset="0"/>
                <a:cs typeface="Times New Roman" panose="02020603050405020304" pitchFamily="18" charset="0"/>
              </a:rPr>
              <a:t>Economic policies constantly affect our everyday life: Through price interventions: taxes (sales tax on what we buy, income tax on what we earn, property taxes on our houses,etc.), transfers (Pensions, EITC, Food Stamps, UI, Disability, etc.), public provision of public goods (schools &amp; education, Homeland Security, etc.),... </a:t>
            </a:r>
          </a:p>
          <a:p>
            <a:pPr marL="0" indent="0" algn="just">
              <a:buNone/>
            </a:pPr>
            <a:r>
              <a:rPr lang="en-US" dirty="0">
                <a:latin typeface="Times New Roman" panose="02020603050405020304" pitchFamily="18" charset="0"/>
                <a:cs typeface="Times New Roman" panose="02020603050405020304" pitchFamily="18" charset="0"/>
              </a:rPr>
              <a:t>Through regulation: on what we eat and consume (FDA and other environmental regulation), on the way we drive (DMV regulations, etc.), on the labor market (minimum wage, labor laws, etc.), on how we educate our children (minimum education laws, etc.)... </a:t>
            </a:r>
          </a:p>
          <a:p>
            <a:pPr marL="0" indent="0" algn="just">
              <a:buNone/>
            </a:pPr>
            <a:r>
              <a:rPr lang="en-US" dirty="0">
                <a:latin typeface="Times New Roman" panose="02020603050405020304" pitchFamily="18" charset="0"/>
                <a:cs typeface="Times New Roman" panose="02020603050405020304" pitchFamily="18" charset="0"/>
                <a:hlinkClick r:id="rId3"/>
              </a:rPr>
              <a:t>https://www.bbc.com/news/world-us-canada-46739180</a:t>
            </a:r>
            <a:r>
              <a:rPr lang="en-US" dirty="0">
                <a:latin typeface="Times New Roman" panose="02020603050405020304" pitchFamily="18" charset="0"/>
                <a:cs typeface="Times New Roman" panose="02020603050405020304" pitchFamily="18" charset="0"/>
              </a:rPr>
              <a:t> </a:t>
            </a:r>
          </a:p>
        </p:txBody>
      </p:sp>
      <p:sp>
        <p:nvSpPr>
          <p:cNvPr id="2" name="Title 1">
            <a:extLst>
              <a:ext uri="{FF2B5EF4-FFF2-40B4-BE49-F238E27FC236}">
                <a16:creationId xmlns:a16="http://schemas.microsoft.com/office/drawing/2014/main" id="{3A76B58F-1CF7-41B5-BF70-710D7AC7941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Introduction Lecture</a:t>
            </a:r>
            <a:endParaRPr lang="en-US" dirty="0"/>
          </a:p>
        </p:txBody>
      </p:sp>
      <p:pic>
        <p:nvPicPr>
          <p:cNvPr id="9" name="Picture 2" descr="Image result for policymaking">
            <a:extLst>
              <a:ext uri="{FF2B5EF4-FFF2-40B4-BE49-F238E27FC236}">
                <a16:creationId xmlns:a16="http://schemas.microsoft.com/office/drawing/2014/main" id="{334BE230-4A10-4890-9B74-BB6DFF32C5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4284" y="2044216"/>
            <a:ext cx="3737942" cy="4366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521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65665-583F-4DD8-814D-FECA92009E9A}"/>
              </a:ext>
            </a:extLst>
          </p:cNvPr>
          <p:cNvSpPr>
            <a:spLocks noGrp="1"/>
          </p:cNvSpPr>
          <p:nvPr>
            <p:ph type="title"/>
          </p:nvPr>
        </p:nvSpPr>
        <p:spPr bwMode="white"/>
        <p:txBody>
          <a:bodyPr/>
          <a:lstStyle/>
          <a:p>
            <a:r>
              <a:rPr lang="en-US" sz="4000" dirty="0">
                <a:latin typeface="Times New Roman" panose="02020603050405020304" pitchFamily="18" charset="0"/>
                <a:cs typeface="Times New Roman" panose="02020603050405020304" pitchFamily="18" charset="0"/>
              </a:rPr>
              <a:t>Why should government intervene?</a:t>
            </a:r>
          </a:p>
        </p:txBody>
      </p:sp>
    </p:spTree>
    <p:extLst>
      <p:ext uri="{BB962C8B-B14F-4D97-AF65-F5344CB8AC3E}">
        <p14:creationId xmlns:p14="http://schemas.microsoft.com/office/powerpoint/2010/main" val="38690944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Default">
      <a:dk1>
        <a:srgbClr val="000000"/>
      </a:dk1>
      <a:lt1>
        <a:sysClr val="window" lastClr="FFFFFF"/>
      </a:lt1>
      <a:dk2>
        <a:srgbClr val="3F3F3F"/>
      </a:dk2>
      <a:lt2>
        <a:srgbClr val="E7E6E6"/>
      </a:lt2>
      <a:accent1>
        <a:srgbClr val="700000"/>
      </a:accent1>
      <a:accent2>
        <a:srgbClr val="ED7D31"/>
      </a:accent2>
      <a:accent3>
        <a:srgbClr val="A5A5A5"/>
      </a:accent3>
      <a:accent4>
        <a:srgbClr val="FFC000"/>
      </a:accent4>
      <a:accent5>
        <a:srgbClr val="700000"/>
      </a:accent5>
      <a:accent6>
        <a:srgbClr val="978869"/>
      </a:accent6>
      <a:hlink>
        <a:srgbClr val="FFC000"/>
      </a:hlink>
      <a:folHlink>
        <a:srgbClr val="7F7F7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Persuasive Speech Outline_SL_v5" id="{5581881B-4813-400F-8DBA-5A98066FCECE}" vid="{804D9012-1EE1-49D9-B1AB-A146B02984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1DE3E1-BE43-4468-8986-14BA0CF36A3F}">
  <ds:schemaRefs>
    <ds:schemaRef ds:uri="http://schemas.microsoft.com/office/infopath/2007/PartnerControls"/>
    <ds:schemaRef ds:uri="http://schemas.microsoft.com/office/2006/metadata/properties"/>
    <ds:schemaRef ds:uri="http://purl.org/dc/terms/"/>
    <ds:schemaRef ds:uri="http://www.w3.org/XML/1998/namespace"/>
    <ds:schemaRef ds:uri="fb0879af-3eba-417a-a55a-ffe6dcd6ca77"/>
    <ds:schemaRef ds:uri="6dc4bcd6-49db-4c07-9060-8acfc67cef9f"/>
    <ds:schemaRef ds:uri="http://schemas.microsoft.com/office/2006/documentManagement/types"/>
    <ds:schemaRef ds:uri="http://purl.org/dc/elements/1.1/"/>
    <ds:schemaRef ds:uri="http://schemas.openxmlformats.org/package/2006/metadata/core-properties"/>
    <ds:schemaRef ds:uri="http://schemas.microsoft.com/sharepoint/v3"/>
    <ds:schemaRef ds:uri="http://purl.org/dc/dcmitype/"/>
  </ds:schemaRefs>
</ds:datastoreItem>
</file>

<file path=customXml/itemProps2.xml><?xml version="1.0" encoding="utf-8"?>
<ds:datastoreItem xmlns:ds="http://schemas.openxmlformats.org/officeDocument/2006/customXml" ds:itemID="{0DC75368-59C6-47C9-94A5-81D396CCE5D1}">
  <ds:schemaRefs>
    <ds:schemaRef ds:uri="http://schemas.microsoft.com/sharepoint/v3/contenttype/forms"/>
  </ds:schemaRefs>
</ds:datastoreItem>
</file>

<file path=customXml/itemProps3.xml><?xml version="1.0" encoding="utf-8"?>
<ds:datastoreItem xmlns:ds="http://schemas.openxmlformats.org/officeDocument/2006/customXml" ds:itemID="{E58C4112-5095-4F1B-BBD1-26FC52CA7D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Persuasive speech outline </Template>
  <TotalTime>0</TotalTime>
  <Words>3202</Words>
  <Application>Microsoft Office PowerPoint</Application>
  <PresentationFormat>Widescreen</PresentationFormat>
  <Paragraphs>199</Paragraphs>
  <Slides>23</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Century Gothic</vt:lpstr>
      <vt:lpstr>Tahoma</vt:lpstr>
      <vt:lpstr>Times New Roman</vt:lpstr>
      <vt:lpstr>Wingdings 2</vt:lpstr>
      <vt:lpstr>Quotable</vt:lpstr>
      <vt:lpstr>Economic Policy Analysis Lecture I</vt:lpstr>
      <vt:lpstr>Introduction Lecture</vt:lpstr>
      <vt:lpstr>Introduction Lecture</vt:lpstr>
      <vt:lpstr>Introduction Lecture</vt:lpstr>
      <vt:lpstr>Introduction Lecture</vt:lpstr>
      <vt:lpstr>The Policy Cycle</vt:lpstr>
      <vt:lpstr>Introduction Lecture</vt:lpstr>
      <vt:lpstr>Introduction Lecture</vt:lpstr>
      <vt:lpstr>Why should government intervene?</vt:lpstr>
      <vt:lpstr>Why government intervention?</vt:lpstr>
      <vt:lpstr>Why government intervention?</vt:lpstr>
      <vt:lpstr>Why government intervention?</vt:lpstr>
      <vt:lpstr>Why government intervention?</vt:lpstr>
      <vt:lpstr>Why government should intervene?</vt:lpstr>
      <vt:lpstr>Why government should intervene?</vt:lpstr>
      <vt:lpstr>Why government intervention?</vt:lpstr>
      <vt:lpstr>Why government intervention?</vt:lpstr>
      <vt:lpstr>Why government intervention?</vt:lpstr>
      <vt:lpstr>How should government intervene?</vt:lpstr>
      <vt:lpstr>How should government intervene?</vt:lpstr>
      <vt:lpstr>How should government intervene?</vt:lpstr>
      <vt:lpstr>What are the effects of government intervention? </vt:lpstr>
      <vt:lpstr>The Spectrum of Economic Policies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2019-02-01T04:50:35Z</dcterms:created>
  <dcterms:modified xsi:type="dcterms:W3CDTF">2019-02-01T11:08:43Z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