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11-Apr-23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11-Apr-23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11-Apr-23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3200" b="1" dirty="0" smtClean="0">
                <a:latin typeface="+mn-lt"/>
              </a:rPr>
              <a:t>SHIMODA CASE</a:t>
            </a:r>
            <a:endParaRPr lang="en-US" sz="3200" b="1" dirty="0">
              <a:latin typeface="+mn-lt"/>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86538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990" y="484909"/>
            <a:ext cx="10131425" cy="861753"/>
          </a:xfrm>
        </p:spPr>
        <p:txBody>
          <a:bodyPr>
            <a:normAutofit/>
          </a:bodyPr>
          <a:lstStyle/>
          <a:p>
            <a:pPr algn="ctr"/>
            <a:r>
              <a:rPr lang="en-US" sz="3200" b="1" dirty="0" smtClean="0">
                <a:latin typeface="+mn-lt"/>
              </a:rPr>
              <a:t>Significance of the case</a:t>
            </a:r>
            <a:endParaRPr lang="en-US" sz="3200" b="1" dirty="0">
              <a:latin typeface="+mn-lt"/>
            </a:endParaRPr>
          </a:p>
        </p:txBody>
      </p:sp>
      <p:sp>
        <p:nvSpPr>
          <p:cNvPr id="3" name="Content Placeholder 2"/>
          <p:cNvSpPr>
            <a:spLocks noGrp="1"/>
          </p:cNvSpPr>
          <p:nvPr>
            <p:ph idx="1"/>
          </p:nvPr>
        </p:nvSpPr>
        <p:spPr/>
        <p:txBody>
          <a:bodyPr/>
          <a:lstStyle/>
          <a:p>
            <a:r>
              <a:rPr lang="en-US" dirty="0" smtClean="0"/>
              <a:t>The </a:t>
            </a:r>
            <a:r>
              <a:rPr lang="en-US" dirty="0"/>
              <a:t>first judicial decision on the use of nuclear weapons.</a:t>
            </a:r>
          </a:p>
          <a:p>
            <a:r>
              <a:rPr lang="en-US" dirty="0" smtClean="0"/>
              <a:t>Held - The </a:t>
            </a:r>
            <a:r>
              <a:rPr lang="en-US" dirty="0"/>
              <a:t>atomic bombings of Hiroshima and Nagasaki violated international law</a:t>
            </a:r>
            <a:r>
              <a:rPr lang="en-US" dirty="0" smtClean="0"/>
              <a:t>. – Tokyo District Court</a:t>
            </a:r>
          </a:p>
          <a:p>
            <a:r>
              <a:rPr lang="en-US" dirty="0"/>
              <a:t>The Court did not go into the question whether atomic weapons are illegal under international law as such.</a:t>
            </a:r>
            <a:endParaRPr lang="en-US" dirty="0" smtClean="0"/>
          </a:p>
          <a:p>
            <a:r>
              <a:rPr lang="en-US" dirty="0" smtClean="0"/>
              <a:t>Although </a:t>
            </a:r>
            <a:r>
              <a:rPr lang="en-US" dirty="0"/>
              <a:t>the Court rejected </a:t>
            </a:r>
            <a:r>
              <a:rPr lang="en-US" dirty="0" smtClean="0"/>
              <a:t>the demand </a:t>
            </a:r>
            <a:r>
              <a:rPr lang="en-US" dirty="0"/>
              <a:t>for compensation, it determined that the bombings were illegal in light of the principles of contemporary positive international law. </a:t>
            </a:r>
            <a:endParaRPr lang="en-US" dirty="0" smtClean="0"/>
          </a:p>
          <a:p>
            <a:endParaRPr lang="en-US" dirty="0" smtClean="0"/>
          </a:p>
          <a:p>
            <a:endParaRPr lang="en-US" dirty="0"/>
          </a:p>
        </p:txBody>
      </p:sp>
    </p:spTree>
    <p:extLst>
      <p:ext uri="{BB962C8B-B14F-4D97-AF65-F5344CB8AC3E}">
        <p14:creationId xmlns:p14="http://schemas.microsoft.com/office/powerpoint/2010/main" val="3448324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latin typeface="+mn-lt"/>
              </a:rPr>
              <a:t>Doctrine of military objectives</a:t>
            </a:r>
            <a:endParaRPr lang="en-US" sz="3200" b="1" dirty="0">
              <a:latin typeface="+mn-lt"/>
            </a:endParaRPr>
          </a:p>
        </p:txBody>
      </p:sp>
      <p:sp>
        <p:nvSpPr>
          <p:cNvPr id="3" name="Content Placeholder 2"/>
          <p:cNvSpPr>
            <a:spLocks noGrp="1"/>
          </p:cNvSpPr>
          <p:nvPr>
            <p:ph idx="1"/>
          </p:nvPr>
        </p:nvSpPr>
        <p:spPr>
          <a:xfrm>
            <a:off x="685801" y="1753985"/>
            <a:ext cx="10220497" cy="4037215"/>
          </a:xfrm>
        </p:spPr>
        <p:txBody>
          <a:bodyPr/>
          <a:lstStyle/>
          <a:p>
            <a:r>
              <a:rPr lang="en-US" dirty="0" smtClean="0"/>
              <a:t>According </a:t>
            </a:r>
            <a:r>
              <a:rPr lang="en-US" dirty="0"/>
              <a:t>to the customary rules generally recognized in international law concerning hostile acts, there is a distinction between a defended city and an undefended city. - Draft Rules of Air Warfare (1923</a:t>
            </a:r>
            <a:r>
              <a:rPr lang="en-US" dirty="0" smtClean="0"/>
              <a:t>)</a:t>
            </a:r>
          </a:p>
          <a:p>
            <a:r>
              <a:rPr lang="en-US" dirty="0"/>
              <a:t>It can therefore be said that the prohibition of indiscriminate aerial bombardment of an undefended city and the principle of military objectives contained therein are rules of customary international law in view of the fact that these are also found in common in the rules of land and sea warfare</a:t>
            </a:r>
            <a:r>
              <a:rPr lang="en-US" dirty="0" smtClean="0"/>
              <a:t>.</a:t>
            </a:r>
          </a:p>
          <a:p>
            <a:r>
              <a:rPr lang="en-US" dirty="0"/>
              <a:t>It is beyond </a:t>
            </a:r>
            <a:r>
              <a:rPr lang="en-US" dirty="0" smtClean="0"/>
              <a:t>dispute </a:t>
            </a:r>
            <a:r>
              <a:rPr lang="en-US" dirty="0"/>
              <a:t>that because Hiroshima and Nagasaki were undefended cities which, even though having defense facilities and military units, were far removed from battlefields and not in danger of being occupied by enemy </a:t>
            </a:r>
            <a:r>
              <a:rPr lang="en-US" dirty="0" smtClean="0"/>
              <a:t>forces.</a:t>
            </a:r>
          </a:p>
          <a:p>
            <a:r>
              <a:rPr lang="en-US" dirty="0"/>
              <a:t>Held -  atomic bomb on both cities of Hiroshima and Nagasaki was an illegal act of hostility as </a:t>
            </a:r>
            <a:r>
              <a:rPr lang="en-US" dirty="0" smtClean="0"/>
              <a:t>they were </a:t>
            </a:r>
            <a:r>
              <a:rPr lang="en-US" dirty="0"/>
              <a:t>indiscriminate aerial bombardment on undefended </a:t>
            </a:r>
            <a:r>
              <a:rPr lang="en-US" dirty="0" smtClean="0"/>
              <a:t>cities.</a:t>
            </a:r>
            <a:endParaRPr lang="en-US" dirty="0"/>
          </a:p>
          <a:p>
            <a:endParaRPr lang="en-US" dirty="0"/>
          </a:p>
        </p:txBody>
      </p:sp>
    </p:spTree>
    <p:extLst>
      <p:ext uri="{BB962C8B-B14F-4D97-AF65-F5344CB8AC3E}">
        <p14:creationId xmlns:p14="http://schemas.microsoft.com/office/powerpoint/2010/main" val="4120489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944880"/>
          </a:xfrm>
        </p:spPr>
        <p:txBody>
          <a:bodyPr>
            <a:normAutofit/>
          </a:bodyPr>
          <a:lstStyle/>
          <a:p>
            <a:pPr algn="ctr"/>
            <a:r>
              <a:rPr lang="en-US" sz="3200" b="1" dirty="0" smtClean="0">
                <a:latin typeface="+mn-lt"/>
              </a:rPr>
              <a:t>Weapons causing unnecessary suffering</a:t>
            </a:r>
            <a:endParaRPr lang="en-US" sz="3200" b="1" dirty="0">
              <a:latin typeface="+mn-lt"/>
            </a:endParaRPr>
          </a:p>
        </p:txBody>
      </p:sp>
      <p:sp>
        <p:nvSpPr>
          <p:cNvPr id="3" name="Content Placeholder 2"/>
          <p:cNvSpPr>
            <a:spLocks noGrp="1"/>
          </p:cNvSpPr>
          <p:nvPr>
            <p:ph idx="1"/>
          </p:nvPr>
        </p:nvSpPr>
        <p:spPr/>
        <p:txBody>
          <a:bodyPr/>
          <a:lstStyle/>
          <a:p>
            <a:r>
              <a:rPr lang="en-US" dirty="0"/>
              <a:t>It is indeed a fact to be regretted that the atomic bombing of the cities of Hiroshima and Nagasaki took away the lives of tens of thousands of citizens, and that among those who have survived are those whose lives are still imperiled owing to its radioactive effects even now after eighteen </a:t>
            </a:r>
            <a:r>
              <a:rPr lang="en-US" dirty="0" smtClean="0"/>
              <a:t>years.</a:t>
            </a:r>
          </a:p>
          <a:p>
            <a:r>
              <a:rPr lang="en-US" dirty="0"/>
              <a:t>Held - </a:t>
            </a:r>
            <a:r>
              <a:rPr lang="en-US" dirty="0" smtClean="0"/>
              <a:t>It </a:t>
            </a:r>
            <a:r>
              <a:rPr lang="en-US" dirty="0"/>
              <a:t>is not too much to say that the pain brought by the atomic bombs is severer than that from poison and poison-gas, and we can say that the act of dropping such a cruel bomb is contrary to the fundamental principle of the laws of war which prohibits the causing of </a:t>
            </a:r>
            <a:r>
              <a:rPr lang="en-US"/>
              <a:t>unnecessary </a:t>
            </a:r>
            <a:r>
              <a:rPr lang="en-US" smtClean="0"/>
              <a:t>suffering.</a:t>
            </a:r>
            <a:endParaRPr lang="en-US" dirty="0"/>
          </a:p>
        </p:txBody>
      </p:sp>
    </p:spTree>
    <p:extLst>
      <p:ext uri="{BB962C8B-B14F-4D97-AF65-F5344CB8AC3E}">
        <p14:creationId xmlns:p14="http://schemas.microsoft.com/office/powerpoint/2010/main" val="3398579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895004"/>
          </a:xfrm>
        </p:spPr>
        <p:txBody>
          <a:bodyPr>
            <a:normAutofit/>
          </a:bodyPr>
          <a:lstStyle/>
          <a:p>
            <a:pPr algn="ctr"/>
            <a:r>
              <a:rPr lang="en-US" sz="3200" b="1" dirty="0" smtClean="0">
                <a:latin typeface="+mn-lt"/>
              </a:rPr>
              <a:t>Compensation Issues</a:t>
            </a:r>
            <a:endParaRPr lang="en-US" sz="3200" b="1" dirty="0">
              <a:latin typeface="+mn-lt"/>
            </a:endParaRPr>
          </a:p>
        </p:txBody>
      </p:sp>
      <p:sp>
        <p:nvSpPr>
          <p:cNvPr id="3" name="Content Placeholder 2"/>
          <p:cNvSpPr>
            <a:spLocks noGrp="1"/>
          </p:cNvSpPr>
          <p:nvPr>
            <p:ph idx="1"/>
          </p:nvPr>
        </p:nvSpPr>
        <p:spPr>
          <a:xfrm>
            <a:off x="685801" y="1762299"/>
            <a:ext cx="10131425" cy="4028902"/>
          </a:xfrm>
        </p:spPr>
        <p:txBody>
          <a:bodyPr/>
          <a:lstStyle/>
          <a:p>
            <a:r>
              <a:rPr lang="en-US" dirty="0" smtClean="0"/>
              <a:t>Article 19 of the San Francisco Peace Treaty.</a:t>
            </a:r>
          </a:p>
          <a:p>
            <a:r>
              <a:rPr lang="en-US" dirty="0" smtClean="0"/>
              <a:t>Japan’s </a:t>
            </a:r>
            <a:r>
              <a:rPr lang="en-US" dirty="0"/>
              <a:t>waiver of claims for damages under domestic and international law against the US gave rise to an obligation for the government of Japan itself to pay damages</a:t>
            </a:r>
            <a:r>
              <a:rPr lang="en-US" dirty="0" smtClean="0"/>
              <a:t>. </a:t>
            </a:r>
            <a:r>
              <a:rPr lang="en-US" dirty="0"/>
              <a:t>The action was dismissed</a:t>
            </a:r>
            <a:r>
              <a:rPr lang="en-US" dirty="0" smtClean="0"/>
              <a:t>.</a:t>
            </a:r>
          </a:p>
          <a:p>
            <a:r>
              <a:rPr lang="en-US" dirty="0"/>
              <a:t>T</a:t>
            </a:r>
            <a:r>
              <a:rPr lang="en-US" dirty="0" smtClean="0"/>
              <a:t>he </a:t>
            </a:r>
            <a:r>
              <a:rPr lang="en-US" dirty="0"/>
              <a:t>Court took the view that there was no general way open to an individual to claim damages directly under international </a:t>
            </a:r>
            <a:r>
              <a:rPr lang="en-US" dirty="0" smtClean="0"/>
              <a:t>law, unless specifically provided in a treaty.	</a:t>
            </a:r>
          </a:p>
          <a:p>
            <a:r>
              <a:rPr lang="en-US" dirty="0"/>
              <a:t>The Court </a:t>
            </a:r>
            <a:r>
              <a:rPr lang="en-US" dirty="0" smtClean="0"/>
              <a:t>also </a:t>
            </a:r>
            <a:r>
              <a:rPr lang="en-US" dirty="0"/>
              <a:t>held that claims by Japanese nationals under domestic law had also been waived</a:t>
            </a:r>
            <a:r>
              <a:rPr lang="en-US" dirty="0" smtClean="0"/>
              <a:t>.</a:t>
            </a:r>
          </a:p>
          <a:p>
            <a:r>
              <a:rPr lang="en-US" dirty="0"/>
              <a:t>Also, because of the doctrine of sovereign immunity, individuals are also not able to pursue a claim on the municipal law plane</a:t>
            </a:r>
            <a:r>
              <a:rPr lang="en-US" dirty="0" smtClean="0"/>
              <a:t>. </a:t>
            </a:r>
          </a:p>
          <a:p>
            <a:endParaRPr lang="en-US" dirty="0" smtClean="0"/>
          </a:p>
          <a:p>
            <a:endParaRPr lang="en-US" dirty="0"/>
          </a:p>
        </p:txBody>
      </p:sp>
    </p:spTree>
    <p:extLst>
      <p:ext uri="{BB962C8B-B14F-4D97-AF65-F5344CB8AC3E}">
        <p14:creationId xmlns:p14="http://schemas.microsoft.com/office/powerpoint/2010/main" val="86888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0"/>
            <a:ext cx="10131425" cy="703811"/>
          </a:xfrm>
        </p:spPr>
        <p:txBody>
          <a:bodyPr/>
          <a:lstStyle/>
          <a:p>
            <a:endParaRPr lang="en-US" dirty="0"/>
          </a:p>
        </p:txBody>
      </p:sp>
      <p:sp>
        <p:nvSpPr>
          <p:cNvPr id="3" name="Content Placeholder 2"/>
          <p:cNvSpPr>
            <a:spLocks noGrp="1"/>
          </p:cNvSpPr>
          <p:nvPr>
            <p:ph idx="1"/>
          </p:nvPr>
        </p:nvSpPr>
        <p:spPr/>
        <p:txBody>
          <a:bodyPr/>
          <a:lstStyle/>
          <a:p>
            <a:r>
              <a:rPr lang="en-US" dirty="0" smtClean="0"/>
              <a:t>“The </a:t>
            </a:r>
            <a:r>
              <a:rPr lang="en-US" dirty="0"/>
              <a:t>plaintiffs did not lose any rights as a result of the waiver of claims by Japan under the Treaty of Peace with Japan of 1951</a:t>
            </a:r>
            <a:r>
              <a:rPr lang="en-US" dirty="0" smtClean="0"/>
              <a:t>.”</a:t>
            </a:r>
            <a:endParaRPr lang="en-US" dirty="0"/>
          </a:p>
        </p:txBody>
      </p:sp>
    </p:spTree>
    <p:extLst>
      <p:ext uri="{BB962C8B-B14F-4D97-AF65-F5344CB8AC3E}">
        <p14:creationId xmlns:p14="http://schemas.microsoft.com/office/powerpoint/2010/main" val="1997145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803564"/>
          </a:xfrm>
        </p:spPr>
        <p:txBody>
          <a:bodyPr>
            <a:normAutofit/>
          </a:bodyPr>
          <a:lstStyle/>
          <a:p>
            <a:pPr algn="ctr"/>
            <a:r>
              <a:rPr lang="en-US" sz="3200" b="1" dirty="0" smtClean="0">
                <a:latin typeface="+mn-lt"/>
              </a:rPr>
              <a:t>Core legal questions</a:t>
            </a:r>
            <a:endParaRPr lang="en-US" sz="3200" b="1" dirty="0">
              <a:latin typeface="+mn-lt"/>
            </a:endParaRPr>
          </a:p>
        </p:txBody>
      </p:sp>
      <p:sp>
        <p:nvSpPr>
          <p:cNvPr id="3" name="Content Placeholder 2"/>
          <p:cNvSpPr>
            <a:spLocks noGrp="1"/>
          </p:cNvSpPr>
          <p:nvPr>
            <p:ph idx="1"/>
          </p:nvPr>
        </p:nvSpPr>
        <p:spPr>
          <a:xfrm>
            <a:off x="685801" y="1878677"/>
            <a:ext cx="10195559" cy="3912524"/>
          </a:xfrm>
        </p:spPr>
        <p:txBody>
          <a:bodyPr/>
          <a:lstStyle/>
          <a:p>
            <a:pPr fontAlgn="base"/>
            <a:r>
              <a:rPr lang="en-US" dirty="0"/>
              <a:t>Is the use of atomic weapons illegal?</a:t>
            </a:r>
          </a:p>
          <a:p>
            <a:pPr fontAlgn="base"/>
            <a:r>
              <a:rPr lang="en-US" dirty="0"/>
              <a:t>Was the use of atomic bombs on Nagasaki and Hiroshima a violation of the laws and customs of war?</a:t>
            </a:r>
          </a:p>
          <a:p>
            <a:pPr fontAlgn="base"/>
            <a:r>
              <a:rPr lang="en-US" dirty="0"/>
              <a:t>Can individuals bring claims for compensation under international law?</a:t>
            </a:r>
          </a:p>
          <a:p>
            <a:endParaRPr lang="en-US" dirty="0"/>
          </a:p>
        </p:txBody>
      </p:sp>
    </p:spTree>
    <p:extLst>
      <p:ext uri="{BB962C8B-B14F-4D97-AF65-F5344CB8AC3E}">
        <p14:creationId xmlns:p14="http://schemas.microsoft.com/office/powerpoint/2010/main" val="2480499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104</TotalTime>
  <Words>498</Words>
  <Application>Microsoft Office PowerPoint</Application>
  <PresentationFormat>Widescreen</PresentationFormat>
  <Paragraphs>25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Celestial</vt:lpstr>
      <vt:lpstr>SHIMODA CASE</vt:lpstr>
      <vt:lpstr>Significance of the case</vt:lpstr>
      <vt:lpstr>Doctrine of military objectives</vt:lpstr>
      <vt:lpstr>Weapons causing unnecessary suffering</vt:lpstr>
      <vt:lpstr>Compensation Issues</vt:lpstr>
      <vt:lpstr>PowerPoint Presentation</vt:lpstr>
      <vt:lpstr>Core legal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SHIMODA CASE</dc:title>
  <dc:creator>Bholenath Dutta</dc:creator>
  <cp:lastModifiedBy>Bholenath Dutta</cp:lastModifiedBy>
  <cp:revision>34</cp:revision>
  <dcterms:created xsi:type="dcterms:W3CDTF">2023-03-28T09:17:15Z</dcterms:created>
  <dcterms:modified xsi:type="dcterms:W3CDTF">2023-04-11T08:35:34Z</dcterms:modified>
</cp:coreProperties>
</file>