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57" r:id="rId3"/>
    <p:sldId id="269" r:id="rId4"/>
    <p:sldId id="264" r:id="rId5"/>
    <p:sldId id="258" r:id="rId6"/>
    <p:sldId id="259" r:id="rId7"/>
    <p:sldId id="260" r:id="rId8"/>
    <p:sldId id="266" r:id="rId9"/>
    <p:sldId id="261" r:id="rId10"/>
    <p:sldId id="263" r:id="rId11"/>
    <p:sldId id="265" r:id="rId12"/>
    <p:sldId id="262" r:id="rId13"/>
    <p:sldId id="270" r:id="rId14"/>
    <p:sldId id="271" r:id="rId15"/>
    <p:sldId id="272" r:id="rId16"/>
    <p:sldId id="273" r:id="rId17"/>
    <p:sldId id="274" r:id="rId18"/>
    <p:sldId id="267" r:id="rId19"/>
    <p:sldId id="268" r:id="rId20"/>
    <p:sldId id="275" r:id="rId21"/>
    <p:sldId id="276" r:id="rId22"/>
    <p:sldId id="277" r:id="rId23"/>
    <p:sldId id="278"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61263" autoAdjust="0"/>
  </p:normalViewPr>
  <p:slideViewPr>
    <p:cSldViewPr snapToGrid="0" showGuides="1">
      <p:cViewPr>
        <p:scale>
          <a:sx n="33" d="100"/>
          <a:sy n="33" d="100"/>
        </p:scale>
        <p:origin x="1880" y="25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A4632B0-19FD-48D2-B08D-F89EEE52F41D}" type="datetimeFigureOut">
              <a:rPr lang="en-US" smtClean="0"/>
              <a:t>9/10/2019</a:t>
            </a:fld>
            <a:endParaRPr lang="en-US"/>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EFA0279-50D9-4433-B6DC-E55F66A6DB66}" type="slidenum">
              <a:rPr lang="en-US" smtClean="0"/>
              <a:t>‹#›</a:t>
            </a:fld>
            <a:endParaRPr lang="en-US"/>
          </a:p>
        </p:txBody>
      </p:sp>
    </p:spTree>
    <p:extLst>
      <p:ext uri="{BB962C8B-B14F-4D97-AF65-F5344CB8AC3E}">
        <p14:creationId xmlns:p14="http://schemas.microsoft.com/office/powerpoint/2010/main" val="2777114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en-US" sz="1200" i="1" kern="1200" dirty="0" smtClean="0">
                <a:solidFill>
                  <a:schemeClr val="tx1"/>
                </a:solidFill>
                <a:effectLst/>
                <a:latin typeface="+mn-lt"/>
                <a:ea typeface="+mn-ea"/>
                <a:cs typeface="+mn-cs"/>
              </a:rPr>
              <a:t>Notes: </a:t>
            </a:r>
            <a:r>
              <a:rPr lang="en-US" sz="1200" i="0" kern="1200" dirty="0" smtClean="0">
                <a:solidFill>
                  <a:schemeClr val="tx1"/>
                </a:solidFill>
                <a:effectLst/>
                <a:latin typeface="+mn-lt"/>
                <a:ea typeface="+mn-ea"/>
                <a:cs typeface="+mn-cs"/>
              </a:rPr>
              <a:t>Figure 1 shows quarterly per capita hours worked in the U.S. between 1956-Q1 and 2009-Q3,</a:t>
            </a:r>
            <a:br>
              <a:rPr lang="en-US" sz="1200" i="0" kern="1200" dirty="0" smtClean="0">
                <a:solidFill>
                  <a:schemeClr val="tx1"/>
                </a:solidFill>
                <a:effectLst/>
                <a:latin typeface="+mn-lt"/>
                <a:ea typeface="+mn-ea"/>
                <a:cs typeface="+mn-cs"/>
              </a:rPr>
            </a:br>
            <a:r>
              <a:rPr lang="en-US" sz="1200" i="0" kern="1200" dirty="0" smtClean="0">
                <a:solidFill>
                  <a:schemeClr val="tx1"/>
                </a:solidFill>
                <a:effectLst/>
                <a:latin typeface="+mn-lt"/>
                <a:ea typeface="+mn-ea"/>
                <a:cs typeface="+mn-cs"/>
              </a:rPr>
              <a:t>with shading indicating recessions according to the dates assigned by the National Bureau of Economic</a:t>
            </a:r>
            <a:br>
              <a:rPr lang="en-US" sz="1200" i="0" kern="1200" dirty="0" smtClean="0">
                <a:solidFill>
                  <a:schemeClr val="tx1"/>
                </a:solidFill>
                <a:effectLst/>
                <a:latin typeface="+mn-lt"/>
                <a:ea typeface="+mn-ea"/>
                <a:cs typeface="+mn-cs"/>
              </a:rPr>
            </a:br>
            <a:r>
              <a:rPr lang="en-US" sz="1200" i="0" kern="1200" dirty="0" smtClean="0">
                <a:solidFill>
                  <a:schemeClr val="tx1"/>
                </a:solidFill>
                <a:effectLst/>
                <a:latin typeface="+mn-lt"/>
                <a:ea typeface="+mn-ea"/>
                <a:cs typeface="+mn-cs"/>
              </a:rPr>
              <a:t>Research. Per capita hours represents total hours (civilian and military) per </a:t>
            </a:r>
            <a:r>
              <a:rPr lang="en-US" sz="1200" i="0" kern="1200" dirty="0" err="1" smtClean="0">
                <a:solidFill>
                  <a:schemeClr val="tx1"/>
                </a:solidFill>
                <a:effectLst/>
                <a:latin typeface="+mn-lt"/>
                <a:ea typeface="+mn-ea"/>
                <a:cs typeface="+mn-cs"/>
              </a:rPr>
              <a:t>noninstitutional</a:t>
            </a:r>
            <a:r>
              <a:rPr lang="en-US" sz="1200" i="0" kern="1200" dirty="0" smtClean="0">
                <a:solidFill>
                  <a:schemeClr val="tx1"/>
                </a:solidFill>
                <a:effectLst/>
                <a:latin typeface="+mn-lt"/>
                <a:ea typeface="+mn-ea"/>
                <a:cs typeface="+mn-cs"/>
              </a:rPr>
              <a:t> population</a:t>
            </a:r>
            <a:br>
              <a:rPr lang="en-US" sz="1200" i="0" kern="1200" dirty="0" smtClean="0">
                <a:solidFill>
                  <a:schemeClr val="tx1"/>
                </a:solidFill>
                <a:effectLst/>
                <a:latin typeface="+mn-lt"/>
                <a:ea typeface="+mn-ea"/>
                <a:cs typeface="+mn-cs"/>
              </a:rPr>
            </a:br>
            <a:r>
              <a:rPr lang="en-US" sz="1200" i="0" kern="1200" dirty="0" smtClean="0">
                <a:solidFill>
                  <a:schemeClr val="tx1"/>
                </a:solidFill>
                <a:effectLst/>
                <a:latin typeface="+mn-lt"/>
                <a:ea typeface="+mn-ea"/>
                <a:cs typeface="+mn-cs"/>
              </a:rPr>
              <a:t>aged 16 to 64.</a:t>
            </a:r>
            <a:br>
              <a:rPr lang="en-US" sz="1200" i="0" kern="1200" dirty="0" smtClean="0">
                <a:solidFill>
                  <a:schemeClr val="tx1"/>
                </a:solidFill>
                <a:effectLst/>
                <a:latin typeface="+mn-lt"/>
                <a:ea typeface="+mn-ea"/>
                <a:cs typeface="+mn-cs"/>
              </a:rPr>
            </a:br>
            <a:r>
              <a:rPr lang="en-US" sz="1200" i="0" kern="1200" dirty="0" smtClean="0">
                <a:solidFill>
                  <a:schemeClr val="tx1"/>
                </a:solidFill>
                <a:effectLst/>
                <a:latin typeface="+mn-lt"/>
                <a:ea typeface="+mn-ea"/>
                <a:cs typeface="+mn-cs"/>
              </a:rPr>
              <a:t/>
            </a:r>
            <a:br>
              <a:rPr lang="en-US" sz="1200" i="0" kern="1200" dirty="0" smtClean="0">
                <a:solidFill>
                  <a:schemeClr val="tx1"/>
                </a:solidFill>
                <a:effectLst/>
                <a:latin typeface="+mn-lt"/>
                <a:ea typeface="+mn-ea"/>
                <a:cs typeface="+mn-cs"/>
              </a:rPr>
            </a:br>
            <a:endParaRPr lang="en-US" dirty="0"/>
          </a:p>
        </p:txBody>
      </p:sp>
      <p:sp>
        <p:nvSpPr>
          <p:cNvPr id="4" name="Номер слайда 3"/>
          <p:cNvSpPr>
            <a:spLocks noGrp="1"/>
          </p:cNvSpPr>
          <p:nvPr>
            <p:ph type="sldNum" sz="quarter" idx="10"/>
          </p:nvPr>
        </p:nvSpPr>
        <p:spPr/>
        <p:txBody>
          <a:bodyPr/>
          <a:lstStyle/>
          <a:p>
            <a:fld id="{AEFA0279-50D9-4433-B6DC-E55F66A6DB66}" type="slidenum">
              <a:rPr lang="en-US" smtClean="0"/>
              <a:t>6</a:t>
            </a:fld>
            <a:endParaRPr lang="en-US"/>
          </a:p>
        </p:txBody>
      </p:sp>
    </p:spTree>
    <p:extLst>
      <p:ext uri="{BB962C8B-B14F-4D97-AF65-F5344CB8AC3E}">
        <p14:creationId xmlns:p14="http://schemas.microsoft.com/office/powerpoint/2010/main" val="5363041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en-US" sz="1200" i="0" kern="1200" dirty="0" smtClean="0">
                <a:solidFill>
                  <a:schemeClr val="tx1"/>
                </a:solidFill>
                <a:effectLst/>
                <a:latin typeface="+mn-lt"/>
                <a:ea typeface="+mn-ea"/>
                <a:cs typeface="+mn-cs"/>
              </a:rPr>
              <a:t>The literature on general equilibrium business cycle models has made </a:t>
            </a:r>
            <a:r>
              <a:rPr lang="en-US" sz="1200" i="0" kern="1200" dirty="0" err="1" smtClean="0">
                <a:solidFill>
                  <a:schemeClr val="tx1"/>
                </a:solidFill>
                <a:effectLst/>
                <a:latin typeface="+mn-lt"/>
                <a:ea typeface="+mn-ea"/>
                <a:cs typeface="+mn-cs"/>
              </a:rPr>
              <a:t>consid</a:t>
            </a:r>
            <a:r>
              <a:rPr lang="en-US" sz="1200" i="0" kern="1200" dirty="0" smtClean="0">
                <a:solidFill>
                  <a:schemeClr val="tx1"/>
                </a:solidFill>
                <a:effectLst/>
                <a:latin typeface="+mn-lt"/>
                <a:ea typeface="+mn-ea"/>
                <a:cs typeface="+mn-cs"/>
              </a:rPr>
              <a:t>-e literature on general equilibrium business cycle models has made considerable progress in understanding how different model economies respond to what </a:t>
            </a:r>
            <a:r>
              <a:rPr lang="en-US" sz="1200" i="0" kern="1200" dirty="0" err="1" smtClean="0">
                <a:solidFill>
                  <a:schemeClr val="tx1"/>
                </a:solidFill>
                <a:effectLst/>
                <a:latin typeface="+mn-lt"/>
                <a:ea typeface="+mn-ea"/>
                <a:cs typeface="+mn-cs"/>
              </a:rPr>
              <a:t>Iable</a:t>
            </a:r>
            <a:r>
              <a:rPr lang="en-US" sz="1200" i="0" kern="1200" dirty="0" smtClean="0">
                <a:solidFill>
                  <a:schemeClr val="tx1"/>
                </a:solidFill>
                <a:effectLst/>
                <a:latin typeface="+mn-lt"/>
                <a:ea typeface="+mn-ea"/>
                <a:cs typeface="+mn-cs"/>
              </a:rPr>
              <a:t> progress in understanding how different model economies respond to what I</a:t>
            </a:r>
            <a:br>
              <a:rPr lang="en-US" sz="1200" i="0" kern="1200" dirty="0" smtClean="0">
                <a:solidFill>
                  <a:schemeClr val="tx1"/>
                </a:solidFill>
                <a:effectLst/>
                <a:latin typeface="+mn-lt"/>
                <a:ea typeface="+mn-ea"/>
                <a:cs typeface="+mn-cs"/>
              </a:rPr>
            </a:br>
            <a:r>
              <a:rPr lang="en-US" sz="1200" i="0" kern="1200" dirty="0" smtClean="0">
                <a:solidFill>
                  <a:schemeClr val="tx1"/>
                </a:solidFill>
                <a:effectLst/>
                <a:latin typeface="+mn-lt"/>
                <a:ea typeface="+mn-ea"/>
                <a:cs typeface="+mn-cs"/>
              </a:rPr>
              <a:t>will </a:t>
            </a:r>
            <a:r>
              <a:rPr lang="en-US" sz="1200" i="0" kern="1200" dirty="0" err="1" smtClean="0">
                <a:solidFill>
                  <a:schemeClr val="tx1"/>
                </a:solidFill>
                <a:effectLst/>
                <a:latin typeface="+mn-lt"/>
                <a:ea typeface="+mn-ea"/>
                <a:cs typeface="+mn-cs"/>
              </a:rPr>
              <a:t>callll</a:t>
            </a:r>
            <a:r>
              <a:rPr lang="en-US" sz="1200" i="0" kern="1200" dirty="0" smtClean="0">
                <a:solidFill>
                  <a:schemeClr val="tx1"/>
                </a:solidFill>
                <a:effectLst/>
                <a:latin typeface="+mn-lt"/>
                <a:ea typeface="+mn-ea"/>
                <a:cs typeface="+mn-cs"/>
              </a:rPr>
              <a:t> call </a:t>
            </a:r>
            <a:r>
              <a:rPr lang="en-US" sz="1200" i="1" kern="1200" dirty="0" smtClean="0">
                <a:solidFill>
                  <a:schemeClr val="tx1"/>
                </a:solidFill>
                <a:effectLst/>
                <a:latin typeface="+mn-lt"/>
                <a:ea typeface="+mn-ea"/>
                <a:cs typeface="+mn-cs"/>
              </a:rPr>
              <a:t>abstract shocks</a:t>
            </a:r>
            <a:r>
              <a:rPr lang="en-US" sz="1200" i="0" kern="1200" dirty="0" smtClean="0">
                <a:solidFill>
                  <a:schemeClr val="tx1"/>
                </a:solidFill>
                <a:effectLst/>
                <a:latin typeface="+mn-lt"/>
                <a:ea typeface="+mn-ea"/>
                <a:cs typeface="+mn-cs"/>
              </a:rPr>
              <a:t>: shocks that do not have a precise </a:t>
            </a:r>
            <a:r>
              <a:rPr lang="en-US" sz="1200" i="0" kern="1200" dirty="0" err="1" smtClean="0">
                <a:solidFill>
                  <a:schemeClr val="tx1"/>
                </a:solidFill>
                <a:effectLst/>
                <a:latin typeface="+mn-lt"/>
                <a:ea typeface="+mn-ea"/>
                <a:cs typeface="+mn-cs"/>
              </a:rPr>
              <a:t>defiocks</a:t>
            </a:r>
            <a:r>
              <a:rPr lang="en-US" sz="1200" i="0" kern="1200" dirty="0" smtClean="0">
                <a:solidFill>
                  <a:schemeClr val="tx1"/>
                </a:solidFill>
                <a:effectLst/>
                <a:latin typeface="+mn-lt"/>
                <a:ea typeface="+mn-ea"/>
                <a:cs typeface="+mn-cs"/>
              </a:rPr>
              <a:t> that do not have a precise </a:t>
            </a:r>
            <a:r>
              <a:rPr lang="en-US" sz="1200" i="0" kern="1200" dirty="0" err="1" smtClean="0">
                <a:solidFill>
                  <a:schemeClr val="tx1"/>
                </a:solidFill>
                <a:effectLst/>
                <a:latin typeface="+mn-lt"/>
                <a:ea typeface="+mn-ea"/>
                <a:cs typeface="+mn-cs"/>
              </a:rPr>
              <a:t>def</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nition</a:t>
            </a:r>
            <a:r>
              <a:rPr lang="en-US" sz="1200" i="0" kern="1200" dirty="0" smtClean="0">
                <a:solidFill>
                  <a:schemeClr val="tx1"/>
                </a:solidFill>
                <a:effectLst/>
                <a:latin typeface="+mn-lt"/>
                <a:ea typeface="+mn-ea"/>
                <a:cs typeface="+mn-cs"/>
              </a:rPr>
              <a:t> or </a:t>
            </a:r>
            <a:r>
              <a:rPr lang="en-US" sz="1200" i="0" kern="1200" dirty="0" err="1" smtClean="0">
                <a:solidFill>
                  <a:schemeClr val="tx1"/>
                </a:solidFill>
                <a:effectLst/>
                <a:latin typeface="+mn-lt"/>
                <a:ea typeface="+mn-ea"/>
                <a:cs typeface="+mn-cs"/>
              </a:rPr>
              <a:t>acknowledgedition</a:t>
            </a:r>
            <a:r>
              <a:rPr lang="en-US" sz="1200" i="0" kern="1200" dirty="0" smtClean="0">
                <a:solidFill>
                  <a:schemeClr val="tx1"/>
                </a:solidFill>
                <a:effectLst/>
                <a:latin typeface="+mn-lt"/>
                <a:ea typeface="+mn-ea"/>
                <a:cs typeface="+mn-cs"/>
              </a:rPr>
              <a:t> or acknowledged</a:t>
            </a:r>
            <a:br>
              <a:rPr lang="en-US" sz="1200" i="0" kern="1200" dirty="0" smtClean="0">
                <a:solidFill>
                  <a:schemeClr val="tx1"/>
                </a:solidFill>
                <a:effectLst/>
                <a:latin typeface="+mn-lt"/>
                <a:ea typeface="+mn-ea"/>
                <a:cs typeface="+mn-cs"/>
              </a:rPr>
            </a:br>
            <a:r>
              <a:rPr lang="en-US" sz="1200" i="0" kern="1200" dirty="0" smtClean="0">
                <a:solidFill>
                  <a:schemeClr val="tx1"/>
                </a:solidFill>
                <a:effectLst/>
                <a:latin typeface="+mn-lt"/>
                <a:ea typeface="+mn-ea"/>
                <a:cs typeface="+mn-cs"/>
              </a:rPr>
              <a:t>source. This category includes productivity shocks, preference shocks, </a:t>
            </a:r>
            <a:r>
              <a:rPr lang="en-US" sz="1200" i="0" kern="1200" dirty="0" err="1" smtClean="0">
                <a:solidFill>
                  <a:schemeClr val="tx1"/>
                </a:solidFill>
                <a:effectLst/>
                <a:latin typeface="+mn-lt"/>
                <a:ea typeface="+mn-ea"/>
                <a:cs typeface="+mn-cs"/>
              </a:rPr>
              <a:t>firce</a:t>
            </a:r>
            <a:r>
              <a:rPr lang="en-US" sz="1200" i="0" kern="1200" dirty="0" smtClean="0">
                <a:solidFill>
                  <a:schemeClr val="tx1"/>
                </a:solidFill>
                <a:effectLst/>
                <a:latin typeface="+mn-lt"/>
                <a:ea typeface="+mn-ea"/>
                <a:cs typeface="+mn-cs"/>
              </a:rPr>
              <a:t>. This category includes productivity shocks, preference shocks, f </a:t>
            </a:r>
            <a:r>
              <a:rPr lang="en-US" sz="1200" i="0" kern="1200" dirty="0" err="1" smtClean="0">
                <a:solidFill>
                  <a:schemeClr val="tx1"/>
                </a:solidFill>
                <a:effectLst/>
                <a:latin typeface="+mn-lt"/>
                <a:ea typeface="+mn-ea"/>
                <a:cs typeface="+mn-cs"/>
              </a:rPr>
              <a:t>nancialancial</a:t>
            </a:r>
            <a:r>
              <a:rPr lang="en-US" sz="1200" i="0" kern="1200" dirty="0" smtClean="0">
                <a:solidFill>
                  <a:schemeClr val="tx1"/>
                </a:solidFill>
                <a:effectLst/>
                <a:latin typeface="+mn-lt"/>
                <a:ea typeface="+mn-ea"/>
                <a:cs typeface="+mn-cs"/>
              </a:rPr>
              <a:t/>
            </a:r>
            <a:br>
              <a:rPr lang="en-US" sz="1200" i="0" kern="1200" dirty="0" smtClean="0">
                <a:solidFill>
                  <a:schemeClr val="tx1"/>
                </a:solidFill>
                <a:effectLst/>
                <a:latin typeface="+mn-lt"/>
                <a:ea typeface="+mn-ea"/>
                <a:cs typeface="+mn-cs"/>
              </a:rPr>
            </a:br>
            <a:r>
              <a:rPr lang="en-US" sz="1200" i="0" kern="1200" dirty="0" smtClean="0">
                <a:solidFill>
                  <a:schemeClr val="tx1"/>
                </a:solidFill>
                <a:effectLst/>
                <a:latin typeface="+mn-lt"/>
                <a:ea typeface="+mn-ea"/>
                <a:cs typeface="+mn-cs"/>
              </a:rPr>
              <a:t>shocks, risk shocks, and markup shocks, among others. However, because the </a:t>
            </a:r>
            <a:r>
              <a:rPr lang="en-US" sz="1200" i="0" kern="1200" dirty="0" err="1" smtClean="0">
                <a:solidFill>
                  <a:schemeClr val="tx1"/>
                </a:solidFill>
                <a:effectLst/>
                <a:latin typeface="+mn-lt"/>
                <a:ea typeface="+mn-ea"/>
                <a:cs typeface="+mn-cs"/>
              </a:rPr>
              <a:t>focusocks</a:t>
            </a:r>
            <a:r>
              <a:rPr lang="en-US" sz="1200" i="0" kern="1200" dirty="0" smtClean="0">
                <a:solidFill>
                  <a:schemeClr val="tx1"/>
                </a:solidFill>
                <a:effectLst/>
                <a:latin typeface="+mn-lt"/>
                <a:ea typeface="+mn-ea"/>
                <a:cs typeface="+mn-cs"/>
              </a:rPr>
              <a:t>, risk shocks, and markup shocks, among others. However, because the focus</a:t>
            </a:r>
            <a:br>
              <a:rPr lang="en-US" sz="1200" i="0" kern="1200" dirty="0" smtClean="0">
                <a:solidFill>
                  <a:schemeClr val="tx1"/>
                </a:solidFill>
                <a:effectLst/>
                <a:latin typeface="+mn-lt"/>
                <a:ea typeface="+mn-ea"/>
                <a:cs typeface="+mn-cs"/>
              </a:rPr>
            </a:br>
            <a:r>
              <a:rPr lang="en-US" sz="1200" i="0" kern="1200" dirty="0" smtClean="0">
                <a:solidFill>
                  <a:schemeClr val="tx1"/>
                </a:solidFill>
                <a:effectLst/>
                <a:latin typeface="+mn-lt"/>
                <a:ea typeface="+mn-ea"/>
                <a:cs typeface="+mn-cs"/>
              </a:rPr>
              <a:t>of the literature has been on studying the effect of different types of shocks in the literature has been on studying the effect of different types of shocks in</a:t>
            </a:r>
            <a:br>
              <a:rPr lang="en-US" sz="1200" i="0" kern="1200" dirty="0" smtClean="0">
                <a:solidFill>
                  <a:schemeClr val="tx1"/>
                </a:solidFill>
                <a:effectLst/>
                <a:latin typeface="+mn-lt"/>
                <a:ea typeface="+mn-ea"/>
                <a:cs typeface="+mn-cs"/>
              </a:rPr>
            </a:br>
            <a:r>
              <a:rPr lang="en-US" sz="1200" i="0" kern="1200" dirty="0" smtClean="0">
                <a:solidFill>
                  <a:schemeClr val="tx1"/>
                </a:solidFill>
                <a:effectLst/>
                <a:latin typeface="+mn-lt"/>
                <a:ea typeface="+mn-ea"/>
                <a:cs typeface="+mn-cs"/>
              </a:rPr>
              <a:t>different types of economies, there has been less progress on developing and </a:t>
            </a:r>
            <a:r>
              <a:rPr lang="en-US" sz="1200" i="0" kern="1200" dirty="0" err="1" smtClean="0">
                <a:solidFill>
                  <a:schemeClr val="tx1"/>
                </a:solidFill>
                <a:effectLst/>
                <a:latin typeface="+mn-lt"/>
                <a:ea typeface="+mn-ea"/>
                <a:cs typeface="+mn-cs"/>
              </a:rPr>
              <a:t>testingfferent</a:t>
            </a:r>
            <a:r>
              <a:rPr lang="en-US" sz="1200" i="0" kern="1200" dirty="0" smtClean="0">
                <a:solidFill>
                  <a:schemeClr val="tx1"/>
                </a:solidFill>
                <a:effectLst/>
                <a:latin typeface="+mn-lt"/>
                <a:ea typeface="+mn-ea"/>
                <a:cs typeface="+mn-cs"/>
              </a:rPr>
              <a:t> types </a:t>
            </a:r>
            <a:r>
              <a:rPr lang="en-US" sz="1200" i="0" kern="1200" dirty="0" err="1" smtClean="0">
                <a:solidFill>
                  <a:schemeClr val="tx1"/>
                </a:solidFill>
                <a:effectLst/>
                <a:latin typeface="+mn-lt"/>
                <a:ea typeface="+mn-ea"/>
                <a:cs typeface="+mn-cs"/>
              </a:rPr>
              <a:t>ofeconomies</a:t>
            </a:r>
            <a:r>
              <a:rPr lang="en-US" sz="1200" i="0" kern="1200" dirty="0" smtClean="0">
                <a:solidFill>
                  <a:schemeClr val="tx1"/>
                </a:solidFill>
                <a:effectLst/>
                <a:latin typeface="+mn-lt"/>
                <a:ea typeface="+mn-ea"/>
                <a:cs typeface="+mn-cs"/>
              </a:rPr>
              <a:t>, there has been less progress on developing and testing</a:t>
            </a:r>
            <a:br>
              <a:rPr lang="en-US" sz="1200" i="0" kern="1200" dirty="0" smtClean="0">
                <a:solidFill>
                  <a:schemeClr val="tx1"/>
                </a:solidFill>
                <a:effectLst/>
                <a:latin typeface="+mn-lt"/>
                <a:ea typeface="+mn-ea"/>
                <a:cs typeface="+mn-cs"/>
              </a:rPr>
            </a:br>
            <a:r>
              <a:rPr lang="en-US" sz="1200" i="0" kern="1200" dirty="0" smtClean="0">
                <a:solidFill>
                  <a:schemeClr val="tx1"/>
                </a:solidFill>
                <a:effectLst/>
                <a:latin typeface="+mn-lt"/>
                <a:ea typeface="+mn-ea"/>
                <a:cs typeface="+mn-cs"/>
              </a:rPr>
              <a:t>theories about the nature and sources of these abstract </a:t>
            </a:r>
            <a:r>
              <a:rPr lang="en-US" sz="1200" i="0" kern="1200" dirty="0" err="1" smtClean="0">
                <a:solidFill>
                  <a:schemeClr val="tx1"/>
                </a:solidFill>
                <a:effectLst/>
                <a:latin typeface="+mn-lt"/>
                <a:ea typeface="+mn-ea"/>
                <a:cs typeface="+mn-cs"/>
              </a:rPr>
              <a:t>shocks.eories</a:t>
            </a:r>
            <a:r>
              <a:rPr lang="en-US" sz="1200" i="0" kern="1200" dirty="0" smtClean="0">
                <a:solidFill>
                  <a:schemeClr val="tx1"/>
                </a:solidFill>
                <a:effectLst/>
                <a:latin typeface="+mn-lt"/>
                <a:ea typeface="+mn-ea"/>
                <a:cs typeface="+mn-cs"/>
              </a:rPr>
              <a:t> about the nature and sources of these abstract shocks.</a:t>
            </a:r>
            <a:br>
              <a:rPr lang="en-US" sz="1200" i="0" kern="1200" dirty="0" smtClean="0">
                <a:solidFill>
                  <a:schemeClr val="tx1"/>
                </a:solidFill>
                <a:effectLst/>
                <a:latin typeface="+mn-lt"/>
                <a:ea typeface="+mn-ea"/>
                <a:cs typeface="+mn-cs"/>
              </a:rPr>
            </a:br>
            <a:r>
              <a:rPr lang="en-US" sz="1200" i="0" kern="1200" dirty="0" smtClean="0">
                <a:solidFill>
                  <a:schemeClr val="tx1"/>
                </a:solidFill>
                <a:effectLst/>
                <a:latin typeface="+mn-lt"/>
                <a:ea typeface="+mn-ea"/>
                <a:cs typeface="+mn-cs"/>
              </a:rPr>
              <a:t/>
            </a:r>
            <a:br>
              <a:rPr lang="en-US" sz="1200" i="0" kern="1200" dirty="0" smtClean="0">
                <a:solidFill>
                  <a:schemeClr val="tx1"/>
                </a:solidFill>
                <a:effectLst/>
                <a:latin typeface="+mn-lt"/>
                <a:ea typeface="+mn-ea"/>
                <a:cs typeface="+mn-cs"/>
              </a:rPr>
            </a:br>
            <a:endParaRPr lang="en-US" dirty="0"/>
          </a:p>
        </p:txBody>
      </p:sp>
      <p:sp>
        <p:nvSpPr>
          <p:cNvPr id="4" name="Номер слайда 3"/>
          <p:cNvSpPr>
            <a:spLocks noGrp="1"/>
          </p:cNvSpPr>
          <p:nvPr>
            <p:ph type="sldNum" sz="quarter" idx="10"/>
          </p:nvPr>
        </p:nvSpPr>
        <p:spPr/>
        <p:txBody>
          <a:bodyPr/>
          <a:lstStyle/>
          <a:p>
            <a:fld id="{AEFA0279-50D9-4433-B6DC-E55F66A6DB66}" type="slidenum">
              <a:rPr lang="en-US" smtClean="0"/>
              <a:t>9</a:t>
            </a:fld>
            <a:endParaRPr lang="en-US"/>
          </a:p>
        </p:txBody>
      </p:sp>
    </p:spTree>
    <p:extLst>
      <p:ext uri="{BB962C8B-B14F-4D97-AF65-F5344CB8AC3E}">
        <p14:creationId xmlns:p14="http://schemas.microsoft.com/office/powerpoint/2010/main" val="11262307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en-US" sz="1200" i="0" kern="1200" dirty="0" smtClean="0">
                <a:solidFill>
                  <a:schemeClr val="tx1"/>
                </a:solidFill>
                <a:effectLst/>
                <a:latin typeface="+mn-lt"/>
                <a:ea typeface="+mn-ea"/>
                <a:cs typeface="+mn-cs"/>
              </a:rPr>
              <a:t>Panel B of Table 1 compares the 2007–2009 recession between the </a:t>
            </a:r>
            <a:r>
              <a:rPr lang="en-US" sz="1200" i="0" kern="1200" dirty="0" err="1" smtClean="0">
                <a:solidFill>
                  <a:schemeClr val="tx1"/>
                </a:solidFill>
                <a:effectLst/>
                <a:latin typeface="+mn-lt"/>
                <a:ea typeface="+mn-ea"/>
                <a:cs typeface="+mn-cs"/>
              </a:rPr>
              <a:t>Unitednel</a:t>
            </a:r>
            <a:r>
              <a:rPr lang="en-US" sz="1200" i="0" kern="1200" dirty="0" smtClean="0">
                <a:solidFill>
                  <a:schemeClr val="tx1"/>
                </a:solidFill>
                <a:effectLst/>
                <a:latin typeface="+mn-lt"/>
                <a:ea typeface="+mn-ea"/>
                <a:cs typeface="+mn-cs"/>
              </a:rPr>
              <a:t> B of Table 1 compares the 2007–2009 recession between the United</a:t>
            </a:r>
            <a:br>
              <a:rPr lang="en-US" sz="1200" i="0" kern="1200" dirty="0" smtClean="0">
                <a:solidFill>
                  <a:schemeClr val="tx1"/>
                </a:solidFill>
                <a:effectLst/>
                <a:latin typeface="+mn-lt"/>
                <a:ea typeface="+mn-ea"/>
                <a:cs typeface="+mn-cs"/>
              </a:rPr>
            </a:br>
            <a:r>
              <a:rPr lang="en-US" sz="1200" i="0" kern="1200" dirty="0" smtClean="0">
                <a:solidFill>
                  <a:schemeClr val="tx1"/>
                </a:solidFill>
                <a:effectLst/>
                <a:latin typeface="+mn-lt"/>
                <a:ea typeface="+mn-ea"/>
                <a:cs typeface="+mn-cs"/>
              </a:rPr>
              <a:t>States and six other large high-income economies: Canada, France, Germany, </a:t>
            </a:r>
            <a:r>
              <a:rPr lang="en-US" sz="1200" i="0" kern="1200" dirty="0" err="1" smtClean="0">
                <a:solidFill>
                  <a:schemeClr val="tx1"/>
                </a:solidFill>
                <a:effectLst/>
                <a:latin typeface="+mn-lt"/>
                <a:ea typeface="+mn-ea"/>
                <a:cs typeface="+mn-cs"/>
              </a:rPr>
              <a:t>Italy,ates</a:t>
            </a:r>
            <a:r>
              <a:rPr lang="en-US" sz="1200" i="0" kern="1200" dirty="0" smtClean="0">
                <a:solidFill>
                  <a:schemeClr val="tx1"/>
                </a:solidFill>
                <a:effectLst/>
                <a:latin typeface="+mn-lt"/>
                <a:ea typeface="+mn-ea"/>
                <a:cs typeface="+mn-cs"/>
              </a:rPr>
              <a:t> and six other large high-income economies: Canada, France, Germany, Italy,</a:t>
            </a:r>
            <a:br>
              <a:rPr lang="en-US" sz="1200" i="0" kern="1200" dirty="0" smtClean="0">
                <a:solidFill>
                  <a:schemeClr val="tx1"/>
                </a:solidFill>
                <a:effectLst/>
                <a:latin typeface="+mn-lt"/>
                <a:ea typeface="+mn-ea"/>
                <a:cs typeface="+mn-cs"/>
              </a:rPr>
            </a:br>
            <a:r>
              <a:rPr lang="en-US" sz="1200" i="0" kern="1200" dirty="0" smtClean="0">
                <a:solidFill>
                  <a:schemeClr val="tx1"/>
                </a:solidFill>
                <a:effectLst/>
                <a:latin typeface="+mn-lt"/>
                <a:ea typeface="+mn-ea"/>
                <a:cs typeface="+mn-cs"/>
              </a:rPr>
              <a:t>Japan, and the United Kingdom. The average for these six economies is given </a:t>
            </a:r>
            <a:r>
              <a:rPr lang="en-US" sz="1200" i="0" kern="1200" dirty="0" err="1" smtClean="0">
                <a:solidFill>
                  <a:schemeClr val="tx1"/>
                </a:solidFill>
                <a:effectLst/>
                <a:latin typeface="+mn-lt"/>
                <a:ea typeface="+mn-ea"/>
                <a:cs typeface="+mn-cs"/>
              </a:rPr>
              <a:t>inpan</a:t>
            </a:r>
            <a:r>
              <a:rPr lang="en-US" sz="1200" i="0" kern="1200" dirty="0" smtClean="0">
                <a:solidFill>
                  <a:schemeClr val="tx1"/>
                </a:solidFill>
                <a:effectLst/>
                <a:latin typeface="+mn-lt"/>
                <a:ea typeface="+mn-ea"/>
                <a:cs typeface="+mn-cs"/>
              </a:rPr>
              <a:t>, and the United Kingdom. The average for these six economies is given in</a:t>
            </a:r>
            <a:br>
              <a:rPr lang="en-US" sz="1200" i="0" kern="1200" dirty="0" smtClean="0">
                <a:solidFill>
                  <a:schemeClr val="tx1"/>
                </a:solidFill>
                <a:effectLst/>
                <a:latin typeface="+mn-lt"/>
                <a:ea typeface="+mn-ea"/>
                <a:cs typeface="+mn-cs"/>
              </a:rPr>
            </a:br>
            <a:r>
              <a:rPr lang="en-US" sz="1200" i="0" kern="1200" dirty="0" smtClean="0">
                <a:solidFill>
                  <a:schemeClr val="tx1"/>
                </a:solidFill>
                <a:effectLst/>
                <a:latin typeface="+mn-lt"/>
                <a:ea typeface="+mn-ea"/>
                <a:cs typeface="+mn-cs"/>
              </a:rPr>
              <a:t>the bottom row. This comparison highlights the same striking features. </a:t>
            </a:r>
            <a:r>
              <a:rPr lang="en-US" sz="1200" i="0" kern="1200" dirty="0" err="1" smtClean="0">
                <a:solidFill>
                  <a:schemeClr val="tx1"/>
                </a:solidFill>
                <a:effectLst/>
                <a:latin typeface="+mn-lt"/>
                <a:ea typeface="+mn-ea"/>
                <a:cs typeface="+mn-cs"/>
              </a:rPr>
              <a:t>Specifi</a:t>
            </a:r>
            <a:r>
              <a:rPr lang="en-US" sz="1200" i="0" kern="1200" dirty="0" smtClean="0">
                <a:solidFill>
                  <a:schemeClr val="tx1"/>
                </a:solidFill>
                <a:effectLst/>
                <a:latin typeface="+mn-lt"/>
                <a:ea typeface="+mn-ea"/>
                <a:cs typeface="+mn-cs"/>
              </a:rPr>
              <a:t> bottom row. This comparison highlights the same striking features. </a:t>
            </a:r>
            <a:r>
              <a:rPr lang="en-US" sz="1200" i="0" kern="1200" dirty="0" err="1" smtClean="0">
                <a:solidFill>
                  <a:schemeClr val="tx1"/>
                </a:solidFill>
                <a:effectLst/>
                <a:latin typeface="+mn-lt"/>
                <a:ea typeface="+mn-ea"/>
                <a:cs typeface="+mn-cs"/>
              </a:rPr>
              <a:t>Specif</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cally,ally</a:t>
            </a:r>
            <a:r>
              <a:rPr lang="en-US" sz="1200" i="0" kern="1200" dirty="0" smtClean="0">
                <a:solidFill>
                  <a:schemeClr val="tx1"/>
                </a:solidFill>
                <a:effectLst/>
                <a:latin typeface="+mn-lt"/>
                <a:ea typeface="+mn-ea"/>
                <a:cs typeface="+mn-cs"/>
              </a:rPr>
              <a:t>,</a:t>
            </a:r>
            <a:br>
              <a:rPr lang="en-US" sz="1200" i="0" kern="1200" dirty="0" smtClean="0">
                <a:solidFill>
                  <a:schemeClr val="tx1"/>
                </a:solidFill>
                <a:effectLst/>
                <a:latin typeface="+mn-lt"/>
                <a:ea typeface="+mn-ea"/>
                <a:cs typeface="+mn-cs"/>
              </a:rPr>
            </a:br>
            <a:r>
              <a:rPr lang="en-US" sz="1200" i="0" kern="1200" dirty="0" smtClean="0">
                <a:solidFill>
                  <a:schemeClr val="tx1"/>
                </a:solidFill>
                <a:effectLst/>
                <a:latin typeface="+mn-lt"/>
                <a:ea typeface="+mn-ea"/>
                <a:cs typeface="+mn-cs"/>
              </a:rPr>
              <a:t>the decline in labor in the United States is much larger than in the other </a:t>
            </a:r>
            <a:r>
              <a:rPr lang="en-US" sz="1200" i="0" kern="1200" dirty="0" err="1" smtClean="0">
                <a:solidFill>
                  <a:schemeClr val="tx1"/>
                </a:solidFill>
                <a:effectLst/>
                <a:latin typeface="+mn-lt"/>
                <a:ea typeface="+mn-ea"/>
                <a:cs typeface="+mn-cs"/>
              </a:rPr>
              <a:t>countries.e</a:t>
            </a:r>
            <a:r>
              <a:rPr lang="en-US" sz="1200" i="0" kern="1200" dirty="0" smtClean="0">
                <a:solidFill>
                  <a:schemeClr val="tx1"/>
                </a:solidFill>
                <a:effectLst/>
                <a:latin typeface="+mn-lt"/>
                <a:ea typeface="+mn-ea"/>
                <a:cs typeface="+mn-cs"/>
              </a:rPr>
              <a:t> decline in labor in the United States is much larger than in the other countries.</a:t>
            </a:r>
            <a:br>
              <a:rPr lang="en-US" sz="1200" i="0" kern="1200" dirty="0" smtClean="0">
                <a:solidFill>
                  <a:schemeClr val="tx1"/>
                </a:solidFill>
                <a:effectLst/>
                <a:latin typeface="+mn-lt"/>
                <a:ea typeface="+mn-ea"/>
                <a:cs typeface="+mn-cs"/>
              </a:rPr>
            </a:br>
            <a:r>
              <a:rPr lang="en-US" sz="1200" i="0" kern="1200" dirty="0" smtClean="0">
                <a:solidFill>
                  <a:schemeClr val="tx1"/>
                </a:solidFill>
                <a:effectLst/>
                <a:latin typeface="+mn-lt"/>
                <a:ea typeface="+mn-ea"/>
                <a:cs typeface="+mn-cs"/>
              </a:rPr>
              <a:t>The average per capita employment decline (hours worked are not available fore average per capita employment decline (hours worked are not available for</a:t>
            </a:r>
            <a:br>
              <a:rPr lang="en-US" sz="1200" i="0" kern="1200" dirty="0" smtClean="0">
                <a:solidFill>
                  <a:schemeClr val="tx1"/>
                </a:solidFill>
                <a:effectLst/>
                <a:latin typeface="+mn-lt"/>
                <a:ea typeface="+mn-ea"/>
                <a:cs typeface="+mn-cs"/>
              </a:rPr>
            </a:br>
            <a:r>
              <a:rPr lang="en-US" sz="1200" i="0" kern="1200" dirty="0" smtClean="0">
                <a:solidFill>
                  <a:schemeClr val="tx1"/>
                </a:solidFill>
                <a:effectLst/>
                <a:latin typeface="+mn-lt"/>
                <a:ea typeface="+mn-ea"/>
                <a:cs typeface="+mn-cs"/>
              </a:rPr>
              <a:t>the other countries) in these countries is only 2 percent from the fourth </a:t>
            </a:r>
            <a:r>
              <a:rPr lang="en-US" sz="1200" i="0" kern="1200" dirty="0" err="1" smtClean="0">
                <a:solidFill>
                  <a:schemeClr val="tx1"/>
                </a:solidFill>
                <a:effectLst/>
                <a:latin typeface="+mn-lt"/>
                <a:ea typeface="+mn-ea"/>
                <a:cs typeface="+mn-cs"/>
              </a:rPr>
              <a:t>quartere</a:t>
            </a:r>
            <a:r>
              <a:rPr lang="en-US" sz="1200" i="0" kern="1200" dirty="0" smtClean="0">
                <a:solidFill>
                  <a:schemeClr val="tx1"/>
                </a:solidFill>
                <a:effectLst/>
                <a:latin typeface="+mn-lt"/>
                <a:ea typeface="+mn-ea"/>
                <a:cs typeface="+mn-cs"/>
              </a:rPr>
              <a:t> other countries) in these countries is only 2 percent from the fourth quarter</a:t>
            </a:r>
            <a:br>
              <a:rPr lang="en-US" sz="1200" i="0" kern="1200" dirty="0" smtClean="0">
                <a:solidFill>
                  <a:schemeClr val="tx1"/>
                </a:solidFill>
                <a:effectLst/>
                <a:latin typeface="+mn-lt"/>
                <a:ea typeface="+mn-ea"/>
                <a:cs typeface="+mn-cs"/>
              </a:rPr>
            </a:br>
            <a:r>
              <a:rPr lang="en-US" sz="1200" i="0" kern="1200" dirty="0" smtClean="0">
                <a:solidFill>
                  <a:schemeClr val="tx1"/>
                </a:solidFill>
                <a:effectLst/>
                <a:latin typeface="+mn-lt"/>
                <a:ea typeface="+mn-ea"/>
                <a:cs typeface="+mn-cs"/>
              </a:rPr>
              <a:t>of 2007 through the third quarter of 2009, compared to a 6.7 percent per-capita 2007 through the third quarter of 2009, compared to a 6.7 percent per-capita</a:t>
            </a:r>
            <a:br>
              <a:rPr lang="en-US" sz="1200" i="0" kern="1200" dirty="0" smtClean="0">
                <a:solidFill>
                  <a:schemeClr val="tx1"/>
                </a:solidFill>
                <a:effectLst/>
                <a:latin typeface="+mn-lt"/>
                <a:ea typeface="+mn-ea"/>
                <a:cs typeface="+mn-cs"/>
              </a:rPr>
            </a:br>
            <a:r>
              <a:rPr lang="en-US" sz="1200" i="0" kern="1200" dirty="0" smtClean="0">
                <a:solidFill>
                  <a:schemeClr val="tx1"/>
                </a:solidFill>
                <a:effectLst/>
                <a:latin typeface="+mn-lt"/>
                <a:ea typeface="+mn-ea"/>
                <a:cs typeface="+mn-cs"/>
              </a:rPr>
              <a:t>employment decline in the United </a:t>
            </a:r>
            <a:r>
              <a:rPr lang="en-US" sz="1200" i="0" kern="1200" dirty="0" err="1" smtClean="0">
                <a:solidFill>
                  <a:schemeClr val="tx1"/>
                </a:solidFill>
                <a:effectLst/>
                <a:latin typeface="+mn-lt"/>
                <a:ea typeface="+mn-ea"/>
                <a:cs typeface="+mn-cs"/>
              </a:rPr>
              <a:t>States.ployment</a:t>
            </a:r>
            <a:r>
              <a:rPr lang="en-US" sz="1200" i="0" kern="1200" dirty="0" smtClean="0">
                <a:solidFill>
                  <a:schemeClr val="tx1"/>
                </a:solidFill>
                <a:effectLst/>
                <a:latin typeface="+mn-lt"/>
                <a:ea typeface="+mn-ea"/>
                <a:cs typeface="+mn-cs"/>
              </a:rPr>
              <a:t> decline in the United States.</a:t>
            </a:r>
            <a:br>
              <a:rPr lang="en-US" sz="1200" i="0" kern="1200" dirty="0" smtClean="0">
                <a:solidFill>
                  <a:schemeClr val="tx1"/>
                </a:solidFill>
                <a:effectLst/>
                <a:latin typeface="+mn-lt"/>
                <a:ea typeface="+mn-ea"/>
                <a:cs typeface="+mn-cs"/>
              </a:rPr>
            </a:br>
            <a:r>
              <a:rPr lang="en-US" sz="1200" i="0" kern="1200" dirty="0" smtClean="0">
                <a:solidFill>
                  <a:schemeClr val="tx1"/>
                </a:solidFill>
                <a:effectLst/>
                <a:latin typeface="+mn-lt"/>
                <a:ea typeface="+mn-ea"/>
                <a:cs typeface="+mn-cs"/>
              </a:rPr>
              <a:t/>
            </a:r>
            <a:br>
              <a:rPr lang="en-US" sz="1200" i="0" kern="1200" dirty="0" smtClean="0">
                <a:solidFill>
                  <a:schemeClr val="tx1"/>
                </a:solidFill>
                <a:effectLst/>
                <a:latin typeface="+mn-lt"/>
                <a:ea typeface="+mn-ea"/>
                <a:cs typeface="+mn-cs"/>
              </a:rPr>
            </a:br>
            <a:endParaRPr lang="en-US" dirty="0"/>
          </a:p>
        </p:txBody>
      </p:sp>
      <p:sp>
        <p:nvSpPr>
          <p:cNvPr id="4" name="Номер слайда 3"/>
          <p:cNvSpPr>
            <a:spLocks noGrp="1"/>
          </p:cNvSpPr>
          <p:nvPr>
            <p:ph type="sldNum" sz="quarter" idx="10"/>
          </p:nvPr>
        </p:nvSpPr>
        <p:spPr/>
        <p:txBody>
          <a:bodyPr/>
          <a:lstStyle/>
          <a:p>
            <a:fld id="{AEFA0279-50D9-4433-B6DC-E55F66A6DB66}" type="slidenum">
              <a:rPr lang="en-US" smtClean="0"/>
              <a:t>12</a:t>
            </a:fld>
            <a:endParaRPr lang="en-US"/>
          </a:p>
        </p:txBody>
      </p:sp>
    </p:spTree>
    <p:extLst>
      <p:ext uri="{BB962C8B-B14F-4D97-AF65-F5344CB8AC3E}">
        <p14:creationId xmlns:p14="http://schemas.microsoft.com/office/powerpoint/2010/main" val="38936079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en-US" sz="1200" i="0" kern="1200" dirty="0" smtClean="0">
                <a:solidFill>
                  <a:schemeClr val="tx1"/>
                </a:solidFill>
                <a:effectLst/>
                <a:latin typeface="+mn-lt"/>
                <a:ea typeface="+mn-ea"/>
                <a:cs typeface="+mn-cs"/>
              </a:rPr>
              <a:t>The labor deviation is the percent difference between the marginal rate of substitution between</a:t>
            </a:r>
            <a:br>
              <a:rPr lang="en-US" sz="1200" i="0" kern="1200" dirty="0" smtClean="0">
                <a:solidFill>
                  <a:schemeClr val="tx1"/>
                </a:solidFill>
                <a:effectLst/>
                <a:latin typeface="+mn-lt"/>
                <a:ea typeface="+mn-ea"/>
                <a:cs typeface="+mn-cs"/>
              </a:rPr>
            </a:br>
            <a:r>
              <a:rPr lang="en-US" sz="1200" i="0" kern="1200" dirty="0" smtClean="0">
                <a:solidFill>
                  <a:schemeClr val="tx1"/>
                </a:solidFill>
                <a:effectLst/>
                <a:latin typeface="+mn-lt"/>
                <a:ea typeface="+mn-ea"/>
                <a:cs typeface="+mn-cs"/>
              </a:rPr>
              <a:t>consumption and leisure, and the marginal product of labor when actual data are plugged into that</a:t>
            </a:r>
            <a:br>
              <a:rPr lang="en-US" sz="1200" i="0" kern="1200" dirty="0" smtClean="0">
                <a:solidFill>
                  <a:schemeClr val="tx1"/>
                </a:solidFill>
                <a:effectLst/>
                <a:latin typeface="+mn-lt"/>
                <a:ea typeface="+mn-ea"/>
                <a:cs typeface="+mn-cs"/>
              </a:rPr>
            </a:br>
            <a:r>
              <a:rPr lang="en-US" sz="1200" i="0" kern="1200" dirty="0" smtClean="0">
                <a:solidFill>
                  <a:schemeClr val="tx1"/>
                </a:solidFill>
                <a:effectLst/>
                <a:latin typeface="+mn-lt"/>
                <a:ea typeface="+mn-ea"/>
                <a:cs typeface="+mn-cs"/>
              </a:rPr>
              <a:t>equation. The capital deviation is the percent difference between the </a:t>
            </a:r>
            <a:r>
              <a:rPr lang="en-US" sz="1200" i="0" kern="1200" dirty="0" err="1" smtClean="0">
                <a:solidFill>
                  <a:schemeClr val="tx1"/>
                </a:solidFill>
                <a:effectLst/>
                <a:latin typeface="+mn-lt"/>
                <a:ea typeface="+mn-ea"/>
                <a:cs typeface="+mn-cs"/>
              </a:rPr>
              <a:t>intertemporal</a:t>
            </a:r>
            <a:r>
              <a:rPr lang="en-US" sz="1200" i="0" kern="1200" dirty="0" smtClean="0">
                <a:solidFill>
                  <a:schemeClr val="tx1"/>
                </a:solidFill>
                <a:effectLst/>
                <a:latin typeface="+mn-lt"/>
                <a:ea typeface="+mn-ea"/>
                <a:cs typeface="+mn-cs"/>
              </a:rPr>
              <a:t> marginal rate of</a:t>
            </a:r>
            <a:br>
              <a:rPr lang="en-US" sz="1200" i="0" kern="1200" dirty="0" smtClean="0">
                <a:solidFill>
                  <a:schemeClr val="tx1"/>
                </a:solidFill>
                <a:effectLst/>
                <a:latin typeface="+mn-lt"/>
                <a:ea typeface="+mn-ea"/>
                <a:cs typeface="+mn-cs"/>
              </a:rPr>
            </a:br>
            <a:r>
              <a:rPr lang="en-US" sz="1200" i="0" kern="1200" dirty="0" smtClean="0">
                <a:solidFill>
                  <a:schemeClr val="tx1"/>
                </a:solidFill>
                <a:effectLst/>
                <a:latin typeface="+mn-lt"/>
                <a:ea typeface="+mn-ea"/>
                <a:cs typeface="+mn-cs"/>
              </a:rPr>
              <a:t>substitution between consumption and the marginal product of capital net of depreciation when actual</a:t>
            </a:r>
            <a:br>
              <a:rPr lang="en-US" sz="1200" i="0" kern="1200" dirty="0" smtClean="0">
                <a:solidFill>
                  <a:schemeClr val="tx1"/>
                </a:solidFill>
                <a:effectLst/>
                <a:latin typeface="+mn-lt"/>
                <a:ea typeface="+mn-ea"/>
                <a:cs typeface="+mn-cs"/>
              </a:rPr>
            </a:br>
            <a:r>
              <a:rPr lang="en-US" sz="1200" i="0" kern="1200" dirty="0" smtClean="0">
                <a:solidFill>
                  <a:schemeClr val="tx1"/>
                </a:solidFill>
                <a:effectLst/>
                <a:latin typeface="+mn-lt"/>
                <a:ea typeface="+mn-ea"/>
                <a:cs typeface="+mn-cs"/>
              </a:rPr>
              <a:t>data are plugged into that equation. The productivity deviation is the Solow residual.</a:t>
            </a:r>
            <a:br>
              <a:rPr lang="en-US" sz="1200" i="0" kern="1200" dirty="0" smtClean="0">
                <a:solidFill>
                  <a:schemeClr val="tx1"/>
                </a:solidFill>
                <a:effectLst/>
                <a:latin typeface="+mn-lt"/>
                <a:ea typeface="+mn-ea"/>
                <a:cs typeface="+mn-cs"/>
              </a:rPr>
            </a:br>
            <a:r>
              <a:rPr lang="en-US" sz="1200" i="0" kern="1200" dirty="0" smtClean="0">
                <a:solidFill>
                  <a:schemeClr val="tx1"/>
                </a:solidFill>
                <a:effectLst/>
                <a:latin typeface="+mn-lt"/>
                <a:ea typeface="+mn-ea"/>
                <a:cs typeface="+mn-cs"/>
              </a:rPr>
              <a:t/>
            </a:r>
            <a:br>
              <a:rPr lang="en-US" sz="1200" i="0" kern="1200" dirty="0" smtClean="0">
                <a:solidFill>
                  <a:schemeClr val="tx1"/>
                </a:solidFill>
                <a:effectLst/>
                <a:latin typeface="+mn-lt"/>
                <a:ea typeface="+mn-ea"/>
                <a:cs typeface="+mn-cs"/>
              </a:rPr>
            </a:br>
            <a:endParaRPr lang="en-US" dirty="0"/>
          </a:p>
        </p:txBody>
      </p:sp>
      <p:sp>
        <p:nvSpPr>
          <p:cNvPr id="4" name="Номер слайда 3"/>
          <p:cNvSpPr>
            <a:spLocks noGrp="1"/>
          </p:cNvSpPr>
          <p:nvPr>
            <p:ph type="sldNum" sz="quarter" idx="10"/>
          </p:nvPr>
        </p:nvSpPr>
        <p:spPr/>
        <p:txBody>
          <a:bodyPr/>
          <a:lstStyle/>
          <a:p>
            <a:fld id="{AEFA0279-50D9-4433-B6DC-E55F66A6DB66}" type="slidenum">
              <a:rPr lang="en-US" smtClean="0"/>
              <a:t>13</a:t>
            </a:fld>
            <a:endParaRPr lang="en-US"/>
          </a:p>
        </p:txBody>
      </p:sp>
    </p:spTree>
    <p:extLst>
      <p:ext uri="{BB962C8B-B14F-4D97-AF65-F5344CB8AC3E}">
        <p14:creationId xmlns:p14="http://schemas.microsoft.com/office/powerpoint/2010/main" val="5237836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en-US" sz="1200" i="0" kern="1200" dirty="0" err="1" smtClean="0">
                <a:solidFill>
                  <a:schemeClr val="tx1"/>
                </a:solidFill>
                <a:effectLst/>
                <a:latin typeface="+mn-lt"/>
                <a:ea typeface="+mn-ea"/>
                <a:cs typeface="+mn-cs"/>
              </a:rPr>
              <a:t>nstead</a:t>
            </a:r>
            <a:r>
              <a:rPr lang="en-US" sz="1200" i="0" kern="1200" dirty="0" smtClean="0">
                <a:solidFill>
                  <a:schemeClr val="tx1"/>
                </a:solidFill>
                <a:effectLst/>
                <a:latin typeface="+mn-lt"/>
                <a:ea typeface="+mn-ea"/>
                <a:cs typeface="+mn-cs"/>
              </a:rPr>
              <a:t>, core macroeconomics often has aimed not for a realistic anchor and </a:t>
            </a:r>
            <a:r>
              <a:rPr lang="en-US" sz="1200" i="0" kern="1200" dirty="0" err="1" smtClean="0">
                <a:solidFill>
                  <a:schemeClr val="tx1"/>
                </a:solidFill>
                <a:effectLst/>
                <a:latin typeface="+mn-lt"/>
                <a:ea typeface="+mn-ea"/>
                <a:cs typeface="+mn-cs"/>
              </a:rPr>
              <a:t>astead</a:t>
            </a:r>
            <a:r>
              <a:rPr lang="en-US" sz="1200" i="0" kern="1200" dirty="0" smtClean="0">
                <a:solidFill>
                  <a:schemeClr val="tx1"/>
                </a:solidFill>
                <a:effectLst/>
                <a:latin typeface="+mn-lt"/>
                <a:ea typeface="+mn-ea"/>
                <a:cs typeface="+mn-cs"/>
              </a:rPr>
              <a:t>, core macroeconomics often has aimed not for a realistic anchor and a</a:t>
            </a:r>
            <a:br>
              <a:rPr lang="en-US" sz="1200" i="0" kern="1200" dirty="0" smtClean="0">
                <a:solidFill>
                  <a:schemeClr val="tx1"/>
                </a:solidFill>
                <a:effectLst/>
                <a:latin typeface="+mn-lt"/>
                <a:ea typeface="+mn-ea"/>
                <a:cs typeface="+mn-cs"/>
              </a:rPr>
            </a:br>
            <a:r>
              <a:rPr lang="en-US" sz="1200" i="0" kern="1200" dirty="0" err="1" smtClean="0">
                <a:solidFill>
                  <a:schemeClr val="tx1"/>
                </a:solidFill>
                <a:effectLst/>
                <a:latin typeface="+mn-lt"/>
                <a:ea typeface="+mn-ea"/>
                <a:cs typeface="+mn-cs"/>
              </a:rPr>
              <a:t>simplifiplif</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cation</a:t>
            </a:r>
            <a:r>
              <a:rPr lang="en-US" sz="1200" i="0" kern="1200" dirty="0" smtClean="0">
                <a:solidFill>
                  <a:schemeClr val="tx1"/>
                </a:solidFill>
                <a:effectLst/>
                <a:latin typeface="+mn-lt"/>
                <a:ea typeface="+mn-ea"/>
                <a:cs typeface="+mn-cs"/>
              </a:rPr>
              <a:t> of the rest, but for being only half-“goofy” on everything: </a:t>
            </a:r>
            <a:r>
              <a:rPr lang="en-US" sz="1200" i="0" kern="1200" dirty="0" err="1" smtClean="0">
                <a:solidFill>
                  <a:schemeClr val="tx1"/>
                </a:solidFill>
                <a:effectLst/>
                <a:latin typeface="+mn-lt"/>
                <a:ea typeface="+mn-ea"/>
                <a:cs typeface="+mn-cs"/>
              </a:rPr>
              <a:t>preferencesation</a:t>
            </a:r>
            <a:r>
              <a:rPr lang="en-US" sz="1200" i="0" kern="1200" dirty="0" smtClean="0">
                <a:solidFill>
                  <a:schemeClr val="tx1"/>
                </a:solidFill>
                <a:effectLst/>
                <a:latin typeface="+mn-lt"/>
                <a:ea typeface="+mn-ea"/>
                <a:cs typeface="+mn-cs"/>
              </a:rPr>
              <a:t> of the rest, but for being only half-“goofy” on everything: preferences and production functions that do not represent anyone but that could be </a:t>
            </a:r>
            <a:r>
              <a:rPr lang="en-US" sz="1200" i="0" kern="1200" dirty="0" err="1" smtClean="0">
                <a:solidFill>
                  <a:schemeClr val="tx1"/>
                </a:solidFill>
                <a:effectLst/>
                <a:latin typeface="+mn-lt"/>
                <a:ea typeface="+mn-ea"/>
                <a:cs typeface="+mn-cs"/>
              </a:rPr>
              <a:t>foundd</a:t>
            </a:r>
            <a:r>
              <a:rPr lang="en-US" sz="1200" i="0" kern="1200" dirty="0" smtClean="0">
                <a:solidFill>
                  <a:schemeClr val="tx1"/>
                </a:solidFill>
                <a:effectLst/>
                <a:latin typeface="+mn-lt"/>
                <a:ea typeface="+mn-ea"/>
                <a:cs typeface="+mn-cs"/>
              </a:rPr>
              <a:t> production functions that do not represent anyone but that could be found</a:t>
            </a:r>
            <a:br>
              <a:rPr lang="en-US" sz="1200" i="0" kern="1200" dirty="0" smtClean="0">
                <a:solidFill>
                  <a:schemeClr val="tx1"/>
                </a:solidFill>
                <a:effectLst/>
                <a:latin typeface="+mn-lt"/>
                <a:ea typeface="+mn-ea"/>
                <a:cs typeface="+mn-cs"/>
              </a:rPr>
            </a:br>
            <a:r>
              <a:rPr lang="en-US" sz="1200" i="0" kern="1200" dirty="0" smtClean="0">
                <a:solidFill>
                  <a:schemeClr val="tx1"/>
                </a:solidFill>
                <a:effectLst/>
                <a:latin typeface="+mn-lt"/>
                <a:ea typeface="+mn-ea"/>
                <a:cs typeface="+mn-cs"/>
              </a:rPr>
              <a:t>in an introductory microeconomics textbook, the same for markets, and so on. By an introductory microeconomics textbook, the same for markets, and so on. By</a:t>
            </a:r>
            <a:br>
              <a:rPr lang="en-US" sz="1200" i="0" kern="1200" dirty="0" smtClean="0">
                <a:solidFill>
                  <a:schemeClr val="tx1"/>
                </a:solidFill>
                <a:effectLst/>
                <a:latin typeface="+mn-lt"/>
                <a:ea typeface="+mn-ea"/>
                <a:cs typeface="+mn-cs"/>
              </a:rPr>
            </a:br>
            <a:r>
              <a:rPr lang="en-US" sz="1200" i="0" kern="1200" dirty="0" smtClean="0">
                <a:solidFill>
                  <a:schemeClr val="tx1"/>
                </a:solidFill>
                <a:effectLst/>
                <a:latin typeface="+mn-lt"/>
                <a:ea typeface="+mn-ea"/>
                <a:cs typeface="+mn-cs"/>
              </a:rPr>
              <a:t>now, there are a whole set of conventions and magic parameter values </a:t>
            </a:r>
            <a:r>
              <a:rPr lang="en-US" sz="1200" i="0" kern="1200" dirty="0" err="1" smtClean="0">
                <a:solidFill>
                  <a:schemeClr val="tx1"/>
                </a:solidFill>
                <a:effectLst/>
                <a:latin typeface="+mn-lt"/>
                <a:ea typeface="+mn-ea"/>
                <a:cs typeface="+mn-cs"/>
              </a:rPr>
              <a:t>resultingw</a:t>
            </a:r>
            <a:r>
              <a:rPr lang="en-US" sz="1200" i="0" kern="1200" dirty="0" smtClean="0">
                <a:solidFill>
                  <a:schemeClr val="tx1"/>
                </a:solidFill>
                <a:effectLst/>
                <a:latin typeface="+mn-lt"/>
                <a:ea typeface="+mn-ea"/>
                <a:cs typeface="+mn-cs"/>
              </a:rPr>
              <a:t>, there are a whole set of conventions and magic parameter values resulting</a:t>
            </a:r>
            <a:br>
              <a:rPr lang="en-US" sz="1200" i="0" kern="1200" dirty="0" smtClean="0">
                <a:solidFill>
                  <a:schemeClr val="tx1"/>
                </a:solidFill>
                <a:effectLst/>
                <a:latin typeface="+mn-lt"/>
                <a:ea typeface="+mn-ea"/>
                <a:cs typeface="+mn-cs"/>
              </a:rPr>
            </a:br>
            <a:r>
              <a:rPr lang="en-US" sz="1200" i="0" kern="1200" dirty="0" smtClean="0">
                <a:solidFill>
                  <a:schemeClr val="tx1"/>
                </a:solidFill>
                <a:effectLst/>
                <a:latin typeface="+mn-lt"/>
                <a:ea typeface="+mn-ea"/>
                <a:cs typeface="+mn-cs"/>
              </a:rPr>
              <a:t>in an </a:t>
            </a:r>
            <a:r>
              <a:rPr lang="en-US" sz="1200" i="0" kern="1200" dirty="0" err="1" smtClean="0">
                <a:solidFill>
                  <a:schemeClr val="tx1"/>
                </a:solidFill>
                <a:effectLst/>
                <a:latin typeface="+mn-lt"/>
                <a:ea typeface="+mn-ea"/>
                <a:cs typeface="+mn-cs"/>
              </a:rPr>
              <a:t>artif</a:t>
            </a:r>
            <a:r>
              <a:rPr lang="en-US" sz="1200" i="0" kern="1200" dirty="0" smtClean="0">
                <a:solidFill>
                  <a:schemeClr val="tx1"/>
                </a:solidFill>
                <a:effectLst/>
                <a:latin typeface="+mn-lt"/>
                <a:ea typeface="+mn-ea"/>
                <a:cs typeface="+mn-cs"/>
              </a:rPr>
              <a:t> an </a:t>
            </a:r>
            <a:r>
              <a:rPr lang="en-US" sz="1200" i="0" kern="1200" dirty="0" err="1" smtClean="0">
                <a:solidFill>
                  <a:schemeClr val="tx1"/>
                </a:solidFill>
                <a:effectLst/>
                <a:latin typeface="+mn-lt"/>
                <a:ea typeface="+mn-ea"/>
                <a:cs typeface="+mn-cs"/>
              </a:rPr>
              <a:t>artif</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cial</a:t>
            </a:r>
            <a:r>
              <a:rPr lang="en-US" sz="1200" i="0" kern="1200" dirty="0" smtClean="0">
                <a:solidFill>
                  <a:schemeClr val="tx1"/>
                </a:solidFill>
                <a:effectLst/>
                <a:latin typeface="+mn-lt"/>
                <a:ea typeface="+mn-ea"/>
                <a:cs typeface="+mn-cs"/>
              </a:rPr>
              <a:t> world that can be analyzed with the rigor of micro-theory but </a:t>
            </a:r>
            <a:r>
              <a:rPr lang="en-US" sz="1200" i="0" kern="1200" dirty="0" err="1" smtClean="0">
                <a:solidFill>
                  <a:schemeClr val="tx1"/>
                </a:solidFill>
                <a:effectLst/>
                <a:latin typeface="+mn-lt"/>
                <a:ea typeface="+mn-ea"/>
                <a:cs typeface="+mn-cs"/>
              </a:rPr>
              <a:t>thatial</a:t>
            </a:r>
            <a:r>
              <a:rPr lang="en-US" sz="1200" i="0" kern="1200" dirty="0" smtClean="0">
                <a:solidFill>
                  <a:schemeClr val="tx1"/>
                </a:solidFill>
                <a:effectLst/>
                <a:latin typeface="+mn-lt"/>
                <a:ea typeface="+mn-ea"/>
                <a:cs typeface="+mn-cs"/>
              </a:rPr>
              <a:t> world that can be analyzed with the rigor of micro-theory but that</a:t>
            </a:r>
            <a:br>
              <a:rPr lang="en-US" sz="1200" i="0" kern="1200" dirty="0" smtClean="0">
                <a:solidFill>
                  <a:schemeClr val="tx1"/>
                </a:solidFill>
                <a:effectLst/>
                <a:latin typeface="+mn-lt"/>
                <a:ea typeface="+mn-ea"/>
                <a:cs typeface="+mn-cs"/>
              </a:rPr>
            </a:br>
            <a:r>
              <a:rPr lang="en-US" sz="1200" i="0" kern="1200" dirty="0" smtClean="0">
                <a:solidFill>
                  <a:schemeClr val="tx1"/>
                </a:solidFill>
                <a:effectLst/>
                <a:latin typeface="+mn-lt"/>
                <a:ea typeface="+mn-ea"/>
                <a:cs typeface="+mn-cs"/>
              </a:rPr>
              <a:t>speaks of no particular real-world issue with any </a:t>
            </a:r>
            <a:r>
              <a:rPr lang="en-US" sz="1200" i="0" kern="1200" dirty="0" err="1" smtClean="0">
                <a:solidFill>
                  <a:schemeClr val="tx1"/>
                </a:solidFill>
                <a:effectLst/>
                <a:latin typeface="+mn-lt"/>
                <a:ea typeface="+mn-ea"/>
                <a:cs typeface="+mn-cs"/>
              </a:rPr>
              <a:t>reliability.eaks</a:t>
            </a:r>
            <a:r>
              <a:rPr lang="en-US" sz="1200" i="0" kern="1200" dirty="0" smtClean="0">
                <a:solidFill>
                  <a:schemeClr val="tx1"/>
                </a:solidFill>
                <a:effectLst/>
                <a:latin typeface="+mn-lt"/>
                <a:ea typeface="+mn-ea"/>
                <a:cs typeface="+mn-cs"/>
              </a:rPr>
              <a:t> of no particular real-world issue with any reliability</a:t>
            </a:r>
            <a:br>
              <a:rPr lang="en-US" sz="1200" i="0" kern="1200" dirty="0" smtClean="0">
                <a:solidFill>
                  <a:schemeClr val="tx1"/>
                </a:solidFill>
                <a:effectLst/>
                <a:latin typeface="+mn-lt"/>
                <a:ea typeface="+mn-ea"/>
                <a:cs typeface="+mn-cs"/>
              </a:rPr>
            </a:br>
            <a:r>
              <a:rPr lang="en-US" sz="1200" i="0" kern="1200" dirty="0" smtClean="0">
                <a:solidFill>
                  <a:schemeClr val="tx1"/>
                </a:solidFill>
                <a:effectLst/>
                <a:latin typeface="+mn-lt"/>
                <a:ea typeface="+mn-ea"/>
                <a:cs typeface="+mn-cs"/>
              </a:rPr>
              <a:t/>
            </a:r>
            <a:br>
              <a:rPr lang="en-US" sz="1200" i="0" kern="1200" dirty="0" smtClean="0">
                <a:solidFill>
                  <a:schemeClr val="tx1"/>
                </a:solidFill>
                <a:effectLst/>
                <a:latin typeface="+mn-lt"/>
                <a:ea typeface="+mn-ea"/>
                <a:cs typeface="+mn-cs"/>
              </a:rPr>
            </a:br>
            <a:endParaRPr lang="en-US" dirty="0"/>
          </a:p>
        </p:txBody>
      </p:sp>
      <p:sp>
        <p:nvSpPr>
          <p:cNvPr id="4" name="Номер слайда 3"/>
          <p:cNvSpPr>
            <a:spLocks noGrp="1"/>
          </p:cNvSpPr>
          <p:nvPr>
            <p:ph type="sldNum" sz="quarter" idx="10"/>
          </p:nvPr>
        </p:nvSpPr>
        <p:spPr/>
        <p:txBody>
          <a:bodyPr/>
          <a:lstStyle/>
          <a:p>
            <a:fld id="{AEFA0279-50D9-4433-B6DC-E55F66A6DB66}" type="slidenum">
              <a:rPr lang="en-US" smtClean="0"/>
              <a:t>20</a:t>
            </a:fld>
            <a:endParaRPr lang="en-US"/>
          </a:p>
        </p:txBody>
      </p:sp>
    </p:spTree>
    <p:extLst>
      <p:ext uri="{BB962C8B-B14F-4D97-AF65-F5344CB8AC3E}">
        <p14:creationId xmlns:p14="http://schemas.microsoft.com/office/powerpoint/2010/main" val="19539432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en-US" sz="1200" i="0" kern="1200" dirty="0" smtClean="0">
                <a:solidFill>
                  <a:schemeClr val="tx1"/>
                </a:solidFill>
                <a:effectLst/>
                <a:latin typeface="+mn-lt"/>
                <a:ea typeface="+mn-ea"/>
                <a:cs typeface="+mn-cs"/>
              </a:rPr>
              <a:t>Allen and Gale’s (2000) model of financial networks and the </a:t>
            </a:r>
            <a:r>
              <a:rPr lang="en-US" sz="1200" i="0" kern="1200" dirty="0" err="1" smtClean="0">
                <a:solidFill>
                  <a:schemeClr val="tx1"/>
                </a:solidFill>
                <a:effectLst/>
                <a:latin typeface="+mn-lt"/>
                <a:ea typeface="+mn-ea"/>
                <a:cs typeface="+mn-cs"/>
              </a:rPr>
              <a:t>inherentlen</a:t>
            </a:r>
            <a:r>
              <a:rPr lang="en-US" sz="1200" i="0" kern="1200" dirty="0" smtClean="0">
                <a:solidFill>
                  <a:schemeClr val="tx1"/>
                </a:solidFill>
                <a:effectLst/>
                <a:latin typeface="+mn-lt"/>
                <a:ea typeface="+mn-ea"/>
                <a:cs typeface="+mn-cs"/>
              </a:rPr>
              <a:t> and Gale’s (2000) model of financial networks and the inherent</a:t>
            </a:r>
            <a:br>
              <a:rPr lang="en-US" sz="1200" i="0" kern="1200" dirty="0" smtClean="0">
                <a:solidFill>
                  <a:schemeClr val="tx1"/>
                </a:solidFill>
                <a:effectLst/>
                <a:latin typeface="+mn-lt"/>
                <a:ea typeface="+mn-ea"/>
                <a:cs typeface="+mn-cs"/>
              </a:rPr>
            </a:br>
            <a:r>
              <a:rPr lang="en-US" sz="1200" i="0" kern="1200" dirty="0" smtClean="0">
                <a:solidFill>
                  <a:schemeClr val="tx1"/>
                </a:solidFill>
                <a:effectLst/>
                <a:latin typeface="+mn-lt"/>
                <a:ea typeface="+mn-ea"/>
                <a:cs typeface="+mn-cs"/>
              </a:rPr>
              <a:t>fragility of some of these structures provided an early and elegant example </a:t>
            </a:r>
            <a:r>
              <a:rPr lang="en-US" sz="1200" i="0" kern="1200" dirty="0" err="1" smtClean="0">
                <a:solidFill>
                  <a:schemeClr val="tx1"/>
                </a:solidFill>
                <a:effectLst/>
                <a:latin typeface="+mn-lt"/>
                <a:ea typeface="+mn-ea"/>
                <a:cs typeface="+mn-cs"/>
              </a:rPr>
              <a:t>ofagility</a:t>
            </a:r>
            <a:r>
              <a:rPr lang="en-US" sz="1200" i="0" kern="1200" dirty="0" smtClean="0">
                <a:solidFill>
                  <a:schemeClr val="tx1"/>
                </a:solidFill>
                <a:effectLst/>
                <a:latin typeface="+mn-lt"/>
                <a:ea typeface="+mn-ea"/>
                <a:cs typeface="+mn-cs"/>
              </a:rPr>
              <a:t> of some of these structures provided an early and elegant example of</a:t>
            </a:r>
            <a:br>
              <a:rPr lang="en-US" sz="1200" i="0" kern="1200" dirty="0" smtClean="0">
                <a:solidFill>
                  <a:schemeClr val="tx1"/>
                </a:solidFill>
                <a:effectLst/>
                <a:latin typeface="+mn-lt"/>
                <a:ea typeface="+mn-ea"/>
                <a:cs typeface="+mn-cs"/>
              </a:rPr>
            </a:br>
            <a:r>
              <a:rPr lang="en-US" sz="1200" i="0" kern="1200" dirty="0" smtClean="0">
                <a:solidFill>
                  <a:schemeClr val="tx1"/>
                </a:solidFill>
                <a:effectLst/>
                <a:latin typeface="+mn-lt"/>
                <a:ea typeface="+mn-ea"/>
                <a:cs typeface="+mn-cs"/>
              </a:rPr>
              <a:t>how linkages can cause substantial instability with respect to shocks </a:t>
            </a:r>
            <a:r>
              <a:rPr lang="en-US" sz="1200" i="0" kern="1200" dirty="0" err="1" smtClean="0">
                <a:solidFill>
                  <a:schemeClr val="tx1"/>
                </a:solidFill>
                <a:effectLst/>
                <a:latin typeface="+mn-lt"/>
                <a:ea typeface="+mn-ea"/>
                <a:cs typeface="+mn-cs"/>
              </a:rPr>
              <a:t>differentw</a:t>
            </a:r>
            <a:r>
              <a:rPr lang="en-US" sz="1200" i="0" kern="1200" dirty="0" smtClean="0">
                <a:solidFill>
                  <a:schemeClr val="tx1"/>
                </a:solidFill>
                <a:effectLst/>
                <a:latin typeface="+mn-lt"/>
                <a:ea typeface="+mn-ea"/>
                <a:cs typeface="+mn-cs"/>
              </a:rPr>
              <a:t> linkages can cause substantial instability with respect to shocks different</a:t>
            </a:r>
            <a:br>
              <a:rPr lang="en-US" sz="1200" i="0" kern="1200" dirty="0" smtClean="0">
                <a:solidFill>
                  <a:schemeClr val="tx1"/>
                </a:solidFill>
                <a:effectLst/>
                <a:latin typeface="+mn-lt"/>
                <a:ea typeface="+mn-ea"/>
                <a:cs typeface="+mn-cs"/>
              </a:rPr>
            </a:br>
            <a:r>
              <a:rPr lang="en-US" sz="1200" i="0" kern="1200" dirty="0" smtClean="0">
                <a:solidFill>
                  <a:schemeClr val="tx1"/>
                </a:solidFill>
                <a:effectLst/>
                <a:latin typeface="+mn-lt"/>
                <a:ea typeface="+mn-ea"/>
                <a:cs typeface="+mn-cs"/>
              </a:rPr>
              <a:t>from those the network was designed to handle.</a:t>
            </a:r>
          </a:p>
          <a:p>
            <a:r>
              <a:rPr lang="en-US" sz="1200" i="0" kern="1200" dirty="0" smtClean="0">
                <a:solidFill>
                  <a:schemeClr val="tx1"/>
                </a:solidFill>
                <a:effectLst/>
                <a:latin typeface="+mn-lt"/>
                <a:ea typeface="+mn-ea"/>
                <a:cs typeface="+mn-cs"/>
              </a:rPr>
              <a:t>n a complex environment, agents need to make decisions based on </a:t>
            </a:r>
            <a:r>
              <a:rPr lang="en-US" sz="1200" i="0" kern="1200" dirty="0" err="1" smtClean="0">
                <a:solidFill>
                  <a:schemeClr val="tx1"/>
                </a:solidFill>
                <a:effectLst/>
                <a:latin typeface="+mn-lt"/>
                <a:ea typeface="+mn-ea"/>
                <a:cs typeface="+mn-cs"/>
              </a:rPr>
              <a:t>informa</a:t>
            </a:r>
            <a:r>
              <a:rPr lang="en-US" sz="1200" i="0" kern="1200" dirty="0" smtClean="0">
                <a:solidFill>
                  <a:schemeClr val="tx1"/>
                </a:solidFill>
                <a:effectLst/>
                <a:latin typeface="+mn-lt"/>
                <a:ea typeface="+mn-ea"/>
                <a:cs typeface="+mn-cs"/>
              </a:rPr>
              <a:t>- a complex environment, agents need to make decisions based on information that is astonishingly limited relative to all the things that are going on and </a:t>
            </a:r>
            <a:r>
              <a:rPr lang="en-US" sz="1200" i="0" kern="1200" dirty="0" err="1" smtClean="0">
                <a:solidFill>
                  <a:schemeClr val="tx1"/>
                </a:solidFill>
                <a:effectLst/>
                <a:latin typeface="+mn-lt"/>
                <a:ea typeface="+mn-ea"/>
                <a:cs typeface="+mn-cs"/>
              </a:rPr>
              <a:t>thaton</a:t>
            </a:r>
            <a:r>
              <a:rPr lang="en-US" sz="1200" i="0" kern="1200" dirty="0" smtClean="0">
                <a:solidFill>
                  <a:schemeClr val="tx1"/>
                </a:solidFill>
                <a:effectLst/>
                <a:latin typeface="+mn-lt"/>
                <a:ea typeface="+mn-ea"/>
                <a:cs typeface="+mn-cs"/>
              </a:rPr>
              <a:t> that is astonishingly limited relative to all the things that are going on and that</a:t>
            </a:r>
            <a:br>
              <a:rPr lang="en-US" sz="1200" i="0" kern="1200" dirty="0" smtClean="0">
                <a:solidFill>
                  <a:schemeClr val="tx1"/>
                </a:solidFill>
                <a:effectLst/>
                <a:latin typeface="+mn-lt"/>
                <a:ea typeface="+mn-ea"/>
                <a:cs typeface="+mn-cs"/>
              </a:rPr>
            </a:br>
            <a:r>
              <a:rPr lang="en-US" sz="1200" i="0" kern="1200" dirty="0" smtClean="0">
                <a:solidFill>
                  <a:schemeClr val="tx1"/>
                </a:solidFill>
                <a:effectLst/>
                <a:latin typeface="+mn-lt"/>
                <a:ea typeface="+mn-ea"/>
                <a:cs typeface="+mn-cs"/>
              </a:rPr>
              <a:t>have the potential to percolate through the system. This degree of ignorance is </a:t>
            </a:r>
            <a:r>
              <a:rPr lang="en-US" sz="1200" i="0" kern="1200" dirty="0" err="1" smtClean="0">
                <a:solidFill>
                  <a:schemeClr val="tx1"/>
                </a:solidFill>
                <a:effectLst/>
                <a:latin typeface="+mn-lt"/>
                <a:ea typeface="+mn-ea"/>
                <a:cs typeface="+mn-cs"/>
              </a:rPr>
              <a:t>notve</a:t>
            </a:r>
            <a:r>
              <a:rPr lang="en-US" sz="1200" i="0" kern="1200" dirty="0" smtClean="0">
                <a:solidFill>
                  <a:schemeClr val="tx1"/>
                </a:solidFill>
                <a:effectLst/>
                <a:latin typeface="+mn-lt"/>
                <a:ea typeface="+mn-ea"/>
                <a:cs typeface="+mn-cs"/>
              </a:rPr>
              <a:t> the potential to percolate through the system. This degree of ignorance is not</a:t>
            </a:r>
            <a:br>
              <a:rPr lang="en-US" sz="1200" i="0" kern="1200" dirty="0" smtClean="0">
                <a:solidFill>
                  <a:schemeClr val="tx1"/>
                </a:solidFill>
                <a:effectLst/>
                <a:latin typeface="+mn-lt"/>
                <a:ea typeface="+mn-ea"/>
                <a:cs typeface="+mn-cs"/>
              </a:rPr>
            </a:br>
            <a:r>
              <a:rPr lang="en-US" sz="1200" i="0" kern="1200" dirty="0" smtClean="0">
                <a:solidFill>
                  <a:schemeClr val="tx1"/>
                </a:solidFill>
                <a:effectLst/>
                <a:latin typeface="+mn-lt"/>
                <a:ea typeface="+mn-ea"/>
                <a:cs typeface="+mn-cs"/>
              </a:rPr>
              <a:t>something agents with frontal lobes like to face. Anxiety is also part of the </a:t>
            </a:r>
            <a:r>
              <a:rPr lang="en-US" sz="1200" i="0" kern="1200" dirty="0" err="1" smtClean="0">
                <a:solidFill>
                  <a:schemeClr val="tx1"/>
                </a:solidFill>
                <a:effectLst/>
                <a:latin typeface="+mn-lt"/>
                <a:ea typeface="+mn-ea"/>
                <a:cs typeface="+mn-cs"/>
              </a:rPr>
              <a:t>frontalmething</a:t>
            </a:r>
            <a:r>
              <a:rPr lang="en-US" sz="1200" i="0" kern="1200" dirty="0" smtClean="0">
                <a:solidFill>
                  <a:schemeClr val="tx1"/>
                </a:solidFill>
                <a:effectLst/>
                <a:latin typeface="+mn-lt"/>
                <a:ea typeface="+mn-ea"/>
                <a:cs typeface="+mn-cs"/>
              </a:rPr>
              <a:t> agents with frontal lobes like to face. Anxiety is also part of the frontal</a:t>
            </a:r>
            <a:br>
              <a:rPr lang="en-US" sz="1200" i="0" kern="1200" dirty="0" smtClean="0">
                <a:solidFill>
                  <a:schemeClr val="tx1"/>
                </a:solidFill>
                <a:effectLst/>
                <a:latin typeface="+mn-lt"/>
                <a:ea typeface="+mn-ea"/>
                <a:cs typeface="+mn-cs"/>
              </a:rPr>
            </a:br>
            <a:r>
              <a:rPr lang="en-US" sz="1200" i="0" kern="1200" dirty="0" smtClean="0">
                <a:solidFill>
                  <a:schemeClr val="tx1"/>
                </a:solidFill>
                <a:effectLst/>
                <a:latin typeface="+mn-lt"/>
                <a:ea typeface="+mn-ea"/>
                <a:cs typeface="+mn-cs"/>
              </a:rPr>
              <a:t>lobe domain! Reactions that include anxiety and even panic are key ingredients </a:t>
            </a:r>
            <a:r>
              <a:rPr lang="en-US" sz="1200" i="0" kern="1200" dirty="0" err="1" smtClean="0">
                <a:solidFill>
                  <a:schemeClr val="tx1"/>
                </a:solidFill>
                <a:effectLst/>
                <a:latin typeface="+mn-lt"/>
                <a:ea typeface="+mn-ea"/>
                <a:cs typeface="+mn-cs"/>
              </a:rPr>
              <a:t>forbe</a:t>
            </a:r>
            <a:r>
              <a:rPr lang="en-US" sz="1200" i="0" kern="1200" dirty="0" smtClean="0">
                <a:solidFill>
                  <a:schemeClr val="tx1"/>
                </a:solidFill>
                <a:effectLst/>
                <a:latin typeface="+mn-lt"/>
                <a:ea typeface="+mn-ea"/>
                <a:cs typeface="+mn-cs"/>
              </a:rPr>
              <a:t> domain! Reactions that include anxiety and even panic are key ingredients for</a:t>
            </a:r>
            <a:br>
              <a:rPr lang="en-US" sz="1200" i="0" kern="1200" dirty="0" smtClean="0">
                <a:solidFill>
                  <a:schemeClr val="tx1"/>
                </a:solidFill>
                <a:effectLst/>
                <a:latin typeface="+mn-lt"/>
                <a:ea typeface="+mn-ea"/>
                <a:cs typeface="+mn-cs"/>
              </a:rPr>
            </a:br>
            <a:r>
              <a:rPr lang="en-US" sz="1200" i="0" kern="1200" dirty="0" smtClean="0">
                <a:solidFill>
                  <a:schemeClr val="tx1"/>
                </a:solidFill>
                <a:effectLst/>
                <a:latin typeface="+mn-lt"/>
                <a:ea typeface="+mn-ea"/>
                <a:cs typeface="+mn-cs"/>
              </a:rPr>
              <a:t>macroeconomic crises</a:t>
            </a:r>
            <a:br>
              <a:rPr lang="en-US" sz="1200" i="0" kern="1200" dirty="0" smtClean="0">
                <a:solidFill>
                  <a:schemeClr val="tx1"/>
                </a:solidFill>
                <a:effectLst/>
                <a:latin typeface="+mn-lt"/>
                <a:ea typeface="+mn-ea"/>
                <a:cs typeface="+mn-cs"/>
              </a:rPr>
            </a:br>
            <a:r>
              <a:rPr lang="en-US" sz="1200" i="0" kern="1200" dirty="0" smtClean="0">
                <a:solidFill>
                  <a:schemeClr val="tx1"/>
                </a:solidFill>
                <a:effectLst/>
                <a:latin typeface="+mn-lt"/>
                <a:ea typeface="+mn-ea"/>
                <a:cs typeface="+mn-cs"/>
              </a:rPr>
              <a:t/>
            </a:r>
            <a:br>
              <a:rPr lang="en-US" sz="1200" i="0" kern="1200" dirty="0" smtClean="0">
                <a:solidFill>
                  <a:schemeClr val="tx1"/>
                </a:solidFill>
                <a:effectLst/>
                <a:latin typeface="+mn-lt"/>
                <a:ea typeface="+mn-ea"/>
                <a:cs typeface="+mn-cs"/>
              </a:rPr>
            </a:br>
            <a:r>
              <a:rPr lang="en-US" sz="1200" i="0" kern="1200" dirty="0" smtClean="0">
                <a:solidFill>
                  <a:schemeClr val="tx1"/>
                </a:solidFill>
                <a:effectLst/>
                <a:latin typeface="+mn-lt"/>
                <a:ea typeface="+mn-ea"/>
                <a:cs typeface="+mn-cs"/>
              </a:rPr>
              <a:t/>
            </a:r>
            <a:br>
              <a:rPr lang="en-US" sz="1200" i="0" kern="1200" dirty="0" smtClean="0">
                <a:solidFill>
                  <a:schemeClr val="tx1"/>
                </a:solidFill>
                <a:effectLst/>
                <a:latin typeface="+mn-lt"/>
                <a:ea typeface="+mn-ea"/>
                <a:cs typeface="+mn-cs"/>
              </a:rPr>
            </a:br>
            <a:r>
              <a:rPr lang="en-US" sz="1200" i="0" kern="1200" dirty="0" smtClean="0">
                <a:solidFill>
                  <a:schemeClr val="tx1"/>
                </a:solidFill>
                <a:effectLst/>
                <a:latin typeface="+mn-lt"/>
                <a:ea typeface="+mn-ea"/>
                <a:cs typeface="+mn-cs"/>
              </a:rPr>
              <a:t/>
            </a:r>
            <a:br>
              <a:rPr lang="en-US" sz="1200" i="0" kern="1200" dirty="0" smtClean="0">
                <a:solidFill>
                  <a:schemeClr val="tx1"/>
                </a:solidFill>
                <a:effectLst/>
                <a:latin typeface="+mn-lt"/>
                <a:ea typeface="+mn-ea"/>
                <a:cs typeface="+mn-cs"/>
              </a:rPr>
            </a:br>
            <a:endParaRPr lang="en-US" dirty="0"/>
          </a:p>
        </p:txBody>
      </p:sp>
      <p:sp>
        <p:nvSpPr>
          <p:cNvPr id="4" name="Номер слайда 3"/>
          <p:cNvSpPr>
            <a:spLocks noGrp="1"/>
          </p:cNvSpPr>
          <p:nvPr>
            <p:ph type="sldNum" sz="quarter" idx="10"/>
          </p:nvPr>
        </p:nvSpPr>
        <p:spPr/>
        <p:txBody>
          <a:bodyPr/>
          <a:lstStyle/>
          <a:p>
            <a:fld id="{AEFA0279-50D9-4433-B6DC-E55F66A6DB66}" type="slidenum">
              <a:rPr lang="en-US" smtClean="0"/>
              <a:t>21</a:t>
            </a:fld>
            <a:endParaRPr lang="en-US"/>
          </a:p>
        </p:txBody>
      </p:sp>
    </p:spTree>
    <p:extLst>
      <p:ext uri="{BB962C8B-B14F-4D97-AF65-F5344CB8AC3E}">
        <p14:creationId xmlns:p14="http://schemas.microsoft.com/office/powerpoint/2010/main" val="18252056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en-US"/>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a:p>
        </p:txBody>
      </p:sp>
      <p:sp>
        <p:nvSpPr>
          <p:cNvPr id="4" name="Дата 3"/>
          <p:cNvSpPr>
            <a:spLocks noGrp="1"/>
          </p:cNvSpPr>
          <p:nvPr>
            <p:ph type="dt" sz="half" idx="10"/>
          </p:nvPr>
        </p:nvSpPr>
        <p:spPr/>
        <p:txBody>
          <a:bodyPr/>
          <a:lstStyle/>
          <a:p>
            <a:fld id="{D79B497A-EC79-442D-8202-826FD5050A19}" type="datetimeFigureOut">
              <a:rPr lang="en-US" smtClean="0"/>
              <a:t>9/10/2019</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C44E8FD7-90E2-4F81-AA4A-497F6D08327D}" type="slidenum">
              <a:rPr lang="en-US" smtClean="0"/>
              <a:t>‹#›</a:t>
            </a:fld>
            <a:endParaRPr lang="en-US"/>
          </a:p>
        </p:txBody>
      </p:sp>
    </p:spTree>
    <p:extLst>
      <p:ext uri="{BB962C8B-B14F-4D97-AF65-F5344CB8AC3E}">
        <p14:creationId xmlns:p14="http://schemas.microsoft.com/office/powerpoint/2010/main" val="5533585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p>
            <a:fld id="{D79B497A-EC79-442D-8202-826FD5050A19}" type="datetimeFigureOut">
              <a:rPr lang="en-US" smtClean="0"/>
              <a:t>9/10/2019</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C44E8FD7-90E2-4F81-AA4A-497F6D08327D}" type="slidenum">
              <a:rPr lang="en-US" smtClean="0"/>
              <a:t>‹#›</a:t>
            </a:fld>
            <a:endParaRPr lang="en-US"/>
          </a:p>
        </p:txBody>
      </p:sp>
    </p:spTree>
    <p:extLst>
      <p:ext uri="{BB962C8B-B14F-4D97-AF65-F5344CB8AC3E}">
        <p14:creationId xmlns:p14="http://schemas.microsoft.com/office/powerpoint/2010/main" val="22159724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p>
            <a:fld id="{D79B497A-EC79-442D-8202-826FD5050A19}" type="datetimeFigureOut">
              <a:rPr lang="en-US" smtClean="0"/>
              <a:t>9/10/2019</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C44E8FD7-90E2-4F81-AA4A-497F6D08327D}" type="slidenum">
              <a:rPr lang="en-US" smtClean="0"/>
              <a:t>‹#›</a:t>
            </a:fld>
            <a:endParaRPr lang="en-US"/>
          </a:p>
        </p:txBody>
      </p:sp>
    </p:spTree>
    <p:extLst>
      <p:ext uri="{BB962C8B-B14F-4D97-AF65-F5344CB8AC3E}">
        <p14:creationId xmlns:p14="http://schemas.microsoft.com/office/powerpoint/2010/main" val="4188473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p>
            <a:fld id="{D79B497A-EC79-442D-8202-826FD5050A19}" type="datetimeFigureOut">
              <a:rPr lang="en-US" smtClean="0"/>
              <a:t>9/10/2019</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C44E8FD7-90E2-4F81-AA4A-497F6D08327D}" type="slidenum">
              <a:rPr lang="en-US" smtClean="0"/>
              <a:t>‹#›</a:t>
            </a:fld>
            <a:endParaRPr lang="en-US"/>
          </a:p>
        </p:txBody>
      </p:sp>
    </p:spTree>
    <p:extLst>
      <p:ext uri="{BB962C8B-B14F-4D97-AF65-F5344CB8AC3E}">
        <p14:creationId xmlns:p14="http://schemas.microsoft.com/office/powerpoint/2010/main" val="10218938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en-US"/>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D79B497A-EC79-442D-8202-826FD5050A19}" type="datetimeFigureOut">
              <a:rPr lang="en-US" smtClean="0"/>
              <a:t>9/10/2019</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C44E8FD7-90E2-4F81-AA4A-497F6D08327D}" type="slidenum">
              <a:rPr lang="en-US" smtClean="0"/>
              <a:t>‹#›</a:t>
            </a:fld>
            <a:endParaRPr lang="en-US"/>
          </a:p>
        </p:txBody>
      </p:sp>
    </p:spTree>
    <p:extLst>
      <p:ext uri="{BB962C8B-B14F-4D97-AF65-F5344CB8AC3E}">
        <p14:creationId xmlns:p14="http://schemas.microsoft.com/office/powerpoint/2010/main" val="23407742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4"/>
          <p:cNvSpPr>
            <a:spLocks noGrp="1"/>
          </p:cNvSpPr>
          <p:nvPr>
            <p:ph type="dt" sz="half" idx="10"/>
          </p:nvPr>
        </p:nvSpPr>
        <p:spPr/>
        <p:txBody>
          <a:bodyPr/>
          <a:lstStyle/>
          <a:p>
            <a:fld id="{D79B497A-EC79-442D-8202-826FD5050A19}" type="datetimeFigureOut">
              <a:rPr lang="en-US" smtClean="0"/>
              <a:t>9/10/2019</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C44E8FD7-90E2-4F81-AA4A-497F6D08327D}" type="slidenum">
              <a:rPr lang="en-US" smtClean="0"/>
              <a:t>‹#›</a:t>
            </a:fld>
            <a:endParaRPr lang="en-US"/>
          </a:p>
        </p:txBody>
      </p:sp>
    </p:spTree>
    <p:extLst>
      <p:ext uri="{BB962C8B-B14F-4D97-AF65-F5344CB8AC3E}">
        <p14:creationId xmlns:p14="http://schemas.microsoft.com/office/powerpoint/2010/main" val="20845317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en-US"/>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6"/>
          <p:cNvSpPr>
            <a:spLocks noGrp="1"/>
          </p:cNvSpPr>
          <p:nvPr>
            <p:ph type="dt" sz="half" idx="10"/>
          </p:nvPr>
        </p:nvSpPr>
        <p:spPr/>
        <p:txBody>
          <a:bodyPr/>
          <a:lstStyle/>
          <a:p>
            <a:fld id="{D79B497A-EC79-442D-8202-826FD5050A19}" type="datetimeFigureOut">
              <a:rPr lang="en-US" smtClean="0"/>
              <a:t>9/10/2019</a:t>
            </a:fld>
            <a:endParaRPr lang="en-US"/>
          </a:p>
        </p:txBody>
      </p:sp>
      <p:sp>
        <p:nvSpPr>
          <p:cNvPr id="8" name="Нижний колонтитул 7"/>
          <p:cNvSpPr>
            <a:spLocks noGrp="1"/>
          </p:cNvSpPr>
          <p:nvPr>
            <p:ph type="ftr" sz="quarter" idx="11"/>
          </p:nvPr>
        </p:nvSpPr>
        <p:spPr/>
        <p:txBody>
          <a:bodyPr/>
          <a:lstStyle/>
          <a:p>
            <a:endParaRPr lang="en-US"/>
          </a:p>
        </p:txBody>
      </p:sp>
      <p:sp>
        <p:nvSpPr>
          <p:cNvPr id="9" name="Номер слайда 8"/>
          <p:cNvSpPr>
            <a:spLocks noGrp="1"/>
          </p:cNvSpPr>
          <p:nvPr>
            <p:ph type="sldNum" sz="quarter" idx="12"/>
          </p:nvPr>
        </p:nvSpPr>
        <p:spPr/>
        <p:txBody>
          <a:bodyPr/>
          <a:lstStyle/>
          <a:p>
            <a:fld id="{C44E8FD7-90E2-4F81-AA4A-497F6D08327D}" type="slidenum">
              <a:rPr lang="en-US" smtClean="0"/>
              <a:t>‹#›</a:t>
            </a:fld>
            <a:endParaRPr lang="en-US"/>
          </a:p>
        </p:txBody>
      </p:sp>
    </p:spTree>
    <p:extLst>
      <p:ext uri="{BB962C8B-B14F-4D97-AF65-F5344CB8AC3E}">
        <p14:creationId xmlns:p14="http://schemas.microsoft.com/office/powerpoint/2010/main" val="17574486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Дата 2"/>
          <p:cNvSpPr>
            <a:spLocks noGrp="1"/>
          </p:cNvSpPr>
          <p:nvPr>
            <p:ph type="dt" sz="half" idx="10"/>
          </p:nvPr>
        </p:nvSpPr>
        <p:spPr/>
        <p:txBody>
          <a:bodyPr/>
          <a:lstStyle/>
          <a:p>
            <a:fld id="{D79B497A-EC79-442D-8202-826FD5050A19}" type="datetimeFigureOut">
              <a:rPr lang="en-US" smtClean="0"/>
              <a:t>9/10/2019</a:t>
            </a:fld>
            <a:endParaRPr lang="en-US"/>
          </a:p>
        </p:txBody>
      </p:sp>
      <p:sp>
        <p:nvSpPr>
          <p:cNvPr id="4" name="Нижний колонтитул 3"/>
          <p:cNvSpPr>
            <a:spLocks noGrp="1"/>
          </p:cNvSpPr>
          <p:nvPr>
            <p:ph type="ftr" sz="quarter" idx="11"/>
          </p:nvPr>
        </p:nvSpPr>
        <p:spPr/>
        <p:txBody>
          <a:bodyPr/>
          <a:lstStyle/>
          <a:p>
            <a:endParaRPr lang="en-US"/>
          </a:p>
        </p:txBody>
      </p:sp>
      <p:sp>
        <p:nvSpPr>
          <p:cNvPr id="5" name="Номер слайда 4"/>
          <p:cNvSpPr>
            <a:spLocks noGrp="1"/>
          </p:cNvSpPr>
          <p:nvPr>
            <p:ph type="sldNum" sz="quarter" idx="12"/>
          </p:nvPr>
        </p:nvSpPr>
        <p:spPr/>
        <p:txBody>
          <a:bodyPr/>
          <a:lstStyle/>
          <a:p>
            <a:fld id="{C44E8FD7-90E2-4F81-AA4A-497F6D08327D}" type="slidenum">
              <a:rPr lang="en-US" smtClean="0"/>
              <a:t>‹#›</a:t>
            </a:fld>
            <a:endParaRPr lang="en-US"/>
          </a:p>
        </p:txBody>
      </p:sp>
    </p:spTree>
    <p:extLst>
      <p:ext uri="{BB962C8B-B14F-4D97-AF65-F5344CB8AC3E}">
        <p14:creationId xmlns:p14="http://schemas.microsoft.com/office/powerpoint/2010/main" val="1557913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79B497A-EC79-442D-8202-826FD5050A19}" type="datetimeFigureOut">
              <a:rPr lang="en-US" smtClean="0"/>
              <a:t>9/10/2019</a:t>
            </a:fld>
            <a:endParaRPr lang="en-US"/>
          </a:p>
        </p:txBody>
      </p:sp>
      <p:sp>
        <p:nvSpPr>
          <p:cNvPr id="3" name="Нижний колонтитул 2"/>
          <p:cNvSpPr>
            <a:spLocks noGrp="1"/>
          </p:cNvSpPr>
          <p:nvPr>
            <p:ph type="ftr" sz="quarter" idx="11"/>
          </p:nvPr>
        </p:nvSpPr>
        <p:spPr/>
        <p:txBody>
          <a:bodyPr/>
          <a:lstStyle/>
          <a:p>
            <a:endParaRPr lang="en-US"/>
          </a:p>
        </p:txBody>
      </p:sp>
      <p:sp>
        <p:nvSpPr>
          <p:cNvPr id="4" name="Номер слайда 3"/>
          <p:cNvSpPr>
            <a:spLocks noGrp="1"/>
          </p:cNvSpPr>
          <p:nvPr>
            <p:ph type="sldNum" sz="quarter" idx="12"/>
          </p:nvPr>
        </p:nvSpPr>
        <p:spPr/>
        <p:txBody>
          <a:bodyPr/>
          <a:lstStyle/>
          <a:p>
            <a:fld id="{C44E8FD7-90E2-4F81-AA4A-497F6D08327D}" type="slidenum">
              <a:rPr lang="en-US" smtClean="0"/>
              <a:t>‹#›</a:t>
            </a:fld>
            <a:endParaRPr lang="en-US"/>
          </a:p>
        </p:txBody>
      </p:sp>
    </p:spTree>
    <p:extLst>
      <p:ext uri="{BB962C8B-B14F-4D97-AF65-F5344CB8AC3E}">
        <p14:creationId xmlns:p14="http://schemas.microsoft.com/office/powerpoint/2010/main" val="3843808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79B497A-EC79-442D-8202-826FD5050A19}" type="datetimeFigureOut">
              <a:rPr lang="en-US" smtClean="0"/>
              <a:t>9/10/2019</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C44E8FD7-90E2-4F81-AA4A-497F6D08327D}" type="slidenum">
              <a:rPr lang="en-US" smtClean="0"/>
              <a:t>‹#›</a:t>
            </a:fld>
            <a:endParaRPr lang="en-US"/>
          </a:p>
        </p:txBody>
      </p:sp>
    </p:spTree>
    <p:extLst>
      <p:ext uri="{BB962C8B-B14F-4D97-AF65-F5344CB8AC3E}">
        <p14:creationId xmlns:p14="http://schemas.microsoft.com/office/powerpoint/2010/main" val="14595801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79B497A-EC79-442D-8202-826FD5050A19}" type="datetimeFigureOut">
              <a:rPr lang="en-US" smtClean="0"/>
              <a:t>9/10/2019</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C44E8FD7-90E2-4F81-AA4A-497F6D08327D}" type="slidenum">
              <a:rPr lang="en-US" smtClean="0"/>
              <a:t>‹#›</a:t>
            </a:fld>
            <a:endParaRPr lang="en-US"/>
          </a:p>
        </p:txBody>
      </p:sp>
    </p:spTree>
    <p:extLst>
      <p:ext uri="{BB962C8B-B14F-4D97-AF65-F5344CB8AC3E}">
        <p14:creationId xmlns:p14="http://schemas.microsoft.com/office/powerpoint/2010/main" val="13332781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en-US"/>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9B497A-EC79-442D-8202-826FD5050A19}" type="datetimeFigureOut">
              <a:rPr lang="en-US" smtClean="0"/>
              <a:t>9/10/2019</a:t>
            </a:fld>
            <a:endParaRPr lang="en-US"/>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4E8FD7-90E2-4F81-AA4A-497F6D08327D}" type="slidenum">
              <a:rPr lang="en-US" smtClean="0"/>
              <a:t>‹#›</a:t>
            </a:fld>
            <a:endParaRPr lang="en-US"/>
          </a:p>
        </p:txBody>
      </p:sp>
    </p:spTree>
    <p:extLst>
      <p:ext uri="{BB962C8B-B14F-4D97-AF65-F5344CB8AC3E}">
        <p14:creationId xmlns:p14="http://schemas.microsoft.com/office/powerpoint/2010/main" val="10252188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pubs.aeaweb.org/doi/pdfplus/10.1257/jep.24.4.85" TargetMode="External"/><Relationship Id="rId2" Type="http://schemas.openxmlformats.org/officeDocument/2006/relationships/hyperlink" Target="http://skchugh.com/images/Ohanian_2010JEP_GreatRecessionNeoclassicalPerspective.pdf"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en-US" dirty="0"/>
              <a:t>Introduction: The State of Macroeconomics</a:t>
            </a:r>
          </a:p>
        </p:txBody>
      </p:sp>
      <p:sp>
        <p:nvSpPr>
          <p:cNvPr id="3" name="Подзаголовок 2"/>
          <p:cNvSpPr>
            <a:spLocks noGrp="1"/>
          </p:cNvSpPr>
          <p:nvPr>
            <p:ph type="subTitle" idx="1"/>
          </p:nvPr>
        </p:nvSpPr>
        <p:spPr/>
        <p:txBody>
          <a:bodyPr/>
          <a:lstStyle/>
          <a:p>
            <a:r>
              <a:rPr lang="en-US" dirty="0" smtClean="0"/>
              <a:t>Rahat Sabyrbekov</a:t>
            </a:r>
          </a:p>
          <a:p>
            <a:r>
              <a:rPr lang="en-US" dirty="0" smtClean="0"/>
              <a:t>AUCA</a:t>
            </a:r>
          </a:p>
          <a:p>
            <a:r>
              <a:rPr lang="en-US" dirty="0" smtClean="0"/>
              <a:t>Fall 2019</a:t>
            </a:r>
            <a:endParaRPr lang="en-US" dirty="0"/>
          </a:p>
        </p:txBody>
      </p:sp>
    </p:spTree>
    <p:extLst>
      <p:ext uri="{BB962C8B-B14F-4D97-AF65-F5344CB8AC3E}">
        <p14:creationId xmlns:p14="http://schemas.microsoft.com/office/powerpoint/2010/main" val="4721351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Business-cycle Model at its core</a:t>
            </a:r>
            <a:endParaRPr lang="en-US" dirty="0"/>
          </a:p>
        </p:txBody>
      </p:sp>
      <p:sp>
        <p:nvSpPr>
          <p:cNvPr id="3" name="Объект 2"/>
          <p:cNvSpPr>
            <a:spLocks noGrp="1"/>
          </p:cNvSpPr>
          <p:nvPr>
            <p:ph idx="1"/>
          </p:nvPr>
        </p:nvSpPr>
        <p:spPr/>
        <p:txBody>
          <a:bodyPr>
            <a:normAutofit/>
          </a:bodyPr>
          <a:lstStyle/>
          <a:p>
            <a:r>
              <a:rPr lang="en-US" dirty="0" smtClean="0"/>
              <a:t>Expansion and contraction of money and credit</a:t>
            </a:r>
          </a:p>
          <a:p>
            <a:r>
              <a:rPr lang="en-US" dirty="0" smtClean="0"/>
              <a:t>Innovation theories:  the clustering of important inventions</a:t>
            </a:r>
          </a:p>
          <a:p>
            <a:r>
              <a:rPr lang="en-US" dirty="0" smtClean="0"/>
              <a:t>Productivity shocks spread through the economy and cause fluctuations.</a:t>
            </a:r>
          </a:p>
          <a:p>
            <a:r>
              <a:rPr lang="en-US" dirty="0" smtClean="0"/>
              <a:t>Equilibrium-business-cycle theories claim that misperceptions about price and wage movements lead people to supply too much or too little </a:t>
            </a:r>
            <a:r>
              <a:rPr lang="en-US" dirty="0" err="1" smtClean="0"/>
              <a:t>labour</a:t>
            </a:r>
            <a:r>
              <a:rPr lang="en-US" dirty="0" smtClean="0"/>
              <a:t>, which leads to cycles of output and employment</a:t>
            </a:r>
          </a:p>
        </p:txBody>
      </p:sp>
    </p:spTree>
    <p:extLst>
      <p:ext uri="{BB962C8B-B14F-4D97-AF65-F5344CB8AC3E}">
        <p14:creationId xmlns:p14="http://schemas.microsoft.com/office/powerpoint/2010/main" val="2537893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smtClean="0"/>
              <a:t>How this Recession was Different</a:t>
            </a:r>
            <a:endParaRPr lang="en-US" dirty="0"/>
          </a:p>
        </p:txBody>
      </p:sp>
      <p:sp>
        <p:nvSpPr>
          <p:cNvPr id="3" name="Объект 2"/>
          <p:cNvSpPr>
            <a:spLocks noGrp="1"/>
          </p:cNvSpPr>
          <p:nvPr>
            <p:ph idx="1"/>
          </p:nvPr>
        </p:nvSpPr>
        <p:spPr/>
        <p:txBody>
          <a:bodyPr>
            <a:normAutofit/>
          </a:bodyPr>
          <a:lstStyle/>
          <a:p>
            <a:r>
              <a:rPr lang="en-US" dirty="0" smtClean="0"/>
              <a:t>The </a:t>
            </a:r>
            <a:r>
              <a:rPr lang="en-US" dirty="0"/>
              <a:t>decline in real GDP and its components during the 2007–2009 </a:t>
            </a:r>
            <a:r>
              <a:rPr lang="en-US" dirty="0" smtClean="0"/>
              <a:t>recession is considerably more severe</a:t>
            </a:r>
          </a:p>
          <a:p>
            <a:endParaRPr lang="en-US" dirty="0"/>
          </a:p>
          <a:p>
            <a:r>
              <a:rPr lang="en-US" dirty="0"/>
              <a:t/>
            </a:r>
            <a:br>
              <a:rPr lang="en-US" dirty="0"/>
            </a:br>
            <a:endParaRPr lang="en-US" dirty="0"/>
          </a:p>
        </p:txBody>
      </p:sp>
    </p:spTree>
    <p:extLst>
      <p:ext uri="{BB962C8B-B14F-4D97-AF65-F5344CB8AC3E}">
        <p14:creationId xmlns:p14="http://schemas.microsoft.com/office/powerpoint/2010/main" val="11468528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3"/>
          <a:stretch>
            <a:fillRect/>
          </a:stretch>
        </p:blipFill>
        <p:spPr>
          <a:xfrm>
            <a:off x="335280" y="228913"/>
            <a:ext cx="11036295" cy="6629087"/>
          </a:xfrm>
          <a:prstGeom prst="rect">
            <a:avLst/>
          </a:prstGeom>
        </p:spPr>
      </p:pic>
      <p:pic>
        <p:nvPicPr>
          <p:cNvPr id="5" name="Объект 3"/>
          <p:cNvPicPr>
            <a:picLocks noChangeAspect="1"/>
          </p:cNvPicPr>
          <p:nvPr/>
        </p:nvPicPr>
        <p:blipFill>
          <a:blip r:embed="rId3"/>
          <a:stretch>
            <a:fillRect/>
          </a:stretch>
        </p:blipFill>
        <p:spPr>
          <a:xfrm>
            <a:off x="487680" y="381313"/>
            <a:ext cx="11036295" cy="6629087"/>
          </a:xfrm>
          <a:prstGeom prst="rect">
            <a:avLst/>
          </a:prstGeom>
        </p:spPr>
      </p:pic>
    </p:spTree>
    <p:extLst>
      <p:ext uri="{BB962C8B-B14F-4D97-AF65-F5344CB8AC3E}">
        <p14:creationId xmlns:p14="http://schemas.microsoft.com/office/powerpoint/2010/main" val="38538301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en-US"/>
          </a:p>
        </p:txBody>
      </p:sp>
      <p:sp>
        <p:nvSpPr>
          <p:cNvPr id="3" name="Объект 2"/>
          <p:cNvSpPr>
            <a:spLocks noGrp="1"/>
          </p:cNvSpPr>
          <p:nvPr>
            <p:ph idx="1"/>
          </p:nvPr>
        </p:nvSpPr>
        <p:spPr/>
        <p:txBody>
          <a:bodyPr/>
          <a:lstStyle/>
          <a:p>
            <a:endParaRPr lang="en-US"/>
          </a:p>
        </p:txBody>
      </p:sp>
      <p:pic>
        <p:nvPicPr>
          <p:cNvPr id="4" name="Рисунок 3"/>
          <p:cNvPicPr>
            <a:picLocks noChangeAspect="1"/>
          </p:cNvPicPr>
          <p:nvPr/>
        </p:nvPicPr>
        <p:blipFill>
          <a:blip r:embed="rId3"/>
          <a:stretch>
            <a:fillRect/>
          </a:stretch>
        </p:blipFill>
        <p:spPr>
          <a:xfrm>
            <a:off x="0" y="0"/>
            <a:ext cx="12192000" cy="6420255"/>
          </a:xfrm>
          <a:prstGeom prst="rect">
            <a:avLst/>
          </a:prstGeom>
        </p:spPr>
      </p:pic>
    </p:spTree>
    <p:extLst>
      <p:ext uri="{BB962C8B-B14F-4D97-AF65-F5344CB8AC3E}">
        <p14:creationId xmlns:p14="http://schemas.microsoft.com/office/powerpoint/2010/main" val="34245010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Two explanations of the crisis (1)</a:t>
            </a:r>
            <a:endParaRPr lang="en-US" dirty="0"/>
          </a:p>
        </p:txBody>
      </p:sp>
      <p:sp>
        <p:nvSpPr>
          <p:cNvPr id="3" name="Объект 2"/>
          <p:cNvSpPr>
            <a:spLocks noGrp="1"/>
          </p:cNvSpPr>
          <p:nvPr>
            <p:ph idx="1"/>
          </p:nvPr>
        </p:nvSpPr>
        <p:spPr>
          <a:xfrm>
            <a:off x="585281" y="1799650"/>
            <a:ext cx="4298004" cy="4351338"/>
          </a:xfrm>
        </p:spPr>
        <p:txBody>
          <a:bodyPr>
            <a:normAutofit/>
          </a:bodyPr>
          <a:lstStyle/>
          <a:p>
            <a:r>
              <a:rPr lang="en-US" sz="3200" b="1" dirty="0" smtClean="0"/>
              <a:t>Financial – </a:t>
            </a:r>
            <a:r>
              <a:rPr lang="en-US" sz="3200" dirty="0" smtClean="0"/>
              <a:t>inefficient financial intermediaries – major contributor but not the main cause</a:t>
            </a:r>
          </a:p>
          <a:p>
            <a:endParaRPr lang="en-US" sz="3200" dirty="0"/>
          </a:p>
          <a:p>
            <a:endParaRPr lang="en-US" sz="3200" dirty="0" smtClean="0"/>
          </a:p>
          <a:p>
            <a:endParaRPr lang="en-US" sz="3200" dirty="0"/>
          </a:p>
        </p:txBody>
      </p:sp>
      <p:pic>
        <p:nvPicPr>
          <p:cNvPr id="4" name="Рисунок 3"/>
          <p:cNvPicPr>
            <a:picLocks noChangeAspect="1"/>
          </p:cNvPicPr>
          <p:nvPr/>
        </p:nvPicPr>
        <p:blipFill>
          <a:blip r:embed="rId2"/>
          <a:stretch>
            <a:fillRect/>
          </a:stretch>
        </p:blipFill>
        <p:spPr>
          <a:xfrm>
            <a:off x="5295878" y="1690689"/>
            <a:ext cx="6252475" cy="4578956"/>
          </a:xfrm>
          <a:prstGeom prst="rect">
            <a:avLst/>
          </a:prstGeom>
        </p:spPr>
      </p:pic>
    </p:spTree>
    <p:extLst>
      <p:ext uri="{BB962C8B-B14F-4D97-AF65-F5344CB8AC3E}">
        <p14:creationId xmlns:p14="http://schemas.microsoft.com/office/powerpoint/2010/main" val="28392986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Two explanations of the crisis (2)</a:t>
            </a:r>
            <a:endParaRPr lang="en-US" dirty="0"/>
          </a:p>
        </p:txBody>
      </p:sp>
      <p:sp>
        <p:nvSpPr>
          <p:cNvPr id="3" name="Объект 2"/>
          <p:cNvSpPr>
            <a:spLocks noGrp="1"/>
          </p:cNvSpPr>
          <p:nvPr>
            <p:ph idx="1"/>
          </p:nvPr>
        </p:nvSpPr>
        <p:spPr/>
        <p:txBody>
          <a:bodyPr>
            <a:normAutofit/>
          </a:bodyPr>
          <a:lstStyle/>
          <a:p>
            <a:r>
              <a:rPr lang="en-US" sz="3200" b="1" dirty="0" smtClean="0"/>
              <a:t>Policy explanation:</a:t>
            </a:r>
          </a:p>
          <a:p>
            <a:r>
              <a:rPr lang="en-US" sz="3200" dirty="0" smtClean="0"/>
              <a:t>The common argument here is that these policies distorted incentives through their deficient design.</a:t>
            </a:r>
          </a:p>
          <a:p>
            <a:pPr marL="1887538" indent="-514350">
              <a:buFont typeface="+mj-lt"/>
              <a:buAutoNum type="arabicPeriod"/>
            </a:pPr>
            <a:r>
              <a:rPr lang="en-US" sz="3200" dirty="0" smtClean="0"/>
              <a:t>US Mortgage programs</a:t>
            </a:r>
          </a:p>
          <a:p>
            <a:pPr marL="1887538" indent="-514350">
              <a:buFont typeface="+mj-lt"/>
              <a:buAutoNum type="arabicPeriod"/>
            </a:pPr>
            <a:r>
              <a:rPr lang="en-US" sz="3200" dirty="0" smtClean="0"/>
              <a:t>Troubled Asset Relief Program</a:t>
            </a:r>
          </a:p>
          <a:p>
            <a:pPr marL="1887538" indent="-514350">
              <a:buFont typeface="+mj-lt"/>
              <a:buAutoNum type="arabicPeriod"/>
            </a:pPr>
            <a:r>
              <a:rPr lang="en-US" sz="3200" dirty="0" smtClean="0"/>
              <a:t>American Recovery and Reinvestment Act</a:t>
            </a:r>
          </a:p>
          <a:p>
            <a:endParaRPr lang="en-US" sz="3200" dirty="0"/>
          </a:p>
        </p:txBody>
      </p:sp>
    </p:spTree>
    <p:extLst>
      <p:ext uri="{BB962C8B-B14F-4D97-AF65-F5344CB8AC3E}">
        <p14:creationId xmlns:p14="http://schemas.microsoft.com/office/powerpoint/2010/main" val="26352094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Conclusion of </a:t>
            </a:r>
            <a:r>
              <a:rPr lang="en-US" dirty="0" err="1" smtClean="0"/>
              <a:t>Ohanian</a:t>
            </a:r>
            <a:endParaRPr lang="en-US" dirty="0"/>
          </a:p>
        </p:txBody>
      </p:sp>
      <p:pic>
        <p:nvPicPr>
          <p:cNvPr id="4" name="Объект 3"/>
          <p:cNvPicPr>
            <a:picLocks noGrp="1" noChangeAspect="1"/>
          </p:cNvPicPr>
          <p:nvPr>
            <p:ph idx="1"/>
          </p:nvPr>
        </p:nvPicPr>
        <p:blipFill>
          <a:blip r:embed="rId2"/>
          <a:stretch>
            <a:fillRect/>
          </a:stretch>
        </p:blipFill>
        <p:spPr>
          <a:xfrm>
            <a:off x="341936" y="2779488"/>
            <a:ext cx="11508128" cy="2376172"/>
          </a:xfrm>
          <a:prstGeom prst="rect">
            <a:avLst/>
          </a:prstGeom>
        </p:spPr>
      </p:pic>
    </p:spTree>
    <p:extLst>
      <p:ext uri="{BB962C8B-B14F-4D97-AF65-F5344CB8AC3E}">
        <p14:creationId xmlns:p14="http://schemas.microsoft.com/office/powerpoint/2010/main" val="36708170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en-US"/>
          </a:p>
        </p:txBody>
      </p:sp>
      <p:sp>
        <p:nvSpPr>
          <p:cNvPr id="3" name="Объект 2"/>
          <p:cNvSpPr>
            <a:spLocks noGrp="1"/>
          </p:cNvSpPr>
          <p:nvPr>
            <p:ph idx="1"/>
          </p:nvPr>
        </p:nvSpPr>
        <p:spPr/>
        <p:txBody>
          <a:bodyPr>
            <a:normAutofit fontScale="92500"/>
          </a:bodyPr>
          <a:lstStyle/>
          <a:p>
            <a:pPr marL="0" indent="0">
              <a:buNone/>
            </a:pPr>
            <a:r>
              <a:rPr lang="en-US" sz="5400" b="1" dirty="0"/>
              <a:t>Macroeconomics after the Crisis: Time</a:t>
            </a:r>
            <a:r>
              <a:rPr lang="en-US" sz="5400" dirty="0"/>
              <a:t/>
            </a:r>
            <a:br>
              <a:rPr lang="en-US" sz="5400" dirty="0"/>
            </a:br>
            <a:r>
              <a:rPr lang="en-US" sz="5400" b="1" dirty="0"/>
              <a:t>to Deal with the Pretense-of-Knowledge</a:t>
            </a:r>
            <a:r>
              <a:rPr lang="en-US" sz="5400" dirty="0"/>
              <a:t/>
            </a:r>
            <a:br>
              <a:rPr lang="en-US" sz="5400" dirty="0"/>
            </a:br>
            <a:r>
              <a:rPr lang="en-US" sz="5400" b="1" dirty="0"/>
              <a:t>Syndrome</a:t>
            </a:r>
            <a:r>
              <a:rPr lang="en-US" sz="5400" dirty="0"/>
              <a:t/>
            </a:r>
            <a:br>
              <a:rPr lang="en-US" sz="5400" dirty="0"/>
            </a:br>
            <a:r>
              <a:rPr lang="en-US" sz="5400" dirty="0"/>
              <a:t>Ricardo J. Caballero</a:t>
            </a:r>
            <a:r>
              <a:rPr lang="en-US" dirty="0"/>
              <a:t/>
            </a:r>
            <a:br>
              <a:rPr lang="en-US" dirty="0"/>
            </a:br>
            <a:r>
              <a:rPr lang="en-US" dirty="0"/>
              <a:t/>
            </a:r>
            <a:br>
              <a:rPr lang="en-US" dirty="0"/>
            </a:br>
            <a:endParaRPr lang="en-US" dirty="0"/>
          </a:p>
        </p:txBody>
      </p:sp>
    </p:spTree>
    <p:extLst>
      <p:ext uri="{BB962C8B-B14F-4D97-AF65-F5344CB8AC3E}">
        <p14:creationId xmlns:p14="http://schemas.microsoft.com/office/powerpoint/2010/main" val="36257440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44880" y="701040"/>
            <a:ext cx="10408920" cy="5475923"/>
          </a:xfrm>
        </p:spPr>
        <p:txBody>
          <a:bodyPr>
            <a:normAutofit fontScale="92500" lnSpcReduction="20000"/>
          </a:bodyPr>
          <a:lstStyle/>
          <a:p>
            <a:pPr marL="0" indent="0">
              <a:buNone/>
            </a:pPr>
            <a:r>
              <a:rPr lang="en-US" sz="4400" b="1" dirty="0" smtClean="0"/>
              <a:t>Dynamic stochastic general equilibrium modeling (DSGE) </a:t>
            </a:r>
            <a:r>
              <a:rPr lang="en-US" sz="4400" dirty="0" smtClean="0"/>
              <a:t>is a method that explains economic phenomena, such as economic growth and business cycles, and the effects of economic policy, through econometric models based on applied general equilibrium theory and microeconomic principles. </a:t>
            </a:r>
          </a:p>
          <a:p>
            <a:pPr marL="0" indent="0">
              <a:buNone/>
            </a:pPr>
            <a:endParaRPr lang="en-US" sz="4400" dirty="0"/>
          </a:p>
          <a:p>
            <a:pPr marL="0" indent="0">
              <a:buNone/>
            </a:pPr>
            <a:r>
              <a:rPr lang="en-US" sz="4400" dirty="0" smtClean="0"/>
              <a:t>“</a:t>
            </a:r>
            <a:r>
              <a:rPr lang="en-US" sz="4400" dirty="0"/>
              <a:t>The model is an irresistible statements. The model is an </a:t>
            </a:r>
            <a:r>
              <a:rPr lang="en-US" sz="4400" dirty="0" smtClean="0"/>
              <a:t>irresistible snake-charmer ” - Caballero</a:t>
            </a:r>
            <a:endParaRPr lang="en-US" sz="4400" dirty="0"/>
          </a:p>
        </p:txBody>
      </p:sp>
    </p:spTree>
    <p:extLst>
      <p:ext uri="{BB962C8B-B14F-4D97-AF65-F5344CB8AC3E}">
        <p14:creationId xmlns:p14="http://schemas.microsoft.com/office/powerpoint/2010/main" val="30865660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en-US"/>
          </a:p>
        </p:txBody>
      </p:sp>
      <p:sp>
        <p:nvSpPr>
          <p:cNvPr id="3" name="Объект 2"/>
          <p:cNvSpPr>
            <a:spLocks noGrp="1"/>
          </p:cNvSpPr>
          <p:nvPr>
            <p:ph idx="1"/>
          </p:nvPr>
        </p:nvSpPr>
        <p:spPr/>
        <p:txBody>
          <a:bodyPr>
            <a:noAutofit/>
          </a:bodyPr>
          <a:lstStyle/>
          <a:p>
            <a:r>
              <a:rPr lang="en-US" sz="3600" dirty="0" smtClean="0"/>
              <a:t>The ultimate goal of macroeconomics is to explain and model the (simultaneous)e ultimate goal of macroeconomics is to explain and model the (simultaneous) aggregate outcomes that arise from the decisions made by multiple and heterogeneous economic agents interacting through complex relationships and markets.</a:t>
            </a:r>
            <a:r>
              <a:rPr lang="en-US" sz="3600" dirty="0"/>
              <a:t/>
            </a:r>
            <a:br>
              <a:rPr lang="en-US" sz="3600" dirty="0"/>
            </a:br>
            <a:r>
              <a:rPr lang="en-US" sz="3600" dirty="0"/>
              <a:t/>
            </a:r>
            <a:br>
              <a:rPr lang="en-US" sz="3600" dirty="0"/>
            </a:br>
            <a:endParaRPr lang="en-US" sz="3600" dirty="0"/>
          </a:p>
        </p:txBody>
      </p:sp>
    </p:spTree>
    <p:extLst>
      <p:ext uri="{BB962C8B-B14F-4D97-AF65-F5344CB8AC3E}">
        <p14:creationId xmlns:p14="http://schemas.microsoft.com/office/powerpoint/2010/main" val="24473718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Content</a:t>
            </a:r>
            <a:endParaRPr lang="en-US" dirty="0"/>
          </a:p>
        </p:txBody>
      </p:sp>
      <p:sp>
        <p:nvSpPr>
          <p:cNvPr id="3" name="Объект 2"/>
          <p:cNvSpPr>
            <a:spLocks noGrp="1"/>
          </p:cNvSpPr>
          <p:nvPr>
            <p:ph idx="1"/>
          </p:nvPr>
        </p:nvSpPr>
        <p:spPr/>
        <p:txBody>
          <a:bodyPr/>
          <a:lstStyle/>
          <a:p>
            <a:pPr lvl="0"/>
            <a:r>
              <a:rPr lang="en-US" dirty="0"/>
              <a:t>Lee  E.  </a:t>
            </a:r>
            <a:r>
              <a:rPr lang="en-US" dirty="0" err="1"/>
              <a:t>Ohanian</a:t>
            </a:r>
            <a:r>
              <a:rPr lang="en-US" dirty="0"/>
              <a:t>,  “The  Economic  Crisis  from  a  Neoclassical  Perspective,” Journal  of  Economic Perspectives 24 (Fall 2010), 45–66 </a:t>
            </a:r>
            <a:r>
              <a:rPr lang="en-US" u="sng" dirty="0">
                <a:hlinkClick r:id="rId2"/>
              </a:rPr>
              <a:t>http://skchugh.com/images/Ohanian_2010JEP_GreatRecessionNeoclassicalPerspective.pdf</a:t>
            </a:r>
            <a:r>
              <a:rPr lang="en-US" dirty="0"/>
              <a:t> </a:t>
            </a:r>
          </a:p>
          <a:p>
            <a:r>
              <a:rPr lang="en-US" dirty="0"/>
              <a:t>Ricardo  J.  Caballero,  “Macroeconomics  after  the  Crisis:  Time  to  Deal  with  the  Pretense-of-Knowledge  Syndrome,”  Journal  of  Economic  Perspectives  24  (Fall  2010),  85–102. </a:t>
            </a:r>
            <a:r>
              <a:rPr lang="en-US" u="sng" dirty="0">
                <a:hlinkClick r:id="rId3"/>
              </a:rPr>
              <a:t>https://pubs.aeaweb.org/doi/pdfplus/10.1257/jep.24.4.85</a:t>
            </a:r>
            <a:r>
              <a:rPr lang="en-US" dirty="0"/>
              <a:t> </a:t>
            </a:r>
          </a:p>
        </p:txBody>
      </p:sp>
    </p:spTree>
    <p:extLst>
      <p:ext uri="{BB962C8B-B14F-4D97-AF65-F5344CB8AC3E}">
        <p14:creationId xmlns:p14="http://schemas.microsoft.com/office/powerpoint/2010/main" val="41038472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err="1" smtClean="0"/>
              <a:t>Caballoro</a:t>
            </a:r>
            <a:r>
              <a:rPr lang="en-US" dirty="0" smtClean="0"/>
              <a:t> outlines two macroeconomics</a:t>
            </a:r>
            <a:endParaRPr lang="en-US" dirty="0"/>
          </a:p>
        </p:txBody>
      </p:sp>
      <p:sp>
        <p:nvSpPr>
          <p:cNvPr id="3" name="Объект 2"/>
          <p:cNvSpPr>
            <a:spLocks noGrp="1"/>
          </p:cNvSpPr>
          <p:nvPr>
            <p:ph idx="1"/>
          </p:nvPr>
        </p:nvSpPr>
        <p:spPr/>
        <p:txBody>
          <a:bodyPr/>
          <a:lstStyle/>
          <a:p>
            <a:r>
              <a:rPr lang="en-US" dirty="0" smtClean="0"/>
              <a:t>Core – concentrates on the whole market and studies macroeconomic events (growth models, households design optimization).</a:t>
            </a:r>
          </a:p>
          <a:p>
            <a:endParaRPr lang="en-US" dirty="0"/>
          </a:p>
          <a:p>
            <a:endParaRPr lang="en-US" dirty="0" smtClean="0"/>
          </a:p>
          <a:p>
            <a:r>
              <a:rPr lang="en-US" dirty="0" smtClean="0"/>
              <a:t>Periphery -  focused on specifics, by adding selected components to the general model (speculative bubbles, collateral constraints </a:t>
            </a:r>
            <a:r>
              <a:rPr lang="en-US" dirty="0" err="1" smtClean="0"/>
              <a:t>etc</a:t>
            </a:r>
            <a:r>
              <a:rPr lang="en-US" dirty="0" smtClean="0"/>
              <a:t>).</a:t>
            </a:r>
            <a:endParaRPr lang="en-US" dirty="0"/>
          </a:p>
        </p:txBody>
      </p:sp>
    </p:spTree>
    <p:extLst>
      <p:ext uri="{BB962C8B-B14F-4D97-AF65-F5344CB8AC3E}">
        <p14:creationId xmlns:p14="http://schemas.microsoft.com/office/powerpoint/2010/main" val="14834537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b="1" dirty="0"/>
              <a:t>Integration</a:t>
            </a:r>
            <a:r>
              <a:rPr lang="en-US" b="1" dirty="0" smtClean="0"/>
              <a:t>?</a:t>
            </a:r>
            <a:endParaRPr lang="en-US" dirty="0"/>
          </a:p>
        </p:txBody>
      </p:sp>
      <p:sp>
        <p:nvSpPr>
          <p:cNvPr id="3" name="Объект 2"/>
          <p:cNvSpPr>
            <a:spLocks noGrp="1"/>
          </p:cNvSpPr>
          <p:nvPr>
            <p:ph idx="1"/>
          </p:nvPr>
        </p:nvSpPr>
        <p:spPr/>
        <p:txBody>
          <a:bodyPr/>
          <a:lstStyle/>
          <a:p>
            <a:r>
              <a:rPr lang="en-US" dirty="0" smtClean="0"/>
              <a:t>There is a necessity to ingrate both</a:t>
            </a:r>
          </a:p>
          <a:p>
            <a:r>
              <a:rPr lang="en-US" dirty="0" smtClean="0"/>
              <a:t>Challenges are present ( realism of periphery to abstraction of core)</a:t>
            </a:r>
          </a:p>
          <a:p>
            <a:endParaRPr lang="en-US" dirty="0"/>
          </a:p>
          <a:p>
            <a:pPr marL="0" indent="0">
              <a:buNone/>
            </a:pPr>
            <a:r>
              <a:rPr lang="en-US" dirty="0" smtClean="0"/>
              <a:t>Facing the economic complexity</a:t>
            </a:r>
          </a:p>
          <a:p>
            <a:r>
              <a:rPr lang="en-US" dirty="0" smtClean="0"/>
              <a:t>Dominoes and Avalanches</a:t>
            </a:r>
          </a:p>
          <a:p>
            <a:r>
              <a:rPr lang="en-US" dirty="0" smtClean="0"/>
              <a:t>Panics</a:t>
            </a:r>
          </a:p>
          <a:p>
            <a:r>
              <a:rPr lang="en-US" dirty="0" smtClean="0"/>
              <a:t>Policy implications</a:t>
            </a:r>
          </a:p>
          <a:p>
            <a:r>
              <a:rPr lang="en-US" dirty="0" smtClean="0"/>
              <a:t>Robustness</a:t>
            </a:r>
          </a:p>
          <a:p>
            <a:endParaRPr lang="en-US" dirty="0" smtClean="0"/>
          </a:p>
          <a:p>
            <a:endParaRPr lang="en-US" dirty="0" smtClean="0"/>
          </a:p>
          <a:p>
            <a:endParaRPr lang="en-US" dirty="0" smtClean="0"/>
          </a:p>
        </p:txBody>
      </p:sp>
    </p:spTree>
    <p:extLst>
      <p:ext uri="{BB962C8B-B14F-4D97-AF65-F5344CB8AC3E}">
        <p14:creationId xmlns:p14="http://schemas.microsoft.com/office/powerpoint/2010/main" val="11247607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Pretense of Knowledge </a:t>
            </a:r>
            <a:endParaRPr lang="en-US" dirty="0"/>
          </a:p>
        </p:txBody>
      </p:sp>
      <p:pic>
        <p:nvPicPr>
          <p:cNvPr id="4" name="Объект 3"/>
          <p:cNvPicPr>
            <a:picLocks noGrp="1" noChangeAspect="1"/>
          </p:cNvPicPr>
          <p:nvPr>
            <p:ph idx="1"/>
          </p:nvPr>
        </p:nvPicPr>
        <p:blipFill>
          <a:blip r:embed="rId2"/>
          <a:stretch>
            <a:fillRect/>
          </a:stretch>
        </p:blipFill>
        <p:spPr>
          <a:xfrm>
            <a:off x="525302" y="2149998"/>
            <a:ext cx="10828498" cy="1279002"/>
          </a:xfrm>
          <a:prstGeom prst="rect">
            <a:avLst/>
          </a:prstGeom>
        </p:spPr>
      </p:pic>
    </p:spTree>
    <p:extLst>
      <p:ext uri="{BB962C8B-B14F-4D97-AF65-F5344CB8AC3E}">
        <p14:creationId xmlns:p14="http://schemas.microsoft.com/office/powerpoint/2010/main" val="37814929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en-US" dirty="0" smtClean="0"/>
              <a:t>Questions?</a:t>
            </a:r>
            <a:endParaRPr lang="en-US" dirty="0"/>
          </a:p>
        </p:txBody>
      </p:sp>
      <p:sp>
        <p:nvSpPr>
          <p:cNvPr id="4" name="Подзаголовок 3"/>
          <p:cNvSpPr>
            <a:spLocks noGrp="1"/>
          </p:cNvSpPr>
          <p:nvPr>
            <p:ph type="subTitle" idx="1"/>
          </p:nvPr>
        </p:nvSpPr>
        <p:spPr/>
        <p:txBody>
          <a:bodyPr/>
          <a:lstStyle/>
          <a:p>
            <a:endParaRPr lang="en-US"/>
          </a:p>
        </p:txBody>
      </p:sp>
    </p:spTree>
    <p:extLst>
      <p:ext uri="{BB962C8B-B14F-4D97-AF65-F5344CB8AC3E}">
        <p14:creationId xmlns:p14="http://schemas.microsoft.com/office/powerpoint/2010/main" val="33255449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Macroeconomics	</a:t>
            </a:r>
            <a:endParaRPr lang="en-US" dirty="0"/>
          </a:p>
        </p:txBody>
      </p:sp>
      <p:sp>
        <p:nvSpPr>
          <p:cNvPr id="3" name="Объект 2"/>
          <p:cNvSpPr>
            <a:spLocks noGrp="1"/>
          </p:cNvSpPr>
          <p:nvPr>
            <p:ph idx="1"/>
          </p:nvPr>
        </p:nvSpPr>
        <p:spPr/>
        <p:txBody>
          <a:bodyPr>
            <a:normAutofit/>
          </a:bodyPr>
          <a:lstStyle/>
          <a:p>
            <a:r>
              <a:rPr lang="en-US" sz="4400" dirty="0" smtClean="0"/>
              <a:t>What is macroeconomics?</a:t>
            </a:r>
          </a:p>
          <a:p>
            <a:r>
              <a:rPr lang="en-US" sz="4400" dirty="0" smtClean="0"/>
              <a:t>How we can use it?</a:t>
            </a:r>
            <a:endParaRPr lang="en-US" sz="4400" dirty="0"/>
          </a:p>
        </p:txBody>
      </p:sp>
    </p:spTree>
    <p:extLst>
      <p:ext uri="{BB962C8B-B14F-4D97-AF65-F5344CB8AC3E}">
        <p14:creationId xmlns:p14="http://schemas.microsoft.com/office/powerpoint/2010/main" val="13758048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Is macroeconomics useless?</a:t>
            </a:r>
            <a:endParaRPr lang="en-US" dirty="0"/>
          </a:p>
        </p:txBody>
      </p:sp>
      <p:sp>
        <p:nvSpPr>
          <p:cNvPr id="3" name="Объект 2"/>
          <p:cNvSpPr>
            <a:spLocks noGrp="1"/>
          </p:cNvSpPr>
          <p:nvPr>
            <p:ph idx="1"/>
          </p:nvPr>
        </p:nvSpPr>
        <p:spPr/>
        <p:txBody>
          <a:bodyPr/>
          <a:lstStyle/>
          <a:p>
            <a:r>
              <a:rPr lang="en-US" dirty="0" smtClean="0"/>
              <a:t>Financial crisis of 2008 was the most severe crisis after the Great Depression</a:t>
            </a:r>
          </a:p>
          <a:p>
            <a:endParaRPr lang="en-US" dirty="0" smtClean="0"/>
          </a:p>
          <a:p>
            <a:endParaRPr lang="en-US" dirty="0"/>
          </a:p>
        </p:txBody>
      </p:sp>
    </p:spTree>
    <p:extLst>
      <p:ext uri="{BB962C8B-B14F-4D97-AF65-F5344CB8AC3E}">
        <p14:creationId xmlns:p14="http://schemas.microsoft.com/office/powerpoint/2010/main" val="6049926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smtClean="0"/>
              <a:t>The  Economic  Crisis  from  a  Neoclassical  Perspective</a:t>
            </a:r>
            <a:endParaRPr lang="en-US" b="1" dirty="0"/>
          </a:p>
        </p:txBody>
      </p:sp>
      <p:sp>
        <p:nvSpPr>
          <p:cNvPr id="3" name="Объект 2"/>
          <p:cNvSpPr>
            <a:spLocks noGrp="1"/>
          </p:cNvSpPr>
          <p:nvPr>
            <p:ph idx="1"/>
          </p:nvPr>
        </p:nvSpPr>
        <p:spPr/>
        <p:txBody>
          <a:bodyPr/>
          <a:lstStyle/>
          <a:p>
            <a:r>
              <a:rPr lang="en-US" sz="3600" dirty="0"/>
              <a:t>T</a:t>
            </a:r>
            <a:r>
              <a:rPr lang="en-US" sz="3600" dirty="0" smtClean="0"/>
              <a:t>he </a:t>
            </a:r>
            <a:r>
              <a:rPr lang="en-US" sz="3600" dirty="0"/>
              <a:t>2007–2009 recession is </a:t>
            </a:r>
            <a:r>
              <a:rPr lang="en-US" sz="3600" dirty="0" smtClean="0"/>
              <a:t>not well understood </a:t>
            </a:r>
            <a:r>
              <a:rPr lang="en-US" sz="3600" dirty="0"/>
              <a:t>within current classes of economic models, including both </a:t>
            </a:r>
            <a:r>
              <a:rPr lang="en-US" sz="3600" dirty="0" smtClean="0"/>
              <a:t>standard real </a:t>
            </a:r>
            <a:r>
              <a:rPr lang="en-US" sz="3600" dirty="0"/>
              <a:t>business cycle </a:t>
            </a:r>
            <a:r>
              <a:rPr lang="en-US" sz="3600" dirty="0" smtClean="0"/>
              <a:t>models</a:t>
            </a:r>
          </a:p>
          <a:p>
            <a:r>
              <a:rPr lang="en-US" sz="3600" dirty="0" smtClean="0"/>
              <a:t>Lee E. </a:t>
            </a:r>
            <a:r>
              <a:rPr lang="en-US" sz="3600" dirty="0" err="1" smtClean="0"/>
              <a:t>Ohanian</a:t>
            </a:r>
            <a:r>
              <a:rPr lang="en-US" sz="3600" dirty="0" smtClean="0"/>
              <a:t> briefly reviews the exiting macroeconomics approach, analyses the financial crisis and draws lessons. </a:t>
            </a:r>
            <a:r>
              <a:rPr lang="en-US" dirty="0"/>
              <a:t/>
            </a:r>
            <a:br>
              <a:rPr lang="en-US" dirty="0"/>
            </a:br>
            <a:r>
              <a:rPr lang="en-US" dirty="0"/>
              <a:t/>
            </a:r>
            <a:br>
              <a:rPr lang="en-US" dirty="0"/>
            </a:br>
            <a:endParaRPr lang="en-US" dirty="0"/>
          </a:p>
        </p:txBody>
      </p:sp>
    </p:spTree>
    <p:extLst>
      <p:ext uri="{BB962C8B-B14F-4D97-AF65-F5344CB8AC3E}">
        <p14:creationId xmlns:p14="http://schemas.microsoft.com/office/powerpoint/2010/main" val="6070276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3"/>
          <a:stretch>
            <a:fillRect/>
          </a:stretch>
        </p:blipFill>
        <p:spPr>
          <a:xfrm>
            <a:off x="838200" y="175870"/>
            <a:ext cx="11018520" cy="6530997"/>
          </a:xfrm>
          <a:prstGeom prst="rect">
            <a:avLst/>
          </a:prstGeom>
        </p:spPr>
      </p:pic>
    </p:spTree>
    <p:extLst>
      <p:ext uri="{BB962C8B-B14F-4D97-AF65-F5344CB8AC3E}">
        <p14:creationId xmlns:p14="http://schemas.microsoft.com/office/powerpoint/2010/main" val="10530667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08660" y="1676401"/>
            <a:ext cx="10774680" cy="3977640"/>
          </a:xfrm>
        </p:spPr>
        <p:txBody>
          <a:bodyPr>
            <a:noAutofit/>
          </a:bodyPr>
          <a:lstStyle/>
          <a:p>
            <a:r>
              <a:rPr lang="en-US" sz="3200" dirty="0"/>
              <a:t>Standard business cycle models with </a:t>
            </a:r>
            <a:r>
              <a:rPr lang="en-US" sz="3200" dirty="0" smtClean="0"/>
              <a:t>financial </a:t>
            </a:r>
            <a:r>
              <a:rPr lang="en-US" sz="3200" dirty="0"/>
              <a:t>market imperfections have </a:t>
            </a:r>
            <a:r>
              <a:rPr lang="en-US" sz="3200" dirty="0" smtClean="0"/>
              <a:t>was useless</a:t>
            </a:r>
          </a:p>
          <a:p>
            <a:pPr marL="0" indent="0">
              <a:buNone/>
            </a:pPr>
            <a:endParaRPr lang="en-US" sz="3200" dirty="0"/>
          </a:p>
          <a:p>
            <a:r>
              <a:rPr lang="en-US" sz="3200" dirty="0" smtClean="0"/>
              <a:t>New analysis and models needed to explain the shocks, that affect the labor market</a:t>
            </a:r>
          </a:p>
          <a:p>
            <a:pPr marL="0" indent="0">
              <a:buNone/>
            </a:pPr>
            <a:r>
              <a:rPr lang="en-US" sz="3200" dirty="0"/>
              <a:t/>
            </a:r>
            <a:br>
              <a:rPr lang="en-US" sz="3200" dirty="0"/>
            </a:br>
            <a:endParaRPr lang="en-US" sz="3200" dirty="0"/>
          </a:p>
        </p:txBody>
      </p:sp>
    </p:spTree>
    <p:extLst>
      <p:ext uri="{BB962C8B-B14F-4D97-AF65-F5344CB8AC3E}">
        <p14:creationId xmlns:p14="http://schemas.microsoft.com/office/powerpoint/2010/main" val="25213639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p:txBody>
          <a:bodyPr/>
          <a:lstStyle/>
          <a:p>
            <a:endParaRPr lang="en-US"/>
          </a:p>
        </p:txBody>
      </p:sp>
      <p:pic>
        <p:nvPicPr>
          <p:cNvPr id="5" name="Объект 4"/>
          <p:cNvPicPr>
            <a:picLocks noGrp="1" noChangeAspect="1"/>
          </p:cNvPicPr>
          <p:nvPr>
            <p:ph sz="half" idx="1"/>
          </p:nvPr>
        </p:nvPicPr>
        <p:blipFill>
          <a:blip r:embed="rId2"/>
          <a:stretch>
            <a:fillRect/>
          </a:stretch>
        </p:blipFill>
        <p:spPr>
          <a:xfrm>
            <a:off x="365760" y="167006"/>
            <a:ext cx="11384280" cy="6523354"/>
          </a:xfrm>
          <a:prstGeom prst="rect">
            <a:avLst/>
          </a:prstGeom>
        </p:spPr>
      </p:pic>
    </p:spTree>
    <p:extLst>
      <p:ext uri="{BB962C8B-B14F-4D97-AF65-F5344CB8AC3E}">
        <p14:creationId xmlns:p14="http://schemas.microsoft.com/office/powerpoint/2010/main" val="15768625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General Business Cycle Theory</a:t>
            </a:r>
            <a:endParaRPr lang="en-US" dirty="0"/>
          </a:p>
        </p:txBody>
      </p:sp>
      <p:sp>
        <p:nvSpPr>
          <p:cNvPr id="3" name="Объект 2"/>
          <p:cNvSpPr>
            <a:spLocks noGrp="1"/>
          </p:cNvSpPr>
          <p:nvPr>
            <p:ph idx="1"/>
          </p:nvPr>
        </p:nvSpPr>
        <p:spPr/>
        <p:txBody>
          <a:bodyPr>
            <a:normAutofit/>
          </a:bodyPr>
          <a:lstStyle/>
          <a:p>
            <a:r>
              <a:rPr lang="en-US" dirty="0" err="1" smtClean="0"/>
              <a:t>Kydland</a:t>
            </a:r>
            <a:r>
              <a:rPr lang="en-US" dirty="0" smtClean="0"/>
              <a:t> &amp; </a:t>
            </a:r>
            <a:r>
              <a:rPr lang="en-US" dirty="0" err="1" smtClean="0"/>
              <a:t>Prescot</a:t>
            </a:r>
            <a:r>
              <a:rPr lang="en-US" dirty="0" smtClean="0"/>
              <a:t> (1980, 1982) created theoretical framework with </a:t>
            </a:r>
            <a:r>
              <a:rPr lang="en-US" dirty="0" err="1" smtClean="0"/>
              <a:t>excplicit</a:t>
            </a:r>
            <a:r>
              <a:rPr lang="en-US" dirty="0" smtClean="0"/>
              <a:t> optimization for economic decision makers.</a:t>
            </a:r>
          </a:p>
          <a:p>
            <a:endParaRPr lang="en-US" dirty="0"/>
          </a:p>
          <a:p>
            <a:r>
              <a:rPr lang="en-US" dirty="0" smtClean="0"/>
              <a:t>The model allowed approximate equilibrium solution and consistent with long-run observations.</a:t>
            </a:r>
          </a:p>
          <a:p>
            <a:endParaRPr lang="en-US" dirty="0"/>
          </a:p>
          <a:p>
            <a:r>
              <a:rPr lang="en-US" dirty="0" smtClean="0"/>
              <a:t>Many following works built upon the model, allowed flexibility and addressed heterogeneity </a:t>
            </a:r>
          </a:p>
          <a:p>
            <a:r>
              <a:rPr lang="en-US" dirty="0" smtClean="0"/>
              <a:t>Still little work on shocks</a:t>
            </a:r>
            <a:endParaRPr lang="en-US" dirty="0"/>
          </a:p>
        </p:txBody>
      </p:sp>
    </p:spTree>
    <p:extLst>
      <p:ext uri="{BB962C8B-B14F-4D97-AF65-F5344CB8AC3E}">
        <p14:creationId xmlns:p14="http://schemas.microsoft.com/office/powerpoint/2010/main" val="3060266569"/>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395</TotalTime>
  <Words>721</Words>
  <Application>Microsoft Office PowerPoint</Application>
  <PresentationFormat>Широкоэкранный</PresentationFormat>
  <Paragraphs>80</Paragraphs>
  <Slides>23</Slides>
  <Notes>6</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23</vt:i4>
      </vt:variant>
    </vt:vector>
  </HeadingPairs>
  <TitlesOfParts>
    <vt:vector size="27" baseType="lpstr">
      <vt:lpstr>Arial</vt:lpstr>
      <vt:lpstr>Calibri</vt:lpstr>
      <vt:lpstr>Calibri Light</vt:lpstr>
      <vt:lpstr>Тема Office</vt:lpstr>
      <vt:lpstr>Introduction: The State of Macroeconomics</vt:lpstr>
      <vt:lpstr>Content</vt:lpstr>
      <vt:lpstr>Macroeconomics </vt:lpstr>
      <vt:lpstr>Is macroeconomics useless?</vt:lpstr>
      <vt:lpstr>The  Economic  Crisis  from  a  Neoclassical  Perspective</vt:lpstr>
      <vt:lpstr>Презентация PowerPoint</vt:lpstr>
      <vt:lpstr>Презентация PowerPoint</vt:lpstr>
      <vt:lpstr>Презентация PowerPoint</vt:lpstr>
      <vt:lpstr>General Business Cycle Theory</vt:lpstr>
      <vt:lpstr>Business-cycle Model at its core</vt:lpstr>
      <vt:lpstr>How this Recession was Different</vt:lpstr>
      <vt:lpstr>Презентация PowerPoint</vt:lpstr>
      <vt:lpstr>Презентация PowerPoint</vt:lpstr>
      <vt:lpstr>Two explanations of the crisis (1)</vt:lpstr>
      <vt:lpstr>Two explanations of the crisis (2)</vt:lpstr>
      <vt:lpstr>Conclusion of Ohanian</vt:lpstr>
      <vt:lpstr>Презентация PowerPoint</vt:lpstr>
      <vt:lpstr>Презентация PowerPoint</vt:lpstr>
      <vt:lpstr>Презентация PowerPoint</vt:lpstr>
      <vt:lpstr>Caballoro outlines two macroeconomics</vt:lpstr>
      <vt:lpstr>Integration?</vt:lpstr>
      <vt:lpstr>Pretense of Knowledge </vt:lpstr>
      <vt:lpstr>Questions?</vt:lpstr>
    </vt:vector>
  </TitlesOfParts>
  <Company>SPecialiST RePack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The State of Macroeconomics</dc:title>
  <dc:creator>Rahat</dc:creator>
  <cp:lastModifiedBy>Rahat</cp:lastModifiedBy>
  <cp:revision>40</cp:revision>
  <dcterms:created xsi:type="dcterms:W3CDTF">2019-09-10T05:20:19Z</dcterms:created>
  <dcterms:modified xsi:type="dcterms:W3CDTF">2019-09-10T11:55:45Z</dcterms:modified>
</cp:coreProperties>
</file>