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2" r:id="rId1"/>
  </p:sldMasterIdLst>
  <p:notesMasterIdLst>
    <p:notesMasterId r:id="rId53"/>
  </p:notesMasterIdLst>
  <p:sldIdLst>
    <p:sldId id="256" r:id="rId2"/>
    <p:sldId id="346" r:id="rId3"/>
    <p:sldId id="350" r:id="rId4"/>
    <p:sldId id="352" r:id="rId5"/>
    <p:sldId id="359" r:id="rId6"/>
    <p:sldId id="353" r:id="rId7"/>
    <p:sldId id="407" r:id="rId8"/>
    <p:sldId id="358" r:id="rId9"/>
    <p:sldId id="355" r:id="rId10"/>
    <p:sldId id="401" r:id="rId11"/>
    <p:sldId id="356" r:id="rId12"/>
    <p:sldId id="357" r:id="rId13"/>
    <p:sldId id="367" r:id="rId14"/>
    <p:sldId id="360" r:id="rId15"/>
    <p:sldId id="361" r:id="rId16"/>
    <p:sldId id="362" r:id="rId17"/>
    <p:sldId id="363" r:id="rId18"/>
    <p:sldId id="382" r:id="rId19"/>
    <p:sldId id="383" r:id="rId20"/>
    <p:sldId id="403" r:id="rId21"/>
    <p:sldId id="402" r:id="rId22"/>
    <p:sldId id="371" r:id="rId23"/>
    <p:sldId id="372" r:id="rId24"/>
    <p:sldId id="373" r:id="rId25"/>
    <p:sldId id="384" r:id="rId26"/>
    <p:sldId id="374" r:id="rId27"/>
    <p:sldId id="376" r:id="rId28"/>
    <p:sldId id="377" r:id="rId29"/>
    <p:sldId id="378" r:id="rId30"/>
    <p:sldId id="379" r:id="rId31"/>
    <p:sldId id="380" r:id="rId32"/>
    <p:sldId id="381" r:id="rId33"/>
    <p:sldId id="365" r:id="rId34"/>
    <p:sldId id="385" r:id="rId35"/>
    <p:sldId id="387" r:id="rId36"/>
    <p:sldId id="391" r:id="rId37"/>
    <p:sldId id="389" r:id="rId38"/>
    <p:sldId id="390" r:id="rId39"/>
    <p:sldId id="392" r:id="rId40"/>
    <p:sldId id="393" r:id="rId41"/>
    <p:sldId id="394" r:id="rId42"/>
    <p:sldId id="404" r:id="rId43"/>
    <p:sldId id="396" r:id="rId44"/>
    <p:sldId id="397" r:id="rId45"/>
    <p:sldId id="405" r:id="rId46"/>
    <p:sldId id="398" r:id="rId47"/>
    <p:sldId id="399" r:id="rId48"/>
    <p:sldId id="386" r:id="rId49"/>
    <p:sldId id="400" r:id="rId50"/>
    <p:sldId id="424" r:id="rId51"/>
    <p:sldId id="4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p:restoredTop sz="83049"/>
  </p:normalViewPr>
  <p:slideViewPr>
    <p:cSldViewPr snapToGrid="0" snapToObjects="1">
      <p:cViewPr>
        <p:scale>
          <a:sx n="77" d="100"/>
          <a:sy n="77" d="100"/>
        </p:scale>
        <p:origin x="144"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23D08-EE9C-6143-BD2C-7E2E3D332078}"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C8000-F4F1-5E47-AA08-91FC186B9CA8}" type="slidenum">
              <a:rPr lang="en-US" smtClean="0"/>
              <a:t>‹#›</a:t>
            </a:fld>
            <a:endParaRPr lang="en-US"/>
          </a:p>
        </p:txBody>
      </p:sp>
    </p:spTree>
    <p:extLst>
      <p:ext uri="{BB962C8B-B14F-4D97-AF65-F5344CB8AC3E}">
        <p14:creationId xmlns:p14="http://schemas.microsoft.com/office/powerpoint/2010/main" val="356617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role of inequality – people with high productivity it makes sense to that guy more opportunity and more resources. At early stage of development this is what happens. So market tend to reward people for their talent. People heavily rely on market. Once country reached certain level of development government cares about redistribution, so it becomes a policy. </a:t>
            </a:r>
          </a:p>
        </p:txBody>
      </p:sp>
      <p:sp>
        <p:nvSpPr>
          <p:cNvPr id="4" name="Slide Number Placeholder 3"/>
          <p:cNvSpPr>
            <a:spLocks noGrp="1"/>
          </p:cNvSpPr>
          <p:nvPr>
            <p:ph type="sldNum" sz="quarter" idx="5"/>
          </p:nvPr>
        </p:nvSpPr>
        <p:spPr/>
        <p:txBody>
          <a:bodyPr/>
          <a:lstStyle/>
          <a:p>
            <a:fld id="{F0BC8000-F4F1-5E47-AA08-91FC186B9CA8}" type="slidenum">
              <a:rPr lang="en-US" smtClean="0"/>
              <a:t>19</a:t>
            </a:fld>
            <a:endParaRPr lang="en-US"/>
          </a:p>
        </p:txBody>
      </p:sp>
    </p:spTree>
    <p:extLst>
      <p:ext uri="{BB962C8B-B14F-4D97-AF65-F5344CB8AC3E}">
        <p14:creationId xmlns:p14="http://schemas.microsoft.com/office/powerpoint/2010/main" val="418456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depression and then stable period and then rise in 1980 due to globalization. And it’s not U shaped.</a:t>
            </a:r>
          </a:p>
          <a:p>
            <a:endParaRPr lang="en-US" dirty="0"/>
          </a:p>
        </p:txBody>
      </p:sp>
      <p:sp>
        <p:nvSpPr>
          <p:cNvPr id="4" name="Slide Number Placeholder 3"/>
          <p:cNvSpPr>
            <a:spLocks noGrp="1"/>
          </p:cNvSpPr>
          <p:nvPr>
            <p:ph type="sldNum" sz="quarter" idx="5"/>
          </p:nvPr>
        </p:nvSpPr>
        <p:spPr/>
        <p:txBody>
          <a:bodyPr/>
          <a:lstStyle/>
          <a:p>
            <a:fld id="{F0BC8000-F4F1-5E47-AA08-91FC186B9CA8}" type="slidenum">
              <a:rPr lang="en-US" smtClean="0"/>
              <a:t>20</a:t>
            </a:fld>
            <a:endParaRPr lang="en-US"/>
          </a:p>
        </p:txBody>
      </p:sp>
    </p:spTree>
    <p:extLst>
      <p:ext uri="{BB962C8B-B14F-4D97-AF65-F5344CB8AC3E}">
        <p14:creationId xmlns:p14="http://schemas.microsoft.com/office/powerpoint/2010/main" val="99967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story for European countries.</a:t>
            </a:r>
          </a:p>
          <a:p>
            <a:endParaRPr lang="en-US" dirty="0"/>
          </a:p>
        </p:txBody>
      </p:sp>
      <p:sp>
        <p:nvSpPr>
          <p:cNvPr id="4" name="Slide Number Placeholder 3"/>
          <p:cNvSpPr>
            <a:spLocks noGrp="1"/>
          </p:cNvSpPr>
          <p:nvPr>
            <p:ph type="sldNum" sz="quarter" idx="5"/>
          </p:nvPr>
        </p:nvSpPr>
        <p:spPr/>
        <p:txBody>
          <a:bodyPr/>
          <a:lstStyle/>
          <a:p>
            <a:fld id="{F0BC8000-F4F1-5E47-AA08-91FC186B9CA8}" type="slidenum">
              <a:rPr lang="en-US" smtClean="0"/>
              <a:t>21</a:t>
            </a:fld>
            <a:endParaRPr lang="en-US"/>
          </a:p>
        </p:txBody>
      </p:sp>
    </p:spTree>
    <p:extLst>
      <p:ext uri="{BB962C8B-B14F-4D97-AF65-F5344CB8AC3E}">
        <p14:creationId xmlns:p14="http://schemas.microsoft.com/office/powerpoint/2010/main" val="48027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theory that ethnic diversity brings different types of style and thinking. It also creates a conflict on how to spend public resources etc. Many African countries are facing this problem since they trying to create states. </a:t>
            </a:r>
          </a:p>
          <a:p>
            <a:endParaRPr lang="en-US" dirty="0"/>
          </a:p>
          <a:p>
            <a:r>
              <a:rPr lang="en-US" dirty="0"/>
              <a:t>How big is very important and here comes polarization.</a:t>
            </a:r>
          </a:p>
        </p:txBody>
      </p:sp>
      <p:sp>
        <p:nvSpPr>
          <p:cNvPr id="4" name="Slide Number Placeholder 3"/>
          <p:cNvSpPr>
            <a:spLocks noGrp="1"/>
          </p:cNvSpPr>
          <p:nvPr>
            <p:ph type="sldNum" sz="quarter" idx="5"/>
          </p:nvPr>
        </p:nvSpPr>
        <p:spPr/>
        <p:txBody>
          <a:bodyPr/>
          <a:lstStyle/>
          <a:p>
            <a:fld id="{F0BC8000-F4F1-5E47-AA08-91FC186B9CA8}" type="slidenum">
              <a:rPr lang="en-US" smtClean="0"/>
              <a:t>27</a:t>
            </a:fld>
            <a:endParaRPr lang="en-US"/>
          </a:p>
        </p:txBody>
      </p:sp>
    </p:spTree>
    <p:extLst>
      <p:ext uri="{BB962C8B-B14F-4D97-AF65-F5344CB8AC3E}">
        <p14:creationId xmlns:p14="http://schemas.microsoft.com/office/powerpoint/2010/main" val="12454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C8000-F4F1-5E47-AA08-91FC186B9CA8}" type="slidenum">
              <a:rPr lang="en-US" smtClean="0"/>
              <a:t>28</a:t>
            </a:fld>
            <a:endParaRPr lang="en-US"/>
          </a:p>
        </p:txBody>
      </p:sp>
    </p:spTree>
    <p:extLst>
      <p:ext uri="{BB962C8B-B14F-4D97-AF65-F5344CB8AC3E}">
        <p14:creationId xmlns:p14="http://schemas.microsoft.com/office/powerpoint/2010/main" val="234176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an economy where each of ten citizens are earning 1 to 10 pounds. It’s very inequal but not polarized. And this society less likely will have a conflict based on income polarization since there is no real power in each group.</a:t>
            </a:r>
          </a:p>
        </p:txBody>
      </p:sp>
      <p:sp>
        <p:nvSpPr>
          <p:cNvPr id="4" name="Slide Number Placeholder 3"/>
          <p:cNvSpPr>
            <a:spLocks noGrp="1"/>
          </p:cNvSpPr>
          <p:nvPr>
            <p:ph type="sldNum" sz="quarter" idx="5"/>
          </p:nvPr>
        </p:nvSpPr>
        <p:spPr/>
        <p:txBody>
          <a:bodyPr/>
          <a:lstStyle/>
          <a:p>
            <a:fld id="{F0BC8000-F4F1-5E47-AA08-91FC186B9CA8}" type="slidenum">
              <a:rPr lang="en-US" smtClean="0"/>
              <a:t>29</a:t>
            </a:fld>
            <a:endParaRPr lang="en-US"/>
          </a:p>
        </p:txBody>
      </p:sp>
    </p:spTree>
    <p:extLst>
      <p:ext uri="{BB962C8B-B14F-4D97-AF65-F5344CB8AC3E}">
        <p14:creationId xmlns:p14="http://schemas.microsoft.com/office/powerpoint/2010/main" val="225914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 of research is 10-15 years old. </a:t>
            </a:r>
          </a:p>
          <a:p>
            <a:endParaRPr lang="en-US" dirty="0"/>
          </a:p>
        </p:txBody>
      </p:sp>
      <p:sp>
        <p:nvSpPr>
          <p:cNvPr id="4" name="Slide Number Placeholder 3"/>
          <p:cNvSpPr>
            <a:spLocks noGrp="1"/>
          </p:cNvSpPr>
          <p:nvPr>
            <p:ph type="sldNum" sz="quarter" idx="5"/>
          </p:nvPr>
        </p:nvSpPr>
        <p:spPr/>
        <p:txBody>
          <a:bodyPr/>
          <a:lstStyle/>
          <a:p>
            <a:fld id="{F0BC8000-F4F1-5E47-AA08-91FC186B9CA8}" type="slidenum">
              <a:rPr lang="en-US" smtClean="0"/>
              <a:t>35</a:t>
            </a:fld>
            <a:endParaRPr lang="en-US"/>
          </a:p>
        </p:txBody>
      </p:sp>
    </p:spTree>
    <p:extLst>
      <p:ext uri="{BB962C8B-B14F-4D97-AF65-F5344CB8AC3E}">
        <p14:creationId xmlns:p14="http://schemas.microsoft.com/office/powerpoint/2010/main" val="425609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comes interesting thing. Who benefited the most from globalization. </a:t>
            </a:r>
          </a:p>
        </p:txBody>
      </p:sp>
      <p:sp>
        <p:nvSpPr>
          <p:cNvPr id="4" name="Slide Number Placeholder 3"/>
          <p:cNvSpPr>
            <a:spLocks noGrp="1"/>
          </p:cNvSpPr>
          <p:nvPr>
            <p:ph type="sldNum" sz="quarter" idx="5"/>
          </p:nvPr>
        </p:nvSpPr>
        <p:spPr/>
        <p:txBody>
          <a:bodyPr/>
          <a:lstStyle/>
          <a:p>
            <a:fld id="{F0BC8000-F4F1-5E47-AA08-91FC186B9CA8}" type="slidenum">
              <a:rPr lang="en-US" smtClean="0"/>
              <a:t>43</a:t>
            </a:fld>
            <a:endParaRPr lang="en-US"/>
          </a:p>
        </p:txBody>
      </p:sp>
    </p:spTree>
    <p:extLst>
      <p:ext uri="{BB962C8B-B14F-4D97-AF65-F5344CB8AC3E}">
        <p14:creationId xmlns:p14="http://schemas.microsoft.com/office/powerpoint/2010/main" val="262288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CE104-03CD-2D4E-915C-23A66E16D8B8}" type="datetime1">
              <a:rPr lang="en-US" smtClean="0"/>
              <a:t>1/16/20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6328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CF2B6-E083-8644-AEA1-85DFF8015524}" type="datetime1">
              <a:rPr lang="en-US" smtClean="0"/>
              <a:t>1/16/20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322317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C9ED53-DD4F-224C-9893-EE0C1CAF199C}" type="datetime1">
              <a:rPr lang="en-US" smtClean="0"/>
              <a:t>1/16/20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35859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9ABC8-1F22-3F45-8D07-60575A04B97A}" type="datetime1">
              <a:rPr lang="en-US" smtClean="0"/>
              <a:t>1/16/20</a:t>
            </a:fld>
            <a:endParaRPr lang="en-US"/>
          </a:p>
        </p:txBody>
      </p:sp>
      <p:sp>
        <p:nvSpPr>
          <p:cNvPr id="8" name="Footer Placeholder 7"/>
          <p:cNvSpPr>
            <a:spLocks noGrp="1"/>
          </p:cNvSpPr>
          <p:nvPr>
            <p:ph type="ftr" sz="quarter" idx="11"/>
          </p:nvPr>
        </p:nvSpPr>
        <p:spPr/>
        <p:txBody>
          <a:bodyPr/>
          <a:lstStyle/>
          <a:p>
            <a:r>
              <a:rPr lang="en-US" dirty="0"/>
              <a:t>Azamat Usubaliev AUCA DE</a:t>
            </a:r>
          </a:p>
        </p:txBody>
      </p:sp>
      <p:sp>
        <p:nvSpPr>
          <p:cNvPr id="9" name="Slide Number Placeholder 8"/>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41006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5B4C0-7809-FE44-B7C8-60A9E60BA4FE}" type="datetime1">
              <a:rPr lang="en-US" smtClean="0"/>
              <a:t>1/16/20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5567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FF7A6FE-BD69-7B44-99CD-5BBC2B15AF1A}" type="datetime1">
              <a:rPr lang="en-US" smtClean="0"/>
              <a:t>1/16/20</a:t>
            </a:fld>
            <a:endParaRPr lang="en-US"/>
          </a:p>
        </p:txBody>
      </p:sp>
      <p:sp>
        <p:nvSpPr>
          <p:cNvPr id="9" name="Footer Placeholder 8"/>
          <p:cNvSpPr>
            <a:spLocks noGrp="1"/>
          </p:cNvSpPr>
          <p:nvPr>
            <p:ph type="ftr" sz="quarter" idx="11"/>
          </p:nvPr>
        </p:nvSpPr>
        <p:spPr/>
        <p:txBody>
          <a:bodyPr/>
          <a:lstStyle/>
          <a:p>
            <a:r>
              <a:rPr lang="en-US" dirty="0"/>
              <a:t>Azamat Usubaliev AUCA DE</a:t>
            </a:r>
          </a:p>
        </p:txBody>
      </p:sp>
      <p:sp>
        <p:nvSpPr>
          <p:cNvPr id="10" name="Slide Number Placeholder 9"/>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60699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58B42B4-F3A9-9940-84E2-4CD798CCBE37}" type="datetime1">
              <a:rPr lang="en-US" smtClean="0"/>
              <a:t>1/16/20</a:t>
            </a:fld>
            <a:endParaRPr lang="en-US"/>
          </a:p>
        </p:txBody>
      </p:sp>
      <p:sp>
        <p:nvSpPr>
          <p:cNvPr id="8" name="Footer Placeholder 7"/>
          <p:cNvSpPr>
            <a:spLocks noGrp="1"/>
          </p:cNvSpPr>
          <p:nvPr>
            <p:ph type="ftr" sz="quarter" idx="11"/>
          </p:nvPr>
        </p:nvSpPr>
        <p:spPr/>
        <p:txBody>
          <a:bodyPr/>
          <a:lstStyle/>
          <a:p>
            <a:r>
              <a:rPr lang="en-US" dirty="0"/>
              <a:t>Azamat Usubaliev AUCA DE</a:t>
            </a:r>
          </a:p>
        </p:txBody>
      </p:sp>
      <p:sp>
        <p:nvSpPr>
          <p:cNvPr id="9" name="Slide Number Placeholder 8"/>
          <p:cNvSpPr>
            <a:spLocks noGrp="1"/>
          </p:cNvSpPr>
          <p:nvPr>
            <p:ph type="sldNum" sz="quarter" idx="12"/>
          </p:nvPr>
        </p:nvSpPr>
        <p:spPr/>
        <p:txBody>
          <a:bodyPr/>
          <a:lstStyle/>
          <a:p>
            <a:fld id="{84C8B9CD-7224-0640-9E8A-FE046DDE2D5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8608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A10FC-2BD0-8649-B579-E23A1A9CD9D3}" type="datetime1">
              <a:rPr lang="en-US" smtClean="0"/>
              <a:t>1/16/20</a:t>
            </a:fld>
            <a:endParaRPr lang="en-US"/>
          </a:p>
        </p:txBody>
      </p:sp>
      <p:sp>
        <p:nvSpPr>
          <p:cNvPr id="4" name="Footer Placeholder 3"/>
          <p:cNvSpPr>
            <a:spLocks noGrp="1"/>
          </p:cNvSpPr>
          <p:nvPr>
            <p:ph type="ftr" sz="quarter" idx="11"/>
          </p:nvPr>
        </p:nvSpPr>
        <p:spPr/>
        <p:txBody>
          <a:bodyPr/>
          <a:lstStyle/>
          <a:p>
            <a:r>
              <a:rPr lang="en-US" dirty="0"/>
              <a:t>Azamat Usubaliev AUCA DE</a:t>
            </a:r>
          </a:p>
        </p:txBody>
      </p:sp>
      <p:sp>
        <p:nvSpPr>
          <p:cNvPr id="5" name="Slide Number Placeholder 4"/>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168205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D8B28-4DF9-3F43-B54E-9FC7A61CAAB9}" type="datetime1">
              <a:rPr lang="en-US" smtClean="0"/>
              <a:t>1/16/20</a:t>
            </a:fld>
            <a:endParaRPr lang="en-US"/>
          </a:p>
        </p:txBody>
      </p:sp>
      <p:sp>
        <p:nvSpPr>
          <p:cNvPr id="3" name="Footer Placeholder 2"/>
          <p:cNvSpPr>
            <a:spLocks noGrp="1"/>
          </p:cNvSpPr>
          <p:nvPr>
            <p:ph type="ftr" sz="quarter" idx="11"/>
          </p:nvPr>
        </p:nvSpPr>
        <p:spPr/>
        <p:txBody>
          <a:bodyPr/>
          <a:lstStyle/>
          <a:p>
            <a:r>
              <a:rPr lang="en-US" dirty="0"/>
              <a:t>Azamat Usubaliev AUCA DE</a:t>
            </a:r>
          </a:p>
        </p:txBody>
      </p:sp>
      <p:sp>
        <p:nvSpPr>
          <p:cNvPr id="4" name="Slide Number Placeholder 3"/>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277521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945CF5A-FCE9-9942-9655-BCC8BA754B84}" type="datetime1">
              <a:rPr lang="en-US" smtClean="0"/>
              <a:t>1/16/20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dirty="0"/>
              <a:t>Azamat Usubaliev AUCA DE</a:t>
            </a:r>
          </a:p>
        </p:txBody>
      </p:sp>
      <p:sp>
        <p:nvSpPr>
          <p:cNvPr id="11" name="Slide Number Placeholder 10"/>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37927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8013ADF-199C-EC4D-B81D-A8BFB2A32DB6}" type="datetime1">
              <a:rPr lang="en-US" smtClean="0"/>
              <a:t>1/16/20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dirty="0"/>
              <a:t>Azamat Usubaliev AUCA DE</a:t>
            </a:r>
          </a:p>
        </p:txBody>
      </p:sp>
      <p:sp>
        <p:nvSpPr>
          <p:cNvPr id="10" name="Slide Number Placeholder 9"/>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283836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A190CB9-C5C5-414A-90B9-CF27C1FD02CE}" type="datetime1">
              <a:rPr lang="en-US" smtClean="0"/>
              <a:t>1/16/20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Azamat Usubaliev AUCA DE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4C8B9CD-7224-0640-9E8A-FE046DDE2D50}" type="slidenum">
              <a:rPr lang="en-US" smtClean="0"/>
              <a:t>‹#›</a:t>
            </a:fld>
            <a:endParaRPr lang="en-US"/>
          </a:p>
        </p:txBody>
      </p:sp>
    </p:spTree>
    <p:extLst>
      <p:ext uri="{BB962C8B-B14F-4D97-AF65-F5344CB8AC3E}">
        <p14:creationId xmlns:p14="http://schemas.microsoft.com/office/powerpoint/2010/main" val="163343617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nstats.un.org/sdgs/files/report/2017/TheSustainableDevelopmentGoalsReport2017.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5FFC-16A8-9C48-B15A-A6C9DC13F241}"/>
              </a:ext>
            </a:extLst>
          </p:cNvPr>
          <p:cNvSpPr>
            <a:spLocks noGrp="1"/>
          </p:cNvSpPr>
          <p:nvPr>
            <p:ph type="ctrTitle"/>
          </p:nvPr>
        </p:nvSpPr>
        <p:spPr>
          <a:xfrm>
            <a:off x="1600200" y="1559859"/>
            <a:ext cx="8991600" cy="2472805"/>
          </a:xfrm>
        </p:spPr>
        <p:txBody>
          <a:bodyPr>
            <a:normAutofit/>
          </a:bodyPr>
          <a:lstStyle/>
          <a:p>
            <a:r>
              <a:rPr lang="en-GB" dirty="0"/>
              <a:t>Poverty and inequality</a:t>
            </a:r>
            <a:endParaRPr lang="en-US" dirty="0"/>
          </a:p>
        </p:txBody>
      </p:sp>
      <p:sp>
        <p:nvSpPr>
          <p:cNvPr id="3" name="Subtitle 2">
            <a:extLst>
              <a:ext uri="{FF2B5EF4-FFF2-40B4-BE49-F238E27FC236}">
                <a16:creationId xmlns:a16="http://schemas.microsoft.com/office/drawing/2014/main" id="{B2FC3EB6-7AC0-794A-9E2C-2D40BE7B87FD}"/>
              </a:ext>
            </a:extLst>
          </p:cNvPr>
          <p:cNvSpPr>
            <a:spLocks noGrp="1"/>
          </p:cNvSpPr>
          <p:nvPr>
            <p:ph type="subTitle" idx="1"/>
          </p:nvPr>
        </p:nvSpPr>
        <p:spPr/>
        <p:txBody>
          <a:bodyPr>
            <a:normAutofit/>
          </a:bodyPr>
          <a:lstStyle/>
          <a:p>
            <a:r>
              <a:rPr lang="en-US" dirty="0"/>
              <a:t>Azamat Usubaliev</a:t>
            </a:r>
          </a:p>
          <a:p>
            <a:r>
              <a:rPr lang="en-US" dirty="0"/>
              <a:t>AUCA</a:t>
            </a:r>
          </a:p>
        </p:txBody>
      </p:sp>
    </p:spTree>
    <p:extLst>
      <p:ext uri="{BB962C8B-B14F-4D97-AF65-F5344CB8AC3E}">
        <p14:creationId xmlns:p14="http://schemas.microsoft.com/office/powerpoint/2010/main" val="172598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2378076" y="188913"/>
            <a:ext cx="7121525" cy="1263650"/>
          </a:xfrm>
        </p:spPr>
        <p:txBody>
          <a:bodyPr wrap="square" numCol="1" anchorCtr="0" compatLnSpc="1">
            <a:prstTxWarp prst="textNoShape">
              <a:avLst/>
            </a:prstTxWarp>
            <a:normAutofit fontScale="90000"/>
          </a:bodyPr>
          <a:lstStyle/>
          <a:p>
            <a:pPr eaLnBrk="1" hangingPunct="1"/>
            <a:r>
              <a:rPr lang="en-GB" altLang="en-US" sz="2400" dirty="0">
                <a:solidFill>
                  <a:schemeClr val="tx2"/>
                </a:solidFill>
              </a:rPr>
              <a:t>Malnutrition and Hunger : the S-curve story</a:t>
            </a:r>
            <a:br>
              <a:rPr lang="en-GB" altLang="en-US" sz="2400" dirty="0">
                <a:solidFill>
                  <a:schemeClr val="tx2"/>
                </a:solidFill>
              </a:rPr>
            </a:br>
            <a:r>
              <a:rPr lang="en-GB" altLang="en-US" sz="2400" dirty="0">
                <a:solidFill>
                  <a:schemeClr val="tx2"/>
                </a:solidFill>
              </a:rPr>
              <a:t>(same for low health care, productivity etc.)</a:t>
            </a:r>
          </a:p>
        </p:txBody>
      </p:sp>
      <p:cxnSp>
        <p:nvCxnSpPr>
          <p:cNvPr id="4" name="Straight Connector 3"/>
          <p:cNvCxnSpPr/>
          <p:nvPr/>
        </p:nvCxnSpPr>
        <p:spPr>
          <a:xfrm>
            <a:off x="4224338" y="1989139"/>
            <a:ext cx="0" cy="2447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24339" y="4437063"/>
            <a:ext cx="28082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4224338" y="2205038"/>
            <a:ext cx="2697162" cy="1884362"/>
          </a:xfrm>
          <a:custGeom>
            <a:avLst/>
            <a:gdLst>
              <a:gd name="connsiteX0" fmla="*/ 0 w 2697018"/>
              <a:gd name="connsiteY0" fmla="*/ 1884957 h 1884957"/>
              <a:gd name="connsiteX1" fmla="*/ 655781 w 2697018"/>
              <a:gd name="connsiteY1" fmla="*/ 1737176 h 1884957"/>
              <a:gd name="connsiteX2" fmla="*/ 1256145 w 2697018"/>
              <a:gd name="connsiteY2" fmla="*/ 1376957 h 1884957"/>
              <a:gd name="connsiteX3" fmla="*/ 1440872 w 2697018"/>
              <a:gd name="connsiteY3" fmla="*/ 527212 h 1884957"/>
              <a:gd name="connsiteX4" fmla="*/ 1773381 w 2697018"/>
              <a:gd name="connsiteY4" fmla="*/ 83867 h 1884957"/>
              <a:gd name="connsiteX5" fmla="*/ 2697018 w 2697018"/>
              <a:gd name="connsiteY5" fmla="*/ 739 h 18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7018" h="1884957">
                <a:moveTo>
                  <a:pt x="0" y="1884957"/>
                </a:moveTo>
                <a:cubicBezTo>
                  <a:pt x="223211" y="1853400"/>
                  <a:pt x="446423" y="1821843"/>
                  <a:pt x="655781" y="1737176"/>
                </a:cubicBezTo>
                <a:cubicBezTo>
                  <a:pt x="865139" y="1652509"/>
                  <a:pt x="1125297" y="1578618"/>
                  <a:pt x="1256145" y="1376957"/>
                </a:cubicBezTo>
                <a:cubicBezTo>
                  <a:pt x="1386993" y="1175296"/>
                  <a:pt x="1354666" y="742727"/>
                  <a:pt x="1440872" y="527212"/>
                </a:cubicBezTo>
                <a:cubicBezTo>
                  <a:pt x="1527078" y="311697"/>
                  <a:pt x="1564023" y="171612"/>
                  <a:pt x="1773381" y="83867"/>
                </a:cubicBezTo>
                <a:cubicBezTo>
                  <a:pt x="1982739" y="-3878"/>
                  <a:pt x="2339878" y="-1570"/>
                  <a:pt x="2697018" y="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flipV="1">
            <a:off x="4224338" y="2060575"/>
            <a:ext cx="2697162" cy="23764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1991" name="TextBox 9"/>
          <p:cNvSpPr txBox="1">
            <a:spLocks noChangeArrowheads="1"/>
          </p:cNvSpPr>
          <p:nvPr/>
        </p:nvSpPr>
        <p:spPr bwMode="auto">
          <a:xfrm>
            <a:off x="7104063" y="4405313"/>
            <a:ext cx="201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Food intake today</a:t>
            </a:r>
          </a:p>
          <a:p>
            <a:pPr eaLnBrk="1" hangingPunct="1"/>
            <a:r>
              <a:rPr lang="en-GB" altLang="en-US"/>
              <a:t>(or income today)</a:t>
            </a:r>
          </a:p>
        </p:txBody>
      </p:sp>
      <p:sp>
        <p:nvSpPr>
          <p:cNvPr id="41992" name="TextBox 10"/>
          <p:cNvSpPr txBox="1">
            <a:spLocks noChangeArrowheads="1"/>
          </p:cNvSpPr>
          <p:nvPr/>
        </p:nvSpPr>
        <p:spPr bwMode="auto">
          <a:xfrm>
            <a:off x="3863976" y="1484313"/>
            <a:ext cx="2416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Food intake tomorrow</a:t>
            </a:r>
          </a:p>
          <a:p>
            <a:pPr eaLnBrk="1" hangingPunct="1"/>
            <a:r>
              <a:rPr lang="en-GB" altLang="en-US"/>
              <a:t>(or income tomorrow)</a:t>
            </a:r>
          </a:p>
        </p:txBody>
      </p:sp>
      <p:cxnSp>
        <p:nvCxnSpPr>
          <p:cNvPr id="14" name="Straight Connector 13"/>
          <p:cNvCxnSpPr/>
          <p:nvPr/>
        </p:nvCxnSpPr>
        <p:spPr>
          <a:xfrm flipV="1">
            <a:off x="5572125" y="2060575"/>
            <a:ext cx="0" cy="23764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994" name="TextBox 14"/>
          <p:cNvSpPr txBox="1">
            <a:spLocks noChangeArrowheads="1"/>
          </p:cNvSpPr>
          <p:nvPr/>
        </p:nvSpPr>
        <p:spPr bwMode="auto">
          <a:xfrm>
            <a:off x="4168776" y="4692650"/>
            <a:ext cx="1967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Multiple equilibria</a:t>
            </a:r>
          </a:p>
        </p:txBody>
      </p:sp>
      <p:cxnSp>
        <p:nvCxnSpPr>
          <p:cNvPr id="17" name="Straight Arrow Connector 16"/>
          <p:cNvCxnSpPr/>
          <p:nvPr/>
        </p:nvCxnSpPr>
        <p:spPr>
          <a:xfrm flipH="1">
            <a:off x="4656138" y="4591050"/>
            <a:ext cx="8636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08638" y="3500438"/>
            <a:ext cx="1117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997" name="TextBox 19"/>
          <p:cNvSpPr txBox="1">
            <a:spLocks noChangeArrowheads="1"/>
          </p:cNvSpPr>
          <p:nvPr/>
        </p:nvSpPr>
        <p:spPr bwMode="auto">
          <a:xfrm>
            <a:off x="6743701" y="2420938"/>
            <a:ext cx="2938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Sufficient food (or income) </a:t>
            </a:r>
          </a:p>
          <a:p>
            <a:pPr eaLnBrk="1" hangingPunct="1"/>
            <a:r>
              <a:rPr lang="en-GB" altLang="en-US"/>
              <a:t>equilibrium</a:t>
            </a:r>
          </a:p>
        </p:txBody>
      </p:sp>
      <p:sp>
        <p:nvSpPr>
          <p:cNvPr id="21" name="TextBox 20"/>
          <p:cNvSpPr txBox="1"/>
          <p:nvPr/>
        </p:nvSpPr>
        <p:spPr>
          <a:xfrm>
            <a:off x="1828800" y="5351464"/>
            <a:ext cx="8853706" cy="1200329"/>
          </a:xfrm>
          <a:prstGeom prst="rect">
            <a:avLst/>
          </a:prstGeom>
          <a:noFill/>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Equilibrium A: Stable </a:t>
            </a:r>
            <a:r>
              <a:rPr lang="en-GB" altLang="en-US" dirty="0">
                <a:sym typeface="Wingdings" panose="05000000000000000000" pitchFamily="2" charset="2"/>
              </a:rPr>
              <a:t> Low food consumption equilibrium</a:t>
            </a:r>
          </a:p>
          <a:p>
            <a:pPr eaLnBrk="1" hangingPunct="1"/>
            <a:r>
              <a:rPr lang="en-GB" altLang="en-US" dirty="0">
                <a:sym typeface="Wingdings" panose="05000000000000000000" pitchFamily="2" charset="2"/>
              </a:rPr>
              <a:t>Equilibrium B: Stable  High food consumption equilibrium</a:t>
            </a:r>
          </a:p>
          <a:p>
            <a:pPr eaLnBrk="1" hangingPunct="1"/>
            <a:r>
              <a:rPr lang="en-GB" altLang="en-US" dirty="0">
                <a:sym typeface="Wingdings" panose="05000000000000000000" pitchFamily="2" charset="2"/>
              </a:rPr>
              <a:t>Equilibrium C: Unstable equilibrium; unlikely to stay there as a slight shock will throw </a:t>
            </a:r>
          </a:p>
          <a:p>
            <a:pPr eaLnBrk="1" hangingPunct="1"/>
            <a:r>
              <a:rPr lang="en-GB" altLang="en-US" dirty="0">
                <a:sym typeface="Wingdings" panose="05000000000000000000" pitchFamily="2" charset="2"/>
              </a:rPr>
              <a:t>one off the equilibrium</a:t>
            </a:r>
            <a:endParaRPr lang="en-GB" altLang="en-US" dirty="0"/>
          </a:p>
        </p:txBody>
      </p:sp>
      <p:cxnSp>
        <p:nvCxnSpPr>
          <p:cNvPr id="23" name="Curved Connector 22"/>
          <p:cNvCxnSpPr/>
          <p:nvPr/>
        </p:nvCxnSpPr>
        <p:spPr>
          <a:xfrm flipV="1">
            <a:off x="4656138" y="3933825"/>
            <a:ext cx="1079500" cy="471488"/>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000" name="TextBox 24"/>
          <p:cNvSpPr txBox="1">
            <a:spLocks noChangeArrowheads="1"/>
          </p:cNvSpPr>
          <p:nvPr/>
        </p:nvSpPr>
        <p:spPr bwMode="auto">
          <a:xfrm>
            <a:off x="5705475" y="3778250"/>
            <a:ext cx="332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Jump here to escape from trap</a:t>
            </a:r>
          </a:p>
        </p:txBody>
      </p:sp>
      <p:cxnSp>
        <p:nvCxnSpPr>
          <p:cNvPr id="3" name="Straight Arrow Connector 2"/>
          <p:cNvCxnSpPr/>
          <p:nvPr/>
        </p:nvCxnSpPr>
        <p:spPr>
          <a:xfrm flipH="1" flipV="1">
            <a:off x="6743700" y="2276476"/>
            <a:ext cx="177800"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8B1A69-28C5-4640-A5BE-CB6DABAB755A}"/>
              </a:ext>
            </a:extLst>
          </p:cNvPr>
          <p:cNvSpPr txBox="1"/>
          <p:nvPr/>
        </p:nvSpPr>
        <p:spPr>
          <a:xfrm>
            <a:off x="4511989" y="3713441"/>
            <a:ext cx="317716" cy="369332"/>
          </a:xfrm>
          <a:prstGeom prst="rect">
            <a:avLst/>
          </a:prstGeom>
          <a:noFill/>
        </p:spPr>
        <p:txBody>
          <a:bodyPr wrap="none" rtlCol="0">
            <a:spAutoFit/>
          </a:bodyPr>
          <a:lstStyle/>
          <a:p>
            <a:r>
              <a:rPr lang="en-GB" dirty="0"/>
              <a:t>A</a:t>
            </a:r>
          </a:p>
        </p:txBody>
      </p:sp>
      <p:sp>
        <p:nvSpPr>
          <p:cNvPr id="5" name="TextBox 4">
            <a:extLst>
              <a:ext uri="{FF2B5EF4-FFF2-40B4-BE49-F238E27FC236}">
                <a16:creationId xmlns:a16="http://schemas.microsoft.com/office/drawing/2014/main" id="{42EDA139-89B8-4F1A-83DC-97D74FBFBFED}"/>
              </a:ext>
            </a:extLst>
          </p:cNvPr>
          <p:cNvSpPr txBox="1"/>
          <p:nvPr/>
        </p:nvSpPr>
        <p:spPr>
          <a:xfrm>
            <a:off x="6638509" y="1816076"/>
            <a:ext cx="309700" cy="369332"/>
          </a:xfrm>
          <a:prstGeom prst="rect">
            <a:avLst/>
          </a:prstGeom>
          <a:noFill/>
        </p:spPr>
        <p:txBody>
          <a:bodyPr wrap="none" rtlCol="0">
            <a:spAutoFit/>
          </a:bodyPr>
          <a:lstStyle/>
          <a:p>
            <a:r>
              <a:rPr lang="en-GB" dirty="0"/>
              <a:t>B</a:t>
            </a:r>
          </a:p>
        </p:txBody>
      </p:sp>
      <p:sp>
        <p:nvSpPr>
          <p:cNvPr id="8" name="TextBox 7">
            <a:extLst>
              <a:ext uri="{FF2B5EF4-FFF2-40B4-BE49-F238E27FC236}">
                <a16:creationId xmlns:a16="http://schemas.microsoft.com/office/drawing/2014/main" id="{1CEA9FFD-0986-4983-8891-61AEAD375C69}"/>
              </a:ext>
            </a:extLst>
          </p:cNvPr>
          <p:cNvSpPr txBox="1"/>
          <p:nvPr/>
        </p:nvSpPr>
        <p:spPr>
          <a:xfrm>
            <a:off x="5233095" y="2995618"/>
            <a:ext cx="308098" cy="369332"/>
          </a:xfrm>
          <a:prstGeom prst="rect">
            <a:avLst/>
          </a:prstGeom>
          <a:noFill/>
        </p:spPr>
        <p:txBody>
          <a:bodyPr wrap="none" rtlCol="0">
            <a:spAutoFit/>
          </a:bodyPr>
          <a:lstStyle/>
          <a:p>
            <a:r>
              <a:rPr lang="en-GB" dirty="0"/>
              <a:t>C</a:t>
            </a:r>
          </a:p>
        </p:txBody>
      </p:sp>
    </p:spTree>
    <p:extLst>
      <p:ext uri="{BB962C8B-B14F-4D97-AF65-F5344CB8AC3E}">
        <p14:creationId xmlns:p14="http://schemas.microsoft.com/office/powerpoint/2010/main" val="21324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2378076" y="188913"/>
            <a:ext cx="7121525" cy="1027112"/>
          </a:xfrm>
        </p:spPr>
        <p:txBody>
          <a:bodyPr wrap="square" numCol="1" anchorCtr="0" compatLnSpc="1">
            <a:prstTxWarp prst="textNoShape">
              <a:avLst/>
            </a:prstTxWarp>
            <a:normAutofit fontScale="90000"/>
          </a:bodyPr>
          <a:lstStyle/>
          <a:p>
            <a:pPr eaLnBrk="1" hangingPunct="1"/>
            <a:r>
              <a:rPr lang="en-GB" altLang="en-US" sz="2400" dirty="0">
                <a:solidFill>
                  <a:schemeClr val="tx2"/>
                </a:solidFill>
              </a:rPr>
              <a:t>Malnutrition and hunger : the S-curve story</a:t>
            </a:r>
            <a:br>
              <a:rPr lang="en-GB" altLang="en-US" sz="2400" dirty="0">
                <a:solidFill>
                  <a:schemeClr val="tx2"/>
                </a:solidFill>
              </a:rPr>
            </a:br>
            <a:r>
              <a:rPr lang="en-GB" altLang="en-US" sz="2400" dirty="0">
                <a:solidFill>
                  <a:schemeClr val="tx2"/>
                </a:solidFill>
              </a:rPr>
              <a:t>(How to move to B?)</a:t>
            </a:r>
          </a:p>
        </p:txBody>
      </p:sp>
      <p:cxnSp>
        <p:nvCxnSpPr>
          <p:cNvPr id="4" name="Straight Connector 3"/>
          <p:cNvCxnSpPr/>
          <p:nvPr/>
        </p:nvCxnSpPr>
        <p:spPr>
          <a:xfrm>
            <a:off x="4224338" y="1989139"/>
            <a:ext cx="0" cy="24479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24339" y="4437063"/>
            <a:ext cx="28082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4224338" y="2205038"/>
            <a:ext cx="2697162" cy="1884362"/>
          </a:xfrm>
          <a:custGeom>
            <a:avLst/>
            <a:gdLst>
              <a:gd name="connsiteX0" fmla="*/ 0 w 2697018"/>
              <a:gd name="connsiteY0" fmla="*/ 1884957 h 1884957"/>
              <a:gd name="connsiteX1" fmla="*/ 655781 w 2697018"/>
              <a:gd name="connsiteY1" fmla="*/ 1737176 h 1884957"/>
              <a:gd name="connsiteX2" fmla="*/ 1256145 w 2697018"/>
              <a:gd name="connsiteY2" fmla="*/ 1376957 h 1884957"/>
              <a:gd name="connsiteX3" fmla="*/ 1440872 w 2697018"/>
              <a:gd name="connsiteY3" fmla="*/ 527212 h 1884957"/>
              <a:gd name="connsiteX4" fmla="*/ 1773381 w 2697018"/>
              <a:gd name="connsiteY4" fmla="*/ 83867 h 1884957"/>
              <a:gd name="connsiteX5" fmla="*/ 2697018 w 2697018"/>
              <a:gd name="connsiteY5" fmla="*/ 739 h 18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7018" h="1884957">
                <a:moveTo>
                  <a:pt x="0" y="1884957"/>
                </a:moveTo>
                <a:cubicBezTo>
                  <a:pt x="223211" y="1853400"/>
                  <a:pt x="446423" y="1821843"/>
                  <a:pt x="655781" y="1737176"/>
                </a:cubicBezTo>
                <a:cubicBezTo>
                  <a:pt x="865139" y="1652509"/>
                  <a:pt x="1125297" y="1578618"/>
                  <a:pt x="1256145" y="1376957"/>
                </a:cubicBezTo>
                <a:cubicBezTo>
                  <a:pt x="1386993" y="1175296"/>
                  <a:pt x="1354666" y="742727"/>
                  <a:pt x="1440872" y="527212"/>
                </a:cubicBezTo>
                <a:cubicBezTo>
                  <a:pt x="1527078" y="311697"/>
                  <a:pt x="1564023" y="171612"/>
                  <a:pt x="1773381" y="83867"/>
                </a:cubicBezTo>
                <a:cubicBezTo>
                  <a:pt x="1982739" y="-3878"/>
                  <a:pt x="2339878" y="-1570"/>
                  <a:pt x="2697018" y="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Connector 8"/>
          <p:cNvCxnSpPr/>
          <p:nvPr/>
        </p:nvCxnSpPr>
        <p:spPr>
          <a:xfrm flipV="1">
            <a:off x="4224338" y="2060575"/>
            <a:ext cx="2697162" cy="23764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1991" name="TextBox 9"/>
          <p:cNvSpPr txBox="1">
            <a:spLocks noChangeArrowheads="1"/>
          </p:cNvSpPr>
          <p:nvPr/>
        </p:nvSpPr>
        <p:spPr bwMode="auto">
          <a:xfrm>
            <a:off x="7104063" y="4405313"/>
            <a:ext cx="201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Food intake today</a:t>
            </a:r>
          </a:p>
          <a:p>
            <a:pPr eaLnBrk="1" hangingPunct="1"/>
            <a:r>
              <a:rPr lang="en-GB" altLang="en-US"/>
              <a:t>(or income today)</a:t>
            </a:r>
          </a:p>
        </p:txBody>
      </p:sp>
      <p:sp>
        <p:nvSpPr>
          <p:cNvPr id="41992" name="TextBox 10"/>
          <p:cNvSpPr txBox="1">
            <a:spLocks noChangeArrowheads="1"/>
          </p:cNvSpPr>
          <p:nvPr/>
        </p:nvSpPr>
        <p:spPr bwMode="auto">
          <a:xfrm>
            <a:off x="3863976" y="1484313"/>
            <a:ext cx="2416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Food intake tomorrow</a:t>
            </a:r>
          </a:p>
          <a:p>
            <a:pPr eaLnBrk="1" hangingPunct="1"/>
            <a:r>
              <a:rPr lang="en-GB" altLang="en-US"/>
              <a:t>(or income tomorrow)</a:t>
            </a:r>
          </a:p>
        </p:txBody>
      </p:sp>
      <p:cxnSp>
        <p:nvCxnSpPr>
          <p:cNvPr id="14" name="Straight Connector 13"/>
          <p:cNvCxnSpPr/>
          <p:nvPr/>
        </p:nvCxnSpPr>
        <p:spPr>
          <a:xfrm flipV="1">
            <a:off x="5572125" y="2060575"/>
            <a:ext cx="0" cy="23764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994" name="TextBox 14"/>
          <p:cNvSpPr txBox="1">
            <a:spLocks noChangeArrowheads="1"/>
          </p:cNvSpPr>
          <p:nvPr/>
        </p:nvSpPr>
        <p:spPr bwMode="auto">
          <a:xfrm>
            <a:off x="4168776" y="4692650"/>
            <a:ext cx="1890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Malnutrition and </a:t>
            </a:r>
          </a:p>
          <a:p>
            <a:pPr eaLnBrk="1" hangingPunct="1"/>
            <a:r>
              <a:rPr lang="en-GB" altLang="en-US"/>
              <a:t>poverty trap</a:t>
            </a:r>
          </a:p>
        </p:txBody>
      </p:sp>
      <p:cxnSp>
        <p:nvCxnSpPr>
          <p:cNvPr id="17" name="Straight Arrow Connector 16"/>
          <p:cNvCxnSpPr/>
          <p:nvPr/>
        </p:nvCxnSpPr>
        <p:spPr>
          <a:xfrm flipH="1">
            <a:off x="4656138" y="4591050"/>
            <a:ext cx="8636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08638" y="3500438"/>
            <a:ext cx="1117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997" name="TextBox 19"/>
          <p:cNvSpPr txBox="1">
            <a:spLocks noChangeArrowheads="1"/>
          </p:cNvSpPr>
          <p:nvPr/>
        </p:nvSpPr>
        <p:spPr bwMode="auto">
          <a:xfrm>
            <a:off x="6743701" y="2420938"/>
            <a:ext cx="2938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Sufficient food (or income) </a:t>
            </a:r>
          </a:p>
          <a:p>
            <a:pPr eaLnBrk="1" hangingPunct="1"/>
            <a:r>
              <a:rPr lang="en-GB" altLang="en-US"/>
              <a:t>equilibrium</a:t>
            </a:r>
          </a:p>
        </p:txBody>
      </p:sp>
      <p:sp>
        <p:nvSpPr>
          <p:cNvPr id="21" name="TextBox 20"/>
          <p:cNvSpPr txBox="1"/>
          <p:nvPr/>
        </p:nvSpPr>
        <p:spPr>
          <a:xfrm>
            <a:off x="1828801" y="5351463"/>
            <a:ext cx="8220075" cy="1200150"/>
          </a:xfrm>
          <a:prstGeom prst="rect">
            <a:avLst/>
          </a:prstGeom>
          <a:noFill/>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Poverty trap (Equilibrium A):</a:t>
            </a:r>
          </a:p>
          <a:p>
            <a:pPr eaLnBrk="1" hangingPunct="1"/>
            <a:r>
              <a:rPr lang="en-GB" altLang="en-US" dirty="0"/>
              <a:t>Today’s low income </a:t>
            </a:r>
            <a:r>
              <a:rPr lang="en-GB" altLang="en-US" dirty="0">
                <a:sym typeface="Wingdings" pitchFamily="2" charset="2"/>
              </a:rPr>
              <a:t> low </a:t>
            </a:r>
            <a:r>
              <a:rPr lang="en-GB" altLang="en-US" dirty="0"/>
              <a:t>food intake today </a:t>
            </a:r>
            <a:r>
              <a:rPr lang="en-GB" altLang="en-US" dirty="0">
                <a:sym typeface="Wingdings" pitchFamily="2" charset="2"/>
              </a:rPr>
              <a:t>low nutrition  low productivity </a:t>
            </a:r>
          </a:p>
          <a:p>
            <a:pPr eaLnBrk="1" hangingPunct="1">
              <a:buFont typeface="Wingdings" pitchFamily="2" charset="2"/>
              <a:buChar char="à"/>
            </a:pPr>
            <a:r>
              <a:rPr lang="en-GB" altLang="en-US" dirty="0">
                <a:sym typeface="Wingdings" pitchFamily="2" charset="2"/>
              </a:rPr>
              <a:t>Lower chance of saving and transferring income to future  </a:t>
            </a:r>
          </a:p>
          <a:p>
            <a:pPr eaLnBrk="1" hangingPunct="1">
              <a:buFont typeface="Wingdings" pitchFamily="2" charset="2"/>
              <a:buChar char="à"/>
            </a:pPr>
            <a:r>
              <a:rPr lang="en-GB" altLang="en-US" dirty="0">
                <a:sym typeface="Wingdings" pitchFamily="2" charset="2"/>
              </a:rPr>
              <a:t>Higher chance of unemployment tomorrow  low income tomorrow</a:t>
            </a:r>
            <a:endParaRPr lang="en-GB" altLang="en-US" dirty="0"/>
          </a:p>
        </p:txBody>
      </p:sp>
      <p:cxnSp>
        <p:nvCxnSpPr>
          <p:cNvPr id="23" name="Curved Connector 22"/>
          <p:cNvCxnSpPr/>
          <p:nvPr/>
        </p:nvCxnSpPr>
        <p:spPr>
          <a:xfrm flipV="1">
            <a:off x="4656138" y="3933825"/>
            <a:ext cx="1079500" cy="471488"/>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000" name="TextBox 24"/>
          <p:cNvSpPr txBox="1">
            <a:spLocks noChangeArrowheads="1"/>
          </p:cNvSpPr>
          <p:nvPr/>
        </p:nvSpPr>
        <p:spPr bwMode="auto">
          <a:xfrm>
            <a:off x="5705476" y="3778250"/>
            <a:ext cx="4878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Jump here to escape from trap and move to B</a:t>
            </a:r>
          </a:p>
        </p:txBody>
      </p:sp>
      <p:cxnSp>
        <p:nvCxnSpPr>
          <p:cNvPr id="3" name="Straight Arrow Connector 2"/>
          <p:cNvCxnSpPr/>
          <p:nvPr/>
        </p:nvCxnSpPr>
        <p:spPr>
          <a:xfrm flipH="1" flipV="1">
            <a:off x="6743700" y="2276476"/>
            <a:ext cx="177800"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4E69391-40A7-403E-813D-59ADA9A339FD}"/>
              </a:ext>
            </a:extLst>
          </p:cNvPr>
          <p:cNvSpPr txBox="1"/>
          <p:nvPr/>
        </p:nvSpPr>
        <p:spPr>
          <a:xfrm>
            <a:off x="4584702" y="3591019"/>
            <a:ext cx="317716" cy="369332"/>
          </a:xfrm>
          <a:prstGeom prst="rect">
            <a:avLst/>
          </a:prstGeom>
          <a:noFill/>
        </p:spPr>
        <p:txBody>
          <a:bodyPr wrap="none" rtlCol="0">
            <a:spAutoFit/>
          </a:bodyPr>
          <a:lstStyle/>
          <a:p>
            <a:r>
              <a:rPr lang="en-GB" dirty="0"/>
              <a:t>A</a:t>
            </a:r>
          </a:p>
        </p:txBody>
      </p:sp>
      <p:sp>
        <p:nvSpPr>
          <p:cNvPr id="5" name="TextBox 4">
            <a:extLst>
              <a:ext uri="{FF2B5EF4-FFF2-40B4-BE49-F238E27FC236}">
                <a16:creationId xmlns:a16="http://schemas.microsoft.com/office/drawing/2014/main" id="{E86AF342-9D6F-40E6-800F-ADDAB2E2F805}"/>
              </a:ext>
            </a:extLst>
          </p:cNvPr>
          <p:cNvSpPr txBox="1"/>
          <p:nvPr/>
        </p:nvSpPr>
        <p:spPr>
          <a:xfrm>
            <a:off x="6726238" y="1807369"/>
            <a:ext cx="309700" cy="369332"/>
          </a:xfrm>
          <a:prstGeom prst="rect">
            <a:avLst/>
          </a:prstGeom>
          <a:noFill/>
        </p:spPr>
        <p:txBody>
          <a:bodyPr wrap="none" rtlCol="0">
            <a:spAutoFit/>
          </a:bodyPr>
          <a:lstStyle/>
          <a:p>
            <a:r>
              <a:rPr lang="en-GB" dirty="0"/>
              <a:t>B</a:t>
            </a:r>
          </a:p>
        </p:txBody>
      </p:sp>
    </p:spTree>
    <p:extLst>
      <p:ext uri="{BB962C8B-B14F-4D97-AF65-F5344CB8AC3E}">
        <p14:creationId xmlns:p14="http://schemas.microsoft.com/office/powerpoint/2010/main" val="36627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2279651" y="1628776"/>
            <a:ext cx="7521575" cy="4632325"/>
          </a:xfrm>
        </p:spPr>
        <p:txBody>
          <a:bodyPr>
            <a:normAutofit/>
          </a:bodyPr>
          <a:lstStyle/>
          <a:p>
            <a:pPr eaLnBrk="1" hangingPunct="1">
              <a:lnSpc>
                <a:spcPct val="90000"/>
              </a:lnSpc>
              <a:buFont typeface="Arial" charset="0"/>
              <a:buNone/>
            </a:pPr>
            <a:r>
              <a:rPr lang="en-GB" altLang="en-US" sz="2800" dirty="0"/>
              <a:t>The S-curve tells us the story of trap; unless a big jump is made, poverty cannot be escaped.</a:t>
            </a:r>
          </a:p>
          <a:p>
            <a:pPr eaLnBrk="1" hangingPunct="1">
              <a:lnSpc>
                <a:spcPct val="90000"/>
              </a:lnSpc>
              <a:buFont typeface="Arial" charset="0"/>
              <a:buNone/>
            </a:pPr>
            <a:endParaRPr lang="en-GB" altLang="en-US" sz="2800" dirty="0"/>
          </a:p>
          <a:p>
            <a:pPr eaLnBrk="1" hangingPunct="1">
              <a:lnSpc>
                <a:spcPct val="90000"/>
              </a:lnSpc>
              <a:buFont typeface="Arial" charset="0"/>
              <a:buNone/>
            </a:pPr>
            <a:r>
              <a:rPr lang="en-GB" altLang="en-US" sz="2800" dirty="0"/>
              <a:t>Need government intervention at the level of income support, providing basic nutrition etc. </a:t>
            </a:r>
          </a:p>
          <a:p>
            <a:pPr eaLnBrk="1" hangingPunct="1">
              <a:lnSpc>
                <a:spcPct val="90000"/>
              </a:lnSpc>
              <a:buFont typeface="Arial" charset="0"/>
              <a:buNone/>
            </a:pPr>
            <a:endParaRPr lang="en-GB" altLang="en-US" sz="2800" dirty="0"/>
          </a:p>
          <a:p>
            <a:pPr eaLnBrk="1" hangingPunct="1">
              <a:lnSpc>
                <a:spcPct val="90000"/>
              </a:lnSpc>
              <a:buFont typeface="Arial" charset="0"/>
              <a:buNone/>
            </a:pPr>
            <a:r>
              <a:rPr lang="en-GB" altLang="en-US" sz="2800" b="1" dirty="0"/>
              <a:t>Note that if the curve is not S-shaped, then there is no trap.</a:t>
            </a:r>
          </a:p>
          <a:p>
            <a:pPr eaLnBrk="1" hangingPunct="1">
              <a:lnSpc>
                <a:spcPct val="90000"/>
              </a:lnSpc>
              <a:buFont typeface="Arial" charset="0"/>
              <a:buNone/>
            </a:pPr>
            <a:endParaRPr lang="en-GB" altLang="en-US" sz="2800" b="1" dirty="0"/>
          </a:p>
        </p:txBody>
      </p:sp>
      <p:sp>
        <p:nvSpPr>
          <p:cNvPr id="27650" name="Title 1"/>
          <p:cNvSpPr>
            <a:spLocks noGrp="1"/>
          </p:cNvSpPr>
          <p:nvPr>
            <p:ph type="title"/>
          </p:nvPr>
        </p:nvSpPr>
        <p:spPr>
          <a:xfrm>
            <a:off x="1775520" y="476672"/>
            <a:ext cx="8229600" cy="633412"/>
          </a:xfrm>
        </p:spPr>
        <p:txBody>
          <a:bodyPr>
            <a:noAutofit/>
          </a:bodyPr>
          <a:lstStyle/>
          <a:p>
            <a:pPr>
              <a:defRPr/>
            </a:pPr>
            <a:r>
              <a:rPr lang="en-GB" sz="3600" b="1" dirty="0"/>
              <a:t>Poverty trap</a:t>
            </a:r>
          </a:p>
        </p:txBody>
      </p:sp>
    </p:spTree>
    <p:extLst>
      <p:ext uri="{BB962C8B-B14F-4D97-AF65-F5344CB8AC3E}">
        <p14:creationId xmlns:p14="http://schemas.microsoft.com/office/powerpoint/2010/main" val="87734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fade">
                                      <p:cBhvr>
                                        <p:cTn id="14" dur="1000"/>
                                        <p:tgtEl>
                                          <p:spTgt spid="27651">
                                            <p:txEl>
                                              <p:pRg st="2" end="2"/>
                                            </p:txEl>
                                          </p:spTgt>
                                        </p:tgtEl>
                                      </p:cBhvr>
                                    </p:animEffect>
                                    <p:anim calcmode="lin" valueType="num">
                                      <p:cBhvr>
                                        <p:cTn id="1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fade">
                                      <p:cBhvr>
                                        <p:cTn id="21" dur="1000"/>
                                        <p:tgtEl>
                                          <p:spTgt spid="27651">
                                            <p:txEl>
                                              <p:pRg st="4" end="4"/>
                                            </p:txEl>
                                          </p:spTgt>
                                        </p:tgtEl>
                                      </p:cBhvr>
                                    </p:animEffect>
                                    <p:anim calcmode="lin" valueType="num">
                                      <p:cBhvr>
                                        <p:cTn id="22"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A7C711-B938-4D99-8E13-6304F9F99F54}"/>
              </a:ext>
            </a:extLst>
          </p:cNvPr>
          <p:cNvSpPr>
            <a:spLocks noGrp="1"/>
          </p:cNvSpPr>
          <p:nvPr>
            <p:ph idx="1"/>
          </p:nvPr>
        </p:nvSpPr>
        <p:spPr/>
        <p:txBody>
          <a:bodyPr>
            <a:normAutofit/>
          </a:bodyPr>
          <a:lstStyle/>
          <a:p>
            <a:r>
              <a:rPr lang="en-GB" sz="2200" dirty="0"/>
              <a:t>How to help people get out of poverty?</a:t>
            </a:r>
          </a:p>
          <a:p>
            <a:pPr lvl="1"/>
            <a:r>
              <a:rPr lang="en-GB" sz="2200" u="sng" dirty="0"/>
              <a:t>What kind </a:t>
            </a:r>
            <a:r>
              <a:rPr lang="en-GB" sz="2200" dirty="0"/>
              <a:t>of government interventions?</a:t>
            </a:r>
          </a:p>
          <a:p>
            <a:pPr lvl="1"/>
            <a:r>
              <a:rPr lang="en-GB" sz="2200" dirty="0"/>
              <a:t>Does market institution help?</a:t>
            </a:r>
          </a:p>
          <a:p>
            <a:pPr lvl="1"/>
            <a:endParaRPr lang="en-GB" sz="2200" dirty="0"/>
          </a:p>
          <a:p>
            <a:r>
              <a:rPr lang="en-GB" altLang="en-US" sz="2200" dirty="0">
                <a:sym typeface="Wingdings" panose="05000000000000000000" pitchFamily="2" charset="2"/>
              </a:rPr>
              <a:t>This takes us to our next issue -- </a:t>
            </a:r>
            <a:r>
              <a:rPr lang="en-GB" altLang="en-US" sz="2200" dirty="0"/>
              <a:t>Typically  most hungry/poor are rural households, women, elderly and  minorities </a:t>
            </a:r>
            <a:r>
              <a:rPr lang="en-GB" altLang="en-US" sz="2200" dirty="0">
                <a:sym typeface="Wingdings" panose="05000000000000000000" pitchFamily="2" charset="2"/>
              </a:rPr>
              <a:t>INEQUALITY</a:t>
            </a:r>
            <a:r>
              <a:rPr lang="en-GB" altLang="en-US" sz="2200" dirty="0"/>
              <a:t> </a:t>
            </a:r>
          </a:p>
          <a:p>
            <a:endParaRPr lang="en-GB" sz="2200" dirty="0"/>
          </a:p>
          <a:p>
            <a:endParaRPr lang="en-GB" sz="2200" dirty="0"/>
          </a:p>
          <a:p>
            <a:endParaRPr lang="en-GB" sz="2200" dirty="0"/>
          </a:p>
        </p:txBody>
      </p:sp>
      <p:sp>
        <p:nvSpPr>
          <p:cNvPr id="3" name="Title 2">
            <a:extLst>
              <a:ext uri="{FF2B5EF4-FFF2-40B4-BE49-F238E27FC236}">
                <a16:creationId xmlns:a16="http://schemas.microsoft.com/office/drawing/2014/main" id="{700FA833-D4A8-4D6D-B14C-9FDE2E65FBB1}"/>
              </a:ext>
            </a:extLst>
          </p:cNvPr>
          <p:cNvSpPr>
            <a:spLocks noGrp="1"/>
          </p:cNvSpPr>
          <p:nvPr>
            <p:ph type="title"/>
          </p:nvPr>
        </p:nvSpPr>
        <p:spPr/>
        <p:txBody>
          <a:bodyPr/>
          <a:lstStyle/>
          <a:p>
            <a:r>
              <a:rPr lang="en-GB" dirty="0"/>
              <a:t>Big question</a:t>
            </a:r>
          </a:p>
        </p:txBody>
      </p:sp>
    </p:spTree>
    <p:extLst>
      <p:ext uri="{BB962C8B-B14F-4D97-AF65-F5344CB8AC3E}">
        <p14:creationId xmlns:p14="http://schemas.microsoft.com/office/powerpoint/2010/main" val="101410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268761"/>
            <a:ext cx="7408862" cy="4857403"/>
          </a:xfrm>
        </p:spPr>
        <p:txBody>
          <a:bodyPr/>
          <a:lstStyle/>
          <a:p>
            <a:r>
              <a:rPr lang="en-GB" sz="2000" dirty="0"/>
              <a:t>The world is highly unequal. The World’s per capita GDP in the current price is $10,191 (in 2016)</a:t>
            </a:r>
          </a:p>
          <a:p>
            <a:endParaRPr lang="en-GB" sz="2000" dirty="0"/>
          </a:p>
          <a:p>
            <a:r>
              <a:rPr lang="en-GB" sz="2000" dirty="0"/>
              <a:t>Switzerland’s per capita GDP (2016) is $75,726 (in current US dollar), whereas its not very distant neighbour Serbia’s per capita GDP (2016) is $5,500 (less than 10% of Switzerland’s)</a:t>
            </a:r>
          </a:p>
          <a:p>
            <a:endParaRPr lang="en-GB" sz="2000" dirty="0"/>
          </a:p>
          <a:p>
            <a:r>
              <a:rPr lang="en-GB" sz="2000" dirty="0"/>
              <a:t>US per capita GDP is $52,149 (in 2016), while not very far from the US, Haiti earns a meagre $726. </a:t>
            </a:r>
          </a:p>
          <a:p>
            <a:endParaRPr lang="en-GB" sz="2000" dirty="0"/>
          </a:p>
          <a:p>
            <a:r>
              <a:rPr lang="en-GB" sz="2000" dirty="0"/>
              <a:t>It is an irony that Haiti once (centuries ago) was the richest country in that region (much richer than the US).  </a:t>
            </a:r>
          </a:p>
        </p:txBody>
      </p:sp>
      <p:sp>
        <p:nvSpPr>
          <p:cNvPr id="3" name="Title 2"/>
          <p:cNvSpPr>
            <a:spLocks noGrp="1"/>
          </p:cNvSpPr>
          <p:nvPr>
            <p:ph type="title"/>
          </p:nvPr>
        </p:nvSpPr>
        <p:spPr>
          <a:xfrm>
            <a:off x="1981200" y="338139"/>
            <a:ext cx="8229600" cy="930622"/>
          </a:xfrm>
        </p:spPr>
        <p:txBody>
          <a:bodyPr/>
          <a:lstStyle/>
          <a:p>
            <a:r>
              <a:rPr lang="en-GB" dirty="0"/>
              <a:t>Inequality</a:t>
            </a:r>
          </a:p>
        </p:txBody>
      </p:sp>
    </p:spTree>
    <p:extLst>
      <p:ext uri="{BB962C8B-B14F-4D97-AF65-F5344CB8AC3E}">
        <p14:creationId xmlns:p14="http://schemas.microsoft.com/office/powerpoint/2010/main" val="64517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3552" y="2360638"/>
            <a:ext cx="8064896" cy="3713592"/>
          </a:xfrm>
        </p:spPr>
        <p:txBody>
          <a:bodyPr/>
          <a:lstStyle/>
          <a:p>
            <a:r>
              <a:rPr lang="en-GB" dirty="0"/>
              <a:t>There was no MDG for inequality</a:t>
            </a:r>
          </a:p>
          <a:p>
            <a:r>
              <a:rPr lang="en-GB" dirty="0"/>
              <a:t>For SDG, there is one – Goal 10</a:t>
            </a:r>
          </a:p>
          <a:p>
            <a:r>
              <a:rPr lang="en-GB" dirty="0"/>
              <a:t>There is no political consensus on inequality reduction.</a:t>
            </a:r>
          </a:p>
          <a:p>
            <a:r>
              <a:rPr lang="en-GB" dirty="0"/>
              <a:t>Populist programmes (such as </a:t>
            </a:r>
            <a:r>
              <a:rPr lang="en-GB" i="1" dirty="0"/>
              <a:t>Trumpism</a:t>
            </a:r>
            <a:r>
              <a:rPr lang="en-GB" dirty="0"/>
              <a:t> in America) DO talk about inequality, but are unclear about HOW to reduce it and up </a:t>
            </a:r>
            <a:r>
              <a:rPr lang="en-GB" u="sng" dirty="0"/>
              <a:t>to what extent </a:t>
            </a:r>
            <a:r>
              <a:rPr lang="en-GB" dirty="0"/>
              <a:t>it is to be reduced. </a:t>
            </a:r>
          </a:p>
          <a:p>
            <a:endParaRPr lang="en-GB" dirty="0"/>
          </a:p>
          <a:p>
            <a:pPr lvl="1"/>
            <a:r>
              <a:rPr lang="en-GB" u="sng" dirty="0"/>
              <a:t>Inequality within country </a:t>
            </a:r>
            <a:r>
              <a:rPr lang="en-GB" dirty="0"/>
              <a:t>(its undesirability is generally agreed upon, but minorities tend to be excluded)</a:t>
            </a:r>
          </a:p>
          <a:p>
            <a:pPr lvl="1"/>
            <a:r>
              <a:rPr lang="en-GB" u="sng" dirty="0"/>
              <a:t>Inequality across countries </a:t>
            </a:r>
            <a:r>
              <a:rPr lang="en-GB" dirty="0"/>
              <a:t>(hardly any consensus)</a:t>
            </a:r>
          </a:p>
        </p:txBody>
      </p:sp>
      <p:sp>
        <p:nvSpPr>
          <p:cNvPr id="3" name="Title 2"/>
          <p:cNvSpPr>
            <a:spLocks noGrp="1"/>
          </p:cNvSpPr>
          <p:nvPr>
            <p:ph type="title"/>
          </p:nvPr>
        </p:nvSpPr>
        <p:spPr/>
        <p:txBody>
          <a:bodyPr/>
          <a:lstStyle/>
          <a:p>
            <a:r>
              <a:rPr lang="en-GB" dirty="0"/>
              <a:t>Any UN initiative on reducing inequality?</a:t>
            </a:r>
          </a:p>
        </p:txBody>
      </p:sp>
    </p:spTree>
    <p:extLst>
      <p:ext uri="{BB962C8B-B14F-4D97-AF65-F5344CB8AC3E}">
        <p14:creationId xmlns:p14="http://schemas.microsoft.com/office/powerpoint/2010/main" val="283322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628802"/>
            <a:ext cx="7408862" cy="3635530"/>
          </a:xfrm>
        </p:spPr>
        <p:txBody>
          <a:bodyPr>
            <a:normAutofit/>
          </a:bodyPr>
          <a:lstStyle/>
          <a:p>
            <a:r>
              <a:rPr lang="en-GB" sz="2200" dirty="0"/>
              <a:t>1. Unequal access to ‘private goods’ (such as food, other consumption goods and services , </a:t>
            </a:r>
            <a:r>
              <a:rPr lang="en-GB" sz="2200" u="sng" dirty="0"/>
              <a:t>health care </a:t>
            </a:r>
            <a:r>
              <a:rPr lang="en-GB" sz="2200" dirty="0"/>
              <a:t>and </a:t>
            </a:r>
            <a:r>
              <a:rPr lang="en-GB" sz="2200" u="sng" dirty="0"/>
              <a:t>higher education</a:t>
            </a:r>
            <a:r>
              <a:rPr lang="en-GB" sz="2200" dirty="0"/>
              <a:t>)</a:t>
            </a:r>
          </a:p>
          <a:p>
            <a:endParaRPr lang="en-GB" sz="2200" dirty="0"/>
          </a:p>
          <a:p>
            <a:r>
              <a:rPr lang="en-GB" sz="2200" dirty="0"/>
              <a:t>2. Unequal access to nutrition, health care and education will transmit inequality and ‘relative poverty’ across generations. Eventually, it will hurt growth and talents will remain unutilised, and scarce resources will be ‘misdirected’ to less talented people. </a:t>
            </a:r>
          </a:p>
        </p:txBody>
      </p:sp>
      <p:sp>
        <p:nvSpPr>
          <p:cNvPr id="3" name="Title 2"/>
          <p:cNvSpPr>
            <a:spLocks noGrp="1"/>
          </p:cNvSpPr>
          <p:nvPr>
            <p:ph type="title"/>
          </p:nvPr>
        </p:nvSpPr>
        <p:spPr>
          <a:xfrm>
            <a:off x="1981200" y="338139"/>
            <a:ext cx="8229600" cy="858614"/>
          </a:xfrm>
        </p:spPr>
        <p:txBody>
          <a:bodyPr>
            <a:normAutofit fontScale="90000"/>
          </a:bodyPr>
          <a:lstStyle/>
          <a:p>
            <a:r>
              <a:rPr lang="en-GB" sz="3600" dirty="0"/>
              <a:t>Why should we worry about inequality?</a:t>
            </a:r>
          </a:p>
        </p:txBody>
      </p:sp>
    </p:spTree>
    <p:extLst>
      <p:ext uri="{BB962C8B-B14F-4D97-AF65-F5344CB8AC3E}">
        <p14:creationId xmlns:p14="http://schemas.microsoft.com/office/powerpoint/2010/main" val="156126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628801"/>
            <a:ext cx="7408862" cy="4497363"/>
          </a:xfrm>
        </p:spPr>
        <p:txBody>
          <a:bodyPr/>
          <a:lstStyle/>
          <a:p>
            <a:r>
              <a:rPr lang="en-GB" dirty="0"/>
              <a:t>3. </a:t>
            </a:r>
            <a:r>
              <a:rPr lang="en-GB" sz="2000" dirty="0"/>
              <a:t>Theoretical economists have argued that even if a society starts with perfect equality of income distribution, but a very low level of income, then it is highly likely to end up an growth trajectory that will give high inequality and a moderate increase in income.  [Banerjee and </a:t>
            </a:r>
            <a:r>
              <a:rPr lang="en-GB" sz="2000" dirty="0" err="1"/>
              <a:t>Neuman</a:t>
            </a:r>
            <a:r>
              <a:rPr lang="en-GB" sz="2000" dirty="0"/>
              <a:t> paper] </a:t>
            </a:r>
          </a:p>
          <a:p>
            <a:endParaRPr lang="en-GB" sz="2000" dirty="0"/>
          </a:p>
          <a:p>
            <a:r>
              <a:rPr lang="en-GB" sz="2000" dirty="0"/>
              <a:t>4. High inequality tends to create huge social and political conflicts and civil wars. [ A problem often referred to as the Tunnel Effect]</a:t>
            </a:r>
          </a:p>
          <a:p>
            <a:endParaRPr lang="en-GB" sz="2000" dirty="0"/>
          </a:p>
          <a:p>
            <a:r>
              <a:rPr lang="en-GB" sz="2000" dirty="0"/>
              <a:t>5. High inequality and populist politics erode the people’s trust of the government, an ultimate threat to democracy.</a:t>
            </a:r>
          </a:p>
        </p:txBody>
      </p:sp>
      <p:sp>
        <p:nvSpPr>
          <p:cNvPr id="3" name="Title 2"/>
          <p:cNvSpPr>
            <a:spLocks noGrp="1"/>
          </p:cNvSpPr>
          <p:nvPr>
            <p:ph type="title"/>
          </p:nvPr>
        </p:nvSpPr>
        <p:spPr>
          <a:xfrm>
            <a:off x="1981200" y="338139"/>
            <a:ext cx="8229600" cy="858614"/>
          </a:xfrm>
        </p:spPr>
        <p:txBody>
          <a:bodyPr>
            <a:normAutofit fontScale="90000"/>
          </a:bodyPr>
          <a:lstStyle/>
          <a:p>
            <a:r>
              <a:rPr lang="en-GB" sz="3600" dirty="0"/>
              <a:t>Why should we worry about inequality?</a:t>
            </a:r>
          </a:p>
        </p:txBody>
      </p:sp>
    </p:spTree>
    <p:extLst>
      <p:ext uri="{BB962C8B-B14F-4D97-AF65-F5344CB8AC3E}">
        <p14:creationId xmlns:p14="http://schemas.microsoft.com/office/powerpoint/2010/main" val="340628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527916"/>
            <a:ext cx="7408862" cy="3768382"/>
          </a:xfrm>
        </p:spPr>
        <p:txBody>
          <a:bodyPr>
            <a:normAutofit/>
          </a:bodyPr>
          <a:lstStyle/>
          <a:p>
            <a:r>
              <a:rPr lang="en-GB" sz="2200" dirty="0"/>
              <a:t>Within country inequality can be measured in a variety of ways [will do later]</a:t>
            </a:r>
          </a:p>
          <a:p>
            <a:pPr lvl="1"/>
            <a:r>
              <a:rPr lang="en-GB" sz="2200" dirty="0"/>
              <a:t>Economist Simon Kuznets argued and it is generally accepted as valid (but its robustness is in question) that inequality tends to initially increase with per capita GDP/GNP, but after a point it tends to decrease </a:t>
            </a:r>
            <a:r>
              <a:rPr lang="en-GB" sz="2200" dirty="0">
                <a:sym typeface="Wingdings" panose="05000000000000000000" pitchFamily="2" charset="2"/>
              </a:rPr>
              <a:t> INVERTED U-HYPOTHESIS</a:t>
            </a:r>
          </a:p>
          <a:p>
            <a:pPr lvl="1"/>
            <a:r>
              <a:rPr lang="en-GB" sz="2200" dirty="0">
                <a:sym typeface="Wingdings" panose="05000000000000000000" pitchFamily="2" charset="2"/>
              </a:rPr>
              <a:t>This is a point now contested by many, notably Thomas Piketty in his best selling book “Capital (in the Twenty First Century)”</a:t>
            </a:r>
            <a:r>
              <a:rPr lang="en-GB" sz="2200" dirty="0"/>
              <a:t> </a:t>
            </a:r>
          </a:p>
        </p:txBody>
      </p:sp>
      <p:sp>
        <p:nvSpPr>
          <p:cNvPr id="3" name="Title 2"/>
          <p:cNvSpPr>
            <a:spLocks noGrp="1"/>
          </p:cNvSpPr>
          <p:nvPr>
            <p:ph type="title"/>
          </p:nvPr>
        </p:nvSpPr>
        <p:spPr/>
        <p:txBody>
          <a:bodyPr/>
          <a:lstStyle/>
          <a:p>
            <a:r>
              <a:rPr lang="en-GB" dirty="0"/>
              <a:t>How to study inequality?</a:t>
            </a:r>
          </a:p>
        </p:txBody>
      </p:sp>
    </p:spTree>
    <p:extLst>
      <p:ext uri="{BB962C8B-B14F-4D97-AF65-F5344CB8AC3E}">
        <p14:creationId xmlns:p14="http://schemas.microsoft.com/office/powerpoint/2010/main" val="235635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dirty="0"/>
              <a:t>Kuznets’s Inverted-U hypothesis</a:t>
            </a:r>
          </a:p>
        </p:txBody>
      </p:sp>
      <p:sp>
        <p:nvSpPr>
          <p:cNvPr id="25604" name="Line 4"/>
          <p:cNvSpPr>
            <a:spLocks noChangeShapeType="1"/>
          </p:cNvSpPr>
          <p:nvPr/>
        </p:nvSpPr>
        <p:spPr bwMode="auto">
          <a:xfrm>
            <a:off x="3935413" y="2565401"/>
            <a:ext cx="0" cy="2232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5" name="Line 5"/>
          <p:cNvSpPr>
            <a:spLocks noChangeShapeType="1"/>
          </p:cNvSpPr>
          <p:nvPr/>
        </p:nvSpPr>
        <p:spPr bwMode="auto">
          <a:xfrm>
            <a:off x="3935413" y="4797425"/>
            <a:ext cx="3097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6" name="Freeform 6"/>
          <p:cNvSpPr>
            <a:spLocks/>
          </p:cNvSpPr>
          <p:nvPr/>
        </p:nvSpPr>
        <p:spPr bwMode="auto">
          <a:xfrm>
            <a:off x="4224338" y="3238501"/>
            <a:ext cx="2735262" cy="1198563"/>
          </a:xfrm>
          <a:custGeom>
            <a:avLst/>
            <a:gdLst>
              <a:gd name="T0" fmla="*/ 0 w 1723"/>
              <a:gd name="T1" fmla="*/ 1902719735 h 755"/>
              <a:gd name="T2" fmla="*/ 970259307 w 1723"/>
              <a:gd name="T3" fmla="*/ 778729346 h 755"/>
              <a:gd name="T4" fmla="*/ 1907757392 w 1723"/>
              <a:gd name="T5" fmla="*/ 100806284 h 755"/>
              <a:gd name="T6" fmla="*/ 2147483647 w 1723"/>
              <a:gd name="T7" fmla="*/ 166330378 h 755"/>
              <a:gd name="T8" fmla="*/ 2147483647 w 1723"/>
              <a:gd name="T9" fmla="*/ 1020664568 h 755"/>
              <a:gd name="T10" fmla="*/ 2147483647 w 1723"/>
              <a:gd name="T11" fmla="*/ 1789311899 h 755"/>
              <a:gd name="T12" fmla="*/ 0 60000 65536"/>
              <a:gd name="T13" fmla="*/ 0 60000 65536"/>
              <a:gd name="T14" fmla="*/ 0 60000 65536"/>
              <a:gd name="T15" fmla="*/ 0 60000 65536"/>
              <a:gd name="T16" fmla="*/ 0 60000 65536"/>
              <a:gd name="T17" fmla="*/ 0 60000 65536"/>
              <a:gd name="T18" fmla="*/ 0 w 1723"/>
              <a:gd name="T19" fmla="*/ 0 h 755"/>
              <a:gd name="T20" fmla="*/ 1723 w 1723"/>
              <a:gd name="T21" fmla="*/ 755 h 755"/>
            </a:gdLst>
            <a:ahLst/>
            <a:cxnLst>
              <a:cxn ang="T12">
                <a:pos x="T0" y="T1"/>
              </a:cxn>
              <a:cxn ang="T13">
                <a:pos x="T2" y="T3"/>
              </a:cxn>
              <a:cxn ang="T14">
                <a:pos x="T4" y="T5"/>
              </a:cxn>
              <a:cxn ang="T15">
                <a:pos x="T6" y="T7"/>
              </a:cxn>
              <a:cxn ang="T16">
                <a:pos x="T8" y="T9"/>
              </a:cxn>
              <a:cxn ang="T17">
                <a:pos x="T10" y="T11"/>
              </a:cxn>
            </a:cxnLst>
            <a:rect l="T18" t="T19" r="T20" b="T21"/>
            <a:pathLst>
              <a:path w="1723" h="755">
                <a:moveTo>
                  <a:pt x="0" y="755"/>
                </a:moveTo>
                <a:cubicBezTo>
                  <a:pt x="64" y="681"/>
                  <a:pt x="259" y="428"/>
                  <a:pt x="385" y="309"/>
                </a:cubicBezTo>
                <a:cubicBezTo>
                  <a:pt x="511" y="190"/>
                  <a:pt x="638" y="80"/>
                  <a:pt x="757" y="40"/>
                </a:cubicBezTo>
                <a:cubicBezTo>
                  <a:pt x="876" y="0"/>
                  <a:pt x="977" y="5"/>
                  <a:pt x="1102" y="66"/>
                </a:cubicBezTo>
                <a:cubicBezTo>
                  <a:pt x="1227" y="127"/>
                  <a:pt x="1401" y="298"/>
                  <a:pt x="1505" y="405"/>
                </a:cubicBezTo>
                <a:cubicBezTo>
                  <a:pt x="1609" y="512"/>
                  <a:pt x="1678" y="647"/>
                  <a:pt x="1723" y="710"/>
                </a:cubicBezTo>
              </a:path>
            </a:pathLst>
          </a:custGeom>
          <a:noFill/>
          <a:ln w="28575">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07" name="Text Box 7"/>
          <p:cNvSpPr txBox="1">
            <a:spLocks noChangeArrowheads="1"/>
          </p:cNvSpPr>
          <p:nvPr/>
        </p:nvSpPr>
        <p:spPr bwMode="auto">
          <a:xfrm>
            <a:off x="7156451" y="4600575"/>
            <a:ext cx="178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Per capita GNP</a:t>
            </a:r>
          </a:p>
        </p:txBody>
      </p:sp>
      <p:sp>
        <p:nvSpPr>
          <p:cNvPr id="25608" name="Text Box 8"/>
          <p:cNvSpPr txBox="1">
            <a:spLocks noChangeArrowheads="1"/>
          </p:cNvSpPr>
          <p:nvPr/>
        </p:nvSpPr>
        <p:spPr bwMode="auto">
          <a:xfrm>
            <a:off x="2082756" y="2565401"/>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Gini Coefficient</a:t>
            </a:r>
          </a:p>
        </p:txBody>
      </p:sp>
    </p:spTree>
    <p:extLst>
      <p:ext uri="{BB962C8B-B14F-4D97-AF65-F5344CB8AC3E}">
        <p14:creationId xmlns:p14="http://schemas.microsoft.com/office/powerpoint/2010/main" val="306223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2600" dirty="0"/>
          </a:p>
          <a:p>
            <a:r>
              <a:rPr lang="en-GB" sz="2600" dirty="0"/>
              <a:t>Poverty</a:t>
            </a:r>
          </a:p>
          <a:p>
            <a:endParaRPr lang="en-GB" sz="2600" dirty="0"/>
          </a:p>
          <a:p>
            <a:r>
              <a:rPr lang="en-GB" sz="2600" dirty="0"/>
              <a:t>Inequality</a:t>
            </a:r>
          </a:p>
        </p:txBody>
      </p:sp>
      <p:sp>
        <p:nvSpPr>
          <p:cNvPr id="3" name="Title 2"/>
          <p:cNvSpPr>
            <a:spLocks noGrp="1"/>
          </p:cNvSpPr>
          <p:nvPr>
            <p:ph type="title"/>
          </p:nvPr>
        </p:nvSpPr>
        <p:spPr/>
        <p:txBody>
          <a:bodyPr>
            <a:normAutofit/>
          </a:bodyPr>
          <a:lstStyle/>
          <a:p>
            <a:r>
              <a:rPr lang="en-GB" sz="2600" dirty="0"/>
              <a:t>Two central problems of development economics</a:t>
            </a:r>
          </a:p>
        </p:txBody>
      </p:sp>
    </p:spTree>
    <p:extLst>
      <p:ext uri="{BB962C8B-B14F-4D97-AF65-F5344CB8AC3E}">
        <p14:creationId xmlns:p14="http://schemas.microsoft.com/office/powerpoint/2010/main" val="192214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Piketty Fig 1 (US)</a:t>
            </a:r>
          </a:p>
        </p:txBody>
      </p:sp>
      <p:pic>
        <p:nvPicPr>
          <p:cNvPr id="1026" name="Picture 2" descr="C:\Bibhas's files\Durham teaching and other documents\MA Development Economics\Development 2019\2018 slides\Figure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0927" y="2322983"/>
            <a:ext cx="6750146" cy="357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8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Piketty Fig 2 (Europe)</a:t>
            </a:r>
          </a:p>
        </p:txBody>
      </p:sp>
      <p:pic>
        <p:nvPicPr>
          <p:cNvPr id="2050" name="Picture 2" descr="C:\Bibhas's files\Durham teaching and other documents\MA Development Economics\Development 2019\2018 slides\Figure 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0807" y="2357460"/>
            <a:ext cx="6550385" cy="353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6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GB" sz="3000" dirty="0"/>
              <a:t>Possible reasons for conflicts in a growing economy (Tunnel Effect) </a:t>
            </a:r>
          </a:p>
        </p:txBody>
      </p:sp>
      <p:sp>
        <p:nvSpPr>
          <p:cNvPr id="27651" name="Rectangle 3"/>
          <p:cNvSpPr>
            <a:spLocks noGrp="1" noChangeArrowheads="1"/>
          </p:cNvSpPr>
          <p:nvPr>
            <p:ph idx="1"/>
          </p:nvPr>
        </p:nvSpPr>
        <p:spPr/>
        <p:txBody>
          <a:bodyPr>
            <a:normAutofit/>
          </a:bodyPr>
          <a:lstStyle/>
          <a:p>
            <a:pPr eaLnBrk="1" hangingPunct="1">
              <a:lnSpc>
                <a:spcPct val="80000"/>
              </a:lnSpc>
            </a:pPr>
            <a:r>
              <a:rPr lang="en-GB" sz="2400" dirty="0"/>
              <a:t>As the growth process gathers momentum, not all groups are pulled up at the same time.</a:t>
            </a:r>
          </a:p>
          <a:p>
            <a:pPr eaLnBrk="1" hangingPunct="1">
              <a:lnSpc>
                <a:spcPct val="80000"/>
              </a:lnSpc>
            </a:pPr>
            <a:endParaRPr lang="en-GB" sz="2400" dirty="0"/>
          </a:p>
          <a:p>
            <a:pPr eaLnBrk="1" hangingPunct="1">
              <a:lnSpc>
                <a:spcPct val="80000"/>
              </a:lnSpc>
            </a:pPr>
            <a:r>
              <a:rPr lang="en-GB" sz="2400" dirty="0"/>
              <a:t>Groups that can be quickly pulled out of poverty, will be pulled first. </a:t>
            </a:r>
            <a:r>
              <a:rPr lang="en-GB" sz="2400" u="sng" dirty="0"/>
              <a:t>Groups that are most difficult to come out of poverty, will be the last one to be pulled up</a:t>
            </a:r>
            <a:r>
              <a:rPr lang="en-GB" sz="2400" dirty="0"/>
              <a:t>.</a:t>
            </a:r>
          </a:p>
          <a:p>
            <a:pPr eaLnBrk="1" hangingPunct="1">
              <a:lnSpc>
                <a:spcPct val="80000"/>
              </a:lnSpc>
            </a:pPr>
            <a:endParaRPr lang="en-GB" sz="2400" dirty="0"/>
          </a:p>
          <a:p>
            <a:pPr eaLnBrk="1" hangingPunct="1">
              <a:lnSpc>
                <a:spcPct val="80000"/>
              </a:lnSpc>
            </a:pPr>
            <a:r>
              <a:rPr lang="en-GB" sz="2400" dirty="0"/>
              <a:t>Market follows this procedure.</a:t>
            </a:r>
          </a:p>
        </p:txBody>
      </p:sp>
    </p:spTree>
    <p:extLst>
      <p:ext uri="{BB962C8B-B14F-4D97-AF65-F5344CB8AC3E}">
        <p14:creationId xmlns:p14="http://schemas.microsoft.com/office/powerpoint/2010/main" val="9547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942556" y="2297114"/>
            <a:ext cx="4286250" cy="3248025"/>
          </a:xfrm>
        </p:spPr>
      </p:pic>
      <p:sp>
        <p:nvSpPr>
          <p:cNvPr id="26627" name="TextBox 1"/>
          <p:cNvSpPr txBox="1">
            <a:spLocks noChangeArrowheads="1"/>
          </p:cNvSpPr>
          <p:nvPr/>
        </p:nvSpPr>
        <p:spPr bwMode="auto">
          <a:xfrm>
            <a:off x="2567608" y="836713"/>
            <a:ext cx="690445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800" b="1" dirty="0"/>
              <a:t>Tunnel effect</a:t>
            </a:r>
          </a:p>
          <a:p>
            <a:pPr eaLnBrk="1" hangingPunct="1"/>
            <a:r>
              <a:rPr lang="en-GB" sz="2000" dirty="0"/>
              <a:t> In a traffic gridlock when cars in one lane start moving,</a:t>
            </a:r>
          </a:p>
          <a:p>
            <a:pPr eaLnBrk="1" hangingPunct="1"/>
            <a:r>
              <a:rPr lang="en-GB" sz="2000" dirty="0"/>
              <a:t>but not in others, impatience may set in causing </a:t>
            </a:r>
            <a:r>
              <a:rPr lang="en-GB" sz="2000" b="1" dirty="0"/>
              <a:t>road rage</a:t>
            </a:r>
            <a:r>
              <a:rPr lang="en-GB" sz="2000" dirty="0"/>
              <a:t> </a:t>
            </a:r>
          </a:p>
        </p:txBody>
      </p:sp>
    </p:spTree>
    <p:extLst>
      <p:ext uri="{BB962C8B-B14F-4D97-AF65-F5344CB8AC3E}">
        <p14:creationId xmlns:p14="http://schemas.microsoft.com/office/powerpoint/2010/main" val="230109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7569" y="764705"/>
            <a:ext cx="7128841" cy="936105"/>
          </a:xfrm>
        </p:spPr>
        <p:txBody>
          <a:bodyPr>
            <a:normAutofit fontScale="90000"/>
          </a:bodyPr>
          <a:lstStyle/>
          <a:p>
            <a:pPr>
              <a:defRPr/>
            </a:pPr>
            <a:r>
              <a:rPr lang="en-GB" dirty="0"/>
              <a:t>Tunnel effect: Intolerance of inequality</a:t>
            </a:r>
          </a:p>
        </p:txBody>
      </p:sp>
      <p:sp>
        <p:nvSpPr>
          <p:cNvPr id="18435" name="Rectangle 3"/>
          <p:cNvSpPr>
            <a:spLocks noGrp="1" noChangeArrowheads="1"/>
          </p:cNvSpPr>
          <p:nvPr>
            <p:ph idx="1"/>
          </p:nvPr>
        </p:nvSpPr>
        <p:spPr>
          <a:xfrm>
            <a:off x="2567608" y="2132856"/>
            <a:ext cx="7056784" cy="4032448"/>
          </a:xfrm>
        </p:spPr>
        <p:txBody>
          <a:bodyPr>
            <a:normAutofit/>
          </a:bodyPr>
          <a:lstStyle/>
          <a:p>
            <a:pPr eaLnBrk="1" hangingPunct="1">
              <a:lnSpc>
                <a:spcPct val="80000"/>
              </a:lnSpc>
            </a:pPr>
            <a:r>
              <a:rPr lang="en-GB" sz="2400" dirty="0"/>
              <a:t>If a society is less tolerant of inequality, its growth process may be reversed with increased inequality. </a:t>
            </a:r>
          </a:p>
          <a:p>
            <a:pPr eaLnBrk="1" hangingPunct="1">
              <a:lnSpc>
                <a:spcPct val="80000"/>
              </a:lnSpc>
            </a:pPr>
            <a:endParaRPr lang="en-GB" sz="2400" dirty="0"/>
          </a:p>
          <a:p>
            <a:pPr eaLnBrk="1" hangingPunct="1">
              <a:lnSpc>
                <a:spcPct val="80000"/>
              </a:lnSpc>
            </a:pPr>
            <a:r>
              <a:rPr lang="en-GB" sz="2400" dirty="0"/>
              <a:t>On the other hand, a society more tolerant of inequality will have greater growth and….</a:t>
            </a:r>
          </a:p>
          <a:p>
            <a:pPr eaLnBrk="1" hangingPunct="1">
              <a:lnSpc>
                <a:spcPct val="80000"/>
              </a:lnSpc>
            </a:pPr>
            <a:endParaRPr lang="en-GB" sz="2400" dirty="0"/>
          </a:p>
          <a:p>
            <a:pPr eaLnBrk="1" hangingPunct="1">
              <a:lnSpc>
                <a:spcPct val="80000"/>
              </a:lnSpc>
            </a:pPr>
            <a:r>
              <a:rPr lang="en-GB" dirty="0"/>
              <a:t>And Kuznets would have argued </a:t>
            </a:r>
            <a:r>
              <a:rPr lang="en-GB" sz="2400" dirty="0"/>
              <a:t> that </a:t>
            </a:r>
            <a:r>
              <a:rPr lang="en-GB" dirty="0"/>
              <a:t>it will </a:t>
            </a:r>
            <a:r>
              <a:rPr lang="en-GB" sz="2400" dirty="0"/>
              <a:t>eventually will have less inequality, due to growth.</a:t>
            </a:r>
          </a:p>
          <a:p>
            <a:pPr eaLnBrk="1" hangingPunct="1">
              <a:lnSpc>
                <a:spcPct val="80000"/>
              </a:lnSpc>
            </a:pPr>
            <a:endParaRPr lang="en-GB" dirty="0"/>
          </a:p>
          <a:p>
            <a:pPr eaLnBrk="1" hangingPunct="1">
              <a:lnSpc>
                <a:spcPct val="80000"/>
              </a:lnSpc>
            </a:pPr>
            <a:r>
              <a:rPr lang="en-GB" sz="2400" u="sng" dirty="0"/>
              <a:t>But the last point is debatable</a:t>
            </a:r>
            <a:r>
              <a:rPr lang="en-GB" sz="2400" dirty="0"/>
              <a:t>.</a:t>
            </a:r>
          </a:p>
          <a:p>
            <a:pPr eaLnBrk="1" hangingPunct="1">
              <a:lnSpc>
                <a:spcPct val="80000"/>
              </a:lnSpc>
            </a:pPr>
            <a:endParaRPr lang="en-GB" sz="2400" dirty="0"/>
          </a:p>
        </p:txBody>
      </p:sp>
    </p:spTree>
    <p:extLst>
      <p:ext uri="{BB962C8B-B14F-4D97-AF65-F5344CB8AC3E}">
        <p14:creationId xmlns:p14="http://schemas.microsoft.com/office/powerpoint/2010/main" val="3183520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500"/>
                                        <p:tgtEl>
                                          <p:spTgt spid="18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fade">
                                      <p:cBhvr>
                                        <p:cTn id="22"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188641"/>
            <a:ext cx="6717337" cy="1584177"/>
          </a:xfrm>
        </p:spPr>
        <p:txBody>
          <a:bodyPr/>
          <a:lstStyle/>
          <a:p>
            <a:r>
              <a:rPr lang="en-GB" dirty="0"/>
              <a:t>Inequality and breakdown of trust on state</a:t>
            </a:r>
          </a:p>
        </p:txBody>
      </p:sp>
      <p:sp>
        <p:nvSpPr>
          <p:cNvPr id="3" name="Content Placeholder 2"/>
          <p:cNvSpPr>
            <a:spLocks noGrp="1"/>
          </p:cNvSpPr>
          <p:nvPr>
            <p:ph idx="1"/>
          </p:nvPr>
        </p:nvSpPr>
        <p:spPr>
          <a:xfrm>
            <a:off x="1991544" y="2060848"/>
            <a:ext cx="4896544" cy="4248472"/>
          </a:xfrm>
        </p:spPr>
        <p:txBody>
          <a:bodyPr>
            <a:normAutofit/>
          </a:bodyPr>
          <a:lstStyle/>
          <a:p>
            <a:r>
              <a:rPr lang="en-GB" b="1" dirty="0"/>
              <a:t>Inequality can lead to radical ideologies, which create deep cleavage, and possibly revolution</a:t>
            </a:r>
          </a:p>
          <a:p>
            <a:endParaRPr lang="en-GB" dirty="0"/>
          </a:p>
          <a:p>
            <a:r>
              <a:rPr lang="en-GB" b="1" dirty="0"/>
              <a:t>Karl Marx</a:t>
            </a:r>
            <a:r>
              <a:rPr lang="en-GB" dirty="0"/>
              <a:t>: Rich-Poor conflict (or Have and Have-not class struggle) may lead to a violent revolution.</a:t>
            </a:r>
          </a:p>
          <a:p>
            <a:endParaRPr lang="en-GB" dirty="0"/>
          </a:p>
          <a:p>
            <a:r>
              <a:rPr lang="en-GB" dirty="0"/>
              <a:t>Violent conflicts can happen in both stagnant and growing economies  </a:t>
            </a: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H4AfgMBIgACEQEDEQH/xAAcAAACAwEBAQEAAAAAAAAAAAAEBQMGBwIBAAj/xAA3EAABAwIEBAQDCAICAwAAAAABAgMRAAQFEiExBhNBUSJhcYEykaEHFCNSscHR8ELhJPEVFjP/xAAVAQEBAAAAAAAAAAAAAAAAAAAAAf/EABURAQEAAAAAAAAAAAAAAAAAAAAR/9oADAMBAAIRAxEAPwDtSIB06RXBSRudP0qbMCddhuDUSyc8q0E9BQeLRm1k+WlBq37UcSEpMkHsZoFfxK0nX5VIOHFAa7e/lQzjRK5GZQ/NBpjYWyb65LQKioCSUDb1q72GFWSG8haTLnxhUhW1UZuLS5cBLVu4sECITQq0ONBK1trSkyBmTE1tlvZ26R4UJEiDXFzgeHXbHJdZbU3vlIoMUS7MQQdNq8CwY8RHlWnXXAuGDMq2ZcSZ2CyoRSK94Avgp1dohLiI8OZYTlM+dEU1ROhma6zA7Gf4rrErO6w9/k3jRbcGwG0eRqBBkaq06UHZISRBy7611mITA9qjUoFQJ+Z61KkApH5QdPWg5QAtWUkn1rhZjbaugCCRMwDFeODvPp0oLeEjMdOtQuwNUCfWiXICDuD2oZzbymZoIVKB1EedcobckjlgyBBUYB7Adz86kTb/ABFUJR1VrMfvTjh/DWjc859Sl5TmQTolKf56UB2BYEq3Y5zjbKCNVKUJVHYmd6Y2lu/enNYNptbefjUgEujumDt61M/ilqq1KURkKigJ/MRRli/KErGntQT2mG8oj8Va9IJcMk0xSyiNADAivG4COlTI+ERQQLtgQQkqTPY1GhpaLgofUFsr0TI1nz0otR66RX0hQKVDegpnH3D67vC1qtmhna/E8CZJiseSsEJ/L371+knNUZZIPQ1iXHWEJw/GXFW6PC548oEBJJ1/Wiq4CokSdTsKJRqmAAddaDbJHhI1PTtRIJUmQeu9B3I5pAVMHbSYr1xKgkEaefSuUaRlJA/epXZUASiJ6TRFydbSomSnyk6UM+2EkBWqZ0I6mpXpzaxPUVC6DopUZQd5G1AKu7bRcJRcNhcmIIkbaDy/1VkWc1ryrZSAtRMNtBKSr+yaqd0ltt5tzNoVyUzuOmlWzgwNLsnH3yAsLKS84IHoJ6f3rQIcWfVhTdhaqcK3RcqkwNdpPzVV+whOdhBUYJEkHvWTcYYqq0xdVypz7yizyFIyhKfEYj5J386EuuNLhbKLu1x21tXUnMi0KFrM+ZAge5oN+AAnxCIqVCs2229ZJwX9oOKcS36MLNq23clpSucg+BcRuCRHtNA49xtxHhmKHCsS5doc4HMaZLpKe6QImitoWZkTUReDep96oWAcbYQuyaTb48L15ZygXLJaUpe+UaAT6VarO8TiDPwKGYawIiiGTbqluEpjL3BofE8Ns8VZy3rYWYIzDQ0tsr5bDTjdwtKiyvKlaY8aQJn11pqxcNOgqzJUCJKRuKDJOLuEl4OhVxaklgqhWdzN6dNKrbSoEfStjxlLXOUw/DjT4KSlQ0INZBfMG0vH7YiC2vLM7jv9aKjSsJgA9a7UvxHMraof8ompYGUE60F6WEyIGvc0K8kToFQe1ELJUmN+8frQ5UVKOVWmoiaIFubIKuGw4A0EpJ5kZgD2J856a6UfYou22UW7Nul23SrmHOdZ2mKWYkf+C22lSSSqNZ6n4v73phh+IcttNulZK3FeIgGV+3mZM7aUFb4maTjOPNYW6oNDLlKkiPMeupNWzhrgVrC2Ty3lNKVBICEqkjqCqapePOOM8SMXxQoJaykSNTrBOupnz7VpTnEtmnDkqdf+7kgA5txOmg60UZgOD2TWOKubZKTcNN5FqjXUzTvE8IssQKBcAJeSqW3BoZ3rC08bY5gXFF/d2CHbjD0kt8p4QIiRr31+tW7hbj++xK+dtOJuWw0542Q20QpJBkSZ6R2ojR2cItxbG3ft0OtkapWAoGoORa4Uzkt0BtCRJAGkVDg+PtXbi7UvocWgHKtOmcAkH5Ea17jSyu0WlDfMKwRlBHb1oKvfYghm7ZatChp9WUrQ8NcpkCPff2pndXD1vZNKaLcIAzBOkjyjbSky7K3RYtreSVBtASqQQWzvMd/Eah++rtFm0eukugqCUuJVASneII12oGZxZTwcByqglTaDvAEjz3T8iKofET7d1cs3KIDikQ6k7hQP9HtRGKYmpF27yH3W0oAidNFgSPOaQ3SytwySQDCZOyegor0KAPvX3MAQBtXJPhPrXKiI2ig0FyQiE+eoNCgnMBPTWKKdSUpHYDahzqoHWI2FEdIbLh0AEdeoFF2TibJpbrjZlSihC1O5ZHlHXT/dBt5loWhsgTpJGnv9KLYRcXjzjDrKShKcqljcJkyCNdfPr50CPizE1c4ABbAyglSUgZhO0/ljb1NZzi2POO3hUhrIlIygBZM6yJn51tGMYAzftmzYSOWAFTMwBsAffWqphn2bsuXKLi8t0qzalhTxhWvQ7/8AXnRVBwq7xbELpbFi8hhLg8RWsJQNI1J7wKluncXwW75l14lA/wD0S4l1J0jcT0kVrP8A6fhOHtuIsLZNveKBCVFwqPtH71zd/Z+5csKaQ5y21yXBG09vp8qCm8McSsLubdbrjjLzRVoCQklRzGTWmtYit5TN0wQ+0QU5Uq/zBjUzE/wfKqq99mSLS3ZcLgL7alBWVvRSTtPmKunDuGt2LS7NoFVsFGCoz6j60RI8hq8tw0+wCtSpMkghR10+X0rOsdeGG4ncWd0AUOoUnNoM5nwwTsRp/YrUzhtslaEkHNqNFHbf9RVV414bTdLcuSlSA2QqWteaI2I7jv2mgzd7KlCEc1bigkTO2m1QAHX1oh1aFNoUiAUgAwN9KgA33EaUVMBm1B0qJwKgZRI3FSJIA1612kAzqBFBf1LBBHTsetDiPHmEZus/Sun1pb1UtCNd1EClF7xNhNkmF3BfWB8LCc312+tA4YySM6dAD4uvp0p9hbCLe2U/apQp10ScokJ089z71k179oq0H/gYeEwZSt5ySPYfzTvhPj5N/ccnFjbo8IS3ygULmYHlt59KDQrR5RLbTw/FIUJGygD7d+1MWbVoS4UmQNEk7RS9iVpQ6QuFCBzRr/YFGlQDPLUo/mEAnt8qiI87yVP3DbDcAZkydSrqPTrPnTfDi6lhRX8Zg/OkhdAbJlakKBy5YlXn7U2szDCig6zCj51RK+2HS4hwbnp670PaoVaKSjNmRrKj110Iosn8RJH+Q7b6Vw7mkoIGWJjae1AUu3StQUAAFbn+aVY4+iwtHLxxCuW2kEgaz3MdgBr60wRiVrZhpt59KVOHwyd43qi/aBxOvCGWWrZxibhS3OcVZgAFfDliZIJnSNx1EhnuKNsJv1t2nLNuIU0UdUqGYT56+2lDDWR06UIcaTd3BVcmVbF7KRmjrG40ijE9TOh2jUUVzBgwJrwkgan6V0rwp0kio5A70HKXnrpR+8OFxxSSpSiZ386TXacpyiParGGPuzD4Q3CohspEwnt9arL2d3Q+BMkEq3PpQKn05lQkaDc15b/gvtrJKcpmaYN2+ZWVIq4fZvwOeJsd5t42f/GWRBe7Or6I/c+XrQXTgK+xZzBWnsaStCHSAypQgqSYykiOs/Wre4lKyEpkELkwfePTem+I4Wl1Fu0EJSkPIMAR8OoH0FRf+KWFlSVkjoDsKBOxkaShK0lMqOVIGiRJo63WHGClAJOhXKY0ncUUnDXFhMxpptSDjvHmuGbFq1ZQp2/ugYCDq22NFKP6D/VEG3GO2NowXLl9CEtkhOu/XTuN9pqt4/8AaJZsOFjDAm7eJAK0r8CQcp369fkay3GLi/xV7m3CkwgQlKBAA6e+lFs4clpLQUdxINFWfi7iBrFcIYuyl1p3xoUhTs5QopEiNJIB38+9ZzeXz15lS+4pwIJKcyiYBid/QfKrDxIgNYRbttpPMdfjKDOiUn+RS21wZTVsH7pME6gHtQLERrlSZPaiLV26ZUVNoWpA1IoyxtHr65S00ghJUACBsKfY9h6cJsgMniUnxqPSgSJvkuwMqUE9zoa+UolRBBkVJg2HuX9slLTZl0qClzAAqyM27T6E2iW2Cxap5YeuIlxQ0Jn5/KgXP8y4Wc/y/ikeJHPelCBonwgDrFPMVfFql/LOcTrSOybK7gLJBUvqdd6A/BsGuL55tphkqcdVlQAOpMa+Q61+iuHMFYwLCWLC2QIbHiXEFajuo+ppL9nPD1vh2CtXcJcff1zkapSDt89auI2oIlJOZHr+xrsI711GorqgGvLhixtXbm6XkaaTnWryrDeIcQcxXEnr24TlU7slWuRA+FPt+s1fftJxFRet8KGYNhP3h2DGfUhI+YJ+VZle3JLi0kaDeghtrcPO5UgFAPiEeVdKumjbIRcONtOoWUK5hAMDammBWhFmXFqHiVrA3o9ywt1uFLzLbk+LxJBohNhzLN+4y4l1p1u3zKWQQr4ogfSg8W/GSEg6rUYQOlWRWGJZSUWjqmkK0y7ilVnYocxJwLVKWTliNzvQS4Haowq15y0guKhInTU/90txpq44hxZFo0fAgZnlnYdh8v1ozHLoW7jCVAqTzScvTQH+aO4dZ+64cbkKlxwF11REkz0FAxssObssO5FrAIGUSY171XbrDGbd5Tt+2p2fA0z+VI61CLW8x3E3MuJP2zQMhLZIj60Zd21vgDAvLkv3zzqg3zH3CsxE7HbYUH//2Q=="/>
          <p:cNvSpPr>
            <a:spLocks noChangeAspect="1" noChangeArrowheads="1"/>
          </p:cNvSpPr>
          <p:nvPr/>
        </p:nvSpPr>
        <p:spPr bwMode="auto">
          <a:xfrm>
            <a:off x="1524000" y="-833438"/>
            <a:ext cx="1200150" cy="1200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My Documents\Various\Conflict documents\karl-mar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717" y="1916832"/>
            <a:ext cx="298762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9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But how crucial is income  inequality for violent conflicts?</a:t>
            </a:r>
          </a:p>
        </p:txBody>
      </p:sp>
      <p:sp>
        <p:nvSpPr>
          <p:cNvPr id="3" name="Content Placeholder 2"/>
          <p:cNvSpPr>
            <a:spLocks noGrp="1"/>
          </p:cNvSpPr>
          <p:nvPr>
            <p:ph idx="1"/>
          </p:nvPr>
        </p:nvSpPr>
        <p:spPr>
          <a:xfrm>
            <a:off x="2987041" y="2348880"/>
            <a:ext cx="6196405" cy="4320481"/>
          </a:xfrm>
        </p:spPr>
        <p:txBody>
          <a:bodyPr>
            <a:normAutofit/>
          </a:bodyPr>
          <a:lstStyle/>
          <a:p>
            <a:r>
              <a:rPr lang="en-GB" dirty="0"/>
              <a:t>Income inequality alone cannot explain violent conflicts?</a:t>
            </a:r>
          </a:p>
          <a:p>
            <a:endParaRPr lang="en-GB" dirty="0"/>
          </a:p>
          <a:p>
            <a:r>
              <a:rPr lang="en-GB" dirty="0"/>
              <a:t>If it could, the fault-line should be between the rich and the poor (as Marx predicted)</a:t>
            </a:r>
          </a:p>
          <a:p>
            <a:endParaRPr lang="en-GB" dirty="0"/>
          </a:p>
          <a:p>
            <a:r>
              <a:rPr lang="en-GB" dirty="0"/>
              <a:t>But we see clashes along ethnic/religious groups (Kosovo, Rwanda, Sri Lanka, Indonesia, Indian Kashmir, Chechnya, Syria).</a:t>
            </a:r>
          </a:p>
          <a:p>
            <a:endParaRPr lang="en-GB" dirty="0"/>
          </a:p>
          <a:p>
            <a:r>
              <a:rPr lang="en-GB" dirty="0"/>
              <a:t>The fault-line is not the income divide. WHY?</a:t>
            </a:r>
          </a:p>
        </p:txBody>
      </p:sp>
    </p:spTree>
    <p:extLst>
      <p:ext uri="{BB962C8B-B14F-4D97-AF65-F5344CB8AC3E}">
        <p14:creationId xmlns:p14="http://schemas.microsoft.com/office/powerpoint/2010/main" val="342962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key factors as pre-conditions for violent conflicts</a:t>
            </a:r>
          </a:p>
        </p:txBody>
      </p:sp>
      <p:sp>
        <p:nvSpPr>
          <p:cNvPr id="3" name="Content Placeholder 2"/>
          <p:cNvSpPr>
            <a:spLocks noGrp="1"/>
          </p:cNvSpPr>
          <p:nvPr>
            <p:ph idx="1"/>
          </p:nvPr>
        </p:nvSpPr>
        <p:spPr/>
        <p:txBody>
          <a:bodyPr>
            <a:normAutofit/>
          </a:bodyPr>
          <a:lstStyle/>
          <a:p>
            <a:r>
              <a:rPr lang="en-GB" dirty="0"/>
              <a:t>Economists </a:t>
            </a:r>
            <a:r>
              <a:rPr lang="en-GB" u="sng" dirty="0" err="1"/>
              <a:t>Debraj</a:t>
            </a:r>
            <a:r>
              <a:rPr lang="en-GB" u="sng" dirty="0"/>
              <a:t> Ray </a:t>
            </a:r>
            <a:r>
              <a:rPr lang="en-GB" dirty="0"/>
              <a:t>and </a:t>
            </a:r>
            <a:r>
              <a:rPr lang="en-GB" u="sng" dirty="0"/>
              <a:t>Joan Esteban </a:t>
            </a:r>
            <a:r>
              <a:rPr lang="en-GB" dirty="0"/>
              <a:t>point out three key factors for violent conflicts, which can reverse GDP growth by decades (Iraq, Afghanistan etc)</a:t>
            </a:r>
          </a:p>
          <a:p>
            <a:endParaRPr lang="en-GB" dirty="0"/>
          </a:p>
          <a:p>
            <a:r>
              <a:rPr lang="en-GB" b="1" dirty="0"/>
              <a:t>Income inequality</a:t>
            </a:r>
            <a:r>
              <a:rPr lang="en-GB" dirty="0"/>
              <a:t>, </a:t>
            </a:r>
            <a:r>
              <a:rPr lang="en-GB" b="1" dirty="0"/>
              <a:t>Fractionalization</a:t>
            </a:r>
            <a:r>
              <a:rPr lang="en-GB" dirty="0"/>
              <a:t>, </a:t>
            </a:r>
            <a:r>
              <a:rPr lang="en-GB" b="1" dirty="0"/>
              <a:t>Polarization</a:t>
            </a:r>
          </a:p>
          <a:p>
            <a:r>
              <a:rPr lang="en-GB" dirty="0"/>
              <a:t>Also important: Group cohesion and how large is the object of conflict (i.e. resources in contention)</a:t>
            </a:r>
          </a:p>
        </p:txBody>
      </p:sp>
    </p:spTree>
    <p:extLst>
      <p:ext uri="{BB962C8B-B14F-4D97-AF65-F5344CB8AC3E}">
        <p14:creationId xmlns:p14="http://schemas.microsoft.com/office/powerpoint/2010/main" val="41683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817583"/>
            <a:ext cx="6965245" cy="883226"/>
          </a:xfrm>
        </p:spPr>
        <p:txBody>
          <a:bodyPr/>
          <a:lstStyle/>
          <a:p>
            <a:r>
              <a:rPr lang="en-GB" dirty="0"/>
              <a:t>What is polarization?</a:t>
            </a:r>
          </a:p>
        </p:txBody>
      </p:sp>
      <p:sp>
        <p:nvSpPr>
          <p:cNvPr id="3" name="Content Placeholder 2"/>
          <p:cNvSpPr>
            <a:spLocks noGrp="1"/>
          </p:cNvSpPr>
          <p:nvPr>
            <p:ph idx="1"/>
          </p:nvPr>
        </p:nvSpPr>
        <p:spPr>
          <a:xfrm>
            <a:off x="2619024" y="2261514"/>
            <a:ext cx="7365409" cy="3878245"/>
          </a:xfrm>
        </p:spPr>
        <p:txBody>
          <a:bodyPr>
            <a:normAutofit/>
          </a:bodyPr>
          <a:lstStyle/>
          <a:p>
            <a:r>
              <a:rPr lang="en-GB" dirty="0"/>
              <a:t>Polarization is different from inequality, as well as fractionalization</a:t>
            </a:r>
          </a:p>
          <a:p>
            <a:endParaRPr lang="en-GB" dirty="0"/>
          </a:p>
          <a:p>
            <a:r>
              <a:rPr lang="en-GB" b="1" dirty="0"/>
              <a:t>Fractionalization:</a:t>
            </a:r>
            <a:r>
              <a:rPr lang="en-GB" dirty="0"/>
              <a:t> A measure of ethnic-linguistic-religious-cultural diversity</a:t>
            </a:r>
          </a:p>
          <a:p>
            <a:endParaRPr lang="en-GB" dirty="0"/>
          </a:p>
          <a:p>
            <a:r>
              <a:rPr lang="en-GB" b="1" dirty="0"/>
              <a:t>Polarization</a:t>
            </a:r>
            <a:r>
              <a:rPr lang="en-GB" dirty="0"/>
              <a:t> measure uses both inequality (of income and/or assets) and the </a:t>
            </a:r>
            <a:r>
              <a:rPr lang="en-GB" b="1" dirty="0"/>
              <a:t>group size</a:t>
            </a:r>
            <a:r>
              <a:rPr lang="en-GB" dirty="0"/>
              <a:t> data. Both the inter-group difference and relative group sizes are important.</a:t>
            </a:r>
          </a:p>
          <a:p>
            <a:endParaRPr lang="en-GB" dirty="0"/>
          </a:p>
        </p:txBody>
      </p:sp>
    </p:spTree>
    <p:extLst>
      <p:ext uri="{BB962C8B-B14F-4D97-AF65-F5344CB8AC3E}">
        <p14:creationId xmlns:p14="http://schemas.microsoft.com/office/powerpoint/2010/main" val="28042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817583"/>
            <a:ext cx="6965245" cy="811218"/>
          </a:xfrm>
        </p:spPr>
        <p:txBody>
          <a:bodyPr/>
          <a:lstStyle/>
          <a:p>
            <a:r>
              <a:rPr lang="en-GB" dirty="0"/>
              <a:t>Inequality vs. polarization</a:t>
            </a:r>
          </a:p>
        </p:txBody>
      </p:sp>
      <p:sp>
        <p:nvSpPr>
          <p:cNvPr id="3" name="Content Placeholder 2"/>
          <p:cNvSpPr>
            <a:spLocks noGrp="1"/>
          </p:cNvSpPr>
          <p:nvPr>
            <p:ph idx="1"/>
          </p:nvPr>
        </p:nvSpPr>
        <p:spPr>
          <a:xfrm>
            <a:off x="2987041" y="1772817"/>
            <a:ext cx="6196405" cy="3950253"/>
          </a:xfrm>
        </p:spPr>
        <p:txBody>
          <a:bodyPr/>
          <a:lstStyle/>
          <a:p>
            <a:r>
              <a:rPr lang="en-GB" dirty="0"/>
              <a:t>Consider the following income distribution: 10 people with income 1 to 10.</a:t>
            </a:r>
          </a:p>
          <a:p>
            <a:r>
              <a:rPr lang="en-GB" dirty="0"/>
              <a:t>It is unequal, </a:t>
            </a:r>
            <a:r>
              <a:rPr lang="en-GB" u="sng" dirty="0"/>
              <a:t>but not polarized</a:t>
            </a:r>
          </a:p>
          <a:p>
            <a:endParaRPr lang="en-GB" dirty="0"/>
          </a:p>
          <a:p>
            <a:endParaRPr lang="en-GB" dirty="0"/>
          </a:p>
          <a:p>
            <a:endParaRPr lang="en-GB" dirty="0"/>
          </a:p>
          <a:p>
            <a:r>
              <a:rPr lang="en-GB" dirty="0"/>
              <a:t>How about giving the first 5 people 3 each and the last 5 people 8 each?</a:t>
            </a:r>
          </a:p>
        </p:txBody>
      </p:sp>
      <p:cxnSp>
        <p:nvCxnSpPr>
          <p:cNvPr id="5" name="Straight Connector 4"/>
          <p:cNvCxnSpPr/>
          <p:nvPr/>
        </p:nvCxnSpPr>
        <p:spPr>
          <a:xfrm>
            <a:off x="4151784" y="3356992"/>
            <a:ext cx="4464496" cy="12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151784" y="321297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27848" y="321297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269145" y="3219183"/>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07968" y="322539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12024" y="321297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744072" y="3225390"/>
            <a:ext cx="0" cy="13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48128" y="321297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680176" y="321297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040216" y="3225390"/>
            <a:ext cx="0" cy="84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00256" y="3212976"/>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92125" y="3460845"/>
            <a:ext cx="301686" cy="369332"/>
          </a:xfrm>
          <a:prstGeom prst="rect">
            <a:avLst/>
          </a:prstGeom>
          <a:noFill/>
        </p:spPr>
        <p:txBody>
          <a:bodyPr wrap="none" rtlCol="0">
            <a:spAutoFit/>
          </a:bodyPr>
          <a:lstStyle/>
          <a:p>
            <a:r>
              <a:rPr lang="en-GB" dirty="0"/>
              <a:t>1</a:t>
            </a:r>
          </a:p>
        </p:txBody>
      </p:sp>
      <p:sp>
        <p:nvSpPr>
          <p:cNvPr id="29" name="TextBox 28"/>
          <p:cNvSpPr txBox="1"/>
          <p:nvPr/>
        </p:nvSpPr>
        <p:spPr>
          <a:xfrm>
            <a:off x="4574542" y="3478454"/>
            <a:ext cx="301686" cy="369332"/>
          </a:xfrm>
          <a:prstGeom prst="rect">
            <a:avLst/>
          </a:prstGeom>
          <a:noFill/>
        </p:spPr>
        <p:txBody>
          <a:bodyPr wrap="none" rtlCol="0">
            <a:spAutoFit/>
          </a:bodyPr>
          <a:lstStyle/>
          <a:p>
            <a:r>
              <a:rPr lang="en-GB" dirty="0"/>
              <a:t>2</a:t>
            </a:r>
          </a:p>
        </p:txBody>
      </p:sp>
      <p:sp>
        <p:nvSpPr>
          <p:cNvPr id="30" name="TextBox 29"/>
          <p:cNvSpPr txBox="1"/>
          <p:nvPr/>
        </p:nvSpPr>
        <p:spPr>
          <a:xfrm>
            <a:off x="5105591" y="3478454"/>
            <a:ext cx="301686" cy="369332"/>
          </a:xfrm>
          <a:prstGeom prst="rect">
            <a:avLst/>
          </a:prstGeom>
          <a:noFill/>
        </p:spPr>
        <p:txBody>
          <a:bodyPr wrap="none" rtlCol="0">
            <a:spAutoFit/>
          </a:bodyPr>
          <a:lstStyle/>
          <a:p>
            <a:r>
              <a:rPr lang="en-GB" dirty="0"/>
              <a:t>3</a:t>
            </a:r>
          </a:p>
        </p:txBody>
      </p:sp>
      <p:sp>
        <p:nvSpPr>
          <p:cNvPr id="31" name="TextBox 30"/>
          <p:cNvSpPr txBox="1"/>
          <p:nvPr/>
        </p:nvSpPr>
        <p:spPr>
          <a:xfrm>
            <a:off x="5639757" y="3453302"/>
            <a:ext cx="301686" cy="369332"/>
          </a:xfrm>
          <a:prstGeom prst="rect">
            <a:avLst/>
          </a:prstGeom>
          <a:noFill/>
        </p:spPr>
        <p:txBody>
          <a:bodyPr wrap="none" rtlCol="0">
            <a:spAutoFit/>
          </a:bodyPr>
          <a:lstStyle/>
          <a:p>
            <a:r>
              <a:rPr lang="en-GB" dirty="0"/>
              <a:t>4</a:t>
            </a:r>
          </a:p>
        </p:txBody>
      </p:sp>
      <p:sp>
        <p:nvSpPr>
          <p:cNvPr id="32" name="TextBox 31"/>
          <p:cNvSpPr txBox="1"/>
          <p:nvPr/>
        </p:nvSpPr>
        <p:spPr>
          <a:xfrm>
            <a:off x="6152365" y="3453302"/>
            <a:ext cx="301686" cy="369332"/>
          </a:xfrm>
          <a:prstGeom prst="rect">
            <a:avLst/>
          </a:prstGeom>
          <a:noFill/>
        </p:spPr>
        <p:txBody>
          <a:bodyPr wrap="none" rtlCol="0">
            <a:spAutoFit/>
          </a:bodyPr>
          <a:lstStyle/>
          <a:p>
            <a:r>
              <a:rPr lang="en-GB" dirty="0"/>
              <a:t>5</a:t>
            </a:r>
          </a:p>
        </p:txBody>
      </p:sp>
      <p:sp>
        <p:nvSpPr>
          <p:cNvPr id="33" name="TextBox 32"/>
          <p:cNvSpPr txBox="1"/>
          <p:nvPr/>
        </p:nvSpPr>
        <p:spPr>
          <a:xfrm>
            <a:off x="6584413" y="3440239"/>
            <a:ext cx="301686" cy="369332"/>
          </a:xfrm>
          <a:prstGeom prst="rect">
            <a:avLst/>
          </a:prstGeom>
          <a:noFill/>
        </p:spPr>
        <p:txBody>
          <a:bodyPr wrap="none" rtlCol="0">
            <a:spAutoFit/>
          </a:bodyPr>
          <a:lstStyle/>
          <a:p>
            <a:r>
              <a:rPr lang="en-GB" dirty="0"/>
              <a:t>6</a:t>
            </a:r>
          </a:p>
        </p:txBody>
      </p:sp>
      <p:sp>
        <p:nvSpPr>
          <p:cNvPr id="34" name="TextBox 33"/>
          <p:cNvSpPr txBox="1"/>
          <p:nvPr/>
        </p:nvSpPr>
        <p:spPr>
          <a:xfrm>
            <a:off x="7088469" y="3460845"/>
            <a:ext cx="301686" cy="369332"/>
          </a:xfrm>
          <a:prstGeom prst="rect">
            <a:avLst/>
          </a:prstGeom>
          <a:noFill/>
        </p:spPr>
        <p:txBody>
          <a:bodyPr wrap="none" rtlCol="0">
            <a:spAutoFit/>
          </a:bodyPr>
          <a:lstStyle/>
          <a:p>
            <a:r>
              <a:rPr lang="en-GB" dirty="0"/>
              <a:t>7</a:t>
            </a:r>
          </a:p>
        </p:txBody>
      </p:sp>
      <p:sp>
        <p:nvSpPr>
          <p:cNvPr id="35" name="TextBox 34"/>
          <p:cNvSpPr txBox="1"/>
          <p:nvPr/>
        </p:nvSpPr>
        <p:spPr>
          <a:xfrm flipH="1">
            <a:off x="7552711" y="3460845"/>
            <a:ext cx="314321" cy="369332"/>
          </a:xfrm>
          <a:prstGeom prst="rect">
            <a:avLst/>
          </a:prstGeom>
          <a:noFill/>
        </p:spPr>
        <p:txBody>
          <a:bodyPr wrap="square" rtlCol="0">
            <a:spAutoFit/>
          </a:bodyPr>
          <a:lstStyle/>
          <a:p>
            <a:r>
              <a:rPr lang="en-GB" dirty="0"/>
              <a:t>8</a:t>
            </a:r>
          </a:p>
        </p:txBody>
      </p:sp>
      <p:sp>
        <p:nvSpPr>
          <p:cNvPr id="36" name="TextBox 35"/>
          <p:cNvSpPr txBox="1"/>
          <p:nvPr/>
        </p:nvSpPr>
        <p:spPr>
          <a:xfrm>
            <a:off x="7881616" y="3440239"/>
            <a:ext cx="317201" cy="369332"/>
          </a:xfrm>
          <a:prstGeom prst="rect">
            <a:avLst/>
          </a:prstGeom>
          <a:noFill/>
        </p:spPr>
        <p:txBody>
          <a:bodyPr wrap="square" rtlCol="0">
            <a:spAutoFit/>
          </a:bodyPr>
          <a:lstStyle/>
          <a:p>
            <a:r>
              <a:rPr lang="en-GB" dirty="0"/>
              <a:t>9</a:t>
            </a:r>
          </a:p>
        </p:txBody>
      </p:sp>
      <p:sp>
        <p:nvSpPr>
          <p:cNvPr id="37" name="TextBox 36"/>
          <p:cNvSpPr txBox="1"/>
          <p:nvPr/>
        </p:nvSpPr>
        <p:spPr>
          <a:xfrm>
            <a:off x="8198816" y="3440239"/>
            <a:ext cx="418704" cy="369332"/>
          </a:xfrm>
          <a:prstGeom prst="rect">
            <a:avLst/>
          </a:prstGeom>
          <a:noFill/>
        </p:spPr>
        <p:txBody>
          <a:bodyPr wrap="none" rtlCol="0">
            <a:spAutoFit/>
          </a:bodyPr>
          <a:lstStyle/>
          <a:p>
            <a:r>
              <a:rPr lang="en-GB" dirty="0"/>
              <a:t>10</a:t>
            </a:r>
          </a:p>
        </p:txBody>
      </p:sp>
      <p:sp>
        <p:nvSpPr>
          <p:cNvPr id="38" name="TextBox 37"/>
          <p:cNvSpPr txBox="1"/>
          <p:nvPr/>
        </p:nvSpPr>
        <p:spPr>
          <a:xfrm>
            <a:off x="8832304" y="3178533"/>
            <a:ext cx="902811" cy="369332"/>
          </a:xfrm>
          <a:prstGeom prst="rect">
            <a:avLst/>
          </a:prstGeom>
          <a:noFill/>
        </p:spPr>
        <p:txBody>
          <a:bodyPr wrap="none" rtlCol="0">
            <a:spAutoFit/>
          </a:bodyPr>
          <a:lstStyle/>
          <a:p>
            <a:r>
              <a:rPr lang="en-GB" dirty="0"/>
              <a:t>Income</a:t>
            </a:r>
          </a:p>
        </p:txBody>
      </p:sp>
    </p:spTree>
    <p:extLst>
      <p:ext uri="{BB962C8B-B14F-4D97-AF65-F5344CB8AC3E}">
        <p14:creationId xmlns:p14="http://schemas.microsoft.com/office/powerpoint/2010/main" val="21987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268760"/>
            <a:ext cx="7408862" cy="5256584"/>
          </a:xfrm>
        </p:spPr>
        <p:txBody>
          <a:bodyPr>
            <a:normAutofit/>
          </a:bodyPr>
          <a:lstStyle/>
          <a:p>
            <a:endParaRPr lang="en-GB" sz="2200" dirty="0"/>
          </a:p>
          <a:p>
            <a:r>
              <a:rPr lang="en-GB" sz="2200" dirty="0"/>
              <a:t>Millennium Development Goals (MDG): Goal 1 was to halve by 2015 the number of absolutely poor people from the 1990 level. There were 7 other goals.</a:t>
            </a:r>
          </a:p>
          <a:p>
            <a:pPr lvl="1"/>
            <a:r>
              <a:rPr lang="en-GB" sz="2200" b="1" u="sng" dirty="0"/>
              <a:t>Success</a:t>
            </a:r>
            <a:r>
              <a:rPr lang="en-GB" altLang="en-US" sz="2200" b="1" u="sng" dirty="0"/>
              <a:t>:</a:t>
            </a:r>
            <a:r>
              <a:rPr lang="en-GB" altLang="en-US" sz="2200" dirty="0"/>
              <a:t> The global proportion of people living below $1.90 a day (</a:t>
            </a:r>
            <a:r>
              <a:rPr lang="en-GB" altLang="en-US" sz="2200" b="1" dirty="0"/>
              <a:t>absolute</a:t>
            </a:r>
            <a:r>
              <a:rPr lang="en-GB" altLang="en-US" sz="2200" dirty="0"/>
              <a:t> or </a:t>
            </a:r>
            <a:r>
              <a:rPr lang="en-GB" altLang="en-US" sz="2200" b="1" dirty="0"/>
              <a:t>extreme poverty – previously below $1.25 a day</a:t>
            </a:r>
            <a:r>
              <a:rPr lang="en-GB" altLang="en-US" sz="2200" dirty="0"/>
              <a:t>) fell from 43.1% in 1990 to 22.2% in 2008 ( a target achieved early) and to 10.7% in 2013. </a:t>
            </a:r>
          </a:p>
          <a:p>
            <a:pPr lvl="1"/>
            <a:r>
              <a:rPr lang="en-GB" altLang="en-US" sz="2200" dirty="0"/>
              <a:t>Yet there are about 700 million people who cannot get more than one meal a day  </a:t>
            </a:r>
          </a:p>
          <a:p>
            <a:pPr lvl="1"/>
            <a:r>
              <a:rPr lang="en-GB" sz="2200" dirty="0"/>
              <a:t>Per capita GDP for example: </a:t>
            </a:r>
          </a:p>
          <a:p>
            <a:pPr lvl="2"/>
            <a:r>
              <a:rPr lang="en-GB" sz="2200" dirty="0"/>
              <a:t> Afghanistan: $562, Haiti: $729 </a:t>
            </a:r>
          </a:p>
        </p:txBody>
      </p:sp>
      <p:sp>
        <p:nvSpPr>
          <p:cNvPr id="3" name="Title 2"/>
          <p:cNvSpPr>
            <a:spLocks noGrp="1"/>
          </p:cNvSpPr>
          <p:nvPr>
            <p:ph type="title"/>
          </p:nvPr>
        </p:nvSpPr>
        <p:spPr>
          <a:xfrm>
            <a:off x="1981200" y="338139"/>
            <a:ext cx="8229600" cy="858614"/>
          </a:xfrm>
        </p:spPr>
        <p:txBody>
          <a:bodyPr/>
          <a:lstStyle/>
          <a:p>
            <a:r>
              <a:rPr lang="en-GB" dirty="0"/>
              <a:t>Poverty</a:t>
            </a:r>
          </a:p>
        </p:txBody>
      </p:sp>
    </p:spTree>
    <p:extLst>
      <p:ext uri="{BB962C8B-B14F-4D97-AF65-F5344CB8AC3E}">
        <p14:creationId xmlns:p14="http://schemas.microsoft.com/office/powerpoint/2010/main" val="4006313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817583"/>
            <a:ext cx="6965245" cy="811218"/>
          </a:xfrm>
        </p:spPr>
        <p:txBody>
          <a:bodyPr/>
          <a:lstStyle/>
          <a:p>
            <a:r>
              <a:rPr lang="en-GB" dirty="0"/>
              <a:t>Inequality vs. polarization</a:t>
            </a:r>
          </a:p>
        </p:txBody>
      </p:sp>
      <p:sp>
        <p:nvSpPr>
          <p:cNvPr id="3" name="Content Placeholder 2"/>
          <p:cNvSpPr>
            <a:spLocks noGrp="1"/>
          </p:cNvSpPr>
          <p:nvPr>
            <p:ph idx="1"/>
          </p:nvPr>
        </p:nvSpPr>
        <p:spPr>
          <a:xfrm>
            <a:off x="2987041" y="1772817"/>
            <a:ext cx="6196405" cy="3950253"/>
          </a:xfrm>
        </p:spPr>
        <p:txBody>
          <a:bodyPr/>
          <a:lstStyle/>
          <a:p>
            <a:r>
              <a:rPr lang="en-GB" dirty="0"/>
              <a:t>When we redistribute that way, inequality falls, but the society polarizes</a:t>
            </a:r>
          </a:p>
          <a:p>
            <a:endParaRPr lang="en-GB" dirty="0"/>
          </a:p>
          <a:p>
            <a:endParaRPr lang="en-GB" dirty="0"/>
          </a:p>
          <a:p>
            <a:endParaRPr lang="en-GB" dirty="0"/>
          </a:p>
          <a:p>
            <a:endParaRPr lang="en-GB" dirty="0"/>
          </a:p>
          <a:p>
            <a:endParaRPr lang="en-GB" dirty="0"/>
          </a:p>
          <a:p>
            <a:endParaRPr lang="en-GB" dirty="0"/>
          </a:p>
        </p:txBody>
      </p:sp>
      <p:cxnSp>
        <p:nvCxnSpPr>
          <p:cNvPr id="61" name="Straight Connector 60">
            <a:extLst>
              <a:ext uri="{FF2B5EF4-FFF2-40B4-BE49-F238E27FC236}">
                <a16:creationId xmlns:a16="http://schemas.microsoft.com/office/drawing/2014/main" id="{25B39693-6FDD-AD4C-B320-4742A0D8A46D}"/>
              </a:ext>
            </a:extLst>
          </p:cNvPr>
          <p:cNvCxnSpPr>
            <a:cxnSpLocks/>
          </p:cNvCxnSpPr>
          <p:nvPr/>
        </p:nvCxnSpPr>
        <p:spPr>
          <a:xfrm flipV="1">
            <a:off x="7349378" y="2994150"/>
            <a:ext cx="0" cy="170061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4FD0226-97FC-464A-BCFC-A70503326F08}"/>
              </a:ext>
            </a:extLst>
          </p:cNvPr>
          <p:cNvGrpSpPr/>
          <p:nvPr/>
        </p:nvGrpSpPr>
        <p:grpSpPr>
          <a:xfrm>
            <a:off x="4027492" y="3042415"/>
            <a:ext cx="5707622" cy="2206344"/>
            <a:chOff x="4027492" y="3042415"/>
            <a:chExt cx="5707622" cy="2206344"/>
          </a:xfrm>
        </p:grpSpPr>
        <p:cxnSp>
          <p:nvCxnSpPr>
            <p:cNvPr id="53" name="Straight Connector 52">
              <a:extLst>
                <a:ext uri="{FF2B5EF4-FFF2-40B4-BE49-F238E27FC236}">
                  <a16:creationId xmlns:a16="http://schemas.microsoft.com/office/drawing/2014/main" id="{F8B5F393-BC30-2645-9201-1C730BB730DC}"/>
                </a:ext>
              </a:extLst>
            </p:cNvPr>
            <p:cNvCxnSpPr/>
            <p:nvPr/>
          </p:nvCxnSpPr>
          <p:spPr>
            <a:xfrm>
              <a:off x="4079776" y="4653136"/>
              <a:ext cx="4464496" cy="12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929586-85E0-5C44-8EF8-1A41C19E6F12}"/>
                </a:ext>
              </a:extLst>
            </p:cNvPr>
            <p:cNvCxnSpPr/>
            <p:nvPr/>
          </p:nvCxnSpPr>
          <p:spPr>
            <a:xfrm flipV="1">
              <a:off x="4166997" y="451736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BA721F8-EF78-0C4F-93F0-80537204F2DE}"/>
                </a:ext>
              </a:extLst>
            </p:cNvPr>
            <p:cNvCxnSpPr/>
            <p:nvPr/>
          </p:nvCxnSpPr>
          <p:spPr>
            <a:xfrm flipH="1" flipV="1">
              <a:off x="5042208" y="3042415"/>
              <a:ext cx="3448" cy="16263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3CACD2-C3D1-0446-82F4-CAC9C262C8BB}"/>
                </a:ext>
              </a:extLst>
            </p:cNvPr>
            <p:cNvCxnSpPr/>
            <p:nvPr/>
          </p:nvCxnSpPr>
          <p:spPr>
            <a:xfrm flipV="1">
              <a:off x="5544880" y="451128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F74015D-02F6-454F-921B-8A048A6180DA}"/>
                </a:ext>
              </a:extLst>
            </p:cNvPr>
            <p:cNvCxnSpPr/>
            <p:nvPr/>
          </p:nvCxnSpPr>
          <p:spPr>
            <a:xfrm flipV="1">
              <a:off x="6439513" y="451574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272301C-0A12-CD48-836B-C2BE10DF4D68}"/>
                </a:ext>
              </a:extLst>
            </p:cNvPr>
            <p:cNvCxnSpPr/>
            <p:nvPr/>
          </p:nvCxnSpPr>
          <p:spPr>
            <a:xfrm flipV="1">
              <a:off x="6872534" y="4509120"/>
              <a:ext cx="0" cy="13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14579F-EFF0-1B4C-BA02-33AABC115DD6}"/>
                </a:ext>
              </a:extLst>
            </p:cNvPr>
            <p:cNvCxnSpPr/>
            <p:nvPr/>
          </p:nvCxnSpPr>
          <p:spPr>
            <a:xfrm flipV="1">
              <a:off x="8279777" y="4509120"/>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D8F09FE-B908-464B-B556-406C278F6F1B}"/>
                </a:ext>
              </a:extLst>
            </p:cNvPr>
            <p:cNvSpPr txBox="1"/>
            <p:nvPr/>
          </p:nvSpPr>
          <p:spPr>
            <a:xfrm>
              <a:off x="8832303" y="4510095"/>
              <a:ext cx="902811" cy="369332"/>
            </a:xfrm>
            <a:prstGeom prst="rect">
              <a:avLst/>
            </a:prstGeom>
            <a:noFill/>
          </p:spPr>
          <p:txBody>
            <a:bodyPr wrap="none" rtlCol="0">
              <a:spAutoFit/>
            </a:bodyPr>
            <a:lstStyle/>
            <a:p>
              <a:r>
                <a:rPr lang="en-GB" dirty="0"/>
                <a:t>Income</a:t>
              </a:r>
            </a:p>
          </p:txBody>
        </p:sp>
        <p:sp>
          <p:nvSpPr>
            <p:cNvPr id="66" name="TextBox 65">
              <a:extLst>
                <a:ext uri="{FF2B5EF4-FFF2-40B4-BE49-F238E27FC236}">
                  <a16:creationId xmlns:a16="http://schemas.microsoft.com/office/drawing/2014/main" id="{C58FF598-B666-3846-BC03-13C7B6E4DD2D}"/>
                </a:ext>
              </a:extLst>
            </p:cNvPr>
            <p:cNvSpPr txBox="1"/>
            <p:nvPr/>
          </p:nvSpPr>
          <p:spPr>
            <a:xfrm>
              <a:off x="4027492" y="4879427"/>
              <a:ext cx="4569063" cy="369332"/>
            </a:xfrm>
            <a:prstGeom prst="rect">
              <a:avLst/>
            </a:prstGeom>
            <a:noFill/>
          </p:spPr>
          <p:txBody>
            <a:bodyPr wrap="square" rtlCol="0">
              <a:spAutoFit/>
            </a:bodyPr>
            <a:lstStyle/>
            <a:p>
              <a:r>
                <a:rPr lang="en-US" dirty="0"/>
                <a:t>1	2	3	4	5	6	7	8	9	10</a:t>
              </a:r>
            </a:p>
          </p:txBody>
        </p:sp>
        <p:cxnSp>
          <p:nvCxnSpPr>
            <p:cNvPr id="67" name="Straight Connector 66">
              <a:extLst>
                <a:ext uri="{FF2B5EF4-FFF2-40B4-BE49-F238E27FC236}">
                  <a16:creationId xmlns:a16="http://schemas.microsoft.com/office/drawing/2014/main" id="{D0A7058E-A4BA-0E4A-A899-C07E80A71A3C}"/>
                </a:ext>
              </a:extLst>
            </p:cNvPr>
            <p:cNvCxnSpPr/>
            <p:nvPr/>
          </p:nvCxnSpPr>
          <p:spPr>
            <a:xfrm flipV="1">
              <a:off x="5986642" y="4524786"/>
              <a:ext cx="0" cy="14401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28D9F43C-9E05-5F48-9E78-B0A33766C103}"/>
              </a:ext>
            </a:extLst>
          </p:cNvPr>
          <p:cNvCxnSpPr/>
          <p:nvPr/>
        </p:nvCxnSpPr>
        <p:spPr>
          <a:xfrm flipV="1">
            <a:off x="7793861" y="4551232"/>
            <a:ext cx="0" cy="13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6756594-70E6-D743-8DAC-E5B11F68D9B8}"/>
              </a:ext>
            </a:extLst>
          </p:cNvPr>
          <p:cNvCxnSpPr>
            <a:cxnSpLocks/>
          </p:cNvCxnSpPr>
          <p:nvPr/>
        </p:nvCxnSpPr>
        <p:spPr>
          <a:xfrm flipV="1">
            <a:off x="4614242" y="4506558"/>
            <a:ext cx="0" cy="1316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2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817583"/>
            <a:ext cx="6965245" cy="811218"/>
          </a:xfrm>
        </p:spPr>
        <p:txBody>
          <a:bodyPr>
            <a:normAutofit/>
          </a:bodyPr>
          <a:lstStyle/>
          <a:p>
            <a:r>
              <a:rPr lang="en-GB" dirty="0"/>
              <a:t>Polarization increases</a:t>
            </a:r>
          </a:p>
        </p:txBody>
      </p:sp>
      <p:sp>
        <p:nvSpPr>
          <p:cNvPr id="3" name="Content Placeholder 2"/>
          <p:cNvSpPr>
            <a:spLocks noGrp="1"/>
          </p:cNvSpPr>
          <p:nvPr>
            <p:ph idx="1"/>
          </p:nvPr>
        </p:nvSpPr>
        <p:spPr>
          <a:xfrm>
            <a:off x="2987041" y="1772817"/>
            <a:ext cx="6196405" cy="3950253"/>
          </a:xfrm>
        </p:spPr>
        <p:txBody>
          <a:bodyPr/>
          <a:lstStyle/>
          <a:p>
            <a:r>
              <a:rPr lang="en-GB" dirty="0"/>
              <a:t>In this redistribution polarization increases, and so does inequality</a:t>
            </a:r>
          </a:p>
          <a:p>
            <a:endParaRPr lang="en-GB" dirty="0"/>
          </a:p>
          <a:p>
            <a:endParaRPr lang="en-GB" dirty="0"/>
          </a:p>
          <a:p>
            <a:endParaRPr lang="en-GB" dirty="0"/>
          </a:p>
          <a:p>
            <a:endParaRPr lang="en-GB" dirty="0"/>
          </a:p>
          <a:p>
            <a:endParaRPr lang="en-GB" dirty="0"/>
          </a:p>
          <a:p>
            <a:endParaRPr lang="en-GB" dirty="0"/>
          </a:p>
        </p:txBody>
      </p:sp>
      <p:cxnSp>
        <p:nvCxnSpPr>
          <p:cNvPr id="5" name="Straight Connector 4"/>
          <p:cNvCxnSpPr/>
          <p:nvPr/>
        </p:nvCxnSpPr>
        <p:spPr>
          <a:xfrm>
            <a:off x="4079776" y="4653136"/>
            <a:ext cx="4464496" cy="12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166997" y="451736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638579" y="3043253"/>
            <a:ext cx="3448" cy="16263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077722" y="3031398"/>
            <a:ext cx="0" cy="162190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44880" y="451128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39513" y="451574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872534" y="4509120"/>
            <a:ext cx="0" cy="13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07787" y="4507401"/>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382448" y="2962227"/>
            <a:ext cx="29696" cy="170093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V="1">
            <a:off x="7816969" y="2962227"/>
            <a:ext cx="0" cy="17006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279777" y="4509120"/>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32303" y="4510095"/>
            <a:ext cx="902811" cy="369332"/>
          </a:xfrm>
          <a:prstGeom prst="rect">
            <a:avLst/>
          </a:prstGeom>
          <a:noFill/>
        </p:spPr>
        <p:txBody>
          <a:bodyPr wrap="none" rtlCol="0">
            <a:spAutoFit/>
          </a:bodyPr>
          <a:lstStyle/>
          <a:p>
            <a:r>
              <a:rPr lang="en-GB" dirty="0"/>
              <a:t>Income</a:t>
            </a:r>
          </a:p>
        </p:txBody>
      </p:sp>
      <p:cxnSp>
        <p:nvCxnSpPr>
          <p:cNvPr id="10" name="Straight Arrow Connector 9"/>
          <p:cNvCxnSpPr/>
          <p:nvPr/>
        </p:nvCxnSpPr>
        <p:spPr>
          <a:xfrm flipH="1">
            <a:off x="4710106" y="3933993"/>
            <a:ext cx="2660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70019" y="3933993"/>
            <a:ext cx="3006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FDBBFA-F940-104D-8D1B-237A6C85C1D8}"/>
              </a:ext>
            </a:extLst>
          </p:cNvPr>
          <p:cNvSpPr txBox="1"/>
          <p:nvPr/>
        </p:nvSpPr>
        <p:spPr>
          <a:xfrm>
            <a:off x="4027492" y="4879427"/>
            <a:ext cx="4569063" cy="369332"/>
          </a:xfrm>
          <a:prstGeom prst="rect">
            <a:avLst/>
          </a:prstGeom>
          <a:noFill/>
        </p:spPr>
        <p:txBody>
          <a:bodyPr wrap="square" rtlCol="0">
            <a:spAutoFit/>
          </a:bodyPr>
          <a:lstStyle/>
          <a:p>
            <a:r>
              <a:rPr lang="en-US" dirty="0"/>
              <a:t>1	2	3	4	5	6	7	8	9	10</a:t>
            </a:r>
          </a:p>
        </p:txBody>
      </p:sp>
      <p:cxnSp>
        <p:nvCxnSpPr>
          <p:cNvPr id="39" name="Straight Connector 38">
            <a:extLst>
              <a:ext uri="{FF2B5EF4-FFF2-40B4-BE49-F238E27FC236}">
                <a16:creationId xmlns:a16="http://schemas.microsoft.com/office/drawing/2014/main" id="{8380F3F1-C371-A844-B069-C4AE5EDC8AE0}"/>
              </a:ext>
            </a:extLst>
          </p:cNvPr>
          <p:cNvCxnSpPr/>
          <p:nvPr/>
        </p:nvCxnSpPr>
        <p:spPr>
          <a:xfrm flipV="1">
            <a:off x="5986642" y="4524786"/>
            <a:ext cx="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61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76672"/>
            <a:ext cx="8280920" cy="1152128"/>
          </a:xfrm>
        </p:spPr>
        <p:txBody>
          <a:bodyPr>
            <a:normAutofit fontScale="90000"/>
          </a:bodyPr>
          <a:lstStyle/>
          <a:p>
            <a:r>
              <a:rPr lang="en-GB" sz="3600" dirty="0"/>
              <a:t>Ethnic Conflict or Economic Conflict?</a:t>
            </a:r>
          </a:p>
        </p:txBody>
      </p:sp>
      <p:sp>
        <p:nvSpPr>
          <p:cNvPr id="3" name="Content Placeholder 2"/>
          <p:cNvSpPr>
            <a:spLocks noGrp="1"/>
          </p:cNvSpPr>
          <p:nvPr>
            <p:ph idx="1"/>
          </p:nvPr>
        </p:nvSpPr>
        <p:spPr>
          <a:xfrm>
            <a:off x="2279576" y="2276872"/>
            <a:ext cx="7776864" cy="4032449"/>
          </a:xfrm>
        </p:spPr>
        <p:txBody>
          <a:bodyPr/>
          <a:lstStyle/>
          <a:p>
            <a:r>
              <a:rPr lang="en-GB" dirty="0"/>
              <a:t>Economic conflicts can be lawfully resolved if redistribution is carried out along the lines of </a:t>
            </a:r>
            <a:r>
              <a:rPr lang="en-GB" u="sng" dirty="0"/>
              <a:t>occupations</a:t>
            </a:r>
            <a:r>
              <a:rPr lang="en-GB" dirty="0"/>
              <a:t> or </a:t>
            </a:r>
            <a:r>
              <a:rPr lang="en-GB" u="sng" dirty="0"/>
              <a:t>status of employment</a:t>
            </a:r>
            <a:r>
              <a:rPr lang="en-GB" dirty="0"/>
              <a:t>. </a:t>
            </a:r>
          </a:p>
          <a:p>
            <a:endParaRPr lang="en-GB" dirty="0"/>
          </a:p>
          <a:p>
            <a:r>
              <a:rPr lang="en-GB" dirty="0"/>
              <a:t>But politically this is less appealing, unless there is a leftist political tradition.</a:t>
            </a:r>
          </a:p>
          <a:p>
            <a:endParaRPr lang="en-GB" dirty="0"/>
          </a:p>
          <a:p>
            <a:r>
              <a:rPr lang="en-GB" dirty="0"/>
              <a:t>But if an ethnic or linguistic marker is used, then it may have an instant appeal. </a:t>
            </a:r>
          </a:p>
          <a:p>
            <a:r>
              <a:rPr lang="en-GB" dirty="0"/>
              <a:t>Redistribution will then be along that group identity line.</a:t>
            </a:r>
          </a:p>
        </p:txBody>
      </p:sp>
    </p:spTree>
    <p:extLst>
      <p:ext uri="{BB962C8B-B14F-4D97-AF65-F5344CB8AC3E}">
        <p14:creationId xmlns:p14="http://schemas.microsoft.com/office/powerpoint/2010/main" val="1592086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556793"/>
            <a:ext cx="7408862" cy="4569371"/>
          </a:xfrm>
        </p:spPr>
        <p:txBody>
          <a:bodyPr/>
          <a:lstStyle/>
          <a:p>
            <a:r>
              <a:rPr lang="en-GB" dirty="0"/>
              <a:t>Based on the World Bank economist </a:t>
            </a:r>
            <a:r>
              <a:rPr lang="en-GB" dirty="0" err="1"/>
              <a:t>Branko</a:t>
            </a:r>
            <a:r>
              <a:rPr lang="en-GB" dirty="0"/>
              <a:t> </a:t>
            </a:r>
            <a:r>
              <a:rPr lang="en-GB" dirty="0" err="1"/>
              <a:t>Milanovic’s</a:t>
            </a:r>
            <a:r>
              <a:rPr lang="en-GB" dirty="0"/>
              <a:t> work:</a:t>
            </a:r>
          </a:p>
          <a:p>
            <a:endParaRPr lang="en-GB" dirty="0"/>
          </a:p>
          <a:p>
            <a:r>
              <a:rPr lang="en-GB" dirty="0"/>
              <a:t>Three types of global inequality:</a:t>
            </a:r>
          </a:p>
          <a:p>
            <a:r>
              <a:rPr lang="en-GB" b="1" dirty="0"/>
              <a:t>Inequality 1:</a:t>
            </a:r>
            <a:r>
              <a:rPr lang="en-GB" dirty="0"/>
              <a:t> Take each country’s per capital GDP and compare globally [ country’s population size does not matter]</a:t>
            </a:r>
          </a:p>
          <a:p>
            <a:endParaRPr lang="en-GB" dirty="0"/>
          </a:p>
          <a:p>
            <a:r>
              <a:rPr lang="en-GB" b="1" dirty="0"/>
              <a:t>Inequality 2</a:t>
            </a:r>
            <a:r>
              <a:rPr lang="en-GB" dirty="0"/>
              <a:t>: Take each country’s population size and give each of them same income as the country’s per capita GDP. Then compare the distribution of income globally. </a:t>
            </a:r>
          </a:p>
        </p:txBody>
      </p:sp>
      <p:sp>
        <p:nvSpPr>
          <p:cNvPr id="3" name="Title 2"/>
          <p:cNvSpPr>
            <a:spLocks noGrp="1"/>
          </p:cNvSpPr>
          <p:nvPr>
            <p:ph type="title"/>
          </p:nvPr>
        </p:nvSpPr>
        <p:spPr>
          <a:xfrm>
            <a:off x="1981200" y="338139"/>
            <a:ext cx="8229600" cy="1074638"/>
          </a:xfrm>
        </p:spPr>
        <p:txBody>
          <a:bodyPr>
            <a:normAutofit fontScale="90000"/>
          </a:bodyPr>
          <a:lstStyle/>
          <a:p>
            <a:r>
              <a:rPr lang="en-GB" dirty="0"/>
              <a:t>Global inequality</a:t>
            </a:r>
            <a:br>
              <a:rPr lang="en-GB" dirty="0"/>
            </a:br>
            <a:r>
              <a:rPr lang="en-GB" dirty="0"/>
              <a:t>(Across countries inequality)</a:t>
            </a:r>
          </a:p>
        </p:txBody>
      </p:sp>
    </p:spTree>
    <p:extLst>
      <p:ext uri="{BB962C8B-B14F-4D97-AF65-F5344CB8AC3E}">
        <p14:creationId xmlns:p14="http://schemas.microsoft.com/office/powerpoint/2010/main" val="102514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69C1C-352E-43CB-8BC1-23730D42FFC9}"/>
              </a:ext>
            </a:extLst>
          </p:cNvPr>
          <p:cNvSpPr>
            <a:spLocks noGrp="1"/>
          </p:cNvSpPr>
          <p:nvPr>
            <p:ph idx="1"/>
          </p:nvPr>
        </p:nvSpPr>
        <p:spPr>
          <a:xfrm>
            <a:off x="2391569" y="2479876"/>
            <a:ext cx="7408862" cy="3646288"/>
          </a:xfrm>
        </p:spPr>
        <p:txBody>
          <a:bodyPr/>
          <a:lstStyle/>
          <a:p>
            <a:r>
              <a:rPr lang="en-GB" b="1" dirty="0"/>
              <a:t>Inequality 3:</a:t>
            </a:r>
            <a:r>
              <a:rPr lang="en-GB" dirty="0"/>
              <a:t> (Most interesting) Take the actual income of every individual of each countries, convert them into a (price adjusted) common currency, and think of the world as a single country, and then study the income distribution.</a:t>
            </a:r>
          </a:p>
          <a:p>
            <a:endParaRPr lang="en-GB" dirty="0"/>
          </a:p>
          <a:p>
            <a:r>
              <a:rPr lang="en-GB" dirty="0"/>
              <a:t>Inequality 3 is the most appropriate concept of inequality for global income inequality in today’s globalised world.</a:t>
            </a:r>
          </a:p>
          <a:p>
            <a:endParaRPr lang="en-GB" dirty="0"/>
          </a:p>
          <a:p>
            <a:endParaRPr lang="en-GB" dirty="0"/>
          </a:p>
        </p:txBody>
      </p:sp>
      <p:sp>
        <p:nvSpPr>
          <p:cNvPr id="3" name="Title 2">
            <a:extLst>
              <a:ext uri="{FF2B5EF4-FFF2-40B4-BE49-F238E27FC236}">
                <a16:creationId xmlns:a16="http://schemas.microsoft.com/office/drawing/2014/main" id="{EB223D7B-D8EA-40DE-8E81-98087789A8BC}"/>
              </a:ext>
            </a:extLst>
          </p:cNvPr>
          <p:cNvSpPr>
            <a:spLocks noGrp="1"/>
          </p:cNvSpPr>
          <p:nvPr>
            <p:ph type="title"/>
          </p:nvPr>
        </p:nvSpPr>
        <p:spPr/>
        <p:txBody>
          <a:bodyPr/>
          <a:lstStyle/>
          <a:p>
            <a:r>
              <a:rPr lang="en-GB" dirty="0"/>
              <a:t>Global Inequality</a:t>
            </a:r>
          </a:p>
        </p:txBody>
      </p:sp>
    </p:spTree>
    <p:extLst>
      <p:ext uri="{BB962C8B-B14F-4D97-AF65-F5344CB8AC3E}">
        <p14:creationId xmlns:p14="http://schemas.microsoft.com/office/powerpoint/2010/main" val="2973205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E4559E-31F8-4DD2-89C4-75AF37B87362}"/>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Milanovic Fig. 1</a:t>
            </a:r>
          </a:p>
        </p:txBody>
      </p:sp>
      <p:sp>
        <p:nvSpPr>
          <p:cNvPr id="10" name="Rectangle 9">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knife&#10;&#10;Description automatically generated">
            <a:extLst>
              <a:ext uri="{FF2B5EF4-FFF2-40B4-BE49-F238E27FC236}">
                <a16:creationId xmlns:a16="http://schemas.microsoft.com/office/drawing/2014/main" id="{E08278B9-0E96-CC44-BC68-88D031860EE5}"/>
              </a:ext>
            </a:extLst>
          </p:cNvPr>
          <p:cNvPicPr>
            <a:picLocks noGrp="1" noChangeAspect="1"/>
          </p:cNvPicPr>
          <p:nvPr>
            <p:ph idx="1"/>
          </p:nvPr>
        </p:nvPicPr>
        <p:blipFill>
          <a:blip r:embed="rId3"/>
          <a:stretch>
            <a:fillRect/>
          </a:stretch>
        </p:blipFill>
        <p:spPr>
          <a:xfrm>
            <a:off x="5294376" y="925068"/>
            <a:ext cx="6257544" cy="4693158"/>
          </a:xfrm>
          <a:prstGeom prst="rect">
            <a:avLst/>
          </a:prstGeom>
        </p:spPr>
      </p:pic>
    </p:spTree>
    <p:extLst>
      <p:ext uri="{BB962C8B-B14F-4D97-AF65-F5344CB8AC3E}">
        <p14:creationId xmlns:p14="http://schemas.microsoft.com/office/powerpoint/2010/main" val="832190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13C61-7DA7-4138-8466-32BE5CE1E91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Milanovic Fig. 2</a:t>
            </a:r>
          </a:p>
        </p:txBody>
      </p:sp>
      <p:sp>
        <p:nvSpPr>
          <p:cNvPr id="18" name="Rectangle 9">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device&#10;&#10;Description automatically generated">
            <a:extLst>
              <a:ext uri="{FF2B5EF4-FFF2-40B4-BE49-F238E27FC236}">
                <a16:creationId xmlns:a16="http://schemas.microsoft.com/office/drawing/2014/main" id="{08336D71-41BF-474A-9EB3-D0E471FC5A84}"/>
              </a:ext>
            </a:extLst>
          </p:cNvPr>
          <p:cNvPicPr>
            <a:picLocks noGrp="1" noChangeAspect="1"/>
          </p:cNvPicPr>
          <p:nvPr>
            <p:ph idx="1"/>
          </p:nvPr>
        </p:nvPicPr>
        <p:blipFill>
          <a:blip r:embed="rId2"/>
          <a:stretch>
            <a:fillRect/>
          </a:stretch>
        </p:blipFill>
        <p:spPr>
          <a:xfrm>
            <a:off x="5294376" y="935459"/>
            <a:ext cx="6257544" cy="4693158"/>
          </a:xfrm>
          <a:prstGeom prst="rect">
            <a:avLst/>
          </a:prstGeom>
        </p:spPr>
      </p:pic>
    </p:spTree>
    <p:extLst>
      <p:ext uri="{BB962C8B-B14F-4D97-AF65-F5344CB8AC3E}">
        <p14:creationId xmlns:p14="http://schemas.microsoft.com/office/powerpoint/2010/main" val="179132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B9816-FDAC-40EE-ADB3-7E606100005C}"/>
              </a:ext>
            </a:extLst>
          </p:cNvPr>
          <p:cNvSpPr>
            <a:spLocks noGrp="1"/>
          </p:cNvSpPr>
          <p:nvPr>
            <p:ph idx="1"/>
          </p:nvPr>
        </p:nvSpPr>
        <p:spPr/>
        <p:txBody>
          <a:bodyPr>
            <a:normAutofit/>
          </a:bodyPr>
          <a:lstStyle/>
          <a:p>
            <a:r>
              <a:rPr lang="en-GB" sz="2200" b="1" dirty="0"/>
              <a:t>Inequality 1:</a:t>
            </a:r>
            <a:r>
              <a:rPr lang="en-GB" sz="2200" dirty="0"/>
              <a:t> The world Gini coefficient remained stable around 0.45 between 1950 and 1980, and then began to rise sharply (around the beginning of globalisation) up to above 0.60 (very high) and then from 2000 onward began to fall, but rose again around 2008/2009. </a:t>
            </a:r>
            <a:r>
              <a:rPr lang="en-GB" sz="2200" dirty="0">
                <a:sym typeface="Wingdings" panose="05000000000000000000" pitchFamily="2" charset="2"/>
              </a:rPr>
              <a:t> </a:t>
            </a:r>
            <a:r>
              <a:rPr lang="en-GB" sz="2200" b="1" dirty="0">
                <a:sym typeface="Wingdings" panose="05000000000000000000" pitchFamily="2" charset="2"/>
              </a:rPr>
              <a:t>Negative picture of globalisation  Here inequality </a:t>
            </a:r>
            <a:r>
              <a:rPr lang="en-GB" sz="2200" b="1" u="sng" dirty="0">
                <a:sym typeface="Wingdings" panose="05000000000000000000" pitchFamily="2" charset="2"/>
              </a:rPr>
              <a:t>between countries </a:t>
            </a:r>
            <a:r>
              <a:rPr lang="en-GB" sz="2200" b="1" dirty="0">
                <a:sym typeface="Wingdings" panose="05000000000000000000" pitchFamily="2" charset="2"/>
              </a:rPr>
              <a:t>has worsened</a:t>
            </a:r>
            <a:endParaRPr lang="en-GB" sz="2200" b="1" dirty="0"/>
          </a:p>
        </p:txBody>
      </p:sp>
      <p:sp>
        <p:nvSpPr>
          <p:cNvPr id="3" name="Title 2">
            <a:extLst>
              <a:ext uri="{FF2B5EF4-FFF2-40B4-BE49-F238E27FC236}">
                <a16:creationId xmlns:a16="http://schemas.microsoft.com/office/drawing/2014/main" id="{89281C60-70EF-40D2-B41D-CBAC40B8CAA4}"/>
              </a:ext>
            </a:extLst>
          </p:cNvPr>
          <p:cNvSpPr>
            <a:spLocks noGrp="1"/>
          </p:cNvSpPr>
          <p:nvPr>
            <p:ph type="title"/>
          </p:nvPr>
        </p:nvSpPr>
        <p:spPr/>
        <p:txBody>
          <a:bodyPr/>
          <a:lstStyle/>
          <a:p>
            <a:r>
              <a:rPr lang="en-GB" dirty="0"/>
              <a:t>Global inequality 1950-2011</a:t>
            </a:r>
          </a:p>
        </p:txBody>
      </p:sp>
    </p:spTree>
    <p:extLst>
      <p:ext uri="{BB962C8B-B14F-4D97-AF65-F5344CB8AC3E}">
        <p14:creationId xmlns:p14="http://schemas.microsoft.com/office/powerpoint/2010/main" val="2117401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B9816-FDAC-40EE-ADB3-7E606100005C}"/>
              </a:ext>
            </a:extLst>
          </p:cNvPr>
          <p:cNvSpPr>
            <a:spLocks noGrp="1"/>
          </p:cNvSpPr>
          <p:nvPr>
            <p:ph idx="1"/>
          </p:nvPr>
        </p:nvSpPr>
        <p:spPr/>
        <p:txBody>
          <a:bodyPr>
            <a:normAutofit/>
          </a:bodyPr>
          <a:lstStyle/>
          <a:p>
            <a:r>
              <a:rPr lang="en-GB" sz="2200" b="1" dirty="0"/>
              <a:t>Inequality 2:</a:t>
            </a:r>
            <a:r>
              <a:rPr lang="en-GB" sz="2200" dirty="0"/>
              <a:t> The world Gini coefficient remained very high around 0.65 and stable between 1950 and 1990, and thereafter has been steadily falling (has fallen below 0.55) </a:t>
            </a:r>
            <a:r>
              <a:rPr lang="en-GB" sz="2200" dirty="0">
                <a:sym typeface="Wingdings" panose="05000000000000000000" pitchFamily="2" charset="2"/>
              </a:rPr>
              <a:t> </a:t>
            </a:r>
            <a:r>
              <a:rPr lang="en-GB" sz="2200" b="1" dirty="0">
                <a:sym typeface="Wingdings" panose="05000000000000000000" pitchFamily="2" charset="2"/>
              </a:rPr>
              <a:t>Positive picture of globalisation  </a:t>
            </a:r>
          </a:p>
          <a:p>
            <a:endParaRPr lang="en-GB" sz="2200" b="1" dirty="0">
              <a:sym typeface="Wingdings" panose="05000000000000000000" pitchFamily="2" charset="2"/>
            </a:endParaRPr>
          </a:p>
          <a:p>
            <a:r>
              <a:rPr lang="en-GB" sz="2200" b="1" dirty="0">
                <a:sym typeface="Wingdings" panose="05000000000000000000" pitchFamily="2" charset="2"/>
              </a:rPr>
              <a:t>Largely due to spectacular growth in China and India improving the average income of the one third of world’s population</a:t>
            </a:r>
            <a:endParaRPr lang="en-GB" sz="2200" b="1" dirty="0"/>
          </a:p>
        </p:txBody>
      </p:sp>
      <p:sp>
        <p:nvSpPr>
          <p:cNvPr id="3" name="Title 2">
            <a:extLst>
              <a:ext uri="{FF2B5EF4-FFF2-40B4-BE49-F238E27FC236}">
                <a16:creationId xmlns:a16="http://schemas.microsoft.com/office/drawing/2014/main" id="{89281C60-70EF-40D2-B41D-CBAC40B8CAA4}"/>
              </a:ext>
            </a:extLst>
          </p:cNvPr>
          <p:cNvSpPr>
            <a:spLocks noGrp="1"/>
          </p:cNvSpPr>
          <p:nvPr>
            <p:ph type="title"/>
          </p:nvPr>
        </p:nvSpPr>
        <p:spPr/>
        <p:txBody>
          <a:bodyPr/>
          <a:lstStyle/>
          <a:p>
            <a:r>
              <a:rPr lang="en-GB" dirty="0"/>
              <a:t>Global inequality 1950-2011</a:t>
            </a:r>
          </a:p>
        </p:txBody>
      </p:sp>
    </p:spTree>
    <p:extLst>
      <p:ext uri="{BB962C8B-B14F-4D97-AF65-F5344CB8AC3E}">
        <p14:creationId xmlns:p14="http://schemas.microsoft.com/office/powerpoint/2010/main" val="2998108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55D5A1-EA76-4592-93B4-4DB041C03A37}"/>
              </a:ext>
            </a:extLst>
          </p:cNvPr>
          <p:cNvSpPr>
            <a:spLocks noGrp="1"/>
          </p:cNvSpPr>
          <p:nvPr>
            <p:ph idx="1"/>
          </p:nvPr>
        </p:nvSpPr>
        <p:spPr>
          <a:xfrm>
            <a:off x="2265549" y="2127848"/>
            <a:ext cx="7660902" cy="3265954"/>
          </a:xfrm>
        </p:spPr>
        <p:txBody>
          <a:bodyPr/>
          <a:lstStyle/>
          <a:p>
            <a:r>
              <a:rPr lang="en-GB" dirty="0"/>
              <a:t>Inequality 3: This measure is available from only 1980 onward (1988-2008) and it gives a much higher Gini [by definition it is likely to do so] around 0.70.</a:t>
            </a:r>
          </a:p>
          <a:p>
            <a:endParaRPr lang="en-GB" dirty="0"/>
          </a:p>
          <a:p>
            <a:r>
              <a:rPr lang="en-GB" dirty="0"/>
              <a:t>But more importantly, the global inequality has been showing a declining trend post-2000. Between 2002 and 2008, global Gini has fallen by 1.4 points </a:t>
            </a:r>
            <a:r>
              <a:rPr lang="en-GB" dirty="0">
                <a:sym typeface="Wingdings" panose="05000000000000000000" pitchFamily="2" charset="2"/>
              </a:rPr>
              <a:t> due to China and India</a:t>
            </a:r>
            <a:r>
              <a:rPr lang="en-GB" dirty="0"/>
              <a:t>. </a:t>
            </a:r>
          </a:p>
          <a:p>
            <a:endParaRPr lang="en-GB" dirty="0"/>
          </a:p>
          <a:p>
            <a:r>
              <a:rPr lang="en-GB" dirty="0"/>
              <a:t>Since Industrial Revolution this is the first sign of a declining trend in global inequality (</a:t>
            </a:r>
            <a:r>
              <a:rPr lang="en-GB" dirty="0" err="1"/>
              <a:t>Milanovic</a:t>
            </a:r>
            <a:r>
              <a:rPr lang="en-GB" dirty="0"/>
              <a:t> argued) – a point may be debatable.</a:t>
            </a:r>
          </a:p>
        </p:txBody>
      </p:sp>
      <p:sp>
        <p:nvSpPr>
          <p:cNvPr id="3" name="Title 2">
            <a:extLst>
              <a:ext uri="{FF2B5EF4-FFF2-40B4-BE49-F238E27FC236}">
                <a16:creationId xmlns:a16="http://schemas.microsoft.com/office/drawing/2014/main" id="{214DCA5C-D51A-4F7C-8B76-B6D25738C4AB}"/>
              </a:ext>
            </a:extLst>
          </p:cNvPr>
          <p:cNvSpPr>
            <a:spLocks noGrp="1"/>
          </p:cNvSpPr>
          <p:nvPr>
            <p:ph type="title"/>
          </p:nvPr>
        </p:nvSpPr>
        <p:spPr>
          <a:xfrm>
            <a:off x="1981200" y="338139"/>
            <a:ext cx="8229600" cy="1002630"/>
          </a:xfrm>
        </p:spPr>
        <p:txBody>
          <a:bodyPr/>
          <a:lstStyle/>
          <a:p>
            <a:r>
              <a:rPr lang="en-GB" dirty="0"/>
              <a:t>Global inequality 1950-2011</a:t>
            </a:r>
          </a:p>
        </p:txBody>
      </p:sp>
    </p:spTree>
    <p:extLst>
      <p:ext uri="{BB962C8B-B14F-4D97-AF65-F5344CB8AC3E}">
        <p14:creationId xmlns:p14="http://schemas.microsoft.com/office/powerpoint/2010/main" val="326141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916833"/>
            <a:ext cx="7408862" cy="4209331"/>
          </a:xfrm>
        </p:spPr>
        <p:txBody>
          <a:bodyPr>
            <a:normAutofit/>
          </a:bodyPr>
          <a:lstStyle/>
          <a:p>
            <a:endParaRPr lang="en-GB" sz="2400" dirty="0"/>
          </a:p>
          <a:p>
            <a:r>
              <a:rPr lang="en-GB" sz="2400" dirty="0"/>
              <a:t>The biggest decline in poverty took place between 1999 and 2016 – from 28% to 10.7%</a:t>
            </a:r>
          </a:p>
          <a:p>
            <a:r>
              <a:rPr lang="en-GB" sz="2400" dirty="0"/>
              <a:t>In 1987, 35.2% the global population were absolute poor.</a:t>
            </a:r>
          </a:p>
          <a:p>
            <a:r>
              <a:rPr lang="en-GB" sz="2400" dirty="0"/>
              <a:t>In 1981, this percentage was 42.2%</a:t>
            </a:r>
          </a:p>
          <a:p>
            <a:r>
              <a:rPr lang="en-GB" sz="2400" b="1" dirty="0"/>
              <a:t>The pace of decline in global poverty has been uneven.</a:t>
            </a:r>
          </a:p>
          <a:p>
            <a:endParaRPr lang="en-GB" sz="2400" dirty="0"/>
          </a:p>
        </p:txBody>
      </p:sp>
      <p:sp>
        <p:nvSpPr>
          <p:cNvPr id="3" name="Title 2"/>
          <p:cNvSpPr>
            <a:spLocks noGrp="1"/>
          </p:cNvSpPr>
          <p:nvPr>
            <p:ph type="title"/>
          </p:nvPr>
        </p:nvSpPr>
        <p:spPr>
          <a:xfrm>
            <a:off x="2231136" y="494429"/>
            <a:ext cx="7729728" cy="1188720"/>
          </a:xfrm>
        </p:spPr>
        <p:txBody>
          <a:bodyPr/>
          <a:lstStyle/>
          <a:p>
            <a:r>
              <a:rPr lang="en-GB" dirty="0"/>
              <a:t>Decline in poverty</a:t>
            </a:r>
          </a:p>
        </p:txBody>
      </p:sp>
    </p:spTree>
    <p:extLst>
      <p:ext uri="{BB962C8B-B14F-4D97-AF65-F5344CB8AC3E}">
        <p14:creationId xmlns:p14="http://schemas.microsoft.com/office/powerpoint/2010/main" val="1046655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53076-6E78-433E-984A-6FFA04B00EE5}"/>
              </a:ext>
            </a:extLst>
          </p:cNvPr>
          <p:cNvSpPr>
            <a:spLocks noGrp="1"/>
          </p:cNvSpPr>
          <p:nvPr>
            <p:ph idx="1"/>
          </p:nvPr>
        </p:nvSpPr>
        <p:spPr>
          <a:xfrm>
            <a:off x="2395538" y="2060849"/>
            <a:ext cx="7588894" cy="4065315"/>
          </a:xfrm>
        </p:spPr>
        <p:txBody>
          <a:bodyPr/>
          <a:lstStyle/>
          <a:p>
            <a:r>
              <a:rPr lang="en-GB" dirty="0"/>
              <a:t>How do we reconcile falling global Gini with increasing country level Gini-s?</a:t>
            </a:r>
          </a:p>
          <a:p>
            <a:r>
              <a:rPr lang="en-GB" dirty="0"/>
              <a:t>Increasing inequality in many Western and some poor countries (even in China and India inequality has risen)</a:t>
            </a:r>
          </a:p>
          <a:p>
            <a:endParaRPr lang="en-GB" dirty="0"/>
          </a:p>
          <a:p>
            <a:r>
              <a:rPr lang="en-GB" dirty="0"/>
              <a:t>High growth in India and China have relocated a large number of people from bottom 5% -10% of the global population toward the middle, so that the global Gini fell.   </a:t>
            </a:r>
          </a:p>
        </p:txBody>
      </p:sp>
      <p:sp>
        <p:nvSpPr>
          <p:cNvPr id="3" name="Title 2">
            <a:extLst>
              <a:ext uri="{FF2B5EF4-FFF2-40B4-BE49-F238E27FC236}">
                <a16:creationId xmlns:a16="http://schemas.microsoft.com/office/drawing/2014/main" id="{03F880CF-0502-4E4B-8EBA-26936FED6869}"/>
              </a:ext>
            </a:extLst>
          </p:cNvPr>
          <p:cNvSpPr>
            <a:spLocks noGrp="1"/>
          </p:cNvSpPr>
          <p:nvPr>
            <p:ph type="title"/>
          </p:nvPr>
        </p:nvSpPr>
        <p:spPr/>
        <p:txBody>
          <a:bodyPr>
            <a:normAutofit fontScale="90000"/>
          </a:bodyPr>
          <a:lstStyle/>
          <a:p>
            <a:r>
              <a:rPr lang="en-GB" sz="3600" dirty="0"/>
              <a:t>(Recently) Falling Global inequality</a:t>
            </a:r>
          </a:p>
        </p:txBody>
      </p:sp>
    </p:spTree>
    <p:extLst>
      <p:ext uri="{BB962C8B-B14F-4D97-AF65-F5344CB8AC3E}">
        <p14:creationId xmlns:p14="http://schemas.microsoft.com/office/powerpoint/2010/main" val="2110697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19698-D54B-4FB1-AD02-29DEA9522A07}"/>
              </a:ext>
            </a:extLst>
          </p:cNvPr>
          <p:cNvSpPr>
            <a:spLocks noGrp="1"/>
          </p:cNvSpPr>
          <p:nvPr>
            <p:ph idx="1"/>
          </p:nvPr>
        </p:nvSpPr>
        <p:spPr/>
        <p:txBody>
          <a:bodyPr/>
          <a:lstStyle/>
          <a:p>
            <a:r>
              <a:rPr lang="en-GB" dirty="0"/>
              <a:t>It means that the top 8% of the global population enjoys half of the global income, and the remaining 50% goes to the 92% of the population.</a:t>
            </a:r>
          </a:p>
          <a:p>
            <a:endParaRPr lang="en-GB" dirty="0"/>
          </a:p>
          <a:p>
            <a:r>
              <a:rPr lang="en-GB" dirty="0"/>
              <a:t>In contrast, in the US, the top 22% of population gets 50% of the income, in Germany it the top 29% of the population gets 50% of the income </a:t>
            </a:r>
          </a:p>
          <a:p>
            <a:r>
              <a:rPr lang="en-GB" dirty="0"/>
              <a:t>Global Gini is much higher than country level Gini</a:t>
            </a:r>
          </a:p>
          <a:p>
            <a:endParaRPr lang="en-GB" dirty="0"/>
          </a:p>
        </p:txBody>
      </p:sp>
      <p:sp>
        <p:nvSpPr>
          <p:cNvPr id="3" name="Title 2">
            <a:extLst>
              <a:ext uri="{FF2B5EF4-FFF2-40B4-BE49-F238E27FC236}">
                <a16:creationId xmlns:a16="http://schemas.microsoft.com/office/drawing/2014/main" id="{E888694E-1E69-4E71-B47E-66A2E977517B}"/>
              </a:ext>
            </a:extLst>
          </p:cNvPr>
          <p:cNvSpPr>
            <a:spLocks noGrp="1"/>
          </p:cNvSpPr>
          <p:nvPr>
            <p:ph type="title"/>
          </p:nvPr>
        </p:nvSpPr>
        <p:spPr/>
        <p:txBody>
          <a:bodyPr/>
          <a:lstStyle/>
          <a:p>
            <a:r>
              <a:rPr lang="en-GB" dirty="0"/>
              <a:t>Implication of the Global Gini of 0.70</a:t>
            </a:r>
          </a:p>
        </p:txBody>
      </p:sp>
    </p:spTree>
    <p:extLst>
      <p:ext uri="{BB962C8B-B14F-4D97-AF65-F5344CB8AC3E}">
        <p14:creationId xmlns:p14="http://schemas.microsoft.com/office/powerpoint/2010/main" val="663808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BA8A7-8ACC-4F06-8A8E-DBF48D81232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000">
                <a:solidFill>
                  <a:srgbClr val="262626"/>
                </a:solidFill>
              </a:rPr>
              <a:t>Milanovic Fig. 3 </a:t>
            </a:r>
            <a:br>
              <a:rPr lang="en-US" sz="2000">
                <a:solidFill>
                  <a:srgbClr val="262626"/>
                </a:solidFill>
              </a:rPr>
            </a:br>
            <a:r>
              <a:rPr lang="en-US" sz="2000">
                <a:solidFill>
                  <a:srgbClr val="262626"/>
                </a:solidFill>
              </a:rPr>
              <a:t>Global Gini versus Country level Gini</a:t>
            </a:r>
          </a:p>
        </p:txBody>
      </p:sp>
      <p:sp>
        <p:nvSpPr>
          <p:cNvPr id="10" name="Rectangle 9">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automatically generated">
            <a:extLst>
              <a:ext uri="{FF2B5EF4-FFF2-40B4-BE49-F238E27FC236}">
                <a16:creationId xmlns:a16="http://schemas.microsoft.com/office/drawing/2014/main" id="{2A79423E-2016-FE45-896B-5FE12F370E2A}"/>
              </a:ext>
            </a:extLst>
          </p:cNvPr>
          <p:cNvPicPr>
            <a:picLocks noGrp="1" noChangeAspect="1"/>
          </p:cNvPicPr>
          <p:nvPr>
            <p:ph idx="1"/>
          </p:nvPr>
        </p:nvPicPr>
        <p:blipFill rotWithShape="1">
          <a:blip r:embed="rId2"/>
          <a:srcRect l="5659" t="8157" r="6665" b="7249"/>
          <a:stretch/>
        </p:blipFill>
        <p:spPr>
          <a:xfrm>
            <a:off x="5133153" y="1166149"/>
            <a:ext cx="6254175" cy="4525702"/>
          </a:xfrm>
          <a:prstGeom prst="rect">
            <a:avLst/>
          </a:prstGeom>
        </p:spPr>
      </p:pic>
    </p:spTree>
    <p:extLst>
      <p:ext uri="{BB962C8B-B14F-4D97-AF65-F5344CB8AC3E}">
        <p14:creationId xmlns:p14="http://schemas.microsoft.com/office/powerpoint/2010/main" val="1530624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39EF8-02BD-4C0B-89C4-D9B5935D6D90}"/>
              </a:ext>
            </a:extLst>
          </p:cNvPr>
          <p:cNvSpPr>
            <a:spLocks noGrp="1"/>
          </p:cNvSpPr>
          <p:nvPr>
            <p:ph idx="1"/>
          </p:nvPr>
        </p:nvSpPr>
        <p:spPr>
          <a:xfrm>
            <a:off x="2395538" y="2488556"/>
            <a:ext cx="7408862" cy="3892771"/>
          </a:xfrm>
        </p:spPr>
        <p:txBody>
          <a:bodyPr>
            <a:noAutofit/>
          </a:bodyPr>
          <a:lstStyle/>
          <a:p>
            <a:r>
              <a:rPr lang="en-GB" sz="2200" u="sng" dirty="0"/>
              <a:t>The top 1% of global </a:t>
            </a:r>
            <a:r>
              <a:rPr lang="en-GB" sz="2200" dirty="0"/>
              <a:t>population (the very rich of the rich countries) </a:t>
            </a:r>
            <a:r>
              <a:rPr lang="en-GB" sz="2200" dirty="0">
                <a:sym typeface="Wingdings" panose="05000000000000000000" pitchFamily="2" charset="2"/>
              </a:rPr>
              <a:t> Gained about 60% in real incomes</a:t>
            </a:r>
          </a:p>
          <a:p>
            <a:r>
              <a:rPr lang="en-GB" sz="2200" dirty="0"/>
              <a:t>The </a:t>
            </a:r>
            <a:r>
              <a:rPr lang="en-GB" sz="2200" u="sng" dirty="0"/>
              <a:t>middle class of the emerging economies</a:t>
            </a:r>
            <a:r>
              <a:rPr lang="en-GB" sz="2200" dirty="0"/>
              <a:t>: They pushed the global median income up by about 70% to 80%. </a:t>
            </a:r>
          </a:p>
          <a:p>
            <a:pPr lvl="1"/>
            <a:r>
              <a:rPr lang="en-GB" sz="2200" dirty="0"/>
              <a:t>Between 50</a:t>
            </a:r>
            <a:r>
              <a:rPr lang="en-GB" sz="2200" baseline="30000" dirty="0"/>
              <a:t>th</a:t>
            </a:r>
            <a:r>
              <a:rPr lang="en-GB" sz="2200" dirty="0"/>
              <a:t> and 60</a:t>
            </a:r>
            <a:r>
              <a:rPr lang="en-GB" sz="2200" baseline="30000" dirty="0"/>
              <a:t>th</a:t>
            </a:r>
            <a:r>
              <a:rPr lang="en-GB" sz="2200" dirty="0"/>
              <a:t> global income percentiles now there  are new members : 200 million Chinese, 90 million Indians, 30 million each from Indonesia, Brazil and Egypt</a:t>
            </a:r>
          </a:p>
          <a:p>
            <a:pPr lvl="1"/>
            <a:r>
              <a:rPr lang="en-GB" sz="2200" dirty="0"/>
              <a:t>People in the bottom third of the distribution also gained between 40% to 70%. </a:t>
            </a:r>
          </a:p>
        </p:txBody>
      </p:sp>
      <p:sp>
        <p:nvSpPr>
          <p:cNvPr id="3" name="Title 2">
            <a:extLst>
              <a:ext uri="{FF2B5EF4-FFF2-40B4-BE49-F238E27FC236}">
                <a16:creationId xmlns:a16="http://schemas.microsoft.com/office/drawing/2014/main" id="{D51BD4DF-26B2-43BB-B3D3-EBE47772447A}"/>
              </a:ext>
            </a:extLst>
          </p:cNvPr>
          <p:cNvSpPr>
            <a:spLocks noGrp="1"/>
          </p:cNvSpPr>
          <p:nvPr>
            <p:ph type="title"/>
          </p:nvPr>
        </p:nvSpPr>
        <p:spPr/>
        <p:txBody>
          <a:bodyPr>
            <a:normAutofit fontScale="90000"/>
          </a:bodyPr>
          <a:lstStyle/>
          <a:p>
            <a:r>
              <a:rPr lang="en-GB" sz="3600" dirty="0"/>
              <a:t>1988-2008: Two distinct winners</a:t>
            </a:r>
          </a:p>
        </p:txBody>
      </p:sp>
    </p:spTree>
    <p:extLst>
      <p:ext uri="{BB962C8B-B14F-4D97-AF65-F5344CB8AC3E}">
        <p14:creationId xmlns:p14="http://schemas.microsoft.com/office/powerpoint/2010/main" val="746283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2D684-9EF1-4618-8DF1-3B1A244BC89A}"/>
              </a:ext>
            </a:extLst>
          </p:cNvPr>
          <p:cNvSpPr>
            <a:spLocks noGrp="1"/>
          </p:cNvSpPr>
          <p:nvPr>
            <p:ph idx="1"/>
          </p:nvPr>
        </p:nvSpPr>
        <p:spPr>
          <a:xfrm>
            <a:off x="2391569" y="2599924"/>
            <a:ext cx="7408862" cy="3453636"/>
          </a:xfrm>
        </p:spPr>
        <p:txBody>
          <a:bodyPr/>
          <a:lstStyle/>
          <a:p>
            <a:r>
              <a:rPr lang="en-GB" dirty="0"/>
              <a:t>The very poor of the developing countries (bottom 5% of the global population)</a:t>
            </a:r>
          </a:p>
          <a:p>
            <a:endParaRPr lang="en-GB" dirty="0"/>
          </a:p>
          <a:p>
            <a:r>
              <a:rPr lang="en-GB" dirty="0"/>
              <a:t>A section of the working class of the industrialised countries and the middle class of the ex-communist countries whose income stagnated or increased very little. </a:t>
            </a:r>
          </a:p>
          <a:p>
            <a:endParaRPr lang="en-GB" dirty="0"/>
          </a:p>
          <a:p>
            <a:pPr lvl="1"/>
            <a:r>
              <a:rPr lang="en-GB" dirty="0"/>
              <a:t>Although they still belong to the 75</a:t>
            </a:r>
            <a:r>
              <a:rPr lang="en-GB" baseline="30000" dirty="0"/>
              <a:t>th</a:t>
            </a:r>
            <a:r>
              <a:rPr lang="en-GB" dirty="0"/>
              <a:t> and 90</a:t>
            </a:r>
            <a:r>
              <a:rPr lang="en-GB" baseline="30000" dirty="0"/>
              <a:t>th</a:t>
            </a:r>
            <a:r>
              <a:rPr lang="en-GB" dirty="0"/>
              <a:t> percentile (globally) they see that their rich neighbours have grown enormously richer, a source of social discontent </a:t>
            </a:r>
          </a:p>
        </p:txBody>
      </p:sp>
      <p:sp>
        <p:nvSpPr>
          <p:cNvPr id="3" name="Title 2">
            <a:extLst>
              <a:ext uri="{FF2B5EF4-FFF2-40B4-BE49-F238E27FC236}">
                <a16:creationId xmlns:a16="http://schemas.microsoft.com/office/drawing/2014/main" id="{6962FBC7-5385-4E42-8927-AD8E13475045}"/>
              </a:ext>
            </a:extLst>
          </p:cNvPr>
          <p:cNvSpPr>
            <a:spLocks noGrp="1"/>
          </p:cNvSpPr>
          <p:nvPr>
            <p:ph type="title"/>
          </p:nvPr>
        </p:nvSpPr>
        <p:spPr/>
        <p:txBody>
          <a:bodyPr/>
          <a:lstStyle/>
          <a:p>
            <a:r>
              <a:rPr lang="en-GB" dirty="0"/>
              <a:t>Two distinct groups of losers</a:t>
            </a:r>
          </a:p>
        </p:txBody>
      </p:sp>
    </p:spTree>
    <p:extLst>
      <p:ext uri="{BB962C8B-B14F-4D97-AF65-F5344CB8AC3E}">
        <p14:creationId xmlns:p14="http://schemas.microsoft.com/office/powerpoint/2010/main" val="128061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200">
                <a:solidFill>
                  <a:srgbClr val="262626"/>
                </a:solidFill>
              </a:rPr>
              <a:t>Milanovic Fig 4</a:t>
            </a:r>
            <a:br>
              <a:rPr lang="en-US" sz="2200">
                <a:solidFill>
                  <a:srgbClr val="262626"/>
                </a:solidFill>
              </a:rPr>
            </a:br>
            <a:r>
              <a:rPr lang="en-US" sz="2200">
                <a:solidFill>
                  <a:srgbClr val="262626"/>
                </a:solidFill>
              </a:rPr>
              <a:t>The Elephant Curve</a:t>
            </a:r>
          </a:p>
        </p:txBody>
      </p:sp>
      <p:sp>
        <p:nvSpPr>
          <p:cNvPr id="15" name="Rectangle 14">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 up of a map&#10;&#10;Description automatically generated">
            <a:extLst>
              <a:ext uri="{FF2B5EF4-FFF2-40B4-BE49-F238E27FC236}">
                <a16:creationId xmlns:a16="http://schemas.microsoft.com/office/drawing/2014/main" id="{5A4C3B63-D60C-3649-9A65-C0A72EB95CD2}"/>
              </a:ext>
            </a:extLst>
          </p:cNvPr>
          <p:cNvPicPr>
            <a:picLocks noGrp="1" noChangeAspect="1"/>
          </p:cNvPicPr>
          <p:nvPr>
            <p:ph idx="1"/>
          </p:nvPr>
        </p:nvPicPr>
        <p:blipFill>
          <a:blip r:embed="rId2"/>
          <a:stretch>
            <a:fillRect/>
          </a:stretch>
        </p:blipFill>
        <p:spPr>
          <a:xfrm>
            <a:off x="5294376" y="1167548"/>
            <a:ext cx="6257544" cy="4208198"/>
          </a:xfrm>
          <a:prstGeom prst="rect">
            <a:avLst/>
          </a:prstGeom>
        </p:spPr>
      </p:pic>
    </p:spTree>
    <p:extLst>
      <p:ext uri="{BB962C8B-B14F-4D97-AF65-F5344CB8AC3E}">
        <p14:creationId xmlns:p14="http://schemas.microsoft.com/office/powerpoint/2010/main" val="406008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C6733-A374-4504-9743-D687442D82D4}"/>
              </a:ext>
            </a:extLst>
          </p:cNvPr>
          <p:cNvSpPr>
            <a:spLocks noGrp="1"/>
          </p:cNvSpPr>
          <p:nvPr>
            <p:ph idx="1"/>
          </p:nvPr>
        </p:nvSpPr>
        <p:spPr>
          <a:xfrm>
            <a:off x="2395538" y="2291787"/>
            <a:ext cx="7408862" cy="3834377"/>
          </a:xfrm>
        </p:spPr>
        <p:txBody>
          <a:bodyPr>
            <a:normAutofit fontScale="92500" lnSpcReduction="20000"/>
          </a:bodyPr>
          <a:lstStyle/>
          <a:p>
            <a:r>
              <a:rPr lang="en-GB" sz="2000" dirty="0"/>
              <a:t>China: A median income earner in China in 1988 was richer than 10% of the world population. In 2008 the median Chinese income earner is richer than the 50% of the world population </a:t>
            </a:r>
          </a:p>
          <a:p>
            <a:endParaRPr lang="en-GB" sz="2000" dirty="0"/>
          </a:p>
          <a:p>
            <a:r>
              <a:rPr lang="en-GB" sz="2000" dirty="0"/>
              <a:t>India: A median income earner in India in 1988 was richer than 9% of the world population. In 2008 the median Chinese income earner is richer than the 26% of the world population </a:t>
            </a:r>
          </a:p>
          <a:p>
            <a:endParaRPr lang="en-GB" sz="2000" dirty="0"/>
          </a:p>
          <a:p>
            <a:r>
              <a:rPr lang="en-GB" sz="2000" dirty="0"/>
              <a:t>Indonesia, Brazil and Egypt also leapfrogged. </a:t>
            </a:r>
          </a:p>
          <a:p>
            <a:endParaRPr lang="en-GB" sz="2000" dirty="0"/>
          </a:p>
          <a:p>
            <a:r>
              <a:rPr lang="en-GB" sz="2000" dirty="0"/>
              <a:t>But the US and major European countries’ median income earners </a:t>
            </a:r>
            <a:r>
              <a:rPr lang="en-GB" sz="2000" u="sng" dirty="0"/>
              <a:t>did not leapfrog.</a:t>
            </a:r>
          </a:p>
        </p:txBody>
      </p:sp>
      <p:sp>
        <p:nvSpPr>
          <p:cNvPr id="3" name="Title 2">
            <a:extLst>
              <a:ext uri="{FF2B5EF4-FFF2-40B4-BE49-F238E27FC236}">
                <a16:creationId xmlns:a16="http://schemas.microsoft.com/office/drawing/2014/main" id="{F59C5538-7A5A-4461-A12C-1F828CF17C92}"/>
              </a:ext>
            </a:extLst>
          </p:cNvPr>
          <p:cNvSpPr>
            <a:spLocks noGrp="1"/>
          </p:cNvSpPr>
          <p:nvPr>
            <p:ph type="title"/>
          </p:nvPr>
        </p:nvSpPr>
        <p:spPr/>
        <p:txBody>
          <a:bodyPr>
            <a:normAutofit fontScale="90000"/>
          </a:bodyPr>
          <a:lstStyle/>
          <a:p>
            <a:r>
              <a:rPr lang="en-GB" sz="3600" dirty="0"/>
              <a:t>Leapfrogging in income gains</a:t>
            </a:r>
          </a:p>
        </p:txBody>
      </p:sp>
    </p:spTree>
    <p:extLst>
      <p:ext uri="{BB962C8B-B14F-4D97-AF65-F5344CB8AC3E}">
        <p14:creationId xmlns:p14="http://schemas.microsoft.com/office/powerpoint/2010/main" val="2227211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22929-2113-4F11-8144-AD585CA889F3}"/>
              </a:ext>
            </a:extLst>
          </p:cNvPr>
          <p:cNvSpPr>
            <a:spLocks noGrp="1"/>
          </p:cNvSpPr>
          <p:nvPr>
            <p:ph idx="1"/>
          </p:nvPr>
        </p:nvSpPr>
        <p:spPr>
          <a:xfrm>
            <a:off x="2395538" y="1844825"/>
            <a:ext cx="7815262" cy="4281339"/>
          </a:xfrm>
        </p:spPr>
        <p:txBody>
          <a:bodyPr/>
          <a:lstStyle/>
          <a:p>
            <a:r>
              <a:rPr lang="en-GB" dirty="0"/>
              <a:t>What determines global inequality: </a:t>
            </a:r>
            <a:r>
              <a:rPr lang="en-GB" b="1" dirty="0"/>
              <a:t>Class</a:t>
            </a:r>
            <a:r>
              <a:rPr lang="en-GB" dirty="0"/>
              <a:t> or </a:t>
            </a:r>
            <a:r>
              <a:rPr lang="en-GB" b="1" dirty="0"/>
              <a:t>Location</a:t>
            </a:r>
            <a:r>
              <a:rPr lang="en-GB" dirty="0"/>
              <a:t>?</a:t>
            </a:r>
          </a:p>
          <a:p>
            <a:endParaRPr lang="en-GB" dirty="0"/>
          </a:p>
          <a:p>
            <a:r>
              <a:rPr lang="en-GB" dirty="0"/>
              <a:t>In 1870 (Marx’s capital was published in 1865) 2/3</a:t>
            </a:r>
            <a:r>
              <a:rPr lang="en-GB" baseline="30000" dirty="0"/>
              <a:t>rd</a:t>
            </a:r>
            <a:r>
              <a:rPr lang="en-GB" dirty="0"/>
              <a:t> of world inequality could be explained by class (rich-poor divide) and 1/3</a:t>
            </a:r>
            <a:r>
              <a:rPr lang="en-GB" baseline="30000" dirty="0"/>
              <a:t>rd</a:t>
            </a:r>
            <a:r>
              <a:rPr lang="en-GB" dirty="0"/>
              <a:t> by location or between country inequality.</a:t>
            </a:r>
          </a:p>
          <a:p>
            <a:endParaRPr lang="en-GB" dirty="0"/>
          </a:p>
          <a:p>
            <a:r>
              <a:rPr lang="en-GB" dirty="0"/>
              <a:t>In 2000 the proportions have flipped. It is now the location, </a:t>
            </a:r>
            <a:r>
              <a:rPr lang="en-GB" b="1" dirty="0"/>
              <a:t>where </a:t>
            </a:r>
            <a:r>
              <a:rPr lang="en-GB" dirty="0"/>
              <a:t>you are born or are able to work, matter much more than whether you are a worker or employer. </a:t>
            </a:r>
          </a:p>
        </p:txBody>
      </p:sp>
      <p:sp>
        <p:nvSpPr>
          <p:cNvPr id="3" name="Title 2">
            <a:extLst>
              <a:ext uri="{FF2B5EF4-FFF2-40B4-BE49-F238E27FC236}">
                <a16:creationId xmlns:a16="http://schemas.microsoft.com/office/drawing/2014/main" id="{21748EB1-8F0A-4BFE-9799-3B9B19DD368E}"/>
              </a:ext>
            </a:extLst>
          </p:cNvPr>
          <p:cNvSpPr>
            <a:spLocks noGrp="1"/>
          </p:cNvSpPr>
          <p:nvPr>
            <p:ph type="title"/>
          </p:nvPr>
        </p:nvSpPr>
        <p:spPr/>
        <p:txBody>
          <a:bodyPr>
            <a:normAutofit fontScale="90000"/>
          </a:bodyPr>
          <a:lstStyle/>
          <a:p>
            <a:r>
              <a:rPr lang="en-GB" sz="4000" dirty="0"/>
              <a:t>The fault line: National boundaries</a:t>
            </a:r>
          </a:p>
        </p:txBody>
      </p:sp>
    </p:spTree>
    <p:extLst>
      <p:ext uri="{BB962C8B-B14F-4D97-AF65-F5344CB8AC3E}">
        <p14:creationId xmlns:p14="http://schemas.microsoft.com/office/powerpoint/2010/main" val="1399510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B2E21D-DEA5-49DF-A583-1436E9121F3E}"/>
              </a:ext>
            </a:extLst>
          </p:cNvPr>
          <p:cNvSpPr>
            <a:spLocks noGrp="1"/>
          </p:cNvSpPr>
          <p:nvPr>
            <p:ph idx="1"/>
          </p:nvPr>
        </p:nvSpPr>
        <p:spPr>
          <a:xfrm>
            <a:off x="2391569" y="2084109"/>
            <a:ext cx="7408862" cy="3390717"/>
          </a:xfrm>
        </p:spPr>
        <p:txBody>
          <a:bodyPr/>
          <a:lstStyle/>
          <a:p>
            <a:r>
              <a:rPr lang="en-GB" dirty="0"/>
              <a:t>Free trade in goods and (many, but not all) services </a:t>
            </a:r>
            <a:r>
              <a:rPr lang="en-GB" dirty="0">
                <a:sym typeface="Wingdings" panose="05000000000000000000" pitchFamily="2" charset="2"/>
              </a:rPr>
              <a:t> leading to global supply chains and international reorganisation of businesses, particularly manufacturing operations</a:t>
            </a:r>
          </a:p>
          <a:p>
            <a:endParaRPr lang="en-GB" dirty="0"/>
          </a:p>
          <a:p>
            <a:r>
              <a:rPr lang="en-GB" dirty="0"/>
              <a:t>Integration of financial markets (free movement of capital)</a:t>
            </a:r>
          </a:p>
          <a:p>
            <a:endParaRPr lang="en-GB" dirty="0"/>
          </a:p>
          <a:p>
            <a:r>
              <a:rPr lang="en-GB" dirty="0"/>
              <a:t>Somewhat improved (legal) movement of labour </a:t>
            </a:r>
          </a:p>
          <a:p>
            <a:endParaRPr lang="en-GB" dirty="0"/>
          </a:p>
          <a:p>
            <a:r>
              <a:rPr lang="en-GB" b="1" dirty="0"/>
              <a:t>Each had some profound effects.</a:t>
            </a:r>
          </a:p>
          <a:p>
            <a:endParaRPr lang="en-GB" dirty="0"/>
          </a:p>
        </p:txBody>
      </p:sp>
      <p:sp>
        <p:nvSpPr>
          <p:cNvPr id="3" name="Title 2">
            <a:extLst>
              <a:ext uri="{FF2B5EF4-FFF2-40B4-BE49-F238E27FC236}">
                <a16:creationId xmlns:a16="http://schemas.microsoft.com/office/drawing/2014/main" id="{6AC67BD8-9A9D-4E02-A6E8-33C2C92CF4A0}"/>
              </a:ext>
            </a:extLst>
          </p:cNvPr>
          <p:cNvSpPr>
            <a:spLocks noGrp="1"/>
          </p:cNvSpPr>
          <p:nvPr>
            <p:ph type="title"/>
          </p:nvPr>
        </p:nvSpPr>
        <p:spPr>
          <a:xfrm>
            <a:off x="1981200" y="338139"/>
            <a:ext cx="8229600" cy="1074638"/>
          </a:xfrm>
        </p:spPr>
        <p:txBody>
          <a:bodyPr/>
          <a:lstStyle/>
          <a:p>
            <a:r>
              <a:rPr lang="en-GB" dirty="0"/>
              <a:t>Globalisation: Three key features</a:t>
            </a:r>
          </a:p>
        </p:txBody>
      </p:sp>
    </p:spTree>
    <p:extLst>
      <p:ext uri="{BB962C8B-B14F-4D97-AF65-F5344CB8AC3E}">
        <p14:creationId xmlns:p14="http://schemas.microsoft.com/office/powerpoint/2010/main" val="67151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B2E21D-DEA5-49DF-A583-1436E9121F3E}"/>
              </a:ext>
            </a:extLst>
          </p:cNvPr>
          <p:cNvSpPr>
            <a:spLocks noGrp="1"/>
          </p:cNvSpPr>
          <p:nvPr>
            <p:ph idx="1"/>
          </p:nvPr>
        </p:nvSpPr>
        <p:spPr>
          <a:xfrm>
            <a:off x="2395538" y="1556792"/>
            <a:ext cx="7408862" cy="5040560"/>
          </a:xfrm>
        </p:spPr>
        <p:txBody>
          <a:bodyPr/>
          <a:lstStyle/>
          <a:p>
            <a:r>
              <a:rPr lang="en-GB" dirty="0"/>
              <a:t>Free trade in goods </a:t>
            </a:r>
            <a:r>
              <a:rPr lang="en-GB" dirty="0">
                <a:sym typeface="Wingdings" panose="05000000000000000000" pitchFamily="2" charset="2"/>
              </a:rPr>
              <a:t> Chinese success, but job losses in the Industrial West</a:t>
            </a:r>
          </a:p>
          <a:p>
            <a:endParaRPr lang="en-GB" dirty="0">
              <a:sym typeface="Wingdings" panose="05000000000000000000" pitchFamily="2" charset="2"/>
            </a:endParaRPr>
          </a:p>
          <a:p>
            <a:r>
              <a:rPr lang="en-GB" dirty="0">
                <a:sym typeface="Wingdings" panose="05000000000000000000" pitchFamily="2" charset="2"/>
              </a:rPr>
              <a:t>Free trade in services  Indian middle class gained, but the Indian poor were left behind</a:t>
            </a:r>
          </a:p>
          <a:p>
            <a:endParaRPr lang="en-GB" dirty="0"/>
          </a:p>
          <a:p>
            <a:r>
              <a:rPr lang="en-GB" dirty="0"/>
              <a:t>Integration of financial markets </a:t>
            </a:r>
            <a:r>
              <a:rPr lang="en-GB" dirty="0">
                <a:sym typeface="Wingdings" panose="05000000000000000000" pitchFamily="2" charset="2"/>
              </a:rPr>
              <a:t> Capital owners gained everywhere, also tax evasion/avoidance increased</a:t>
            </a:r>
            <a:r>
              <a:rPr lang="en-GB" dirty="0"/>
              <a:t> </a:t>
            </a:r>
          </a:p>
          <a:p>
            <a:r>
              <a:rPr lang="en-GB" dirty="0"/>
              <a:t>Movement of labour: Some gains </a:t>
            </a:r>
            <a:r>
              <a:rPr lang="en-GB"/>
              <a:t>to the working </a:t>
            </a:r>
            <a:r>
              <a:rPr lang="en-GB" dirty="0"/>
              <a:t>class of the poor countries, and a surge in international remittances </a:t>
            </a:r>
          </a:p>
          <a:p>
            <a:endParaRPr lang="en-GB" dirty="0"/>
          </a:p>
        </p:txBody>
      </p:sp>
      <p:sp>
        <p:nvSpPr>
          <p:cNvPr id="3" name="Title 2">
            <a:extLst>
              <a:ext uri="{FF2B5EF4-FFF2-40B4-BE49-F238E27FC236}">
                <a16:creationId xmlns:a16="http://schemas.microsoft.com/office/drawing/2014/main" id="{6AC67BD8-9A9D-4E02-A6E8-33C2C92CF4A0}"/>
              </a:ext>
            </a:extLst>
          </p:cNvPr>
          <p:cNvSpPr>
            <a:spLocks noGrp="1"/>
          </p:cNvSpPr>
          <p:nvPr>
            <p:ph type="title"/>
          </p:nvPr>
        </p:nvSpPr>
        <p:spPr>
          <a:xfrm>
            <a:off x="1981200" y="338139"/>
            <a:ext cx="8229600" cy="1074638"/>
          </a:xfrm>
        </p:spPr>
        <p:txBody>
          <a:bodyPr/>
          <a:lstStyle/>
          <a:p>
            <a:r>
              <a:rPr lang="en-GB" dirty="0"/>
              <a:t>Effects of Globalisation</a:t>
            </a:r>
          </a:p>
        </p:txBody>
      </p:sp>
    </p:spTree>
    <p:extLst>
      <p:ext uri="{BB962C8B-B14F-4D97-AF65-F5344CB8AC3E}">
        <p14:creationId xmlns:p14="http://schemas.microsoft.com/office/powerpoint/2010/main" val="384456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2276873"/>
            <a:ext cx="7408862" cy="3849291"/>
          </a:xfrm>
        </p:spPr>
        <p:txBody>
          <a:bodyPr>
            <a:normAutofit/>
          </a:bodyPr>
          <a:lstStyle/>
          <a:p>
            <a:r>
              <a:rPr lang="en-GB" sz="2200" b="1" dirty="0"/>
              <a:t>Goal 1: End poverty in all its forms everywhere</a:t>
            </a:r>
          </a:p>
          <a:p>
            <a:pPr lvl="1"/>
            <a:r>
              <a:rPr lang="en-GB" sz="2200" dirty="0"/>
              <a:t>Sixteen other goals</a:t>
            </a:r>
          </a:p>
          <a:p>
            <a:pPr lvl="1"/>
            <a:r>
              <a:rPr lang="en-GB" dirty="0"/>
              <a:t>See: </a:t>
            </a:r>
            <a:r>
              <a:rPr lang="en-GB" dirty="0">
                <a:hlinkClick r:id="rId2"/>
              </a:rPr>
              <a:t>https://unstats.un.org/sdgs/files/report/2017/TheSustainableDevelopmentGoalsReport2017.pdf</a:t>
            </a:r>
            <a:endParaRPr lang="en-GB" dirty="0"/>
          </a:p>
          <a:p>
            <a:pPr lvl="1"/>
            <a:r>
              <a:rPr lang="en-GB" sz="2200" dirty="0"/>
              <a:t>Aim is to eradicate poverty (not just absolute poverty) in all forms (such as child poverty, fuel poverty, poverty due to unemployment) and raise income to a decent level</a:t>
            </a:r>
          </a:p>
          <a:p>
            <a:endParaRPr lang="en-GB" sz="2200" dirty="0"/>
          </a:p>
          <a:p>
            <a:endParaRPr lang="en-GB" sz="2200" dirty="0"/>
          </a:p>
        </p:txBody>
      </p:sp>
      <p:sp>
        <p:nvSpPr>
          <p:cNvPr id="3" name="Title 2"/>
          <p:cNvSpPr>
            <a:spLocks noGrp="1"/>
          </p:cNvSpPr>
          <p:nvPr>
            <p:ph type="title"/>
          </p:nvPr>
        </p:nvSpPr>
        <p:spPr/>
        <p:txBody>
          <a:bodyPr/>
          <a:lstStyle/>
          <a:p>
            <a:r>
              <a:rPr lang="en-GB" dirty="0"/>
              <a:t>Sustainable Development Goals</a:t>
            </a:r>
          </a:p>
        </p:txBody>
      </p:sp>
    </p:spTree>
    <p:extLst>
      <p:ext uri="{BB962C8B-B14F-4D97-AF65-F5344CB8AC3E}">
        <p14:creationId xmlns:p14="http://schemas.microsoft.com/office/powerpoint/2010/main" val="2790761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648670"/>
            <a:ext cx="7408862" cy="2978408"/>
          </a:xfrm>
        </p:spPr>
        <p:txBody>
          <a:bodyPr>
            <a:noAutofit/>
          </a:bodyPr>
          <a:lstStyle/>
          <a:p>
            <a:r>
              <a:rPr lang="en-GB" sz="2200" dirty="0"/>
              <a:t>Oxfam latest report on global income inequality:</a:t>
            </a:r>
          </a:p>
          <a:p>
            <a:r>
              <a:rPr lang="en-GB" sz="2200" dirty="0"/>
              <a:t>Huge accumulation of wealth at the top: Richest 42 people own wealth created last year that is equal to what the bottom half of the world population (over 3.5 billion people) own.</a:t>
            </a:r>
          </a:p>
          <a:p>
            <a:endParaRPr lang="en-GB" sz="2200" dirty="0"/>
          </a:p>
          <a:p>
            <a:r>
              <a:rPr lang="en-GB" sz="2200" dirty="0"/>
              <a:t>In the US, richest 3 people own half of what the bottom half (160 million Americans) owns</a:t>
            </a:r>
          </a:p>
        </p:txBody>
      </p:sp>
      <p:sp>
        <p:nvSpPr>
          <p:cNvPr id="3" name="Title 2"/>
          <p:cNvSpPr>
            <a:spLocks noGrp="1"/>
          </p:cNvSpPr>
          <p:nvPr>
            <p:ph type="title"/>
          </p:nvPr>
        </p:nvSpPr>
        <p:spPr/>
        <p:txBody>
          <a:bodyPr/>
          <a:lstStyle/>
          <a:p>
            <a:r>
              <a:rPr lang="en-GB" dirty="0"/>
              <a:t>An update</a:t>
            </a:r>
          </a:p>
        </p:txBody>
      </p:sp>
    </p:spTree>
    <p:extLst>
      <p:ext uri="{BB962C8B-B14F-4D97-AF65-F5344CB8AC3E}">
        <p14:creationId xmlns:p14="http://schemas.microsoft.com/office/powerpoint/2010/main" val="313947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726504"/>
            <a:ext cx="7408862" cy="1404991"/>
          </a:xfrm>
        </p:spPr>
        <p:txBody>
          <a:bodyPr/>
          <a:lstStyle/>
          <a:p>
            <a:r>
              <a:rPr lang="en-GB" dirty="0"/>
              <a:t>1. Todaro &amp; Smith: Chapters 1 and 2</a:t>
            </a:r>
          </a:p>
          <a:p>
            <a:r>
              <a:rPr lang="en-GB" dirty="0"/>
              <a:t>2. </a:t>
            </a:r>
            <a:r>
              <a:rPr lang="en-GB" dirty="0" err="1"/>
              <a:t>Branko</a:t>
            </a:r>
            <a:r>
              <a:rPr lang="en-GB" dirty="0"/>
              <a:t> </a:t>
            </a:r>
            <a:r>
              <a:rPr lang="en-GB" dirty="0" err="1"/>
              <a:t>Milanovic</a:t>
            </a:r>
            <a:r>
              <a:rPr lang="en-GB" dirty="0"/>
              <a:t>, (2012) Global Income Inequality by the Numbers: in History and Now, Policy Research Working Paper 6259, World Bank</a:t>
            </a:r>
          </a:p>
        </p:txBody>
      </p:sp>
      <p:sp>
        <p:nvSpPr>
          <p:cNvPr id="3" name="Title 2"/>
          <p:cNvSpPr>
            <a:spLocks noGrp="1"/>
          </p:cNvSpPr>
          <p:nvPr>
            <p:ph type="title"/>
          </p:nvPr>
        </p:nvSpPr>
        <p:spPr>
          <a:xfrm>
            <a:off x="1981200" y="338140"/>
            <a:ext cx="8229600" cy="714597"/>
          </a:xfrm>
        </p:spPr>
        <p:txBody>
          <a:bodyPr>
            <a:normAutofit fontScale="90000"/>
          </a:bodyPr>
          <a:lstStyle/>
          <a:p>
            <a:r>
              <a:rPr lang="en-GB" dirty="0"/>
              <a:t>Readings</a:t>
            </a:r>
          </a:p>
        </p:txBody>
      </p:sp>
    </p:spTree>
    <p:extLst>
      <p:ext uri="{BB962C8B-B14F-4D97-AF65-F5344CB8AC3E}">
        <p14:creationId xmlns:p14="http://schemas.microsoft.com/office/powerpoint/2010/main" val="140501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393789"/>
            <a:ext cx="7408862" cy="4137323"/>
          </a:xfrm>
        </p:spPr>
        <p:txBody>
          <a:bodyPr>
            <a:normAutofit/>
          </a:bodyPr>
          <a:lstStyle/>
          <a:p>
            <a:endParaRPr lang="en-GB" sz="2200" dirty="0"/>
          </a:p>
          <a:p>
            <a:r>
              <a:rPr lang="en-GB" sz="2200" dirty="0"/>
              <a:t>For fairness and compassion</a:t>
            </a:r>
          </a:p>
          <a:p>
            <a:r>
              <a:rPr lang="en-GB" sz="2200" dirty="0"/>
              <a:t>There is also no disagreements among people to reduce poverty within their own country (</a:t>
            </a:r>
            <a:r>
              <a:rPr lang="en-GB" sz="2200" u="sng" dirty="0"/>
              <a:t>but less so outside their own countries</a:t>
            </a:r>
            <a:r>
              <a:rPr lang="en-GB" sz="2200" dirty="0"/>
              <a:t>)</a:t>
            </a:r>
          </a:p>
          <a:p>
            <a:r>
              <a:rPr lang="en-GB" sz="2200" dirty="0"/>
              <a:t>For economists, poverty throws a big challenge because of its ‘</a:t>
            </a:r>
            <a:r>
              <a:rPr lang="en-GB" sz="2200" b="1" dirty="0"/>
              <a:t>vicious circle</a:t>
            </a:r>
            <a:r>
              <a:rPr lang="en-GB" sz="2200" dirty="0"/>
              <a:t>’ (a trap-like) nature – hard to get out– and its intergenerational impact – easily transmittable to next generation </a:t>
            </a:r>
          </a:p>
        </p:txBody>
      </p:sp>
      <p:sp>
        <p:nvSpPr>
          <p:cNvPr id="3" name="Title 2"/>
          <p:cNvSpPr>
            <a:spLocks noGrp="1"/>
          </p:cNvSpPr>
          <p:nvPr>
            <p:ph type="title"/>
          </p:nvPr>
        </p:nvSpPr>
        <p:spPr/>
        <p:txBody>
          <a:bodyPr/>
          <a:lstStyle/>
          <a:p>
            <a:r>
              <a:rPr lang="en-GB" dirty="0"/>
              <a:t>Why should we worry about poverty?</a:t>
            </a:r>
          </a:p>
        </p:txBody>
      </p:sp>
    </p:spTree>
    <p:extLst>
      <p:ext uri="{BB962C8B-B14F-4D97-AF65-F5344CB8AC3E}">
        <p14:creationId xmlns:p14="http://schemas.microsoft.com/office/powerpoint/2010/main" val="391065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200" b="1" dirty="0"/>
              <a:t>Poverty</a:t>
            </a:r>
          </a:p>
          <a:p>
            <a:pPr lvl="1"/>
            <a:r>
              <a:rPr lang="en-GB" sz="2200" dirty="0"/>
              <a:t>Living on the edge: small shock can cause havoc</a:t>
            </a:r>
          </a:p>
          <a:p>
            <a:pPr lvl="1"/>
            <a:r>
              <a:rPr lang="en-GB" sz="2200" dirty="0"/>
              <a:t>Intergenerational: born to a poor family is more likely to be a poor </a:t>
            </a:r>
          </a:p>
          <a:p>
            <a:endParaRPr lang="en-GB" sz="2200" dirty="0"/>
          </a:p>
          <a:p>
            <a:r>
              <a:rPr lang="en-GB" sz="2200" b="1" dirty="0"/>
              <a:t>Inequality tends to perpetuate this process</a:t>
            </a:r>
            <a:endParaRPr lang="en-GB" sz="2200" dirty="0"/>
          </a:p>
          <a:p>
            <a:endParaRPr lang="en-GB" sz="2200" dirty="0"/>
          </a:p>
        </p:txBody>
      </p:sp>
      <p:sp>
        <p:nvSpPr>
          <p:cNvPr id="3" name="Title 2"/>
          <p:cNvSpPr>
            <a:spLocks noGrp="1"/>
          </p:cNvSpPr>
          <p:nvPr>
            <p:ph type="title"/>
          </p:nvPr>
        </p:nvSpPr>
        <p:spPr/>
        <p:txBody>
          <a:bodyPr/>
          <a:lstStyle/>
          <a:p>
            <a:r>
              <a:rPr lang="en-GB" dirty="0"/>
              <a:t>Key features of poverty</a:t>
            </a:r>
          </a:p>
        </p:txBody>
      </p:sp>
    </p:spTree>
    <p:extLst>
      <p:ext uri="{BB962C8B-B14F-4D97-AF65-F5344CB8AC3E}">
        <p14:creationId xmlns:p14="http://schemas.microsoft.com/office/powerpoint/2010/main" val="102935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9288" y="1700213"/>
            <a:ext cx="8075612" cy="5048250"/>
          </a:xfrm>
        </p:spPr>
        <p:txBody>
          <a:bodyPr/>
          <a:lstStyle/>
          <a:p>
            <a:pPr eaLnBrk="1" hangingPunct="1"/>
            <a:r>
              <a:rPr lang="en-GB" altLang="en-US" sz="2000" dirty="0"/>
              <a:t>Pak </a:t>
            </a:r>
            <a:r>
              <a:rPr lang="en-GB" altLang="en-US" sz="2000" dirty="0" err="1"/>
              <a:t>Solhin</a:t>
            </a:r>
            <a:r>
              <a:rPr lang="en-GB" altLang="en-US" sz="2000" dirty="0"/>
              <a:t>, born into a poor family with 12 other siblings had very little education. </a:t>
            </a:r>
          </a:p>
          <a:p>
            <a:pPr eaLnBrk="1" hangingPunct="1"/>
            <a:endParaRPr lang="en-GB" altLang="en-US" sz="2000" dirty="0"/>
          </a:p>
          <a:p>
            <a:pPr eaLnBrk="1" hangingPunct="1"/>
            <a:r>
              <a:rPr lang="en-GB" altLang="en-US" sz="2000" dirty="0"/>
              <a:t>He managed to work regularly ($2 USD PPP per day), and raised his family of wife and three children. </a:t>
            </a:r>
          </a:p>
          <a:p>
            <a:pPr eaLnBrk="1" hangingPunct="1"/>
            <a:endParaRPr lang="en-GB" altLang="en-US" sz="2000" dirty="0"/>
          </a:p>
          <a:p>
            <a:pPr eaLnBrk="1" hangingPunct="1"/>
            <a:r>
              <a:rPr lang="en-GB" altLang="en-US" sz="2000" dirty="0"/>
              <a:t>But a 2008 price increase in fertiliser and fuels triggered a series of calamities starting with his unemployment and ending with all children being taken out of school and his wife becoming a maid.</a:t>
            </a:r>
          </a:p>
          <a:p>
            <a:pPr eaLnBrk="1" hangingPunct="1"/>
            <a:endParaRPr lang="en-GB" altLang="en-US" sz="2000" dirty="0"/>
          </a:p>
          <a:p>
            <a:pPr eaLnBrk="1" hangingPunct="1"/>
            <a:r>
              <a:rPr lang="en-GB" altLang="en-US" sz="2000" dirty="0"/>
              <a:t>Pak </a:t>
            </a:r>
            <a:r>
              <a:rPr lang="en-GB" altLang="en-US" sz="2000" dirty="0" err="1"/>
              <a:t>Solhin</a:t>
            </a:r>
            <a:r>
              <a:rPr lang="en-GB" altLang="en-US" sz="2000" dirty="0"/>
              <a:t> becomes to weak to work due to starvation</a:t>
            </a:r>
          </a:p>
          <a:p>
            <a:pPr eaLnBrk="1" hangingPunct="1"/>
            <a:endParaRPr lang="en-GB" altLang="en-US" sz="2000" dirty="0"/>
          </a:p>
          <a:p>
            <a:pPr eaLnBrk="1" hangingPunct="1"/>
            <a:endParaRPr lang="en-GB" altLang="en-US" sz="2000" dirty="0"/>
          </a:p>
          <a:p>
            <a:pPr eaLnBrk="1" hangingPunct="1">
              <a:buFont typeface="Wingdings" pitchFamily="2" charset="2"/>
              <a:buNone/>
            </a:pPr>
            <a:endParaRPr lang="en-GB" altLang="en-US" sz="2000" dirty="0"/>
          </a:p>
        </p:txBody>
      </p:sp>
      <p:sp>
        <p:nvSpPr>
          <p:cNvPr id="3" name="Title 2"/>
          <p:cNvSpPr>
            <a:spLocks noGrp="1"/>
          </p:cNvSpPr>
          <p:nvPr>
            <p:ph type="title"/>
          </p:nvPr>
        </p:nvSpPr>
        <p:spPr>
          <a:xfrm>
            <a:off x="1775520" y="332656"/>
            <a:ext cx="8352928" cy="1027584"/>
          </a:xfrm>
        </p:spPr>
        <p:txBody>
          <a:bodyPr>
            <a:normAutofit fontScale="90000"/>
          </a:bodyPr>
          <a:lstStyle/>
          <a:p>
            <a:pPr eaLnBrk="1" hangingPunct="1">
              <a:defRPr/>
            </a:pPr>
            <a:r>
              <a:rPr lang="en-GB" dirty="0"/>
              <a:t>Poverty, hunger and malnutrition: The </a:t>
            </a:r>
            <a:r>
              <a:rPr lang="en-GB" sz="2700" dirty="0"/>
              <a:t>story of an Indonesian farm worker Pak </a:t>
            </a:r>
            <a:r>
              <a:rPr lang="en-GB" sz="2700" dirty="0" err="1"/>
              <a:t>Solhin</a:t>
            </a:r>
            <a:r>
              <a:rPr lang="en-GB" sz="2700" dirty="0"/>
              <a:t> (taken from </a:t>
            </a:r>
            <a:r>
              <a:rPr lang="en-GB" sz="2700" i="1" dirty="0"/>
              <a:t>Poor Economics</a:t>
            </a:r>
            <a:r>
              <a:rPr lang="en-GB" sz="2700" dirty="0"/>
              <a:t>)</a:t>
            </a:r>
          </a:p>
        </p:txBody>
      </p:sp>
    </p:spTree>
    <p:extLst>
      <p:ext uri="{BB962C8B-B14F-4D97-AF65-F5344CB8AC3E}">
        <p14:creationId xmlns:p14="http://schemas.microsoft.com/office/powerpoint/2010/main" val="61743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9288" y="1700213"/>
            <a:ext cx="8075612" cy="5048250"/>
          </a:xfrm>
        </p:spPr>
        <p:txBody>
          <a:bodyPr/>
          <a:lstStyle/>
          <a:p>
            <a:pPr eaLnBrk="1" hangingPunct="1"/>
            <a:endParaRPr lang="en-GB" altLang="en-US" sz="2000" dirty="0"/>
          </a:p>
          <a:p>
            <a:pPr eaLnBrk="1" hangingPunct="1"/>
            <a:endParaRPr lang="en-GB" altLang="en-US" sz="2000" dirty="0"/>
          </a:p>
          <a:p>
            <a:pPr eaLnBrk="1" hangingPunct="1">
              <a:buFont typeface="Wingdings" pitchFamily="2" charset="2"/>
              <a:buNone/>
            </a:pPr>
            <a:r>
              <a:rPr lang="en-GB" altLang="en-US" sz="2000" dirty="0"/>
              <a:t>You should see the nature of the trap. </a:t>
            </a:r>
          </a:p>
          <a:p>
            <a:pPr eaLnBrk="1" hangingPunct="1">
              <a:buFont typeface="Wingdings" pitchFamily="2" charset="2"/>
              <a:buNone/>
            </a:pPr>
            <a:endParaRPr lang="en-GB" altLang="en-US" sz="2000" dirty="0"/>
          </a:p>
          <a:p>
            <a:pPr eaLnBrk="1" hangingPunct="1">
              <a:buFont typeface="Wingdings" pitchFamily="2" charset="2"/>
              <a:buNone/>
            </a:pPr>
            <a:r>
              <a:rPr lang="en-GB" altLang="en-US" sz="2000" dirty="0"/>
              <a:t>Initial condition (poor) </a:t>
            </a:r>
            <a:r>
              <a:rPr lang="en-GB" altLang="en-US" sz="2000" dirty="0">
                <a:sym typeface="Wingdings" panose="05000000000000000000" pitchFamily="2" charset="2"/>
              </a:rPr>
              <a:t> low skill, low nutrition, low productivity  higher vulnerability to income shocks  (if unlucky) children taken out of school  they start with low productivity, low income …. </a:t>
            </a:r>
            <a:r>
              <a:rPr lang="en-GB" altLang="en-US" sz="2000" dirty="0"/>
              <a:t>  </a:t>
            </a:r>
          </a:p>
        </p:txBody>
      </p:sp>
      <p:sp>
        <p:nvSpPr>
          <p:cNvPr id="3" name="Title 2"/>
          <p:cNvSpPr>
            <a:spLocks noGrp="1"/>
          </p:cNvSpPr>
          <p:nvPr>
            <p:ph type="title"/>
          </p:nvPr>
        </p:nvSpPr>
        <p:spPr>
          <a:xfrm>
            <a:off x="1775520" y="332656"/>
            <a:ext cx="8352928" cy="1027584"/>
          </a:xfrm>
        </p:spPr>
        <p:txBody>
          <a:bodyPr>
            <a:normAutofit fontScale="90000"/>
          </a:bodyPr>
          <a:lstStyle/>
          <a:p>
            <a:pPr eaLnBrk="1" hangingPunct="1">
              <a:defRPr/>
            </a:pPr>
            <a:r>
              <a:rPr lang="en-GB" dirty="0"/>
              <a:t>Poverty, hunger and malnutrition: The </a:t>
            </a:r>
            <a:r>
              <a:rPr lang="en-GB" sz="2700" dirty="0"/>
              <a:t>story of an Indonesian farm worker Pak </a:t>
            </a:r>
            <a:r>
              <a:rPr lang="en-GB" sz="2700" dirty="0" err="1"/>
              <a:t>Solhin</a:t>
            </a:r>
            <a:r>
              <a:rPr lang="en-GB" sz="2700" dirty="0"/>
              <a:t> (taken from </a:t>
            </a:r>
            <a:r>
              <a:rPr lang="en-GB" sz="2700" i="1" dirty="0"/>
              <a:t>Poor Economics</a:t>
            </a:r>
            <a:r>
              <a:rPr lang="en-GB" sz="2700" dirty="0"/>
              <a:t>)</a:t>
            </a:r>
          </a:p>
        </p:txBody>
      </p:sp>
    </p:spTree>
    <p:extLst>
      <p:ext uri="{BB962C8B-B14F-4D97-AF65-F5344CB8AC3E}">
        <p14:creationId xmlns:p14="http://schemas.microsoft.com/office/powerpoint/2010/main" val="1768106778"/>
      </p:ext>
    </p:extLst>
  </p:cSld>
  <p:clrMapOvr>
    <a:masterClrMapping/>
  </p:clrMapOvr>
</p:sld>
</file>

<file path=ppt/theme/theme1.xml><?xml version="1.0" encoding="utf-8"?>
<a:theme xmlns:a="http://schemas.openxmlformats.org/drawingml/2006/main" name="Parc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5208</TotalTime>
  <Words>3269</Words>
  <Application>Microsoft Macintosh PowerPoint</Application>
  <PresentationFormat>Widescreen</PresentationFormat>
  <Paragraphs>317</Paragraphs>
  <Slides>51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Cambria</vt:lpstr>
      <vt:lpstr>Wingdings</vt:lpstr>
      <vt:lpstr>Parcel</vt:lpstr>
      <vt:lpstr>Poverty and inequality</vt:lpstr>
      <vt:lpstr>Two central problems of development economics</vt:lpstr>
      <vt:lpstr>Poverty</vt:lpstr>
      <vt:lpstr>Decline in poverty</vt:lpstr>
      <vt:lpstr>Sustainable Development Goals</vt:lpstr>
      <vt:lpstr>Why should we worry about poverty?</vt:lpstr>
      <vt:lpstr>Key features of poverty</vt:lpstr>
      <vt:lpstr>Poverty, hunger and malnutrition: The story of an Indonesian farm worker Pak Solhin (taken from Poor Economics)</vt:lpstr>
      <vt:lpstr>Poverty, hunger and malnutrition: The story of an Indonesian farm worker Pak Solhin (taken from Poor Economics)</vt:lpstr>
      <vt:lpstr>Malnutrition and Hunger : the S-curve story (same for low health care, productivity etc.)</vt:lpstr>
      <vt:lpstr>Malnutrition and hunger : the S-curve story (How to move to B?)</vt:lpstr>
      <vt:lpstr>Poverty trap</vt:lpstr>
      <vt:lpstr>Big question</vt:lpstr>
      <vt:lpstr>Inequality</vt:lpstr>
      <vt:lpstr>Any UN initiative on reducing inequality?</vt:lpstr>
      <vt:lpstr>Why should we worry about inequality?</vt:lpstr>
      <vt:lpstr>Why should we worry about inequality?</vt:lpstr>
      <vt:lpstr>How to study inequality?</vt:lpstr>
      <vt:lpstr>Kuznets’s Inverted-U hypothesis</vt:lpstr>
      <vt:lpstr>Piketty Fig 1 (US)</vt:lpstr>
      <vt:lpstr>Piketty Fig 2 (Europe)</vt:lpstr>
      <vt:lpstr>Possible reasons for conflicts in a growing economy (Tunnel Effect) </vt:lpstr>
      <vt:lpstr>PowerPoint Presentation</vt:lpstr>
      <vt:lpstr>Tunnel effect: Intolerance of inequality</vt:lpstr>
      <vt:lpstr>Inequality and breakdown of trust on state</vt:lpstr>
      <vt:lpstr>But how crucial is income  inequality for violent conflicts?</vt:lpstr>
      <vt:lpstr>Three key factors as pre-conditions for violent conflicts</vt:lpstr>
      <vt:lpstr>What is polarization?</vt:lpstr>
      <vt:lpstr>Inequality vs. polarization</vt:lpstr>
      <vt:lpstr>Inequality vs. polarization</vt:lpstr>
      <vt:lpstr>Polarization increases</vt:lpstr>
      <vt:lpstr>Ethnic Conflict or Economic Conflict?</vt:lpstr>
      <vt:lpstr>Global inequality (Across countries inequality)</vt:lpstr>
      <vt:lpstr>Global Inequality</vt:lpstr>
      <vt:lpstr>Milanovic Fig. 1</vt:lpstr>
      <vt:lpstr>Milanovic Fig. 2</vt:lpstr>
      <vt:lpstr>Global inequality 1950-2011</vt:lpstr>
      <vt:lpstr>Global inequality 1950-2011</vt:lpstr>
      <vt:lpstr>Global inequality 1950-2011</vt:lpstr>
      <vt:lpstr>(Recently) Falling Global inequality</vt:lpstr>
      <vt:lpstr>Implication of the Global Gini of 0.70</vt:lpstr>
      <vt:lpstr>Milanovic Fig. 3  Global Gini versus Country level Gini</vt:lpstr>
      <vt:lpstr>1988-2008: Two distinct winners</vt:lpstr>
      <vt:lpstr>Two distinct groups of losers</vt:lpstr>
      <vt:lpstr>Milanovic Fig 4 The Elephant Curve</vt:lpstr>
      <vt:lpstr>Leapfrogging in income gains</vt:lpstr>
      <vt:lpstr>The fault line: National boundaries</vt:lpstr>
      <vt:lpstr>Globalisation: Three key features</vt:lpstr>
      <vt:lpstr>Effects of Globalisation</vt:lpstr>
      <vt:lpstr>An update</vt:lpstr>
      <vt:lpstr>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and inequality</dc:title>
  <dc:creator>USUBALIEV, AZAMAT (Student)</dc:creator>
  <cp:lastModifiedBy>USUBALIEV, AZAMAT (Student)</cp:lastModifiedBy>
  <cp:revision>7</cp:revision>
  <dcterms:created xsi:type="dcterms:W3CDTF">2020-01-16T13:47:19Z</dcterms:created>
  <dcterms:modified xsi:type="dcterms:W3CDTF">2020-01-20T04:35:45Z</dcterms:modified>
</cp:coreProperties>
</file>