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532204087_1355x1355.jpg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532241774_2880x1920.jpg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ase Studie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Case Studies</a:t>
            </a:r>
          </a:p>
        </p:txBody>
      </p:sp>
      <p:sp>
        <p:nvSpPr>
          <p:cNvPr id="120" name="Xiongnu Identity from Mortuary Practice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Xiongnu Identity from Mortuary Practices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0305" y="252012"/>
            <a:ext cx="18729336" cy="13211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Xiongnu buria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Xiongnu burials</a:t>
            </a:r>
          </a:p>
        </p:txBody>
      </p:sp>
      <p:sp>
        <p:nvSpPr>
          <p:cNvPr id="154" name="Typically occur in claste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Typically occur in clasters</a:t>
            </a:r>
          </a:p>
          <a:p>
            <a:pPr/>
            <a:r>
              <a:t>Lack of visual prominence as the preceding monument types</a:t>
            </a:r>
          </a:p>
          <a:p>
            <a:pPr/>
            <a:r>
              <a:t>More investment on the funerary assemblage within the burial</a:t>
            </a:r>
          </a:p>
          <a:p>
            <a:pPr/>
            <a:r>
              <a:t>Burials are found specifically in areas where preceding monuments are absent</a:t>
            </a:r>
          </a:p>
          <a:p>
            <a:pPr/>
            <a:r>
              <a:t>Graves also exhibit a significant standardization in orientation, structure, and placement of objects within the burial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Large number of funerary artefac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Large number of funerary artefacts </a:t>
            </a:r>
          </a:p>
          <a:p>
            <a:pPr/>
            <a:r>
              <a:t>Specialized treatment of faunal remains (northern niche holding crania and hooves of sheep, goat and cattle)</a:t>
            </a:r>
          </a:p>
          <a:p>
            <a:pPr/>
            <a:r>
              <a:t>Small secondary stone features located to the south of the grave, which consisted of a buried stone cist containing disarticulated goat and sheep remains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Xiongnu Ident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Xiongnu Identity</a:t>
            </a:r>
          </a:p>
        </p:txBody>
      </p:sp>
      <p:sp>
        <p:nvSpPr>
          <p:cNvPr id="160" name="Previous diversity in construction and placement of burials suggests that identifies and social ideologies were expressed locall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Previous diversity in construction and placement of burials suggests that identifies and social ideologies were expressed locally</a:t>
            </a:r>
          </a:p>
          <a:p>
            <a:pPr/>
            <a:r>
              <a:t>At the same time they contributed to regional homogeneity</a:t>
            </a:r>
          </a:p>
          <a:p>
            <a:pPr/>
            <a:r>
              <a:t>Alternative mortuary practices show flexibility in how identities could be expressed through mortuary practice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The Xiongnu material culture reflect a complete disruption of previous mortuary tradition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71500" indent="-571500" defTabSz="742950">
              <a:spcBef>
                <a:spcPts val="5300"/>
              </a:spcBef>
              <a:defRPr sz="4319"/>
            </a:pPr>
            <a:r>
              <a:t>The Xiongnu material culture reflect a complete disruption of previous mortuary traditions. </a:t>
            </a:r>
          </a:p>
          <a:p>
            <a:pPr marL="571500" indent="-571500" defTabSz="742950">
              <a:spcBef>
                <a:spcPts val="5300"/>
              </a:spcBef>
              <a:defRPr sz="4319"/>
            </a:pPr>
            <a:r>
              <a:t>Overall expression is one of sameness</a:t>
            </a:r>
            <a:endParaRPr sz="1079"/>
          </a:p>
          <a:p>
            <a:pPr marL="571500" indent="-571500" defTabSz="742950">
              <a:spcBef>
                <a:spcPts val="5300"/>
              </a:spcBef>
              <a:defRPr sz="4319"/>
            </a:pPr>
            <a:r>
              <a:t>The entire repertoire of funerary practice is completely transformed, from the visibility, placement, and orientation of burials, to the size and nature of their accompanying assemblage</a:t>
            </a:r>
          </a:p>
          <a:p>
            <a:pPr marL="571500" indent="-571500" defTabSz="742950">
              <a:spcBef>
                <a:spcPts val="5300"/>
              </a:spcBef>
              <a:defRPr sz="4319"/>
            </a:pPr>
            <a:r>
              <a:t> Xiongnu political identity – an identity expressed in mortuary practice and monuments that symbolically incorporated local communities and local leaders into a regional Xiongnu political economy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dent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Identity</a:t>
            </a:r>
          </a:p>
        </p:txBody>
      </p:sp>
      <p:sp>
        <p:nvSpPr>
          <p:cNvPr id="123" name="In archaeology material culture = various people and historical group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archaeology material culture = various people and historical groups</a:t>
            </a:r>
          </a:p>
          <a:p>
            <a:pPr/>
            <a:r>
              <a:t>Genealogies have been created to connect modern societies with their assumed primordial origin</a:t>
            </a:r>
          </a:p>
          <a:p>
            <a:pPr/>
            <a:r>
              <a:t>Nature of identities is multivalent and dynamic depending much on historical situation</a:t>
            </a:r>
          </a:p>
          <a:p>
            <a:pPr/>
            <a:r>
              <a:t>Mortuary sites cannot be directly attributed to specific ethnic or people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Via mortuary remai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Via mortuary remains</a:t>
            </a:r>
          </a:p>
        </p:txBody>
      </p:sp>
      <p:sp>
        <p:nvSpPr>
          <p:cNvPr id="126" name="the identity of the deceased, as well as that of the surviving community, can be reaffirmed or transformed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identity of the deceased, as well as that of the surviving community, can be reaffirmed or transformed.</a:t>
            </a:r>
          </a:p>
          <a:p>
            <a:pPr/>
            <a:r>
              <a:t>Choices of</a:t>
            </a:r>
          </a:p>
          <a:p>
            <a:pPr/>
            <a:r>
              <a:t>1) in construction of graves</a:t>
            </a:r>
          </a:p>
          <a:p>
            <a:pPr/>
            <a:r>
              <a:t>2) placement of accompanying objects, and </a:t>
            </a:r>
          </a:p>
          <a:p>
            <a:pPr/>
            <a:r>
              <a:t>3) arrangement of human remains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Howev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However</a:t>
            </a:r>
          </a:p>
        </p:txBody>
      </p:sp>
      <p:sp>
        <p:nvSpPr>
          <p:cNvPr id="129" name="Mortuary context is always have an inherent symbolic nature that renders straightforward explanation and assessment of identity problematic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Mortuary context is always have an inherent symbolic nature that renders straightforward explanation and assessment of identity problematic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Xiongn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Xiongnu</a:t>
            </a:r>
          </a:p>
        </p:txBody>
      </p:sp>
      <p:sp>
        <p:nvSpPr>
          <p:cNvPr id="132" name="Not ethnonym, bu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Not ethnonym, but</a:t>
            </a:r>
          </a:p>
          <a:p>
            <a:pPr/>
            <a:r>
              <a:t>Manifestation of social structure, ideology and politics</a:t>
            </a:r>
          </a:p>
          <a:p>
            <a:pPr/>
            <a:r>
              <a:t>Social actions, not ‘social beings’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reviousl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Previously</a:t>
            </a:r>
          </a:p>
        </p:txBody>
      </p:sp>
      <p:sp>
        <p:nvSpPr>
          <p:cNvPr id="135" name="Early Iron Age burials were diverse in construction and place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Early Iron Age burials were diverse in construction and placement</a:t>
            </a:r>
          </a:p>
          <a:p>
            <a:pPr/>
            <a:r>
              <a:t>Require significant investments in labor (focused on monuments themselves)</a:t>
            </a:r>
          </a:p>
          <a:p>
            <a:pPr/>
            <a:r>
              <a:t>Natural landscape used to maximize their visual prominence = commemorative devices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Xiongnu material cul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Xiongnu material culture</a:t>
            </a:r>
          </a:p>
        </p:txBody>
      </p:sp>
      <p:sp>
        <p:nvSpPr>
          <p:cNvPr id="138" name="Two primary burial types,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Two primary burial types,</a:t>
            </a:r>
          </a:p>
          <a:p>
            <a:pPr/>
            <a:r>
              <a:t>a) the squared ramped “terrace” tombs and </a:t>
            </a:r>
          </a:p>
          <a:p>
            <a:pPr/>
            <a:r>
              <a:t>b) the more common circular tombs.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0248" y="-101692"/>
            <a:ext cx="19289667" cy="13919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5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18112" y="984904"/>
            <a:ext cx="11680951" cy="108295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40942" y="1282768"/>
            <a:ext cx="14209140" cy="10233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