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729" autoAdjust="0"/>
  </p:normalViewPr>
  <p:slideViewPr>
    <p:cSldViewPr snapToGrid="0">
      <p:cViewPr varScale="1">
        <p:scale>
          <a:sx n="61" d="100"/>
          <a:sy n="61" d="100"/>
        </p:scale>
        <p:origin x="152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23316-0914-40C5-90F5-F7E49CDD7B6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B46A5CA-5898-451B-AED4-2C2FA1ACD37D}">
      <dgm:prSet/>
      <dgm:spPr/>
      <dgm:t>
        <a:bodyPr/>
        <a:lstStyle/>
        <a:p>
          <a:r>
            <a:rPr lang="en-US"/>
            <a:t>Social cost of carbon is an important part of climate change CBA</a:t>
          </a:r>
        </a:p>
      </dgm:t>
    </dgm:pt>
    <dgm:pt modelId="{086B49E6-F64B-4B75-B2FB-2F89FE889D34}" type="parTrans" cxnId="{04536B11-1E65-4B21-9CB7-7A3D5BEE2C66}">
      <dgm:prSet/>
      <dgm:spPr/>
      <dgm:t>
        <a:bodyPr/>
        <a:lstStyle/>
        <a:p>
          <a:endParaRPr lang="en-US"/>
        </a:p>
      </dgm:t>
    </dgm:pt>
    <dgm:pt modelId="{3440D9DB-C473-43D0-9726-67E2A35CD9E0}" type="sibTrans" cxnId="{04536B11-1E65-4B21-9CB7-7A3D5BEE2C66}">
      <dgm:prSet/>
      <dgm:spPr/>
      <dgm:t>
        <a:bodyPr/>
        <a:lstStyle/>
        <a:p>
          <a:endParaRPr lang="en-US"/>
        </a:p>
      </dgm:t>
    </dgm:pt>
    <dgm:pt modelId="{55E2C2E5-0B56-42C5-8E99-9C76B1D90BCE}">
      <dgm:prSet/>
      <dgm:spPr/>
      <dgm:t>
        <a:bodyPr/>
        <a:lstStyle/>
        <a:p>
          <a:r>
            <a:rPr lang="en-US" i="0" baseline="0"/>
            <a:t>Social cost of carbon is an estimate of the harm caused by releasing more carbon dioxide into the atmosphere and increasing global warming.</a:t>
          </a:r>
          <a:endParaRPr lang="en-US"/>
        </a:p>
      </dgm:t>
    </dgm:pt>
    <dgm:pt modelId="{43F02BD4-632C-484E-948F-12BC2A3F80BF}" type="parTrans" cxnId="{74F5B6CD-135C-4B9D-A727-8AB9857578C5}">
      <dgm:prSet/>
      <dgm:spPr/>
      <dgm:t>
        <a:bodyPr/>
        <a:lstStyle/>
        <a:p>
          <a:endParaRPr lang="en-US"/>
        </a:p>
      </dgm:t>
    </dgm:pt>
    <dgm:pt modelId="{7A0EB4AB-9BB3-4562-9D9F-0055AF42ABE8}" type="sibTrans" cxnId="{74F5B6CD-135C-4B9D-A727-8AB9857578C5}">
      <dgm:prSet/>
      <dgm:spPr/>
      <dgm:t>
        <a:bodyPr/>
        <a:lstStyle/>
        <a:p>
          <a:endParaRPr lang="en-US"/>
        </a:p>
      </dgm:t>
    </dgm:pt>
    <dgm:pt modelId="{4BB6C9A4-AA7B-4ED1-9037-69D52E9B7FE1}" type="pres">
      <dgm:prSet presAssocID="{6B823316-0914-40C5-90F5-F7E49CDD7B62}" presName="linear" presStyleCnt="0">
        <dgm:presLayoutVars>
          <dgm:animLvl val="lvl"/>
          <dgm:resizeHandles val="exact"/>
        </dgm:presLayoutVars>
      </dgm:prSet>
      <dgm:spPr/>
    </dgm:pt>
    <dgm:pt modelId="{E7CA1297-2E13-4ED1-9288-65ADFD447004}" type="pres">
      <dgm:prSet presAssocID="{0B46A5CA-5898-451B-AED4-2C2FA1ACD37D}" presName="parentText" presStyleLbl="node1" presStyleIdx="0" presStyleCnt="2">
        <dgm:presLayoutVars>
          <dgm:chMax val="0"/>
          <dgm:bulletEnabled val="1"/>
        </dgm:presLayoutVars>
      </dgm:prSet>
      <dgm:spPr/>
    </dgm:pt>
    <dgm:pt modelId="{1ECDE6BA-1959-4215-9D71-5BDB95C4665B}" type="pres">
      <dgm:prSet presAssocID="{3440D9DB-C473-43D0-9726-67E2A35CD9E0}" presName="spacer" presStyleCnt="0"/>
      <dgm:spPr/>
    </dgm:pt>
    <dgm:pt modelId="{F688C438-D57D-4883-9BE3-C973851B5853}" type="pres">
      <dgm:prSet presAssocID="{55E2C2E5-0B56-42C5-8E99-9C76B1D90BCE}" presName="parentText" presStyleLbl="node1" presStyleIdx="1" presStyleCnt="2">
        <dgm:presLayoutVars>
          <dgm:chMax val="0"/>
          <dgm:bulletEnabled val="1"/>
        </dgm:presLayoutVars>
      </dgm:prSet>
      <dgm:spPr/>
    </dgm:pt>
  </dgm:ptLst>
  <dgm:cxnLst>
    <dgm:cxn modelId="{04536B11-1E65-4B21-9CB7-7A3D5BEE2C66}" srcId="{6B823316-0914-40C5-90F5-F7E49CDD7B62}" destId="{0B46A5CA-5898-451B-AED4-2C2FA1ACD37D}" srcOrd="0" destOrd="0" parTransId="{086B49E6-F64B-4B75-B2FB-2F89FE889D34}" sibTransId="{3440D9DB-C473-43D0-9726-67E2A35CD9E0}"/>
    <dgm:cxn modelId="{DBE49872-43E5-4441-9A6E-00A0C18E4CB4}" type="presOf" srcId="{0B46A5CA-5898-451B-AED4-2C2FA1ACD37D}" destId="{E7CA1297-2E13-4ED1-9288-65ADFD447004}" srcOrd="0" destOrd="0" presId="urn:microsoft.com/office/officeart/2005/8/layout/vList2"/>
    <dgm:cxn modelId="{CD9DEFB4-D0C0-438E-80DD-A77028F3700C}" type="presOf" srcId="{55E2C2E5-0B56-42C5-8E99-9C76B1D90BCE}" destId="{F688C438-D57D-4883-9BE3-C973851B5853}" srcOrd="0" destOrd="0" presId="urn:microsoft.com/office/officeart/2005/8/layout/vList2"/>
    <dgm:cxn modelId="{45FE6DC3-58F0-48B9-908E-4D296C360827}" type="presOf" srcId="{6B823316-0914-40C5-90F5-F7E49CDD7B62}" destId="{4BB6C9A4-AA7B-4ED1-9037-69D52E9B7FE1}" srcOrd="0" destOrd="0" presId="urn:microsoft.com/office/officeart/2005/8/layout/vList2"/>
    <dgm:cxn modelId="{74F5B6CD-135C-4B9D-A727-8AB9857578C5}" srcId="{6B823316-0914-40C5-90F5-F7E49CDD7B62}" destId="{55E2C2E5-0B56-42C5-8E99-9C76B1D90BCE}" srcOrd="1" destOrd="0" parTransId="{43F02BD4-632C-484E-948F-12BC2A3F80BF}" sibTransId="{7A0EB4AB-9BB3-4562-9D9F-0055AF42ABE8}"/>
    <dgm:cxn modelId="{8C3AC355-CA44-46AA-BFFA-6E111E198ED8}" type="presParOf" srcId="{4BB6C9A4-AA7B-4ED1-9037-69D52E9B7FE1}" destId="{E7CA1297-2E13-4ED1-9288-65ADFD447004}" srcOrd="0" destOrd="0" presId="urn:microsoft.com/office/officeart/2005/8/layout/vList2"/>
    <dgm:cxn modelId="{A88E7D0B-D4E0-45CD-AA80-B9E710865BC2}" type="presParOf" srcId="{4BB6C9A4-AA7B-4ED1-9037-69D52E9B7FE1}" destId="{1ECDE6BA-1959-4215-9D71-5BDB95C4665B}" srcOrd="1" destOrd="0" presId="urn:microsoft.com/office/officeart/2005/8/layout/vList2"/>
    <dgm:cxn modelId="{A28E1E98-EF27-4F38-8176-4D33F0B12D32}" type="presParOf" srcId="{4BB6C9A4-AA7B-4ED1-9037-69D52E9B7FE1}" destId="{F688C438-D57D-4883-9BE3-C973851B585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A01F69-BFAC-412D-B487-1F6259590F73}"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17C3BD89-087F-4A76-996D-CCBC7ECA581B}">
      <dgm:prSet/>
      <dgm:spPr/>
      <dgm:t>
        <a:bodyPr/>
        <a:lstStyle/>
        <a:p>
          <a:r>
            <a:rPr lang="en-US" i="0" baseline="0"/>
            <a:t>Predicting the costs of climate change is a maddeningly complex task </a:t>
          </a:r>
          <a:endParaRPr lang="en-US"/>
        </a:p>
      </dgm:t>
    </dgm:pt>
    <dgm:pt modelId="{24FDE9AC-479B-41DE-AEF8-F2094AF3577E}" type="parTrans" cxnId="{9C64F037-843E-45E7-B3BB-56177B105269}">
      <dgm:prSet/>
      <dgm:spPr/>
      <dgm:t>
        <a:bodyPr/>
        <a:lstStyle/>
        <a:p>
          <a:endParaRPr lang="en-US"/>
        </a:p>
      </dgm:t>
    </dgm:pt>
    <dgm:pt modelId="{273920B6-19A2-498A-8CB6-4084C17A125C}" type="sibTrans" cxnId="{9C64F037-843E-45E7-B3BB-56177B105269}">
      <dgm:prSet/>
      <dgm:spPr/>
      <dgm:t>
        <a:bodyPr/>
        <a:lstStyle/>
        <a:p>
          <a:endParaRPr lang="en-US"/>
        </a:p>
      </dgm:t>
    </dgm:pt>
    <dgm:pt modelId="{7D3277EC-742C-4C12-87CD-2B98660196D9}">
      <dgm:prSet/>
      <dgm:spPr/>
      <dgm:t>
        <a:bodyPr/>
        <a:lstStyle/>
        <a:p>
          <a:r>
            <a:rPr lang="en-US" i="0" baseline="0"/>
            <a:t>In 2009, the Obama administration brought 12 federal agencies together to hash out a best estimate of the social cost of carbon. </a:t>
          </a:r>
          <a:endParaRPr lang="en-US"/>
        </a:p>
      </dgm:t>
    </dgm:pt>
    <dgm:pt modelId="{EF36E4A4-7731-403F-8E81-ABA7DDEA2D0E}" type="parTrans" cxnId="{F196D7AC-1599-4074-A240-ED1D9A307272}">
      <dgm:prSet/>
      <dgm:spPr/>
      <dgm:t>
        <a:bodyPr/>
        <a:lstStyle/>
        <a:p>
          <a:endParaRPr lang="en-US"/>
        </a:p>
      </dgm:t>
    </dgm:pt>
    <dgm:pt modelId="{AED17213-12A0-428F-BAE3-46638B7B36A7}" type="sibTrans" cxnId="{F196D7AC-1599-4074-A240-ED1D9A307272}">
      <dgm:prSet/>
      <dgm:spPr/>
      <dgm:t>
        <a:bodyPr/>
        <a:lstStyle/>
        <a:p>
          <a:endParaRPr lang="en-US"/>
        </a:p>
      </dgm:t>
    </dgm:pt>
    <dgm:pt modelId="{BCF9FBFE-CDBF-44EA-92B0-5DB4408F1993}">
      <dgm:prSet/>
      <dgm:spPr/>
      <dgm:t>
        <a:bodyPr/>
        <a:lstStyle/>
        <a:p>
          <a:r>
            <a:rPr lang="en-US"/>
            <a:t>During Trump  </a:t>
          </a:r>
          <a:r>
            <a:rPr lang="en-US" i="0" baseline="0"/>
            <a:t>the E.P.A. under Scott Pruitt came up with its own “interim” estimate of the social cost of carbon.</a:t>
          </a:r>
          <a:endParaRPr lang="en-US"/>
        </a:p>
      </dgm:t>
    </dgm:pt>
    <dgm:pt modelId="{E2176A7B-9495-4C70-B4CF-D667BA506E11}" type="parTrans" cxnId="{3F11D74C-2616-4BC4-B937-C50E8425C2AD}">
      <dgm:prSet/>
      <dgm:spPr/>
      <dgm:t>
        <a:bodyPr/>
        <a:lstStyle/>
        <a:p>
          <a:endParaRPr lang="en-US"/>
        </a:p>
      </dgm:t>
    </dgm:pt>
    <dgm:pt modelId="{BD021162-B61B-4FEE-BE8F-8248CF779485}" type="sibTrans" cxnId="{3F11D74C-2616-4BC4-B937-C50E8425C2AD}">
      <dgm:prSet/>
      <dgm:spPr/>
      <dgm:t>
        <a:bodyPr/>
        <a:lstStyle/>
        <a:p>
          <a:endParaRPr lang="en-US"/>
        </a:p>
      </dgm:t>
    </dgm:pt>
    <dgm:pt modelId="{381EAEAD-DB74-49EA-8442-CD3FEF2DFFF4}">
      <dgm:prSet/>
      <dgm:spPr/>
      <dgm:t>
        <a:bodyPr/>
        <a:lstStyle/>
        <a:p>
          <a:r>
            <a:rPr lang="en-US"/>
            <a:t>Discount rate debate</a:t>
          </a:r>
        </a:p>
      </dgm:t>
    </dgm:pt>
    <dgm:pt modelId="{834BEFB3-5536-46FE-9057-127F5A4DC7F4}" type="parTrans" cxnId="{06C9DD28-D7BE-4A7C-952B-D697EC0F557F}">
      <dgm:prSet/>
      <dgm:spPr/>
      <dgm:t>
        <a:bodyPr/>
        <a:lstStyle/>
        <a:p>
          <a:endParaRPr lang="en-US"/>
        </a:p>
      </dgm:t>
    </dgm:pt>
    <dgm:pt modelId="{9FF2A957-29C5-4653-8366-C2DCAC1ADABA}" type="sibTrans" cxnId="{06C9DD28-D7BE-4A7C-952B-D697EC0F557F}">
      <dgm:prSet/>
      <dgm:spPr/>
      <dgm:t>
        <a:bodyPr/>
        <a:lstStyle/>
        <a:p>
          <a:endParaRPr lang="en-US"/>
        </a:p>
      </dgm:t>
    </dgm:pt>
    <dgm:pt modelId="{2B0E0C90-6698-40FB-A416-EC6AAFB0019B}" type="pres">
      <dgm:prSet presAssocID="{B9A01F69-BFAC-412D-B487-1F6259590F73}" presName="matrix" presStyleCnt="0">
        <dgm:presLayoutVars>
          <dgm:chMax val="1"/>
          <dgm:dir/>
          <dgm:resizeHandles val="exact"/>
        </dgm:presLayoutVars>
      </dgm:prSet>
      <dgm:spPr/>
    </dgm:pt>
    <dgm:pt modelId="{111D7C06-623A-443E-AF40-519093CB123C}" type="pres">
      <dgm:prSet presAssocID="{B9A01F69-BFAC-412D-B487-1F6259590F73}" presName="diamond" presStyleLbl="bgShp" presStyleIdx="0" presStyleCnt="1"/>
      <dgm:spPr/>
    </dgm:pt>
    <dgm:pt modelId="{14243299-85AF-4288-AF7D-8F5293004E0E}" type="pres">
      <dgm:prSet presAssocID="{B9A01F69-BFAC-412D-B487-1F6259590F73}" presName="quad1" presStyleLbl="node1" presStyleIdx="0" presStyleCnt="4">
        <dgm:presLayoutVars>
          <dgm:chMax val="0"/>
          <dgm:chPref val="0"/>
          <dgm:bulletEnabled val="1"/>
        </dgm:presLayoutVars>
      </dgm:prSet>
      <dgm:spPr/>
    </dgm:pt>
    <dgm:pt modelId="{0C82C836-AF0B-4D23-A890-8F18696E3702}" type="pres">
      <dgm:prSet presAssocID="{B9A01F69-BFAC-412D-B487-1F6259590F73}" presName="quad2" presStyleLbl="node1" presStyleIdx="1" presStyleCnt="4">
        <dgm:presLayoutVars>
          <dgm:chMax val="0"/>
          <dgm:chPref val="0"/>
          <dgm:bulletEnabled val="1"/>
        </dgm:presLayoutVars>
      </dgm:prSet>
      <dgm:spPr/>
    </dgm:pt>
    <dgm:pt modelId="{4F860FFB-0047-4872-8D40-92CD27AC3F77}" type="pres">
      <dgm:prSet presAssocID="{B9A01F69-BFAC-412D-B487-1F6259590F73}" presName="quad3" presStyleLbl="node1" presStyleIdx="2" presStyleCnt="4">
        <dgm:presLayoutVars>
          <dgm:chMax val="0"/>
          <dgm:chPref val="0"/>
          <dgm:bulletEnabled val="1"/>
        </dgm:presLayoutVars>
      </dgm:prSet>
      <dgm:spPr/>
    </dgm:pt>
    <dgm:pt modelId="{8246F28A-7E48-42DA-8810-0DC654FFC0C7}" type="pres">
      <dgm:prSet presAssocID="{B9A01F69-BFAC-412D-B487-1F6259590F73}" presName="quad4" presStyleLbl="node1" presStyleIdx="3" presStyleCnt="4">
        <dgm:presLayoutVars>
          <dgm:chMax val="0"/>
          <dgm:chPref val="0"/>
          <dgm:bulletEnabled val="1"/>
        </dgm:presLayoutVars>
      </dgm:prSet>
      <dgm:spPr/>
    </dgm:pt>
  </dgm:ptLst>
  <dgm:cxnLst>
    <dgm:cxn modelId="{5AD1E203-7472-4E5C-9EEE-215EA0D3F01C}" type="presOf" srcId="{17C3BD89-087F-4A76-996D-CCBC7ECA581B}" destId="{14243299-85AF-4288-AF7D-8F5293004E0E}" srcOrd="0" destOrd="0" presId="urn:microsoft.com/office/officeart/2005/8/layout/matrix3"/>
    <dgm:cxn modelId="{06C9DD28-D7BE-4A7C-952B-D697EC0F557F}" srcId="{B9A01F69-BFAC-412D-B487-1F6259590F73}" destId="{381EAEAD-DB74-49EA-8442-CD3FEF2DFFF4}" srcOrd="3" destOrd="0" parTransId="{834BEFB3-5536-46FE-9057-127F5A4DC7F4}" sibTransId="{9FF2A957-29C5-4653-8366-C2DCAC1ADABA}"/>
    <dgm:cxn modelId="{689C7034-EFDB-42D5-99D7-D2166153BA6E}" type="presOf" srcId="{7D3277EC-742C-4C12-87CD-2B98660196D9}" destId="{0C82C836-AF0B-4D23-A890-8F18696E3702}" srcOrd="0" destOrd="0" presId="urn:microsoft.com/office/officeart/2005/8/layout/matrix3"/>
    <dgm:cxn modelId="{9C64F037-843E-45E7-B3BB-56177B105269}" srcId="{B9A01F69-BFAC-412D-B487-1F6259590F73}" destId="{17C3BD89-087F-4A76-996D-CCBC7ECA581B}" srcOrd="0" destOrd="0" parTransId="{24FDE9AC-479B-41DE-AEF8-F2094AF3577E}" sibTransId="{273920B6-19A2-498A-8CB6-4084C17A125C}"/>
    <dgm:cxn modelId="{CA678639-B87F-403E-ABE6-235AD9D648F5}" type="presOf" srcId="{BCF9FBFE-CDBF-44EA-92B0-5DB4408F1993}" destId="{4F860FFB-0047-4872-8D40-92CD27AC3F77}" srcOrd="0" destOrd="0" presId="urn:microsoft.com/office/officeart/2005/8/layout/matrix3"/>
    <dgm:cxn modelId="{6AB97B5F-6376-4B2D-81DA-11833728159C}" type="presOf" srcId="{381EAEAD-DB74-49EA-8442-CD3FEF2DFFF4}" destId="{8246F28A-7E48-42DA-8810-0DC654FFC0C7}" srcOrd="0" destOrd="0" presId="urn:microsoft.com/office/officeart/2005/8/layout/matrix3"/>
    <dgm:cxn modelId="{3F11D74C-2616-4BC4-B937-C50E8425C2AD}" srcId="{B9A01F69-BFAC-412D-B487-1F6259590F73}" destId="{BCF9FBFE-CDBF-44EA-92B0-5DB4408F1993}" srcOrd="2" destOrd="0" parTransId="{E2176A7B-9495-4C70-B4CF-D667BA506E11}" sibTransId="{BD021162-B61B-4FEE-BE8F-8248CF779485}"/>
    <dgm:cxn modelId="{725C2851-CD19-48D9-9117-0EDF034654DF}" type="presOf" srcId="{B9A01F69-BFAC-412D-B487-1F6259590F73}" destId="{2B0E0C90-6698-40FB-A416-EC6AAFB0019B}" srcOrd="0" destOrd="0" presId="urn:microsoft.com/office/officeart/2005/8/layout/matrix3"/>
    <dgm:cxn modelId="{F196D7AC-1599-4074-A240-ED1D9A307272}" srcId="{B9A01F69-BFAC-412D-B487-1F6259590F73}" destId="{7D3277EC-742C-4C12-87CD-2B98660196D9}" srcOrd="1" destOrd="0" parTransId="{EF36E4A4-7731-403F-8E81-ABA7DDEA2D0E}" sibTransId="{AED17213-12A0-428F-BAE3-46638B7B36A7}"/>
    <dgm:cxn modelId="{A293D16D-044F-40E1-9E08-19359BF268A0}" type="presParOf" srcId="{2B0E0C90-6698-40FB-A416-EC6AAFB0019B}" destId="{111D7C06-623A-443E-AF40-519093CB123C}" srcOrd="0" destOrd="0" presId="urn:microsoft.com/office/officeart/2005/8/layout/matrix3"/>
    <dgm:cxn modelId="{3BA98CA5-1EDE-402F-93DC-12A0CFF5BEFF}" type="presParOf" srcId="{2B0E0C90-6698-40FB-A416-EC6AAFB0019B}" destId="{14243299-85AF-4288-AF7D-8F5293004E0E}" srcOrd="1" destOrd="0" presId="urn:microsoft.com/office/officeart/2005/8/layout/matrix3"/>
    <dgm:cxn modelId="{383DD5C0-3A27-4E85-95CA-EE090E0B4B8E}" type="presParOf" srcId="{2B0E0C90-6698-40FB-A416-EC6AAFB0019B}" destId="{0C82C836-AF0B-4D23-A890-8F18696E3702}" srcOrd="2" destOrd="0" presId="urn:microsoft.com/office/officeart/2005/8/layout/matrix3"/>
    <dgm:cxn modelId="{0D80D071-209D-47F0-B6C7-B6AD645DE66C}" type="presParOf" srcId="{2B0E0C90-6698-40FB-A416-EC6AAFB0019B}" destId="{4F860FFB-0047-4872-8D40-92CD27AC3F77}" srcOrd="3" destOrd="0" presId="urn:microsoft.com/office/officeart/2005/8/layout/matrix3"/>
    <dgm:cxn modelId="{06DFE2C5-A31F-47A8-85DD-0C31F4F8E022}" type="presParOf" srcId="{2B0E0C90-6698-40FB-A416-EC6AAFB0019B}" destId="{8246F28A-7E48-42DA-8810-0DC654FFC0C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8F4A3-1B04-406C-B725-9E8B2198127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CBB096C-BB92-4826-89B7-513E54695D0C}">
      <dgm:prSet/>
      <dgm:spPr/>
      <dgm:t>
        <a:bodyPr/>
        <a:lstStyle/>
        <a:p>
          <a:r>
            <a:rPr lang="en-US" b="0" i="0" baseline="0"/>
            <a:t>Weyant (2017) argues that the uncertainty in IAMs is due more</a:t>
          </a:r>
          <a:r>
            <a:rPr lang="en-US"/>
            <a:t> </a:t>
          </a:r>
          <a:r>
            <a:rPr lang="en-US" b="0" i="0" baseline="0"/>
            <a:t>to the fundamental uncertainty in scientific and economic knowledge about key model features and inputs than to flaws in the models themselves.</a:t>
          </a:r>
          <a:endParaRPr lang="en-US"/>
        </a:p>
      </dgm:t>
    </dgm:pt>
    <dgm:pt modelId="{91373570-F8FA-4A05-A8B7-0AB6F62A6D87}" type="parTrans" cxnId="{E74989B0-0F1F-4CE0-A94F-B1C54B1F3F9C}">
      <dgm:prSet/>
      <dgm:spPr/>
      <dgm:t>
        <a:bodyPr/>
        <a:lstStyle/>
        <a:p>
          <a:endParaRPr lang="en-US"/>
        </a:p>
      </dgm:t>
    </dgm:pt>
    <dgm:pt modelId="{F81FAFF4-AEAC-4AE0-AFBB-864AF023D194}" type="sibTrans" cxnId="{E74989B0-0F1F-4CE0-A94F-B1C54B1F3F9C}">
      <dgm:prSet/>
      <dgm:spPr/>
      <dgm:t>
        <a:bodyPr/>
        <a:lstStyle/>
        <a:p>
          <a:endParaRPr lang="en-US"/>
        </a:p>
      </dgm:t>
    </dgm:pt>
    <dgm:pt modelId="{6703F12E-C252-4970-9B71-43E017FFA571}">
      <dgm:prSet/>
      <dgm:spPr/>
      <dgm:t>
        <a:bodyPr/>
        <a:lstStyle/>
        <a:p>
          <a:r>
            <a:rPr lang="en-US" b="0" i="0" baseline="0"/>
            <a:t>Pindyck (2013)  IAMs are “of little or no value for evaluating alternative climate change policies and estimating the SCC”</a:t>
          </a:r>
          <a:endParaRPr lang="en-US"/>
        </a:p>
      </dgm:t>
    </dgm:pt>
    <dgm:pt modelId="{435EA9CF-B033-4A8B-AD80-98EC7EB11BE4}" type="parTrans" cxnId="{0B433CE1-A094-480F-BAC3-49181264EB76}">
      <dgm:prSet/>
      <dgm:spPr/>
      <dgm:t>
        <a:bodyPr/>
        <a:lstStyle/>
        <a:p>
          <a:endParaRPr lang="en-US"/>
        </a:p>
      </dgm:t>
    </dgm:pt>
    <dgm:pt modelId="{472F4A79-4215-4B83-B2ED-09E28C8E4577}" type="sibTrans" cxnId="{0B433CE1-A094-480F-BAC3-49181264EB76}">
      <dgm:prSet/>
      <dgm:spPr/>
      <dgm:t>
        <a:bodyPr/>
        <a:lstStyle/>
        <a:p>
          <a:endParaRPr lang="en-US"/>
        </a:p>
      </dgm:t>
    </dgm:pt>
    <dgm:pt modelId="{2EA1FDF6-417F-4FB7-A3AE-4DCC493EF4B7}" type="pres">
      <dgm:prSet presAssocID="{A9C8F4A3-1B04-406C-B725-9E8B21981270}" presName="hierChild1" presStyleCnt="0">
        <dgm:presLayoutVars>
          <dgm:chPref val="1"/>
          <dgm:dir/>
          <dgm:animOne val="branch"/>
          <dgm:animLvl val="lvl"/>
          <dgm:resizeHandles/>
        </dgm:presLayoutVars>
      </dgm:prSet>
      <dgm:spPr/>
    </dgm:pt>
    <dgm:pt modelId="{C1EC915A-DE20-4FE2-A59F-C4BD53EE3B22}" type="pres">
      <dgm:prSet presAssocID="{5CBB096C-BB92-4826-89B7-513E54695D0C}" presName="hierRoot1" presStyleCnt="0"/>
      <dgm:spPr/>
    </dgm:pt>
    <dgm:pt modelId="{3AA598BE-E313-4F8E-B82D-7973E3616D8C}" type="pres">
      <dgm:prSet presAssocID="{5CBB096C-BB92-4826-89B7-513E54695D0C}" presName="composite" presStyleCnt="0"/>
      <dgm:spPr/>
    </dgm:pt>
    <dgm:pt modelId="{C7F4A84E-C084-42DA-B84B-D16D64491AAF}" type="pres">
      <dgm:prSet presAssocID="{5CBB096C-BB92-4826-89B7-513E54695D0C}" presName="background" presStyleLbl="node0" presStyleIdx="0" presStyleCnt="2"/>
      <dgm:spPr/>
    </dgm:pt>
    <dgm:pt modelId="{A93B130C-5FDE-47F7-BA30-F104D5A10B7A}" type="pres">
      <dgm:prSet presAssocID="{5CBB096C-BB92-4826-89B7-513E54695D0C}" presName="text" presStyleLbl="fgAcc0" presStyleIdx="0" presStyleCnt="2">
        <dgm:presLayoutVars>
          <dgm:chPref val="3"/>
        </dgm:presLayoutVars>
      </dgm:prSet>
      <dgm:spPr/>
    </dgm:pt>
    <dgm:pt modelId="{71EDEF41-392B-496E-B0BD-8F953E3755A0}" type="pres">
      <dgm:prSet presAssocID="{5CBB096C-BB92-4826-89B7-513E54695D0C}" presName="hierChild2" presStyleCnt="0"/>
      <dgm:spPr/>
    </dgm:pt>
    <dgm:pt modelId="{96FD5EF4-481B-4A5D-84FF-DB24C113B5D1}" type="pres">
      <dgm:prSet presAssocID="{6703F12E-C252-4970-9B71-43E017FFA571}" presName="hierRoot1" presStyleCnt="0"/>
      <dgm:spPr/>
    </dgm:pt>
    <dgm:pt modelId="{477C2BFA-D251-44DB-82A3-B43D8D4A548A}" type="pres">
      <dgm:prSet presAssocID="{6703F12E-C252-4970-9B71-43E017FFA571}" presName="composite" presStyleCnt="0"/>
      <dgm:spPr/>
    </dgm:pt>
    <dgm:pt modelId="{DF64051F-806A-434D-B9AD-D10D59D6F9E7}" type="pres">
      <dgm:prSet presAssocID="{6703F12E-C252-4970-9B71-43E017FFA571}" presName="background" presStyleLbl="node0" presStyleIdx="1" presStyleCnt="2"/>
      <dgm:spPr/>
    </dgm:pt>
    <dgm:pt modelId="{B5138E0E-E51D-4FC7-BE1E-BCF116B85988}" type="pres">
      <dgm:prSet presAssocID="{6703F12E-C252-4970-9B71-43E017FFA571}" presName="text" presStyleLbl="fgAcc0" presStyleIdx="1" presStyleCnt="2">
        <dgm:presLayoutVars>
          <dgm:chPref val="3"/>
        </dgm:presLayoutVars>
      </dgm:prSet>
      <dgm:spPr/>
    </dgm:pt>
    <dgm:pt modelId="{C532E821-01B0-4A7C-8367-31E10E2F0A52}" type="pres">
      <dgm:prSet presAssocID="{6703F12E-C252-4970-9B71-43E017FFA571}" presName="hierChild2" presStyleCnt="0"/>
      <dgm:spPr/>
    </dgm:pt>
  </dgm:ptLst>
  <dgm:cxnLst>
    <dgm:cxn modelId="{C67FA365-D456-44CD-91E8-8FF8A1676451}" type="presOf" srcId="{A9C8F4A3-1B04-406C-B725-9E8B21981270}" destId="{2EA1FDF6-417F-4FB7-A3AE-4DCC493EF4B7}" srcOrd="0" destOrd="0" presId="urn:microsoft.com/office/officeart/2005/8/layout/hierarchy1"/>
    <dgm:cxn modelId="{484DCD98-87EB-4420-9C88-2508F316575C}" type="presOf" srcId="{5CBB096C-BB92-4826-89B7-513E54695D0C}" destId="{A93B130C-5FDE-47F7-BA30-F104D5A10B7A}" srcOrd="0" destOrd="0" presId="urn:microsoft.com/office/officeart/2005/8/layout/hierarchy1"/>
    <dgm:cxn modelId="{B70437AE-5109-4526-AB99-0A889F2BD7ED}" type="presOf" srcId="{6703F12E-C252-4970-9B71-43E017FFA571}" destId="{B5138E0E-E51D-4FC7-BE1E-BCF116B85988}" srcOrd="0" destOrd="0" presId="urn:microsoft.com/office/officeart/2005/8/layout/hierarchy1"/>
    <dgm:cxn modelId="{E74989B0-0F1F-4CE0-A94F-B1C54B1F3F9C}" srcId="{A9C8F4A3-1B04-406C-B725-9E8B21981270}" destId="{5CBB096C-BB92-4826-89B7-513E54695D0C}" srcOrd="0" destOrd="0" parTransId="{91373570-F8FA-4A05-A8B7-0AB6F62A6D87}" sibTransId="{F81FAFF4-AEAC-4AE0-AFBB-864AF023D194}"/>
    <dgm:cxn modelId="{0B433CE1-A094-480F-BAC3-49181264EB76}" srcId="{A9C8F4A3-1B04-406C-B725-9E8B21981270}" destId="{6703F12E-C252-4970-9B71-43E017FFA571}" srcOrd="1" destOrd="0" parTransId="{435EA9CF-B033-4A8B-AD80-98EC7EB11BE4}" sibTransId="{472F4A79-4215-4B83-B2ED-09E28C8E4577}"/>
    <dgm:cxn modelId="{EC417EEA-C621-42BD-B84A-8854D4AD2842}" type="presParOf" srcId="{2EA1FDF6-417F-4FB7-A3AE-4DCC493EF4B7}" destId="{C1EC915A-DE20-4FE2-A59F-C4BD53EE3B22}" srcOrd="0" destOrd="0" presId="urn:microsoft.com/office/officeart/2005/8/layout/hierarchy1"/>
    <dgm:cxn modelId="{4FFE916D-E8B2-4209-B489-7B7027F0D8F8}" type="presParOf" srcId="{C1EC915A-DE20-4FE2-A59F-C4BD53EE3B22}" destId="{3AA598BE-E313-4F8E-B82D-7973E3616D8C}" srcOrd="0" destOrd="0" presId="urn:microsoft.com/office/officeart/2005/8/layout/hierarchy1"/>
    <dgm:cxn modelId="{03F91CCC-36DB-45CF-954A-48452512C440}" type="presParOf" srcId="{3AA598BE-E313-4F8E-B82D-7973E3616D8C}" destId="{C7F4A84E-C084-42DA-B84B-D16D64491AAF}" srcOrd="0" destOrd="0" presId="urn:microsoft.com/office/officeart/2005/8/layout/hierarchy1"/>
    <dgm:cxn modelId="{DBC8ADA6-23E1-4658-8F33-C19D38CA0A90}" type="presParOf" srcId="{3AA598BE-E313-4F8E-B82D-7973E3616D8C}" destId="{A93B130C-5FDE-47F7-BA30-F104D5A10B7A}" srcOrd="1" destOrd="0" presId="urn:microsoft.com/office/officeart/2005/8/layout/hierarchy1"/>
    <dgm:cxn modelId="{7A3AFAC9-7BE8-4F3B-83E4-A7EF312733E1}" type="presParOf" srcId="{C1EC915A-DE20-4FE2-A59F-C4BD53EE3B22}" destId="{71EDEF41-392B-496E-B0BD-8F953E3755A0}" srcOrd="1" destOrd="0" presId="urn:microsoft.com/office/officeart/2005/8/layout/hierarchy1"/>
    <dgm:cxn modelId="{17DB3ADA-3891-4D8E-9A93-0D86A9A096CC}" type="presParOf" srcId="{2EA1FDF6-417F-4FB7-A3AE-4DCC493EF4B7}" destId="{96FD5EF4-481B-4A5D-84FF-DB24C113B5D1}" srcOrd="1" destOrd="0" presId="urn:microsoft.com/office/officeart/2005/8/layout/hierarchy1"/>
    <dgm:cxn modelId="{869A3B83-470A-4021-A2CA-E963AB5E4985}" type="presParOf" srcId="{96FD5EF4-481B-4A5D-84FF-DB24C113B5D1}" destId="{477C2BFA-D251-44DB-82A3-B43D8D4A548A}" srcOrd="0" destOrd="0" presId="urn:microsoft.com/office/officeart/2005/8/layout/hierarchy1"/>
    <dgm:cxn modelId="{57360151-800A-4759-8B08-7EA88A186BD8}" type="presParOf" srcId="{477C2BFA-D251-44DB-82A3-B43D8D4A548A}" destId="{DF64051F-806A-434D-B9AD-D10D59D6F9E7}" srcOrd="0" destOrd="0" presId="urn:microsoft.com/office/officeart/2005/8/layout/hierarchy1"/>
    <dgm:cxn modelId="{0F1EA0EB-CFF7-43B6-84A0-4AC362AE47D1}" type="presParOf" srcId="{477C2BFA-D251-44DB-82A3-B43D8D4A548A}" destId="{B5138E0E-E51D-4FC7-BE1E-BCF116B85988}" srcOrd="1" destOrd="0" presId="urn:microsoft.com/office/officeart/2005/8/layout/hierarchy1"/>
    <dgm:cxn modelId="{DDDF00CE-5740-4327-908E-537E69105367}" type="presParOf" srcId="{96FD5EF4-481B-4A5D-84FF-DB24C113B5D1}" destId="{C532E821-01B0-4A7C-8367-31E10E2F0A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1297-2E13-4ED1-9288-65ADFD447004}">
      <dsp:nvSpPr>
        <dsp:cNvPr id="0" name=""/>
        <dsp:cNvSpPr/>
      </dsp:nvSpPr>
      <dsp:spPr>
        <a:xfrm>
          <a:off x="0" y="539916"/>
          <a:ext cx="7559504" cy="25508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Social cost of carbon is an important part of climate change CBA</a:t>
          </a:r>
        </a:p>
      </dsp:txBody>
      <dsp:txXfrm>
        <a:off x="124524" y="664440"/>
        <a:ext cx="7310456" cy="2301844"/>
      </dsp:txXfrm>
    </dsp:sp>
    <dsp:sp modelId="{F688C438-D57D-4883-9BE3-C973851B5853}">
      <dsp:nvSpPr>
        <dsp:cNvPr id="0" name=""/>
        <dsp:cNvSpPr/>
      </dsp:nvSpPr>
      <dsp:spPr>
        <a:xfrm>
          <a:off x="0" y="3194488"/>
          <a:ext cx="7559504" cy="255089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i="0" kern="1200" baseline="0"/>
            <a:t>Social cost of carbon is an estimate of the harm caused by releasing more carbon dioxide into the atmosphere and increasing global warming.</a:t>
          </a:r>
          <a:endParaRPr lang="en-US" sz="3600" kern="1200"/>
        </a:p>
      </dsp:txBody>
      <dsp:txXfrm>
        <a:off x="124524" y="3319012"/>
        <a:ext cx="7310456" cy="2301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D7C06-623A-443E-AF40-519093CB123C}">
      <dsp:nvSpPr>
        <dsp:cNvPr id="0" name=""/>
        <dsp:cNvSpPr/>
      </dsp:nvSpPr>
      <dsp:spPr>
        <a:xfrm>
          <a:off x="379476" y="0"/>
          <a:ext cx="5504687" cy="550468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43299-85AF-4288-AF7D-8F5293004E0E}">
      <dsp:nvSpPr>
        <dsp:cNvPr id="0" name=""/>
        <dsp:cNvSpPr/>
      </dsp:nvSpPr>
      <dsp:spPr>
        <a:xfrm>
          <a:off x="902421" y="522945"/>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baseline="0"/>
            <a:t>Predicting the costs of climate change is a maddeningly complex task </a:t>
          </a:r>
          <a:endParaRPr lang="en-US" sz="1600" kern="1200"/>
        </a:p>
      </dsp:txBody>
      <dsp:txXfrm>
        <a:off x="1007221" y="627745"/>
        <a:ext cx="1937228" cy="1937228"/>
      </dsp:txXfrm>
    </dsp:sp>
    <dsp:sp modelId="{0C82C836-AF0B-4D23-A890-8F18696E3702}">
      <dsp:nvSpPr>
        <dsp:cNvPr id="0" name=""/>
        <dsp:cNvSpPr/>
      </dsp:nvSpPr>
      <dsp:spPr>
        <a:xfrm>
          <a:off x="3214390" y="522945"/>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baseline="0"/>
            <a:t>In 2009, the Obama administration brought 12 federal agencies together to hash out a best estimate of the social cost of carbon. </a:t>
          </a:r>
          <a:endParaRPr lang="en-US" sz="1600" kern="1200"/>
        </a:p>
      </dsp:txBody>
      <dsp:txXfrm>
        <a:off x="3319190" y="627745"/>
        <a:ext cx="1937228" cy="1937228"/>
      </dsp:txXfrm>
    </dsp:sp>
    <dsp:sp modelId="{4F860FFB-0047-4872-8D40-92CD27AC3F77}">
      <dsp:nvSpPr>
        <dsp:cNvPr id="0" name=""/>
        <dsp:cNvSpPr/>
      </dsp:nvSpPr>
      <dsp:spPr>
        <a:xfrm>
          <a:off x="902421" y="2834914"/>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During Trump  </a:t>
          </a:r>
          <a:r>
            <a:rPr lang="en-US" sz="1600" i="0" kern="1200" baseline="0"/>
            <a:t>the E.P.A. under Scott Pruitt came up with its own “interim” estimate of the social cost of carbon.</a:t>
          </a:r>
          <a:endParaRPr lang="en-US" sz="1600" kern="1200"/>
        </a:p>
      </dsp:txBody>
      <dsp:txXfrm>
        <a:off x="1007221" y="2939714"/>
        <a:ext cx="1937228" cy="1937228"/>
      </dsp:txXfrm>
    </dsp:sp>
    <dsp:sp modelId="{8246F28A-7E48-42DA-8810-0DC654FFC0C7}">
      <dsp:nvSpPr>
        <dsp:cNvPr id="0" name=""/>
        <dsp:cNvSpPr/>
      </dsp:nvSpPr>
      <dsp:spPr>
        <a:xfrm>
          <a:off x="3214390" y="2834914"/>
          <a:ext cx="2146828" cy="2146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Discount rate debate</a:t>
          </a:r>
        </a:p>
      </dsp:txBody>
      <dsp:txXfrm>
        <a:off x="3319190" y="2939714"/>
        <a:ext cx="1937228" cy="1937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4A84E-C084-42DA-B84B-D16D64491AAF}">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B130C-5FDE-47F7-BA30-F104D5A10B7A}">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Weyant (2017) argues that the uncertainty in IAMs is due more</a:t>
          </a:r>
          <a:r>
            <a:rPr lang="en-US" sz="2600" kern="1200"/>
            <a:t> </a:t>
          </a:r>
          <a:r>
            <a:rPr lang="en-US" sz="2600" b="0" i="0" kern="1200" baseline="0"/>
            <a:t>to the fundamental uncertainty in scientific and economic knowledge about key model features and inputs than to flaws in the models themselves.</a:t>
          </a:r>
          <a:endParaRPr lang="en-US" sz="2600" kern="1200"/>
        </a:p>
      </dsp:txBody>
      <dsp:txXfrm>
        <a:off x="608661" y="692298"/>
        <a:ext cx="4508047" cy="2799040"/>
      </dsp:txXfrm>
    </dsp:sp>
    <dsp:sp modelId="{DF64051F-806A-434D-B9AD-D10D59D6F9E7}">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138E0E-E51D-4FC7-BE1E-BCF116B85988}">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baseline="0"/>
            <a:t>Pindyck (2013)  IAMs are “of little or no value for evaluating alternative climate change policies and estimating the SCC”</a:t>
          </a:r>
          <a:endParaRPr lang="en-US" sz="2600" kern="120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61F68-A4A5-49F2-8C57-84F0753F540C}"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CC82D-8C43-4641-B0F0-346E521334FA}" type="slidenum">
              <a:rPr lang="en-US" smtClean="0"/>
              <a:t>‹#›</a:t>
            </a:fld>
            <a:endParaRPr lang="en-US"/>
          </a:p>
        </p:txBody>
      </p:sp>
    </p:spTree>
    <p:extLst>
      <p:ext uri="{BB962C8B-B14F-4D97-AF65-F5344CB8AC3E}">
        <p14:creationId xmlns:p14="http://schemas.microsoft.com/office/powerpoint/2010/main" val="261093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solidFill>
                <a:srgbClr val="000000"/>
              </a:solidFill>
              <a:latin typeface="TN Web Use Only"/>
            </a:endParaRPr>
          </a:p>
          <a:p>
            <a:r>
              <a:rPr lang="en-US" sz="1200" b="0" i="0" u="none" strike="noStrike" baseline="0" dirty="0">
                <a:solidFill>
                  <a:srgbClr val="000000"/>
                </a:solidFill>
                <a:latin typeface="TN Web Use Only"/>
              </a:rPr>
              <a:t> </a:t>
            </a:r>
          </a:p>
          <a:p>
            <a:endParaRPr lang="en-US" sz="1200" b="0" i="0" u="none" strike="noStrike" baseline="0" dirty="0">
              <a:solidFill>
                <a:srgbClr val="000000"/>
              </a:solidFill>
              <a:latin typeface="TN Web Use Only"/>
            </a:endParaRPr>
          </a:p>
          <a:p>
            <a:r>
              <a:rPr lang="en-US" sz="1200" b="1" i="0" u="none" strike="noStrike" baseline="0" dirty="0">
                <a:solidFill>
                  <a:srgbClr val="000000"/>
                </a:solidFill>
                <a:latin typeface="TN Web Use Only"/>
              </a:rPr>
              <a:t>Trump officials contend that their carbon approach better reflects the way the government has traditionally done cost-benefit </a:t>
            </a:r>
            <a:r>
              <a:rPr lang="en-US" sz="1200" b="1" i="0" u="none" strike="noStrike" baseline="0" dirty="0" err="1">
                <a:solidFill>
                  <a:srgbClr val="000000"/>
                </a:solidFill>
                <a:latin typeface="TN Web Use Only"/>
              </a:rPr>
              <a:t>analyses.Critics</a:t>
            </a:r>
            <a:r>
              <a:rPr lang="en-US" sz="1200" b="1" i="0" u="none" strike="noStrike" baseline="0" dirty="0">
                <a:solidFill>
                  <a:srgbClr val="000000"/>
                </a:solidFill>
                <a:latin typeface="TN Web Use Only"/>
              </a:rPr>
              <a:t> argue that this approach is inappropriate for global, multigenerational problems like climate change, and that newer </a:t>
            </a:r>
            <a:r>
              <a:rPr lang="en-US" sz="1200" b="1" i="0" u="none" strike="noStrike" baseline="0" dirty="0" err="1">
                <a:solidFill>
                  <a:srgbClr val="000000"/>
                </a:solidFill>
                <a:latin typeface="TN Web Use Only"/>
              </a:rPr>
              <a:t>researchsuggests</a:t>
            </a:r>
            <a:r>
              <a:rPr lang="en-US" sz="1200" b="1" i="0" u="none" strike="noStrike" baseline="0" dirty="0">
                <a:solidFill>
                  <a:srgbClr val="000000"/>
                </a:solidFill>
                <a:latin typeface="TN Web Use Only"/>
              </a:rPr>
              <a:t> the social cost of carbon may be even higher than the Obama administration estimated, not much lower.</a:t>
            </a:r>
          </a:p>
          <a:p>
            <a:endParaRPr lang="en-US" sz="1200" b="0" i="0" u="none" strike="noStrike" baseline="0" dirty="0">
              <a:solidFill>
                <a:srgbClr val="000000"/>
              </a:solidFill>
              <a:latin typeface="TN Web Use Only"/>
            </a:endParaRPr>
          </a:p>
          <a:p>
            <a:r>
              <a:rPr lang="en-US" sz="1200" b="1" i="0" u="none" strike="noStrike" baseline="0" dirty="0">
                <a:solidFill>
                  <a:srgbClr val="000000"/>
                </a:solidFill>
                <a:latin typeface="TN Web Use Only"/>
              </a:rPr>
              <a:t>Ultimately, the courts could decide which view prevails. “This will be part of the legal challenges to these regulatory rollbacks,” </a:t>
            </a:r>
            <a:r>
              <a:rPr lang="en-US" sz="1200" b="1" i="0" u="none" strike="noStrike" baseline="0" dirty="0" err="1">
                <a:solidFill>
                  <a:srgbClr val="000000"/>
                </a:solidFill>
                <a:latin typeface="TN Web Use Only"/>
              </a:rPr>
              <a:t>saidRichard</a:t>
            </a:r>
            <a:r>
              <a:rPr lang="en-US" sz="1200" b="1" i="0" u="none" strike="noStrike" baseline="0" dirty="0">
                <a:solidFill>
                  <a:srgbClr val="000000"/>
                </a:solidFill>
                <a:latin typeface="TN Web Use Only"/>
              </a:rPr>
              <a:t> L. </a:t>
            </a:r>
            <a:r>
              <a:rPr lang="en-US" sz="1200" b="1" i="0" u="none" strike="noStrike" baseline="0" dirty="0" err="1">
                <a:solidFill>
                  <a:srgbClr val="000000"/>
                </a:solidFill>
                <a:latin typeface="TN Web Use Only"/>
              </a:rPr>
              <a:t>Revesz</a:t>
            </a:r>
            <a:r>
              <a:rPr lang="en-US" sz="1200" b="1" i="0" u="none" strike="noStrike" baseline="0" dirty="0">
                <a:solidFill>
                  <a:srgbClr val="000000"/>
                </a:solidFill>
                <a:latin typeface="TN Web Use Only"/>
              </a:rPr>
              <a:t>, an expert in environmental law at New York University. “The reasons for why the Trump administration picked </a:t>
            </a:r>
            <a:r>
              <a:rPr lang="en-US" sz="1200" b="1" i="0" u="none" strike="noStrike" baseline="0" dirty="0" err="1">
                <a:solidFill>
                  <a:srgbClr val="000000"/>
                </a:solidFill>
                <a:latin typeface="TN Web Use Only"/>
              </a:rPr>
              <a:t>thesenumbers</a:t>
            </a:r>
            <a:r>
              <a:rPr lang="en-US" sz="1200" b="1" i="0" u="none" strike="noStrike" baseline="0" dirty="0">
                <a:solidFill>
                  <a:srgbClr val="000000"/>
                </a:solidFill>
                <a:latin typeface="TN Web Use Only"/>
              </a:rPr>
              <a:t> for the social cost of carbon are going to be scrutinized.”</a:t>
            </a:r>
            <a:endParaRPr lang="en-US" dirty="0"/>
          </a:p>
          <a:p>
            <a:endParaRPr lang="en-US" dirty="0"/>
          </a:p>
        </p:txBody>
      </p:sp>
      <p:sp>
        <p:nvSpPr>
          <p:cNvPr id="4" name="Slide Number Placeholder 3"/>
          <p:cNvSpPr>
            <a:spLocks noGrp="1"/>
          </p:cNvSpPr>
          <p:nvPr>
            <p:ph type="sldNum" sz="quarter" idx="5"/>
          </p:nvPr>
        </p:nvSpPr>
        <p:spPr/>
        <p:txBody>
          <a:bodyPr/>
          <a:lstStyle/>
          <a:p>
            <a:fld id="{AD5CC82D-8C43-4641-B0F0-346E521334FA}" type="slidenum">
              <a:rPr lang="en-US" smtClean="0"/>
              <a:t>5</a:t>
            </a:fld>
            <a:endParaRPr lang="en-US"/>
          </a:p>
        </p:txBody>
      </p:sp>
    </p:spTree>
    <p:extLst>
      <p:ext uri="{BB962C8B-B14F-4D97-AF65-F5344CB8AC3E}">
        <p14:creationId xmlns:p14="http://schemas.microsoft.com/office/powerpoint/2010/main" val="424438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TN Web Use Only"/>
            </a:endParaRPr>
          </a:p>
          <a:p>
            <a:endParaRPr lang="en-US" sz="1800" b="0" i="0" u="none" strike="noStrike" baseline="0" dirty="0">
              <a:solidFill>
                <a:srgbClr val="000000"/>
              </a:solidFill>
              <a:latin typeface="TN Web Use Only"/>
            </a:endParaRPr>
          </a:p>
          <a:p>
            <a:r>
              <a:rPr lang="en-US" sz="1800" b="1" i="0" u="none" strike="noStrike" baseline="0" dirty="0">
                <a:solidFill>
                  <a:srgbClr val="000000"/>
                </a:solidFill>
                <a:latin typeface="TN Web Use Only"/>
              </a:rPr>
              <a:t>Critics counter that this approach overlooks two key points. First, many of those climate impacts in other countries could indirectly </a:t>
            </a:r>
            <a:r>
              <a:rPr lang="en-US" sz="1800" b="1" i="0" u="none" strike="noStrike" baseline="0" dirty="0" err="1">
                <a:solidFill>
                  <a:srgbClr val="000000"/>
                </a:solidFill>
                <a:latin typeface="TN Web Use Only"/>
              </a:rPr>
              <a:t>hurtthe</a:t>
            </a:r>
            <a:r>
              <a:rPr lang="en-US" sz="1800" b="1" i="0" u="none" strike="noStrike" baseline="0" dirty="0">
                <a:solidFill>
                  <a:srgbClr val="000000"/>
                </a:solidFill>
                <a:latin typeface="TN Web Use Only"/>
              </a:rPr>
              <a:t> United States, say, by roiling the global economy or by increasing the number of refugees. Second, climate change can only be </a:t>
            </a:r>
            <a:r>
              <a:rPr lang="en-US" sz="1800" b="1" i="0" u="none" strike="noStrike" baseline="0" dirty="0" err="1">
                <a:solidFill>
                  <a:srgbClr val="000000"/>
                </a:solidFill>
                <a:latin typeface="TN Web Use Only"/>
              </a:rPr>
              <a:t>solvedby</a:t>
            </a:r>
            <a:r>
              <a:rPr lang="en-US" sz="1800" b="1" i="0" u="none" strike="noStrike" baseline="0" dirty="0">
                <a:solidFill>
                  <a:srgbClr val="000000"/>
                </a:solidFill>
                <a:latin typeface="TN Web Use Only"/>
              </a:rPr>
              <a:t> all countries working together. If the United States refused to consider the impacts of its emissions on other countries, other </a:t>
            </a:r>
            <a:r>
              <a:rPr lang="en-US" sz="1800" b="1" i="0" u="none" strike="noStrike" baseline="0" dirty="0" err="1">
                <a:solidFill>
                  <a:srgbClr val="000000"/>
                </a:solidFill>
                <a:latin typeface="TN Web Use Only"/>
              </a:rPr>
              <a:t>countriescould</a:t>
            </a:r>
            <a:r>
              <a:rPr lang="en-US" sz="1800" b="1" i="0" u="none" strike="noStrike" baseline="0" dirty="0">
                <a:solidFill>
                  <a:srgbClr val="000000"/>
                </a:solidFill>
                <a:latin typeface="TN Web Use Only"/>
              </a:rPr>
              <a:t> respond in kind.</a:t>
            </a:r>
            <a:endParaRPr lang="en-US" sz="1800" b="0" i="0" u="none" strike="noStrike" baseline="0" dirty="0">
              <a:solidFill>
                <a:srgbClr val="000000"/>
              </a:solidFill>
              <a:latin typeface="TN Web Use Only"/>
            </a:endParaRPr>
          </a:p>
          <a:p>
            <a:r>
              <a:rPr lang="en-US" sz="1800" b="1" i="0" u="none" strike="noStrike" baseline="0" dirty="0">
                <a:solidFill>
                  <a:srgbClr val="000000"/>
                </a:solidFill>
                <a:latin typeface="TN Web Use Only"/>
              </a:rPr>
              <a:t>“The United States is only 14 percent of global emissions, which means that 86 percent of the damages we face will be caused by </a:t>
            </a:r>
            <a:r>
              <a:rPr lang="en-US" sz="1800" b="1" i="0" u="none" strike="noStrike" baseline="0" dirty="0" err="1">
                <a:solidFill>
                  <a:srgbClr val="000000"/>
                </a:solidFill>
                <a:latin typeface="TN Web Use Only"/>
              </a:rPr>
              <a:t>emissionsfrom</a:t>
            </a:r>
            <a:r>
              <a:rPr lang="en-US" sz="1800" b="1" i="0" u="none" strike="noStrike" baseline="0" dirty="0">
                <a:solidFill>
                  <a:srgbClr val="000000"/>
                </a:solidFill>
                <a:latin typeface="TN Web Use Only"/>
              </a:rPr>
              <a:t> other countries,” said Richard G. Newell, president of Resources for the Future, an environmental economics think tank. “If we </a:t>
            </a:r>
            <a:r>
              <a:rPr lang="en-US" sz="1800" b="1" i="0" u="none" strike="noStrike" baseline="0" dirty="0" err="1">
                <a:solidFill>
                  <a:srgbClr val="000000"/>
                </a:solidFill>
                <a:latin typeface="TN Web Use Only"/>
              </a:rPr>
              <a:t>tookthis</a:t>
            </a:r>
            <a:r>
              <a:rPr lang="en-US" sz="1800" b="1" i="0" u="none" strike="noStrike" baseline="0" dirty="0">
                <a:solidFill>
                  <a:srgbClr val="000000"/>
                </a:solidFill>
                <a:latin typeface="TN Web Use Only"/>
              </a:rPr>
              <a:t> domestic-only approach to its logical conclusion, that means other countries should not worry about their impacts on us.”</a:t>
            </a:r>
            <a:endParaRPr lang="en-US" dirty="0"/>
          </a:p>
        </p:txBody>
      </p:sp>
      <p:sp>
        <p:nvSpPr>
          <p:cNvPr id="4" name="Slide Number Placeholder 3"/>
          <p:cNvSpPr>
            <a:spLocks noGrp="1"/>
          </p:cNvSpPr>
          <p:nvPr>
            <p:ph type="sldNum" sz="quarter" idx="5"/>
          </p:nvPr>
        </p:nvSpPr>
        <p:spPr/>
        <p:txBody>
          <a:bodyPr/>
          <a:lstStyle/>
          <a:p>
            <a:fld id="{AD5CC82D-8C43-4641-B0F0-346E521334FA}" type="slidenum">
              <a:rPr lang="en-US" smtClean="0"/>
              <a:t>6</a:t>
            </a:fld>
            <a:endParaRPr lang="en-US"/>
          </a:p>
        </p:txBody>
      </p:sp>
    </p:spTree>
    <p:extLst>
      <p:ext uri="{BB962C8B-B14F-4D97-AF65-F5344CB8AC3E}">
        <p14:creationId xmlns:p14="http://schemas.microsoft.com/office/powerpoint/2010/main" val="25378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3E76B0"/>
              </a:rPr>
              <a:t>Nordhaus (2013b) defines IAMs as </a:t>
            </a:r>
            <a:r>
              <a:rPr lang="en-US" sz="1800" b="0" i="0" u="none" strike="noStrike" baseline="0" dirty="0">
                <a:latin typeface="AdvP4C2BEC"/>
              </a:rPr>
              <a:t>“</a:t>
            </a:r>
            <a:r>
              <a:rPr lang="en-US" sz="1800" b="0" i="0" u="none" strike="noStrike" baseline="0" dirty="0">
                <a:latin typeface="AdvP3E76B0"/>
              </a:rPr>
              <a:t>approaches that integrate knowledge from two or more</a:t>
            </a:r>
          </a:p>
          <a:p>
            <a:pPr algn="l"/>
            <a:r>
              <a:rPr lang="en-US" sz="1800" b="0" i="0" u="none" strike="noStrike" baseline="0" dirty="0">
                <a:latin typeface="AdvP3E76B0"/>
              </a:rPr>
              <a:t>domains into a single framework</a:t>
            </a:r>
            <a:r>
              <a:rPr lang="en-US" sz="1800" b="0" i="0" u="none" strike="noStrike" baseline="0" dirty="0">
                <a:latin typeface="AdvP4C2BEC"/>
              </a:rPr>
              <a:t>” </a:t>
            </a:r>
            <a:r>
              <a:rPr lang="en-US" sz="1800" b="0" i="0" u="none" strike="noStrike" baseline="0" dirty="0">
                <a:latin typeface="AdvP3E76B0"/>
              </a:rPr>
              <a:t>(p. 1070). Nordhaus’s definition includes models that, by</a:t>
            </a:r>
          </a:p>
          <a:p>
            <a:pPr algn="l"/>
            <a:r>
              <a:rPr lang="en-US" sz="1800" b="0" i="0" u="none" strike="noStrike" baseline="0" dirty="0">
                <a:latin typeface="AdvP3E76B0"/>
              </a:rPr>
              <a:t>themselves, do not generate estimates of the SCC(e.g., the Energy </a:t>
            </a:r>
            <a:r>
              <a:rPr lang="en-US" sz="1800" b="0" i="0" u="none" strike="noStrike" baseline="0" dirty="0" err="1">
                <a:latin typeface="AdvP3E76B0"/>
              </a:rPr>
              <a:t>InformationAdministration’s</a:t>
            </a:r>
            <a:endParaRPr lang="en-US" sz="1800" b="0" i="0" u="none" strike="noStrike" baseline="0" dirty="0">
              <a:latin typeface="AdvP3E76B0"/>
            </a:endParaRPr>
          </a:p>
          <a:p>
            <a:pPr algn="l"/>
            <a:r>
              <a:rPr lang="en-US" sz="1800" b="0" i="0" u="none" strike="noStrike" baseline="0" dirty="0">
                <a:latin typeface="AdvP3E76B0"/>
              </a:rPr>
              <a:t>National Energy Modeling System [NEMS]). IAMs that can be used to estimate the SCC combine</a:t>
            </a:r>
          </a:p>
          <a:p>
            <a:pPr algn="l"/>
            <a:r>
              <a:rPr lang="en-US" sz="1800" b="0" i="0" u="none" strike="noStrike" baseline="0" dirty="0" err="1">
                <a:latin typeface="AdvP3E76B0"/>
              </a:rPr>
              <a:t>amodel</a:t>
            </a:r>
            <a:r>
              <a:rPr lang="en-US" sz="1800" b="0" i="0" u="none" strike="noStrike" baseline="0" dirty="0">
                <a:latin typeface="AdvP3E76B0"/>
              </a:rPr>
              <a:t> of the economy with </a:t>
            </a:r>
            <a:r>
              <a:rPr lang="en-US" sz="1800" b="0" i="0" u="none" strike="noStrike" baseline="0" dirty="0" err="1">
                <a:latin typeface="AdvP3E76B0"/>
              </a:rPr>
              <a:t>amodel</a:t>
            </a:r>
            <a:r>
              <a:rPr lang="en-US" sz="1800" b="0" i="0" u="none" strike="noStrike" baseline="0" dirty="0">
                <a:latin typeface="AdvP3E76B0"/>
              </a:rPr>
              <a:t> of the atmosphere and ocean (and possibly land) in</a:t>
            </a:r>
          </a:p>
          <a:p>
            <a:pPr algn="l"/>
            <a:r>
              <a:rPr lang="en-US" sz="1800" b="0" i="0" u="none" strike="noStrike" baseline="0" dirty="0">
                <a:latin typeface="AdvP3E76B0"/>
              </a:rPr>
              <a:t>order to allow the researcher to track geophysical and economic variables of interest. An IAM</a:t>
            </a:r>
          </a:p>
          <a:p>
            <a:pPr algn="l"/>
            <a:r>
              <a:rPr lang="en-US" sz="1800" b="0" i="0" u="none" strike="noStrike" baseline="0" dirty="0">
                <a:latin typeface="AdvP3E76B0"/>
              </a:rPr>
              <a:t>that is constructed to analyze climate </a:t>
            </a:r>
            <a:r>
              <a:rPr lang="en-US" sz="1800" b="0" i="0" u="none" strike="noStrike" baseline="0" dirty="0" err="1">
                <a:latin typeface="AdvP3E76B0"/>
              </a:rPr>
              <a:t>changemust</a:t>
            </a:r>
            <a:r>
              <a:rPr lang="en-US" sz="1800" b="0" i="0" u="none" strike="noStrike" baseline="0" dirty="0">
                <a:latin typeface="AdvP3E76B0"/>
              </a:rPr>
              <a:t> be able to track emissions, the concentration</a:t>
            </a:r>
          </a:p>
          <a:p>
            <a:pPr algn="l"/>
            <a:r>
              <a:rPr lang="en-US" sz="1800" b="0" i="0" u="none" strike="noStrike" baseline="0" dirty="0" err="1">
                <a:latin typeface="AdvP3E76B0"/>
              </a:rPr>
              <a:t>ofGHGs</a:t>
            </a:r>
            <a:r>
              <a:rPr lang="en-US" sz="1800" b="0" i="0" u="none" strike="noStrike" baseline="0" dirty="0">
                <a:latin typeface="AdvP3E76B0"/>
              </a:rPr>
              <a:t> in the atmosphere </a:t>
            </a:r>
            <a:r>
              <a:rPr lang="en-US" sz="1800" b="0" i="0" u="none" strike="noStrike" baseline="0" dirty="0" err="1">
                <a:latin typeface="AdvP3E76B0"/>
              </a:rPr>
              <a:t>aswell</a:t>
            </a:r>
            <a:r>
              <a:rPr lang="en-US" sz="1800" b="0" i="0" u="none" strike="noStrike" baseline="0" dirty="0">
                <a:latin typeface="AdvP3E76B0"/>
              </a:rPr>
              <a:t> as other carbon sinks (e.g., the ocean or forests), temperature</a:t>
            </a:r>
          </a:p>
          <a:p>
            <a:pPr algn="l"/>
            <a:r>
              <a:rPr lang="en-US" sz="1800" b="0" i="0" u="none" strike="noStrike" baseline="0" dirty="0">
                <a:latin typeface="AdvP3E76B0"/>
              </a:rPr>
              <a:t>and other climate impacts arising from increased concentrations of GHGs in the atmosphere,</a:t>
            </a:r>
          </a:p>
          <a:p>
            <a:pPr algn="l"/>
            <a:r>
              <a:rPr lang="en-US" sz="1800" b="0" i="0" u="none" strike="noStrike" baseline="0" dirty="0">
                <a:latin typeface="AdvP3E76B0"/>
              </a:rPr>
              <a:t>and the damages resulting from those climate impacts. For emissions resulting from human</a:t>
            </a:r>
          </a:p>
          <a:p>
            <a:pPr algn="l"/>
            <a:r>
              <a:rPr lang="en-US" sz="1800" b="0" i="0" u="none" strike="noStrike" baseline="0" dirty="0">
                <a:latin typeface="AdvP3E76B0"/>
              </a:rPr>
              <a:t>activity, policy scenarios can be proposed to affect behavior, and thus emissions, along a number</a:t>
            </a:r>
          </a:p>
          <a:p>
            <a:pPr algn="l"/>
            <a:r>
              <a:rPr lang="en-US" sz="1800" b="0" i="0" u="none" strike="noStrike" baseline="0" dirty="0">
                <a:latin typeface="AdvP3E76B0"/>
              </a:rPr>
              <a:t>of dimensions.</a:t>
            </a:r>
            <a:endParaRPr lang="en-US" dirty="0"/>
          </a:p>
        </p:txBody>
      </p:sp>
      <p:sp>
        <p:nvSpPr>
          <p:cNvPr id="4" name="Slide Number Placeholder 3"/>
          <p:cNvSpPr>
            <a:spLocks noGrp="1"/>
          </p:cNvSpPr>
          <p:nvPr>
            <p:ph type="sldNum" sz="quarter" idx="5"/>
          </p:nvPr>
        </p:nvSpPr>
        <p:spPr/>
        <p:txBody>
          <a:bodyPr/>
          <a:lstStyle/>
          <a:p>
            <a:fld id="{AD5CC82D-8C43-4641-B0F0-346E521334FA}" type="slidenum">
              <a:rPr lang="en-US" smtClean="0"/>
              <a:t>8</a:t>
            </a:fld>
            <a:endParaRPr lang="en-US"/>
          </a:p>
        </p:txBody>
      </p:sp>
    </p:spTree>
    <p:extLst>
      <p:ext uri="{BB962C8B-B14F-4D97-AF65-F5344CB8AC3E}">
        <p14:creationId xmlns:p14="http://schemas.microsoft.com/office/powerpoint/2010/main" val="301233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3E76B0"/>
              </a:rPr>
              <a:t>Because equilibrium climate sensitivity is in the realm of geophysical climate science</a:t>
            </a:r>
          </a:p>
          <a:p>
            <a:pPr algn="l"/>
            <a:endParaRPr lang="en-US" sz="1800" b="0" i="0" u="none" strike="noStrike" baseline="0" dirty="0">
              <a:latin typeface="AdvP3E76B0"/>
            </a:endParaRPr>
          </a:p>
          <a:p>
            <a:pPr algn="l"/>
            <a:r>
              <a:rPr lang="en-US" sz="1800" b="0" i="0" u="none" strike="noStrike" baseline="0" dirty="0">
                <a:latin typeface="AdvP3E76B0"/>
              </a:rPr>
              <a:t>Damage functions in early IAMs were derived from a top-down cross-sectional analysis of the relationship between the level of gross domestic product (GDP) and temperature;</a:t>
            </a:r>
          </a:p>
          <a:p>
            <a:pPr algn="l"/>
            <a:endParaRPr lang="en-US" sz="1800" b="0" i="0" u="none" strike="noStrike" baseline="0" dirty="0">
              <a:latin typeface="AdvP3E76B0"/>
            </a:endParaRPr>
          </a:p>
          <a:p>
            <a:pPr algn="l"/>
            <a:r>
              <a:rPr lang="en-US" sz="1800" b="0" i="0" u="none" strike="noStrike" baseline="0" dirty="0">
                <a:latin typeface="AdvP3E76B0"/>
              </a:rPr>
              <a:t>While it is a much larger undertaking than a top-down approach, a bottom-up approach may provide a more believable identification of causal climate impacts. For example, Koop et al. (2014) used a combination of an</a:t>
            </a:r>
          </a:p>
          <a:p>
            <a:pPr algn="l"/>
            <a:r>
              <a:rPr lang="en-US" sz="1800" b="0" i="0" u="none" strike="noStrike" baseline="0" dirty="0">
                <a:latin typeface="AdvP3E76B0"/>
              </a:rPr>
              <a:t>insurance company compilation of built property values on the U.S. East Coast, </a:t>
            </a:r>
            <a:r>
              <a:rPr lang="en-US" sz="1800" b="0" i="0" u="none" strike="noStrike" baseline="0" dirty="0" err="1">
                <a:latin typeface="AdvP3E76B0"/>
              </a:rPr>
              <a:t>elevationmaps</a:t>
            </a:r>
            <a:r>
              <a:rPr lang="en-US" sz="1800" b="0" i="0" u="none" strike="noStrike" baseline="0" dirty="0">
                <a:latin typeface="AdvP3E76B0"/>
              </a:rPr>
              <a:t>, and actual and simulated hurricane tracks to estimate the property damage cost of increased sea level rise and possibly stronger storms that track more over land.</a:t>
            </a:r>
          </a:p>
          <a:p>
            <a:pPr algn="l"/>
            <a:endParaRPr lang="en-US" dirty="0"/>
          </a:p>
          <a:p>
            <a:pPr algn="l"/>
            <a:r>
              <a:rPr lang="en-US" dirty="0"/>
              <a:t>Tipping points</a:t>
            </a:r>
          </a:p>
          <a:p>
            <a:pPr algn="l"/>
            <a:endParaRPr lang="en-US" dirty="0"/>
          </a:p>
          <a:p>
            <a:pPr algn="l"/>
            <a:r>
              <a:rPr lang="en-US" sz="1800" b="0" i="0" u="none" strike="noStrike" baseline="0" dirty="0">
                <a:latin typeface="AdvP3E76B0"/>
              </a:rPr>
              <a:t>Broadly speaking, there are two approaches to choosing the discount rate, a positive approach based on market rates and a normative approach based on valuing consumption across generations.</a:t>
            </a:r>
          </a:p>
          <a:p>
            <a:pPr algn="l"/>
            <a:endParaRPr lang="en-US" sz="1800" b="0" i="0" u="none" strike="noStrike" baseline="0" dirty="0">
              <a:latin typeface="AdvP3E76B0"/>
            </a:endParaRPr>
          </a:p>
          <a:p>
            <a:pPr algn="l"/>
            <a:r>
              <a:rPr lang="en-US" sz="1800" b="0" i="0" u="none" strike="noStrike" baseline="0" dirty="0">
                <a:latin typeface="AdvP3E76B0"/>
              </a:rPr>
              <a:t>For example, implementing the Ramsey approach (the discount rate that emerges in an equilibrium growth model with endogenous savings) requires adopting a utility function, estimating the intertemporal elasticity of substitution, and estimating the uncertainty about future consumption growth over distant horizons.</a:t>
            </a:r>
          </a:p>
          <a:p>
            <a:pPr algn="l"/>
            <a:endParaRPr lang="en-US" sz="1800" b="0" i="0" u="none" strike="noStrike" baseline="0" dirty="0">
              <a:latin typeface="AdvP3E76B0"/>
            </a:endParaRPr>
          </a:p>
          <a:p>
            <a:pPr algn="l"/>
            <a:endParaRPr lang="en-US" sz="1800" b="0" i="0" u="none" strike="noStrike" baseline="0" dirty="0">
              <a:latin typeface="AdvP3E76B0"/>
            </a:endParaRPr>
          </a:p>
          <a:p>
            <a:pPr algn="l"/>
            <a:endParaRPr lang="en-US" sz="1800" b="0" i="0" u="none" strike="noStrike" baseline="0" dirty="0">
              <a:latin typeface="AdvP3E76B0"/>
            </a:endParaRPr>
          </a:p>
          <a:p>
            <a:pPr algn="l"/>
            <a:endParaRPr lang="en-US" dirty="0"/>
          </a:p>
        </p:txBody>
      </p:sp>
      <p:sp>
        <p:nvSpPr>
          <p:cNvPr id="4" name="Slide Number Placeholder 3"/>
          <p:cNvSpPr>
            <a:spLocks noGrp="1"/>
          </p:cNvSpPr>
          <p:nvPr>
            <p:ph type="sldNum" sz="quarter" idx="5"/>
          </p:nvPr>
        </p:nvSpPr>
        <p:spPr/>
        <p:txBody>
          <a:bodyPr/>
          <a:lstStyle/>
          <a:p>
            <a:fld id="{AD5CC82D-8C43-4641-B0F0-346E521334FA}" type="slidenum">
              <a:rPr lang="en-US" smtClean="0"/>
              <a:t>10</a:t>
            </a:fld>
            <a:endParaRPr lang="en-US"/>
          </a:p>
        </p:txBody>
      </p:sp>
    </p:spTree>
    <p:extLst>
      <p:ext uri="{BB962C8B-B14F-4D97-AF65-F5344CB8AC3E}">
        <p14:creationId xmlns:p14="http://schemas.microsoft.com/office/powerpoint/2010/main" val="981610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E5B-0627-A4F5-6A86-B0139B0D7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B97005-CF58-F1B2-F733-6F4236DEF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CC7317-9E5E-02D0-2AB0-62DAF0469E18}"/>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5" name="Footer Placeholder 4">
            <a:extLst>
              <a:ext uri="{FF2B5EF4-FFF2-40B4-BE49-F238E27FC236}">
                <a16:creationId xmlns:a16="http://schemas.microsoft.com/office/drawing/2014/main" id="{CF5C3551-977A-448B-34EA-A37C39DDD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66B18-FBBF-A258-9A03-AFCFB35FEB4E}"/>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410664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C3FF-0149-ED5D-28E6-E28E4F586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E73395-62FB-006F-C56C-F5FAAE48F8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E0447-1021-E397-6C24-9F76B2A43E53}"/>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5" name="Footer Placeholder 4">
            <a:extLst>
              <a:ext uri="{FF2B5EF4-FFF2-40B4-BE49-F238E27FC236}">
                <a16:creationId xmlns:a16="http://schemas.microsoft.com/office/drawing/2014/main" id="{949F3B41-EECC-6C52-A8A8-5F3377054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FC286-095A-49A1-DCCE-55C9DFCF3852}"/>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350685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0550D-B869-6C77-5F90-A160CD36D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F8737-2FC8-1D8C-7038-E95C37790E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79280-AAD7-DBC6-981F-10B852ABFD10}"/>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5" name="Footer Placeholder 4">
            <a:extLst>
              <a:ext uri="{FF2B5EF4-FFF2-40B4-BE49-F238E27FC236}">
                <a16:creationId xmlns:a16="http://schemas.microsoft.com/office/drawing/2014/main" id="{32A10B4A-7498-A07B-C01E-D008A362D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D29C9-0FD2-8C77-B82B-977EC92F38A0}"/>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428914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B62D-9D5A-3CBC-AE28-6AC60CD2F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3913E-BD6F-1531-B848-31E82B3D2D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090F1-7773-3624-51AD-A98D128883BE}"/>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5" name="Footer Placeholder 4">
            <a:extLst>
              <a:ext uri="{FF2B5EF4-FFF2-40B4-BE49-F238E27FC236}">
                <a16:creationId xmlns:a16="http://schemas.microsoft.com/office/drawing/2014/main" id="{EBCA79AD-966F-CF66-F26C-97CB4839F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9845B-ADA3-DFEC-FCD9-ED71C3D9D9A5}"/>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269640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867D-6015-7270-4746-8859B62E8B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3AC0C-77E2-A5A7-47C4-58802B3D9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A684E-2BF1-3679-3699-3ED4F5F50882}"/>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5" name="Footer Placeholder 4">
            <a:extLst>
              <a:ext uri="{FF2B5EF4-FFF2-40B4-BE49-F238E27FC236}">
                <a16:creationId xmlns:a16="http://schemas.microsoft.com/office/drawing/2014/main" id="{BEC6AA2A-A9F0-CD92-4987-9566ABE0E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F7117-B012-A111-C886-4B78164AB5DF}"/>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378896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3512-E37E-7235-3EBD-CF29DE953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641CD-4B9A-60FF-4C28-553C9848A5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617EC3-9C73-99F1-B082-F1BB17CD64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3B54D-E9B5-DBC7-49E3-E26A018CBFA1}"/>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6" name="Footer Placeholder 5">
            <a:extLst>
              <a:ext uri="{FF2B5EF4-FFF2-40B4-BE49-F238E27FC236}">
                <a16:creationId xmlns:a16="http://schemas.microsoft.com/office/drawing/2014/main" id="{BBC7BDA0-D9DF-4939-C728-BD408BFFB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D6D7C-7D49-47D9-8B4A-33534A590763}"/>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366620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A863-A819-126F-2E0D-C1611656AF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490CC-DFBD-87D0-6305-D5CDCDC01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71AF3-1DE7-8B1D-9075-34625AC781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11D6FF-03B3-4294-A9DF-697BF4745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6E3D5-3008-5A06-1494-EEBD50AD50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A368FA-6251-BDDD-546A-F4BF881355B3}"/>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8" name="Footer Placeholder 7">
            <a:extLst>
              <a:ext uri="{FF2B5EF4-FFF2-40B4-BE49-F238E27FC236}">
                <a16:creationId xmlns:a16="http://schemas.microsoft.com/office/drawing/2014/main" id="{24781739-90F6-E246-D1AA-CE2A46AB80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56277-F7C0-CE57-07EE-F72A3BB9AAFC}"/>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114442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5182-80B1-81C9-E344-26CEEBB4B8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C3E0FE-CE93-A83E-9909-57E375E5D8BE}"/>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4" name="Footer Placeholder 3">
            <a:extLst>
              <a:ext uri="{FF2B5EF4-FFF2-40B4-BE49-F238E27FC236}">
                <a16:creationId xmlns:a16="http://schemas.microsoft.com/office/drawing/2014/main" id="{DE698732-D4A1-0BB2-A78C-11C2FD0C3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8DE736-493B-293F-5F96-B7330FA1F941}"/>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356370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28041-1881-545C-98FC-E6D47FAEB8EC}"/>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3" name="Footer Placeholder 2">
            <a:extLst>
              <a:ext uri="{FF2B5EF4-FFF2-40B4-BE49-F238E27FC236}">
                <a16:creationId xmlns:a16="http://schemas.microsoft.com/office/drawing/2014/main" id="{097D3228-3504-5199-3811-BB6A16E92D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E18365-DC67-4BA8-2EC8-6104B3F4F429}"/>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188088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8256-9304-87B5-2D34-A3A55FF66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AC6AB5-4CAA-DE11-9911-E9A01B214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483926-8C8E-3F64-1175-315B4C36E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3AC33-34EB-5608-8E7F-321145A8E81E}"/>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6" name="Footer Placeholder 5">
            <a:extLst>
              <a:ext uri="{FF2B5EF4-FFF2-40B4-BE49-F238E27FC236}">
                <a16:creationId xmlns:a16="http://schemas.microsoft.com/office/drawing/2014/main" id="{338CA232-7D79-02FD-257C-17729990C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AA2B1-D4BE-231A-5CD1-341CA0A3EABB}"/>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195743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CED7-FE3C-CA54-3A8F-D92861759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51990-1A62-DBFB-5A77-70E914A11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57B85D-14DC-D6FF-35A0-01FD86227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04A20-8C75-3587-1276-9865C32F4F2E}"/>
              </a:ext>
            </a:extLst>
          </p:cNvPr>
          <p:cNvSpPr>
            <a:spLocks noGrp="1"/>
          </p:cNvSpPr>
          <p:nvPr>
            <p:ph type="dt" sz="half" idx="10"/>
          </p:nvPr>
        </p:nvSpPr>
        <p:spPr/>
        <p:txBody>
          <a:bodyPr/>
          <a:lstStyle/>
          <a:p>
            <a:fld id="{A2BCA908-F3B2-4B6E-B032-DFF0D1FB6F19}" type="datetimeFigureOut">
              <a:rPr lang="en-US" smtClean="0"/>
              <a:t>9/30/2022</a:t>
            </a:fld>
            <a:endParaRPr lang="en-US"/>
          </a:p>
        </p:txBody>
      </p:sp>
      <p:sp>
        <p:nvSpPr>
          <p:cNvPr id="6" name="Footer Placeholder 5">
            <a:extLst>
              <a:ext uri="{FF2B5EF4-FFF2-40B4-BE49-F238E27FC236}">
                <a16:creationId xmlns:a16="http://schemas.microsoft.com/office/drawing/2014/main" id="{1FE08A31-5BF4-0B7F-5038-646D02DE2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CA09C-A242-D530-FEB0-C5BBE5224052}"/>
              </a:ext>
            </a:extLst>
          </p:cNvPr>
          <p:cNvSpPr>
            <a:spLocks noGrp="1"/>
          </p:cNvSpPr>
          <p:nvPr>
            <p:ph type="sldNum" sz="quarter" idx="12"/>
          </p:nvPr>
        </p:nvSpPr>
        <p:spPr/>
        <p:txBody>
          <a:bodyPr/>
          <a:lstStyle/>
          <a:p>
            <a:fld id="{4D8A2AB6-8C9C-4F6F-A2B2-F35FA85CB1A9}" type="slidenum">
              <a:rPr lang="en-US" smtClean="0"/>
              <a:t>‹#›</a:t>
            </a:fld>
            <a:endParaRPr lang="en-US"/>
          </a:p>
        </p:txBody>
      </p:sp>
    </p:spTree>
    <p:extLst>
      <p:ext uri="{BB962C8B-B14F-4D97-AF65-F5344CB8AC3E}">
        <p14:creationId xmlns:p14="http://schemas.microsoft.com/office/powerpoint/2010/main" val="139250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ED512-A518-DEC7-1B57-9AF7CF877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F021D-58F7-08ED-BFCE-6CBDF454A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D9514-9194-3DD0-A978-98D22038D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CA908-F3B2-4B6E-B032-DFF0D1FB6F19}" type="datetimeFigureOut">
              <a:rPr lang="en-US" smtClean="0"/>
              <a:t>9/30/2022</a:t>
            </a:fld>
            <a:endParaRPr lang="en-US"/>
          </a:p>
        </p:txBody>
      </p:sp>
      <p:sp>
        <p:nvSpPr>
          <p:cNvPr id="5" name="Footer Placeholder 4">
            <a:extLst>
              <a:ext uri="{FF2B5EF4-FFF2-40B4-BE49-F238E27FC236}">
                <a16:creationId xmlns:a16="http://schemas.microsoft.com/office/drawing/2014/main" id="{B97DD21D-75F4-9FCB-BC3A-F5FAA22A2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BA95BC-057D-CBD6-76D4-C55AD3DE7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A2AB6-8C9C-4F6F-A2B2-F35FA85CB1A9}" type="slidenum">
              <a:rPr lang="en-US" smtClean="0"/>
              <a:t>‹#›</a:t>
            </a:fld>
            <a:endParaRPr lang="en-US"/>
          </a:p>
        </p:txBody>
      </p:sp>
    </p:spTree>
    <p:extLst>
      <p:ext uri="{BB962C8B-B14F-4D97-AF65-F5344CB8AC3E}">
        <p14:creationId xmlns:p14="http://schemas.microsoft.com/office/powerpoint/2010/main" val="130807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VXLzaRoxJK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oke from factory">
            <a:extLst>
              <a:ext uri="{FF2B5EF4-FFF2-40B4-BE49-F238E27FC236}">
                <a16:creationId xmlns:a16="http://schemas.microsoft.com/office/drawing/2014/main" id="{CD796FB1-C85B-AE24-DC50-8543AC083A99}"/>
              </a:ext>
            </a:extLst>
          </p:cNvPr>
          <p:cNvPicPr>
            <a:picLocks noChangeAspect="1"/>
          </p:cNvPicPr>
          <p:nvPr/>
        </p:nvPicPr>
        <p:blipFill rotWithShape="1">
          <a:blip r:embed="rId2"/>
          <a:srcRect t="12913" b="281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94C6A-B7E3-3440-A859-48D0C393DF7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effectLst/>
                <a:latin typeface="Calibri Light" panose="020F0302020204030204" pitchFamily="34" charset="0"/>
                <a:ea typeface="Calibri" panose="020F0502020204030204" pitchFamily="34" charset="0"/>
              </a:rPr>
              <a:t>The social cost of carbon</a:t>
            </a:r>
            <a:endParaRPr lang="en-US" sz="5200">
              <a:solidFill>
                <a:srgbClr val="FFFFFF"/>
              </a:solidFill>
            </a:endParaRPr>
          </a:p>
        </p:txBody>
      </p:sp>
      <p:sp>
        <p:nvSpPr>
          <p:cNvPr id="3" name="Subtitle 2">
            <a:extLst>
              <a:ext uri="{FF2B5EF4-FFF2-40B4-BE49-F238E27FC236}">
                <a16:creationId xmlns:a16="http://schemas.microsoft.com/office/drawing/2014/main" id="{9B6F6313-3DE3-481B-271B-0A7FDD73C4F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30 September 2022</a:t>
            </a:r>
          </a:p>
        </p:txBody>
      </p:sp>
    </p:spTree>
    <p:extLst>
      <p:ext uri="{BB962C8B-B14F-4D97-AF65-F5344CB8AC3E}">
        <p14:creationId xmlns:p14="http://schemas.microsoft.com/office/powerpoint/2010/main" val="415152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D0E0D-E946-A2C5-8224-873E1BFA436A}"/>
              </a:ext>
            </a:extLst>
          </p:cNvPr>
          <p:cNvSpPr>
            <a:spLocks noGrp="1"/>
          </p:cNvSpPr>
          <p:nvPr>
            <p:ph type="title"/>
          </p:nvPr>
        </p:nvSpPr>
        <p:spPr>
          <a:xfrm>
            <a:off x="1282963" y="1238080"/>
            <a:ext cx="9849751" cy="1349671"/>
          </a:xfrm>
        </p:spPr>
        <p:txBody>
          <a:bodyPr anchor="b">
            <a:normAutofit/>
          </a:bodyPr>
          <a:lstStyle/>
          <a:p>
            <a:r>
              <a:rPr lang="en-US" sz="4200" b="0" i="0" u="none" strike="noStrike" baseline="0">
                <a:latin typeface="AdvP7D0F"/>
              </a:rPr>
              <a:t>IAMs: A Starting Point for Improving SCC Estimates or Fundamentally Flawed?</a:t>
            </a:r>
            <a:endParaRPr lang="en-US" sz="4200"/>
          </a:p>
        </p:txBody>
      </p:sp>
      <p:sp>
        <p:nvSpPr>
          <p:cNvPr id="3" name="Content Placeholder 2">
            <a:extLst>
              <a:ext uri="{FF2B5EF4-FFF2-40B4-BE49-F238E27FC236}">
                <a16:creationId xmlns:a16="http://schemas.microsoft.com/office/drawing/2014/main" id="{2F4967F6-0792-03EA-17E5-B3D2434DAB27}"/>
              </a:ext>
            </a:extLst>
          </p:cNvPr>
          <p:cNvSpPr>
            <a:spLocks noGrp="1"/>
          </p:cNvSpPr>
          <p:nvPr>
            <p:ph idx="1"/>
          </p:nvPr>
        </p:nvSpPr>
        <p:spPr>
          <a:xfrm>
            <a:off x="1289304" y="2902913"/>
            <a:ext cx="9849751" cy="3032168"/>
          </a:xfrm>
        </p:spPr>
        <p:txBody>
          <a:bodyPr anchor="ctr">
            <a:normAutofit/>
          </a:bodyPr>
          <a:lstStyle/>
          <a:p>
            <a:r>
              <a:rPr lang="en-US" sz="2000" b="0" i="0" u="none" strike="noStrike" baseline="0">
                <a:latin typeface="AdvP3E76B0"/>
              </a:rPr>
              <a:t>Criticisms of IAMs often focus on the uncertainties in key model components that drive the results in model runs (see, e.g., Pindyck 2013). </a:t>
            </a:r>
          </a:p>
          <a:p>
            <a:pPr lvl="1"/>
            <a:r>
              <a:rPr lang="en-US" sz="2000" b="0" i="0" u="none" strike="noStrike" baseline="0">
                <a:latin typeface="AdvP3E76B0"/>
              </a:rPr>
              <a:t>equilibrium climate sensitivity parameter, </a:t>
            </a:r>
          </a:p>
          <a:p>
            <a:pPr lvl="1"/>
            <a:r>
              <a:rPr lang="en-US" sz="2000" b="0" i="0" u="none" strike="noStrike" baseline="0">
                <a:latin typeface="AdvP3E76B0"/>
              </a:rPr>
              <a:t>damage functions,</a:t>
            </a:r>
          </a:p>
          <a:p>
            <a:pPr lvl="1"/>
            <a:r>
              <a:rPr lang="en-US" sz="2000" b="0" i="0" u="none" strike="noStrike" baseline="0">
                <a:latin typeface="AdvP3E76B0"/>
              </a:rPr>
              <a:t>treatment of catastrophic events, </a:t>
            </a:r>
          </a:p>
          <a:p>
            <a:pPr lvl="1"/>
            <a:r>
              <a:rPr lang="en-US" sz="2000" b="0" i="0" u="none" strike="noStrike" baseline="0">
                <a:latin typeface="AdvP3E76B0"/>
              </a:rPr>
              <a:t>the discount rate.</a:t>
            </a:r>
            <a:endParaRPr lang="en-US" sz="2000"/>
          </a:p>
        </p:txBody>
      </p:sp>
    </p:spTree>
    <p:extLst>
      <p:ext uri="{BB962C8B-B14F-4D97-AF65-F5344CB8AC3E}">
        <p14:creationId xmlns:p14="http://schemas.microsoft.com/office/powerpoint/2010/main" val="30830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625B3-1B85-87BB-0801-0B3DA72803E8}"/>
              </a:ext>
            </a:extLst>
          </p:cNvPr>
          <p:cNvSpPr>
            <a:spLocks noGrp="1"/>
          </p:cNvSpPr>
          <p:nvPr>
            <p:ph type="title"/>
          </p:nvPr>
        </p:nvSpPr>
        <p:spPr>
          <a:xfrm>
            <a:off x="808638" y="386930"/>
            <a:ext cx="9236700" cy="1188950"/>
          </a:xfrm>
        </p:spPr>
        <p:txBody>
          <a:bodyPr anchor="b">
            <a:normAutofit/>
          </a:bodyPr>
          <a:lstStyle/>
          <a:p>
            <a:r>
              <a:rPr lang="en-US" sz="5400" b="1"/>
              <a:t>Summary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D6320B-CB3F-4C34-F963-D41B6CCD5001}"/>
              </a:ext>
            </a:extLst>
          </p:cNvPr>
          <p:cNvSpPr>
            <a:spLocks noGrp="1"/>
          </p:cNvSpPr>
          <p:nvPr>
            <p:ph idx="1"/>
          </p:nvPr>
        </p:nvSpPr>
        <p:spPr>
          <a:xfrm>
            <a:off x="793660" y="2599509"/>
            <a:ext cx="10143668" cy="3435531"/>
          </a:xfrm>
        </p:spPr>
        <p:txBody>
          <a:bodyPr anchor="ctr">
            <a:normAutofit/>
          </a:bodyPr>
          <a:lstStyle/>
          <a:p>
            <a:r>
              <a:rPr lang="en-US" sz="2400" b="0" i="0" u="none" strike="noStrike" baseline="0">
                <a:latin typeface="AdvP3E76B0"/>
              </a:rPr>
              <a:t>The uncertainty concerning damage functions, climate catastrophes, and discounting in climate change models is likely to persist, which means that there will continue to be considerable variation in estimates of the SCC for the foreseeable future.</a:t>
            </a:r>
          </a:p>
          <a:p>
            <a:r>
              <a:rPr lang="en-US" sz="2400" b="0" i="0" u="none" strike="noStrike" baseline="0">
                <a:latin typeface="AdvP3E76B0"/>
              </a:rPr>
              <a:t>As ongoing research leads to amore precise quantification of uncertainty, IAMs will be better able to quantify and, we believe, narrow the range of uncertainty of the SCC as well as provide an increasingly solid scientific basis for the various steps in the calculation of the SCC.</a:t>
            </a:r>
            <a:endParaRPr lang="en-US" sz="2400">
              <a:latin typeface="AdvP3E76B0"/>
            </a:endParaRPr>
          </a:p>
          <a:p>
            <a:endParaRPr lang="en-US" sz="2400"/>
          </a:p>
        </p:txBody>
      </p:sp>
    </p:spTree>
    <p:extLst>
      <p:ext uri="{BB962C8B-B14F-4D97-AF65-F5344CB8AC3E}">
        <p14:creationId xmlns:p14="http://schemas.microsoft.com/office/powerpoint/2010/main" val="23091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Video 6">
            <a:extLst>
              <a:ext uri="{FF2B5EF4-FFF2-40B4-BE49-F238E27FC236}">
                <a16:creationId xmlns:a16="http://schemas.microsoft.com/office/drawing/2014/main" id="{9DE2FD68-339B-D4AD-542B-EA9907F1548E}"/>
              </a:ext>
            </a:extLst>
          </p:cNvPr>
          <p:cNvPicPr>
            <a:picLocks noChangeAspect="1"/>
          </p:cNvPicPr>
          <p:nvPr/>
        </p:nvPicPr>
        <p:blipFill rotWithShape="1">
          <a:blip r:embed="rId2"/>
          <a:srcRect t="284" r="1" b="1"/>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577E32-80F6-2A7D-387E-F3225DCCAFF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Thank you! Questions?</a:t>
            </a:r>
          </a:p>
        </p:txBody>
      </p:sp>
      <p:sp>
        <p:nvSpPr>
          <p:cNvPr id="5" name="Subtitle 4">
            <a:extLst>
              <a:ext uri="{FF2B5EF4-FFF2-40B4-BE49-F238E27FC236}">
                <a16:creationId xmlns:a16="http://schemas.microsoft.com/office/drawing/2014/main" id="{04E829C3-79E9-51C5-E61F-D03E1D2B194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a:solidFill>
                <a:srgbClr val="FFFFFF"/>
              </a:solidFill>
            </a:endParaRPr>
          </a:p>
        </p:txBody>
      </p:sp>
    </p:spTree>
    <p:extLst>
      <p:ext uri="{BB962C8B-B14F-4D97-AF65-F5344CB8AC3E}">
        <p14:creationId xmlns:p14="http://schemas.microsoft.com/office/powerpoint/2010/main" val="95473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778C336-D48D-8766-1287-B51CCC2C0698}"/>
              </a:ext>
            </a:extLst>
          </p:cNvPr>
          <p:cNvSpPr>
            <a:spLocks noGrp="1"/>
          </p:cNvSpPr>
          <p:nvPr>
            <p:ph type="title"/>
          </p:nvPr>
        </p:nvSpPr>
        <p:spPr>
          <a:xfrm rot="16200000">
            <a:off x="-1325880" y="1947672"/>
            <a:ext cx="5961888" cy="2788920"/>
          </a:xfrm>
        </p:spPr>
        <p:txBody>
          <a:bodyPr anchor="ctr">
            <a:normAutofit/>
          </a:bodyPr>
          <a:lstStyle/>
          <a:p>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63264DD7-CEEF-3CB1-3445-13D80E54FC62}"/>
              </a:ext>
            </a:extLst>
          </p:cNvPr>
          <p:cNvGraphicFramePr>
            <a:graphicFrameLocks noGrp="1"/>
          </p:cNvGraphicFramePr>
          <p:nvPr>
            <p:ph idx="1"/>
            <p:extLst>
              <p:ext uri="{D42A27DB-BD31-4B8C-83A1-F6EECF244321}">
                <p14:modId xmlns:p14="http://schemas.microsoft.com/office/powerpoint/2010/main" val="160680870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51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D3FC-D796-4F73-0F58-4F20FCBE93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9EB09F-E3FE-A55A-71EA-991F245C08B3}"/>
              </a:ext>
            </a:extLst>
          </p:cNvPr>
          <p:cNvSpPr>
            <a:spLocks noGrp="1"/>
          </p:cNvSpPr>
          <p:nvPr>
            <p:ph idx="1"/>
          </p:nvPr>
        </p:nvSpPr>
        <p:spPr/>
        <p:txBody>
          <a:bodyPr/>
          <a:lstStyle/>
          <a:p>
            <a:r>
              <a:rPr lang="en-US" dirty="0">
                <a:hlinkClick r:id="rId2"/>
              </a:rPr>
              <a:t>https://www.youtube.com/watch?v=VXLzaRoxJK4</a:t>
            </a:r>
            <a:r>
              <a:rPr lang="en-US" dirty="0"/>
              <a:t> </a:t>
            </a:r>
          </a:p>
        </p:txBody>
      </p:sp>
    </p:spTree>
    <p:extLst>
      <p:ext uri="{BB962C8B-B14F-4D97-AF65-F5344CB8AC3E}">
        <p14:creationId xmlns:p14="http://schemas.microsoft.com/office/powerpoint/2010/main" val="340732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835106-7DCD-C138-D26B-738090FDB8BF}"/>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SCC in USA</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95275AA-A346-82C1-B5CB-FFEB62281323}"/>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Trump – $1-$7</a:t>
            </a:r>
          </a:p>
          <a:p>
            <a:r>
              <a:rPr lang="en-US" sz="2000"/>
              <a:t>Obama - $50 </a:t>
            </a:r>
          </a:p>
          <a:p>
            <a:pPr marL="0"/>
            <a:r>
              <a:rPr lang="en-US" sz="2000" b="1" i="0" u="none" strike="noStrike" baseline="0"/>
              <a:t>So how did the Trump administration conclude that global warming will be much less costly than the Obama administration assumed?</a:t>
            </a:r>
            <a:endParaRPr lang="en-US" sz="200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Mount Rushmore on a sunny day">
            <a:extLst>
              <a:ext uri="{FF2B5EF4-FFF2-40B4-BE49-F238E27FC236}">
                <a16:creationId xmlns:a16="http://schemas.microsoft.com/office/drawing/2014/main" id="{E465C69D-8448-1982-8D4A-9E161A24E10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348" r="16534" b="-1"/>
          <a:stretch/>
        </p:blipFill>
        <p:spPr>
          <a:xfrm>
            <a:off x="5977788" y="799352"/>
            <a:ext cx="5425410" cy="5259296"/>
          </a:xfrm>
          <a:prstGeom prst="rect">
            <a:avLst/>
          </a:prstGeom>
        </p:spPr>
      </p:pic>
    </p:spTree>
    <p:extLst>
      <p:ext uri="{BB962C8B-B14F-4D97-AF65-F5344CB8AC3E}">
        <p14:creationId xmlns:p14="http://schemas.microsoft.com/office/powerpoint/2010/main" val="24574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4856B68-DBC1-4602-9216-9AA418CEEB51}"/>
              </a:ext>
            </a:extLst>
          </p:cNvPr>
          <p:cNvSpPr>
            <a:spLocks noGrp="1"/>
          </p:cNvSpPr>
          <p:nvPr>
            <p:ph type="title"/>
          </p:nvPr>
        </p:nvSpPr>
        <p:spPr>
          <a:xfrm>
            <a:off x="1285240" y="1050595"/>
            <a:ext cx="8074815" cy="1618489"/>
          </a:xfrm>
        </p:spPr>
        <p:txBody>
          <a:bodyPr anchor="ctr">
            <a:normAutofit/>
          </a:bodyPr>
          <a:lstStyle/>
          <a:p>
            <a:endParaRPr lang="en-US" sz="7200"/>
          </a:p>
        </p:txBody>
      </p:sp>
      <p:sp>
        <p:nvSpPr>
          <p:cNvPr id="3" name="Content Placeholder 2">
            <a:extLst>
              <a:ext uri="{FF2B5EF4-FFF2-40B4-BE49-F238E27FC236}">
                <a16:creationId xmlns:a16="http://schemas.microsoft.com/office/drawing/2014/main" id="{D0CC2C8B-8EEB-AEEC-7B80-FE6911C3D857}"/>
              </a:ext>
            </a:extLst>
          </p:cNvPr>
          <p:cNvSpPr>
            <a:spLocks noGrp="1"/>
          </p:cNvSpPr>
          <p:nvPr>
            <p:ph idx="1"/>
          </p:nvPr>
        </p:nvSpPr>
        <p:spPr>
          <a:xfrm>
            <a:off x="1285240" y="2969469"/>
            <a:ext cx="8074815" cy="2800395"/>
          </a:xfrm>
        </p:spPr>
        <p:txBody>
          <a:bodyPr anchor="t">
            <a:normAutofit/>
          </a:bodyPr>
          <a:lstStyle/>
          <a:p>
            <a:r>
              <a:rPr lang="en-US" sz="2400" b="1" i="0" u="none" strike="noStrike" baseline="0">
                <a:latin typeface="TN Web Use Only"/>
              </a:rPr>
              <a:t>First, the Environmental Protection Agency focused solely on damages from climate change that would occur within the borders of the United States rather than across the entire globe. </a:t>
            </a:r>
          </a:p>
          <a:p>
            <a:pPr marL="0" indent="0">
              <a:buNone/>
            </a:pPr>
            <a:endParaRPr lang="en-US" sz="2400" b="0" i="0" u="none" strike="noStrike" baseline="0">
              <a:latin typeface="TN Web Use Only"/>
            </a:endParaRPr>
          </a:p>
          <a:p>
            <a:r>
              <a:rPr lang="en-US" sz="2400" b="1" i="0" u="none" strike="noStrike" baseline="0">
                <a:latin typeface="TN Web Use Only"/>
              </a:rPr>
              <a:t>Second, they used calculations that put less weight on the harm climate change could inflict on future generations.</a:t>
            </a:r>
            <a:endParaRPr lang="en-US" sz="2400" dirty="0"/>
          </a:p>
        </p:txBody>
      </p:sp>
    </p:spTree>
    <p:extLst>
      <p:ext uri="{BB962C8B-B14F-4D97-AF65-F5344CB8AC3E}">
        <p14:creationId xmlns:p14="http://schemas.microsoft.com/office/powerpoint/2010/main" val="4557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anim calcmode="lin" valueType="num">
                                      <p:cBhvr>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F34FF2-D2E0-AE68-932F-EA53D6D181A0}"/>
              </a:ext>
            </a:extLst>
          </p:cNvPr>
          <p:cNvSpPr>
            <a:spLocks noGrp="1"/>
          </p:cNvSpPr>
          <p:nvPr>
            <p:ph type="title"/>
          </p:nvPr>
        </p:nvSpPr>
        <p:spPr>
          <a:xfrm>
            <a:off x="524741" y="620392"/>
            <a:ext cx="3808268" cy="5504688"/>
          </a:xfrm>
        </p:spPr>
        <p:txBody>
          <a:bodyPr>
            <a:normAutofit/>
          </a:bodyPr>
          <a:lstStyle/>
          <a:p>
            <a:r>
              <a:rPr lang="en-US" sz="6000" b="1" i="0" u="none" strike="noStrike" baseline="0">
                <a:solidFill>
                  <a:schemeClr val="bg1"/>
                </a:solidFill>
                <a:latin typeface="FB Web Use Only"/>
              </a:rPr>
              <a:t>Tallying the costs of climate change</a:t>
            </a: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id="{4FD88B43-C017-CF88-2DC9-D35699409644}"/>
              </a:ext>
            </a:extLst>
          </p:cNvPr>
          <p:cNvGraphicFramePr>
            <a:graphicFrameLocks noGrp="1"/>
          </p:cNvGraphicFramePr>
          <p:nvPr>
            <p:ph idx="1"/>
            <p:extLst>
              <p:ext uri="{D42A27DB-BD31-4B8C-83A1-F6EECF244321}">
                <p14:modId xmlns:p14="http://schemas.microsoft.com/office/powerpoint/2010/main" val="322011242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755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D716EB-10B8-4323-5CB7-0AA4EA304569}"/>
              </a:ext>
            </a:extLst>
          </p:cNvPr>
          <p:cNvSpPr>
            <a:spLocks noGrp="1"/>
          </p:cNvSpPr>
          <p:nvPr>
            <p:ph type="title"/>
          </p:nvPr>
        </p:nvSpPr>
        <p:spPr>
          <a:xfrm>
            <a:off x="1383564" y="348865"/>
            <a:ext cx="9718111" cy="1576446"/>
          </a:xfrm>
        </p:spPr>
        <p:txBody>
          <a:bodyPr anchor="ctr">
            <a:normAutofit/>
          </a:bodyPr>
          <a:lstStyle/>
          <a:p>
            <a:r>
              <a:rPr lang="en-US" sz="3400" b="0" i="0" u="none" strike="noStrike" baseline="0">
                <a:solidFill>
                  <a:srgbClr val="FFFFFF"/>
                </a:solidFill>
                <a:latin typeface="AdvP4CD4D3"/>
              </a:rPr>
              <a:t>Integrated Assessment Models and the Social Cost of Carbon: A Review and Assessment of U.S. Experience by </a:t>
            </a:r>
            <a:r>
              <a:rPr lang="en-US" sz="3400" b="0" i="0" u="none" strike="noStrike" baseline="0">
                <a:solidFill>
                  <a:srgbClr val="FFFFFF"/>
                </a:solidFill>
                <a:latin typeface="AdvP7D09"/>
              </a:rPr>
              <a:t>Gilbert E. Metcalf and James H. Stock</a:t>
            </a:r>
            <a:r>
              <a:rPr lang="en-US" sz="3400" b="0" i="0" u="none" strike="noStrike" baseline="0">
                <a:solidFill>
                  <a:srgbClr val="FFFFFF"/>
                </a:solidFill>
                <a:latin typeface="AdvMT_SY"/>
              </a:rPr>
              <a:t>y</a:t>
            </a: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EDC03EF1-2F20-CBC4-00E8-E556071FFA88}"/>
              </a:ext>
            </a:extLst>
          </p:cNvPr>
          <p:cNvGraphicFramePr>
            <a:graphicFrameLocks noGrp="1"/>
          </p:cNvGraphicFramePr>
          <p:nvPr>
            <p:ph idx="1"/>
            <p:extLst>
              <p:ext uri="{D42A27DB-BD31-4B8C-83A1-F6EECF244321}">
                <p14:modId xmlns:p14="http://schemas.microsoft.com/office/powerpoint/2010/main" val="350216072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86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0CDE0-2232-72BB-6244-202C2B2A98C9}"/>
              </a:ext>
            </a:extLst>
          </p:cNvPr>
          <p:cNvSpPr>
            <a:spLocks noGrp="1"/>
          </p:cNvSpPr>
          <p:nvPr>
            <p:ph type="title"/>
          </p:nvPr>
        </p:nvSpPr>
        <p:spPr>
          <a:xfrm>
            <a:off x="640080" y="640080"/>
            <a:ext cx="2752354" cy="2709275"/>
          </a:xfrm>
          <a:prstGeom prst="rect">
            <a:avLst/>
          </a:prstGeom>
          <a:solidFill>
            <a:srgbClr val="31345E"/>
          </a:solidFill>
          <a:ln>
            <a:solidFill>
              <a:srgbClr val="31345E"/>
            </a:solidFill>
          </a:ln>
        </p:spPr>
        <p:txBody>
          <a:bodyPr vert="horz" lIns="91440" tIns="45720" rIns="91440" bIns="45720" rtlCol="0" anchor="ctr">
            <a:normAutofit/>
          </a:bodyPr>
          <a:lstStyle/>
          <a:p>
            <a:pPr algn="ctr"/>
            <a:r>
              <a:rPr lang="en-US" sz="2800" b="0" i="0" u="none" strike="noStrike" kern="1200" baseline="0">
                <a:solidFill>
                  <a:srgbClr val="FFFFFF"/>
                </a:solidFill>
                <a:latin typeface="+mj-lt"/>
                <a:ea typeface="+mj-ea"/>
                <a:cs typeface="+mj-cs"/>
              </a:rPr>
              <a:t>History of the Use of IAMS and the SCC In U.S. Climate Policy</a:t>
            </a:r>
            <a:endParaRPr lang="en-US" sz="2800" kern="120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B1DB9EE0-DE97-04FC-CB1D-DC55F7ED6661}"/>
              </a:ext>
            </a:extLst>
          </p:cNvPr>
          <p:cNvPicPr>
            <a:picLocks noGrp="1" noChangeAspect="1"/>
          </p:cNvPicPr>
          <p:nvPr>
            <p:ph idx="1"/>
          </p:nvPr>
        </p:nvPicPr>
        <p:blipFill>
          <a:blip r:embed="rId3"/>
          <a:stretch>
            <a:fillRect/>
          </a:stretch>
        </p:blipFill>
        <p:spPr>
          <a:xfrm>
            <a:off x="4110665" y="1731097"/>
            <a:ext cx="6804078" cy="3708222"/>
          </a:xfrm>
          <a:prstGeom prst="rect">
            <a:avLst/>
          </a:prstGeom>
        </p:spPr>
      </p:pic>
    </p:spTree>
    <p:extLst>
      <p:ext uri="{BB962C8B-B14F-4D97-AF65-F5344CB8AC3E}">
        <p14:creationId xmlns:p14="http://schemas.microsoft.com/office/powerpoint/2010/main" val="205696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45937-509B-4836-08D7-EB0B353F9536}"/>
              </a:ext>
            </a:extLst>
          </p:cNvPr>
          <p:cNvSpPr>
            <a:spLocks noGrp="1"/>
          </p:cNvSpPr>
          <p:nvPr>
            <p:ph type="title"/>
          </p:nvPr>
        </p:nvSpPr>
        <p:spPr>
          <a:xfrm>
            <a:off x="808638" y="386930"/>
            <a:ext cx="9236700" cy="1188950"/>
          </a:xfrm>
        </p:spPr>
        <p:txBody>
          <a:bodyPr anchor="b">
            <a:normAutofit/>
          </a:bodyPr>
          <a:lstStyle/>
          <a:p>
            <a:r>
              <a:rPr lang="en-US" sz="5400" b="0" i="0" u="none" strike="noStrike" baseline="0">
                <a:latin typeface="AdvP7D0F"/>
              </a:rPr>
              <a:t>Current Uses of the SCC</a:t>
            </a:r>
            <a:endParaRPr 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7C483-C009-F57A-429D-C692299FEF14}"/>
              </a:ext>
            </a:extLst>
          </p:cNvPr>
          <p:cNvSpPr>
            <a:spLocks noGrp="1"/>
          </p:cNvSpPr>
          <p:nvPr>
            <p:ph idx="1"/>
          </p:nvPr>
        </p:nvSpPr>
        <p:spPr>
          <a:xfrm>
            <a:off x="793660" y="2599509"/>
            <a:ext cx="10143668" cy="3435531"/>
          </a:xfrm>
        </p:spPr>
        <p:txBody>
          <a:bodyPr anchor="ctr">
            <a:normAutofit/>
          </a:bodyPr>
          <a:lstStyle/>
          <a:p>
            <a:r>
              <a:rPr lang="en-US" sz="2400" b="0" i="0" u="none" strike="noStrike" baseline="0">
                <a:latin typeface="AdvP3E76B0"/>
              </a:rPr>
              <a:t>SCC is currently used as an input into the official benefit–cost analyses of proposed U.S. regulations, as a component of legal challenges to government actions, and as a measure of the costs of climate change in the public discussion about climate policy.</a:t>
            </a:r>
          </a:p>
          <a:p>
            <a:endParaRPr lang="en-US" sz="2400">
              <a:latin typeface="AdvP3E76B0"/>
            </a:endParaRPr>
          </a:p>
          <a:p>
            <a:endParaRPr lang="en-US" sz="2400"/>
          </a:p>
        </p:txBody>
      </p:sp>
    </p:spTree>
    <p:extLst>
      <p:ext uri="{BB962C8B-B14F-4D97-AF65-F5344CB8AC3E}">
        <p14:creationId xmlns:p14="http://schemas.microsoft.com/office/powerpoint/2010/main" val="1491492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1193</Words>
  <Application>Microsoft Office PowerPoint</Application>
  <PresentationFormat>Widescreen</PresentationFormat>
  <Paragraphs>73</Paragraphs>
  <Slides>12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AdvMT_SY</vt:lpstr>
      <vt:lpstr>AdvP3E76B0</vt:lpstr>
      <vt:lpstr>AdvP4C2BEC</vt:lpstr>
      <vt:lpstr>AdvP4CD4D3</vt:lpstr>
      <vt:lpstr>AdvP7D09</vt:lpstr>
      <vt:lpstr>AdvP7D0F</vt:lpstr>
      <vt:lpstr>Arial</vt:lpstr>
      <vt:lpstr>Calibri</vt:lpstr>
      <vt:lpstr>Calibri Light</vt:lpstr>
      <vt:lpstr>FB Web Use Only</vt:lpstr>
      <vt:lpstr>TN Web Use Only</vt:lpstr>
      <vt:lpstr>Office Theme</vt:lpstr>
      <vt:lpstr>The social cost of carbon</vt:lpstr>
      <vt:lpstr>PowerPoint Presentation</vt:lpstr>
      <vt:lpstr>PowerPoint Presentation</vt:lpstr>
      <vt:lpstr>SCC in USA</vt:lpstr>
      <vt:lpstr>PowerPoint Presentation</vt:lpstr>
      <vt:lpstr>Tallying the costs of climate change</vt:lpstr>
      <vt:lpstr>Integrated Assessment Models and the Social Cost of Carbon: A Review and Assessment of U.S. Experience by Gilbert E. Metcalf and James H. Stocky</vt:lpstr>
      <vt:lpstr>History of the Use of IAMS and the SCC In U.S. Climate Policy</vt:lpstr>
      <vt:lpstr>Current Uses of the SCC</vt:lpstr>
      <vt:lpstr>IAMs: A Starting Point for Improving SCC Estimates or Fundamentally Flawed?</vt:lpstr>
      <vt:lpstr>Summary</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cost of carbon</dc:title>
  <dc:creator>Rahat Sabyrbekov</dc:creator>
  <cp:lastModifiedBy>Rahat Sabyrbekov</cp:lastModifiedBy>
  <cp:revision>20</cp:revision>
  <dcterms:created xsi:type="dcterms:W3CDTF">2022-09-29T08:38:58Z</dcterms:created>
  <dcterms:modified xsi:type="dcterms:W3CDTF">2022-09-30T14:18:32Z</dcterms:modified>
</cp:coreProperties>
</file>