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notesMasterIdLst>
    <p:notesMasterId r:id="rId17"/>
  </p:notesMasterIdLst>
  <p:sldIdLst>
    <p:sldId id="256" r:id="rId2"/>
    <p:sldId id="258" r:id="rId3"/>
    <p:sldId id="259" r:id="rId4"/>
    <p:sldId id="265" r:id="rId5"/>
    <p:sldId id="261" r:id="rId6"/>
    <p:sldId id="279" r:id="rId7"/>
    <p:sldId id="262" r:id="rId8"/>
    <p:sldId id="266" r:id="rId9"/>
    <p:sldId id="270" r:id="rId10"/>
    <p:sldId id="267" r:id="rId11"/>
    <p:sldId id="268" r:id="rId12"/>
    <p:sldId id="269" r:id="rId13"/>
    <p:sldId id="275" r:id="rId14"/>
    <p:sldId id="277" r:id="rId15"/>
    <p:sldId id="27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FBD1D6-555E-4704-B193-5448E3772F4F}" type="datetimeFigureOut">
              <a:rPr lang="ru-RU" smtClean="0"/>
              <a:t>14.04.2020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C61B5B-2D0A-4EB1-8753-FA9A00158617}" type="slidenum">
              <a:rPr lang="ru-RU" smtClean="0"/>
              <a:t>‹#›</a:t>
            </a:fld>
            <a:endParaRPr lang="ru-RU"/>
          </a:p>
        </p:txBody>
      </p:sp>
    </p:spTree>
    <p:extLst>
      <p:ext uri="{BB962C8B-B14F-4D97-AF65-F5344CB8AC3E}">
        <p14:creationId xmlns:p14="http://schemas.microsoft.com/office/powerpoint/2010/main" val="1437125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EEC61B5B-2D0A-4EB1-8753-FA9A00158617}" type="slidenum">
              <a:rPr lang="ru-RU" smtClean="0"/>
              <a:t>13</a:t>
            </a:fld>
            <a:endParaRPr lang="ru-RU"/>
          </a:p>
        </p:txBody>
      </p:sp>
    </p:spTree>
    <p:extLst>
      <p:ext uri="{BB962C8B-B14F-4D97-AF65-F5344CB8AC3E}">
        <p14:creationId xmlns:p14="http://schemas.microsoft.com/office/powerpoint/2010/main" val="3729869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EF44EF7B-6B34-4AE4-9B0C-BE6330EEA80F}" type="datetimeFigureOut">
              <a:rPr lang="ru-RU" smtClean="0"/>
              <a:t>14.04.2020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3A270AC-9F69-4521-926B-81C44822B826}" type="slidenum">
              <a:rPr lang="ru-RU" smtClean="0"/>
              <a:t>‹#›</a:t>
            </a:fld>
            <a:endParaRPr lang="ru-RU"/>
          </a:p>
        </p:txBody>
      </p:sp>
    </p:spTree>
    <p:extLst>
      <p:ext uri="{BB962C8B-B14F-4D97-AF65-F5344CB8AC3E}">
        <p14:creationId xmlns:p14="http://schemas.microsoft.com/office/powerpoint/2010/main" val="3642600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F44EF7B-6B34-4AE4-9B0C-BE6330EEA80F}" type="datetimeFigureOut">
              <a:rPr lang="ru-RU" smtClean="0"/>
              <a:t>14.04.2020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A270AC-9F69-4521-926B-81C44822B826}" type="slidenum">
              <a:rPr lang="ru-RU" smtClean="0"/>
              <a:t>‹#›</a:t>
            </a:fld>
            <a:endParaRPr lang="ru-RU"/>
          </a:p>
        </p:txBody>
      </p:sp>
    </p:spTree>
    <p:extLst>
      <p:ext uri="{BB962C8B-B14F-4D97-AF65-F5344CB8AC3E}">
        <p14:creationId xmlns:p14="http://schemas.microsoft.com/office/powerpoint/2010/main" val="3413833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F44EF7B-6B34-4AE4-9B0C-BE6330EEA80F}" type="datetimeFigureOut">
              <a:rPr lang="ru-RU" smtClean="0"/>
              <a:t>14.04.2020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A270AC-9F69-4521-926B-81C44822B826}"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38566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EF44EF7B-6B34-4AE4-9B0C-BE6330EEA80F}" type="datetimeFigureOut">
              <a:rPr lang="ru-RU" smtClean="0"/>
              <a:t>14.04.2020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A270AC-9F69-4521-926B-81C44822B826}" type="slidenum">
              <a:rPr lang="ru-RU" smtClean="0"/>
              <a:t>‹#›</a:t>
            </a:fld>
            <a:endParaRPr lang="ru-RU"/>
          </a:p>
        </p:txBody>
      </p:sp>
    </p:spTree>
    <p:extLst>
      <p:ext uri="{BB962C8B-B14F-4D97-AF65-F5344CB8AC3E}">
        <p14:creationId xmlns:p14="http://schemas.microsoft.com/office/powerpoint/2010/main" val="3941426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EF44EF7B-6B34-4AE4-9B0C-BE6330EEA80F}" type="datetimeFigureOut">
              <a:rPr lang="ru-RU" smtClean="0"/>
              <a:t>14.04.2020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A270AC-9F69-4521-926B-81C44822B826}"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6065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EF44EF7B-6B34-4AE4-9B0C-BE6330EEA80F}" type="datetimeFigureOut">
              <a:rPr lang="ru-RU" smtClean="0"/>
              <a:t>14.04.2020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A270AC-9F69-4521-926B-81C44822B826}" type="slidenum">
              <a:rPr lang="ru-RU" smtClean="0"/>
              <a:t>‹#›</a:t>
            </a:fld>
            <a:endParaRPr lang="ru-RU"/>
          </a:p>
        </p:txBody>
      </p:sp>
    </p:spTree>
    <p:extLst>
      <p:ext uri="{BB962C8B-B14F-4D97-AF65-F5344CB8AC3E}">
        <p14:creationId xmlns:p14="http://schemas.microsoft.com/office/powerpoint/2010/main" val="3919113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F44EF7B-6B34-4AE4-9B0C-BE6330EEA80F}" type="datetimeFigureOut">
              <a:rPr lang="ru-RU" smtClean="0"/>
              <a:t>14.04.2020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A270AC-9F69-4521-926B-81C44822B826}" type="slidenum">
              <a:rPr lang="ru-RU" smtClean="0"/>
              <a:t>‹#›</a:t>
            </a:fld>
            <a:endParaRPr lang="ru-RU"/>
          </a:p>
        </p:txBody>
      </p:sp>
    </p:spTree>
    <p:extLst>
      <p:ext uri="{BB962C8B-B14F-4D97-AF65-F5344CB8AC3E}">
        <p14:creationId xmlns:p14="http://schemas.microsoft.com/office/powerpoint/2010/main" val="34463974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F44EF7B-6B34-4AE4-9B0C-BE6330EEA80F}" type="datetimeFigureOut">
              <a:rPr lang="ru-RU" smtClean="0"/>
              <a:t>14.04.2020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A270AC-9F69-4521-926B-81C44822B826}" type="slidenum">
              <a:rPr lang="ru-RU" smtClean="0"/>
              <a:t>‹#›</a:t>
            </a:fld>
            <a:endParaRPr lang="ru-RU"/>
          </a:p>
        </p:txBody>
      </p:sp>
    </p:spTree>
    <p:extLst>
      <p:ext uri="{BB962C8B-B14F-4D97-AF65-F5344CB8AC3E}">
        <p14:creationId xmlns:p14="http://schemas.microsoft.com/office/powerpoint/2010/main" val="188553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F44EF7B-6B34-4AE4-9B0C-BE6330EEA80F}" type="datetimeFigureOut">
              <a:rPr lang="ru-RU" smtClean="0"/>
              <a:t>14.04.2020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A270AC-9F69-4521-926B-81C44822B826}" type="slidenum">
              <a:rPr lang="ru-RU" smtClean="0"/>
              <a:t>‹#›</a:t>
            </a:fld>
            <a:endParaRPr lang="ru-RU"/>
          </a:p>
        </p:txBody>
      </p:sp>
    </p:spTree>
    <p:extLst>
      <p:ext uri="{BB962C8B-B14F-4D97-AF65-F5344CB8AC3E}">
        <p14:creationId xmlns:p14="http://schemas.microsoft.com/office/powerpoint/2010/main" val="3868352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F44EF7B-6B34-4AE4-9B0C-BE6330EEA80F}" type="datetimeFigureOut">
              <a:rPr lang="ru-RU" smtClean="0"/>
              <a:t>14.04.2020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A270AC-9F69-4521-926B-81C44822B826}" type="slidenum">
              <a:rPr lang="ru-RU" smtClean="0"/>
              <a:t>‹#›</a:t>
            </a:fld>
            <a:endParaRPr lang="ru-RU"/>
          </a:p>
        </p:txBody>
      </p:sp>
    </p:spTree>
    <p:extLst>
      <p:ext uri="{BB962C8B-B14F-4D97-AF65-F5344CB8AC3E}">
        <p14:creationId xmlns:p14="http://schemas.microsoft.com/office/powerpoint/2010/main" val="582344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F44EF7B-6B34-4AE4-9B0C-BE6330EEA80F}" type="datetimeFigureOut">
              <a:rPr lang="ru-RU" smtClean="0"/>
              <a:t>14.04.2020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3A270AC-9F69-4521-926B-81C44822B826}" type="slidenum">
              <a:rPr lang="ru-RU" smtClean="0"/>
              <a:t>‹#›</a:t>
            </a:fld>
            <a:endParaRPr lang="ru-RU"/>
          </a:p>
        </p:txBody>
      </p:sp>
    </p:spTree>
    <p:extLst>
      <p:ext uri="{BB962C8B-B14F-4D97-AF65-F5344CB8AC3E}">
        <p14:creationId xmlns:p14="http://schemas.microsoft.com/office/powerpoint/2010/main" val="3121669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F44EF7B-6B34-4AE4-9B0C-BE6330EEA80F}" type="datetimeFigureOut">
              <a:rPr lang="ru-RU" smtClean="0"/>
              <a:t>14.04.2020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3A270AC-9F69-4521-926B-81C44822B826}" type="slidenum">
              <a:rPr lang="ru-RU" smtClean="0"/>
              <a:t>‹#›</a:t>
            </a:fld>
            <a:endParaRPr lang="ru-RU"/>
          </a:p>
        </p:txBody>
      </p:sp>
    </p:spTree>
    <p:extLst>
      <p:ext uri="{BB962C8B-B14F-4D97-AF65-F5344CB8AC3E}">
        <p14:creationId xmlns:p14="http://schemas.microsoft.com/office/powerpoint/2010/main" val="1874240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F44EF7B-6B34-4AE4-9B0C-BE6330EEA80F}" type="datetimeFigureOut">
              <a:rPr lang="ru-RU" smtClean="0"/>
              <a:t>14.04.2020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3A270AC-9F69-4521-926B-81C44822B826}" type="slidenum">
              <a:rPr lang="ru-RU" smtClean="0"/>
              <a:t>‹#›</a:t>
            </a:fld>
            <a:endParaRPr lang="ru-RU"/>
          </a:p>
        </p:txBody>
      </p:sp>
    </p:spTree>
    <p:extLst>
      <p:ext uri="{BB962C8B-B14F-4D97-AF65-F5344CB8AC3E}">
        <p14:creationId xmlns:p14="http://schemas.microsoft.com/office/powerpoint/2010/main" val="2888949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44EF7B-6B34-4AE4-9B0C-BE6330EEA80F}" type="datetimeFigureOut">
              <a:rPr lang="ru-RU" smtClean="0"/>
              <a:t>14.04.2020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3A270AC-9F69-4521-926B-81C44822B826}" type="slidenum">
              <a:rPr lang="ru-RU" smtClean="0"/>
              <a:t>‹#›</a:t>
            </a:fld>
            <a:endParaRPr lang="ru-RU"/>
          </a:p>
        </p:txBody>
      </p:sp>
    </p:spTree>
    <p:extLst>
      <p:ext uri="{BB962C8B-B14F-4D97-AF65-F5344CB8AC3E}">
        <p14:creationId xmlns:p14="http://schemas.microsoft.com/office/powerpoint/2010/main" val="1647327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F44EF7B-6B34-4AE4-9B0C-BE6330EEA80F}" type="datetimeFigureOut">
              <a:rPr lang="ru-RU" smtClean="0"/>
              <a:t>14.04.2020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3A270AC-9F69-4521-926B-81C44822B826}" type="slidenum">
              <a:rPr lang="ru-RU" smtClean="0"/>
              <a:t>‹#›</a:t>
            </a:fld>
            <a:endParaRPr lang="ru-RU"/>
          </a:p>
        </p:txBody>
      </p:sp>
    </p:spTree>
    <p:extLst>
      <p:ext uri="{BB962C8B-B14F-4D97-AF65-F5344CB8AC3E}">
        <p14:creationId xmlns:p14="http://schemas.microsoft.com/office/powerpoint/2010/main" val="3363499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F44EF7B-6B34-4AE4-9B0C-BE6330EEA80F}" type="datetimeFigureOut">
              <a:rPr lang="ru-RU" smtClean="0"/>
              <a:t>14.04.2020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A270AC-9F69-4521-926B-81C44822B826}" type="slidenum">
              <a:rPr lang="ru-RU" smtClean="0"/>
              <a:t>‹#›</a:t>
            </a:fld>
            <a:endParaRPr lang="ru-RU"/>
          </a:p>
        </p:txBody>
      </p:sp>
    </p:spTree>
    <p:extLst>
      <p:ext uri="{BB962C8B-B14F-4D97-AF65-F5344CB8AC3E}">
        <p14:creationId xmlns:p14="http://schemas.microsoft.com/office/powerpoint/2010/main" val="3095262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F44EF7B-6B34-4AE4-9B0C-BE6330EEA80F}" type="datetimeFigureOut">
              <a:rPr lang="ru-RU" smtClean="0"/>
              <a:t>14.04.2020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3A270AC-9F69-4521-926B-81C44822B826}" type="slidenum">
              <a:rPr lang="ru-RU" smtClean="0"/>
              <a:t>‹#›</a:t>
            </a:fld>
            <a:endParaRPr lang="ru-RU"/>
          </a:p>
        </p:txBody>
      </p:sp>
    </p:spTree>
    <p:extLst>
      <p:ext uri="{BB962C8B-B14F-4D97-AF65-F5344CB8AC3E}">
        <p14:creationId xmlns:p14="http://schemas.microsoft.com/office/powerpoint/2010/main" val="2066424324"/>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unicef.ch/sites/default/files/humanitaria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CF107C-BD38-478E-B478-90A89D8A431A}"/>
              </a:ext>
            </a:extLst>
          </p:cNvPr>
          <p:cNvSpPr>
            <a:spLocks noGrp="1"/>
          </p:cNvSpPr>
          <p:nvPr>
            <p:ph type="ctrTitle"/>
          </p:nvPr>
        </p:nvSpPr>
        <p:spPr>
          <a:xfrm>
            <a:off x="2507933" y="1336040"/>
            <a:ext cx="8915399" cy="2262781"/>
          </a:xfrm>
        </p:spPr>
        <p:txBody>
          <a:bodyPr>
            <a:normAutofit fontScale="90000"/>
          </a:bodyPr>
          <a:lstStyle/>
          <a:p>
            <a:r>
              <a:rPr lang="en-US" dirty="0"/>
              <a:t>Global estimates of Child Labour: results &amp; trends </a:t>
            </a:r>
            <a:br>
              <a:rPr lang="en-US" dirty="0"/>
            </a:br>
            <a:r>
              <a:rPr lang="en-US" dirty="0"/>
              <a:t>(2012 - 2016)</a:t>
            </a:r>
            <a:endParaRPr lang="ru-RU" dirty="0"/>
          </a:p>
        </p:txBody>
      </p:sp>
      <p:sp>
        <p:nvSpPr>
          <p:cNvPr id="3" name="Подзаголовок 2">
            <a:extLst>
              <a:ext uri="{FF2B5EF4-FFF2-40B4-BE49-F238E27FC236}">
                <a16:creationId xmlns:a16="http://schemas.microsoft.com/office/drawing/2014/main" id="{2DB2B923-4DEF-43E5-833D-DB2F4911E35D}"/>
              </a:ext>
            </a:extLst>
          </p:cNvPr>
          <p:cNvSpPr>
            <a:spLocks noGrp="1"/>
          </p:cNvSpPr>
          <p:nvPr>
            <p:ph type="subTitle" idx="1"/>
          </p:nvPr>
        </p:nvSpPr>
        <p:spPr>
          <a:xfrm>
            <a:off x="2589213" y="3720739"/>
            <a:ext cx="8915399" cy="1126283"/>
          </a:xfrm>
        </p:spPr>
        <p:txBody>
          <a:bodyPr>
            <a:normAutofit/>
          </a:bodyPr>
          <a:lstStyle/>
          <a:p>
            <a:endParaRPr lang="en-US" sz="2800" dirty="0"/>
          </a:p>
          <a:p>
            <a:r>
              <a:rPr lang="en-US" sz="2800" dirty="0"/>
              <a:t>International Labour Office (ILO), Geneva, 2016</a:t>
            </a:r>
            <a:endParaRPr lang="ru-RU" sz="2800" dirty="0"/>
          </a:p>
        </p:txBody>
      </p:sp>
    </p:spTree>
    <p:extLst>
      <p:ext uri="{BB962C8B-B14F-4D97-AF65-F5344CB8AC3E}">
        <p14:creationId xmlns:p14="http://schemas.microsoft.com/office/powerpoint/2010/main" val="1411202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9EA5BE-F138-4523-BC2D-A7F4383ACA87}"/>
              </a:ext>
            </a:extLst>
          </p:cNvPr>
          <p:cNvSpPr>
            <a:spLocks noGrp="1"/>
          </p:cNvSpPr>
          <p:nvPr>
            <p:ph type="title"/>
          </p:nvPr>
        </p:nvSpPr>
        <p:spPr>
          <a:xfrm>
            <a:off x="2592925" y="349790"/>
            <a:ext cx="8911687" cy="1280890"/>
          </a:xfrm>
        </p:spPr>
        <p:txBody>
          <a:bodyPr>
            <a:normAutofit/>
          </a:bodyPr>
          <a:lstStyle/>
          <a:p>
            <a:r>
              <a:rPr lang="en-US" dirty="0"/>
              <a:t>1.4. Child labour characteristics: economic sector and work status</a:t>
            </a:r>
            <a:endParaRPr lang="ru-RU" dirty="0"/>
          </a:p>
        </p:txBody>
      </p:sp>
      <p:sp>
        <p:nvSpPr>
          <p:cNvPr id="3" name="Объект 2">
            <a:extLst>
              <a:ext uri="{FF2B5EF4-FFF2-40B4-BE49-F238E27FC236}">
                <a16:creationId xmlns:a16="http://schemas.microsoft.com/office/drawing/2014/main" id="{69BEB1D1-4E63-4531-A713-6E8C06EDF3D7}"/>
              </a:ext>
            </a:extLst>
          </p:cNvPr>
          <p:cNvSpPr>
            <a:spLocks noGrp="1"/>
          </p:cNvSpPr>
          <p:nvPr>
            <p:ph idx="1"/>
          </p:nvPr>
        </p:nvSpPr>
        <p:spPr>
          <a:xfrm>
            <a:off x="2072640" y="1747520"/>
            <a:ext cx="9804400" cy="3545840"/>
          </a:xfrm>
        </p:spPr>
        <p:txBody>
          <a:bodyPr>
            <a:normAutofit/>
          </a:bodyPr>
          <a:lstStyle/>
          <a:p>
            <a:r>
              <a:rPr lang="en-US" dirty="0"/>
              <a:t>FORCED LABOUR OF CHILDREN REQUIRES SPECIAL ATTENTION</a:t>
            </a:r>
          </a:p>
          <a:p>
            <a:pPr marL="0" indent="0" algn="just">
              <a:buNone/>
            </a:pPr>
            <a:r>
              <a:rPr lang="en-US" dirty="0"/>
              <a:t>According to the Global estimates of modern slavery: Forced labour and forced marriage, there were about 4.3 million children aged below 18 years in forced labour,14 representing 18 per cent of the 24.8 million total forced labour victims worldwide.</a:t>
            </a:r>
          </a:p>
          <a:p>
            <a:pPr marL="0" indent="0" algn="just">
              <a:buNone/>
            </a:pPr>
            <a:r>
              <a:rPr lang="en-US" dirty="0"/>
              <a:t>The estimates of child victims of forced labour</a:t>
            </a:r>
            <a:r>
              <a:rPr lang="ru-RU" dirty="0"/>
              <a:t> </a:t>
            </a:r>
            <a:r>
              <a:rPr lang="en-US" dirty="0"/>
              <a:t> are very difficult to measure (hidden and illegal nature)</a:t>
            </a:r>
            <a:endParaRPr lang="ru-RU" dirty="0"/>
          </a:p>
          <a:p>
            <a:pPr marL="0" indent="0" algn="just">
              <a:buNone/>
            </a:pPr>
            <a:r>
              <a:rPr lang="en-US" dirty="0"/>
              <a:t>Other forms of child forced labour involve children working with or for their parents who are themselves in forced labour (agricultural work, the parents are in debt bondage with a landowner or a creditor)</a:t>
            </a:r>
          </a:p>
          <a:p>
            <a:pPr marL="0" indent="0" algn="just">
              <a:buNone/>
            </a:pPr>
            <a:endParaRPr lang="ru-RU" dirty="0"/>
          </a:p>
        </p:txBody>
      </p:sp>
    </p:spTree>
    <p:extLst>
      <p:ext uri="{BB962C8B-B14F-4D97-AF65-F5344CB8AC3E}">
        <p14:creationId xmlns:p14="http://schemas.microsoft.com/office/powerpoint/2010/main" val="826472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008764-F342-48A9-8BBD-B44BBCABF0B4}"/>
              </a:ext>
            </a:extLst>
          </p:cNvPr>
          <p:cNvSpPr>
            <a:spLocks noGrp="1"/>
          </p:cNvSpPr>
          <p:nvPr>
            <p:ph type="title"/>
          </p:nvPr>
        </p:nvSpPr>
        <p:spPr>
          <a:xfrm>
            <a:off x="2123441" y="624110"/>
            <a:ext cx="9381172" cy="625570"/>
          </a:xfrm>
        </p:spPr>
        <p:txBody>
          <a:bodyPr>
            <a:normAutofit fontScale="90000"/>
          </a:bodyPr>
          <a:lstStyle/>
          <a:p>
            <a:r>
              <a:rPr lang="en-US" dirty="0"/>
              <a:t>1.5 Age profile</a:t>
            </a:r>
            <a:endParaRPr lang="ru-RU" dirty="0"/>
          </a:p>
        </p:txBody>
      </p:sp>
      <p:sp>
        <p:nvSpPr>
          <p:cNvPr id="8" name="Прямоугольник 7">
            <a:extLst>
              <a:ext uri="{FF2B5EF4-FFF2-40B4-BE49-F238E27FC236}">
                <a16:creationId xmlns:a16="http://schemas.microsoft.com/office/drawing/2014/main" id="{78C50205-550A-4D13-86C3-B2365ACCF40F}"/>
              </a:ext>
            </a:extLst>
          </p:cNvPr>
          <p:cNvSpPr/>
          <p:nvPr/>
        </p:nvSpPr>
        <p:spPr>
          <a:xfrm>
            <a:off x="2032001" y="1318672"/>
            <a:ext cx="9381171" cy="646331"/>
          </a:xfrm>
          <a:prstGeom prst="rect">
            <a:avLst/>
          </a:prstGeom>
        </p:spPr>
        <p:txBody>
          <a:bodyPr wrap="square">
            <a:spAutoFit/>
          </a:bodyPr>
          <a:lstStyle/>
          <a:p>
            <a:r>
              <a:rPr lang="en-US" dirty="0"/>
              <a:t>CHILDREN AGED 5 TO 11 YEARS FORM THE LARGEST SHARE OF THOSE IN CHILD LABOUR AND ALSO FORM A SUBSTANTIAL SHARE OF THOSE IN HAZARDOUS WORK </a:t>
            </a:r>
          </a:p>
        </p:txBody>
      </p:sp>
      <p:pic>
        <p:nvPicPr>
          <p:cNvPr id="9" name="Рисунок 8">
            <a:extLst>
              <a:ext uri="{FF2B5EF4-FFF2-40B4-BE49-F238E27FC236}">
                <a16:creationId xmlns:a16="http://schemas.microsoft.com/office/drawing/2014/main" id="{16777560-69DC-4EB9-A5BA-A26761608B70}"/>
              </a:ext>
            </a:extLst>
          </p:cNvPr>
          <p:cNvPicPr>
            <a:picLocks noChangeAspect="1"/>
          </p:cNvPicPr>
          <p:nvPr/>
        </p:nvPicPr>
        <p:blipFill>
          <a:blip r:embed="rId2"/>
          <a:stretch>
            <a:fillRect/>
          </a:stretch>
        </p:blipFill>
        <p:spPr>
          <a:xfrm>
            <a:off x="2123441" y="2041203"/>
            <a:ext cx="9601199" cy="3421925"/>
          </a:xfrm>
          <a:prstGeom prst="rect">
            <a:avLst/>
          </a:prstGeom>
        </p:spPr>
      </p:pic>
      <p:sp>
        <p:nvSpPr>
          <p:cNvPr id="10" name="Прямоугольник 9">
            <a:extLst>
              <a:ext uri="{FF2B5EF4-FFF2-40B4-BE49-F238E27FC236}">
                <a16:creationId xmlns:a16="http://schemas.microsoft.com/office/drawing/2014/main" id="{4E808D4C-DC08-464C-8D74-C59CC4C628F6}"/>
              </a:ext>
            </a:extLst>
          </p:cNvPr>
          <p:cNvSpPr/>
          <p:nvPr/>
        </p:nvSpPr>
        <p:spPr>
          <a:xfrm>
            <a:off x="2032000" y="5539328"/>
            <a:ext cx="9601199" cy="923330"/>
          </a:xfrm>
          <a:prstGeom prst="rect">
            <a:avLst/>
          </a:prstGeom>
        </p:spPr>
        <p:txBody>
          <a:bodyPr wrap="square">
            <a:spAutoFit/>
          </a:bodyPr>
          <a:lstStyle/>
          <a:p>
            <a:r>
              <a:rPr lang="en-US" dirty="0"/>
              <a:t>No progress was made over the latest four-year period in reducing the number of 5–11 year-olds in hazardous work (during 2012 to 2016 the number of 5–11 year-olds in child labour fell by less than half a million, or by less than 1 per cent).</a:t>
            </a:r>
            <a:endParaRPr lang="ru-RU" dirty="0"/>
          </a:p>
        </p:txBody>
      </p:sp>
    </p:spTree>
    <p:extLst>
      <p:ext uri="{BB962C8B-B14F-4D97-AF65-F5344CB8AC3E}">
        <p14:creationId xmlns:p14="http://schemas.microsoft.com/office/powerpoint/2010/main" val="1153434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E375F2-881D-410D-8053-7F8892E6B964}"/>
              </a:ext>
            </a:extLst>
          </p:cNvPr>
          <p:cNvSpPr>
            <a:spLocks noGrp="1"/>
          </p:cNvSpPr>
          <p:nvPr>
            <p:ph type="title"/>
          </p:nvPr>
        </p:nvSpPr>
        <p:spPr>
          <a:xfrm>
            <a:off x="2164079" y="375921"/>
            <a:ext cx="9469119" cy="670559"/>
          </a:xfrm>
        </p:spPr>
        <p:txBody>
          <a:bodyPr>
            <a:normAutofit fontScale="90000"/>
          </a:bodyPr>
          <a:lstStyle/>
          <a:p>
            <a:r>
              <a:rPr lang="en-US" dirty="0"/>
              <a:t>1.6 Gender profile</a:t>
            </a:r>
            <a:br>
              <a:rPr lang="en-US" dirty="0"/>
            </a:br>
            <a:endParaRPr lang="ru-RU" dirty="0"/>
          </a:p>
        </p:txBody>
      </p:sp>
      <p:sp>
        <p:nvSpPr>
          <p:cNvPr id="3" name="Объект 2">
            <a:extLst>
              <a:ext uri="{FF2B5EF4-FFF2-40B4-BE49-F238E27FC236}">
                <a16:creationId xmlns:a16="http://schemas.microsoft.com/office/drawing/2014/main" id="{031A14E0-AABA-4DA5-9E4C-E278BA4F733D}"/>
              </a:ext>
            </a:extLst>
          </p:cNvPr>
          <p:cNvSpPr>
            <a:spLocks noGrp="1"/>
          </p:cNvSpPr>
          <p:nvPr>
            <p:ph idx="1"/>
          </p:nvPr>
        </p:nvSpPr>
        <p:spPr>
          <a:xfrm>
            <a:off x="2164079" y="1046480"/>
            <a:ext cx="9784081" cy="5435599"/>
          </a:xfrm>
        </p:spPr>
        <p:txBody>
          <a:bodyPr>
            <a:normAutofit/>
          </a:bodyPr>
          <a:lstStyle/>
          <a:p>
            <a:r>
              <a:rPr lang="en-US" dirty="0"/>
              <a:t>BOYS APPEAR TO FACE A GREATER RISK OF CHILD LABOUR THAN GIRLS, BUT THIS MAY BE IN PART A REFLECTION OF AN UNDER-REPORTING OF WORK PERFORMED BY GIRLS</a:t>
            </a:r>
            <a:br>
              <a:rPr lang="en-US" dirty="0"/>
            </a:br>
            <a:endParaRPr lang="en-US" dirty="0"/>
          </a:p>
          <a:p>
            <a:endParaRPr lang="en-US" dirty="0"/>
          </a:p>
          <a:p>
            <a:endParaRPr lang="en-US" dirty="0"/>
          </a:p>
          <a:p>
            <a:endParaRPr lang="en-US" dirty="0"/>
          </a:p>
          <a:p>
            <a:endParaRPr lang="en-US" dirty="0"/>
          </a:p>
          <a:p>
            <a:endParaRPr lang="en-US" dirty="0"/>
          </a:p>
          <a:p>
            <a:pPr marL="0" indent="0">
              <a:buNone/>
            </a:pPr>
            <a:endParaRPr lang="en-US" dirty="0"/>
          </a:p>
          <a:p>
            <a:pPr marL="0" indent="0">
              <a:buNone/>
            </a:pPr>
            <a:endParaRPr lang="en-US" dirty="0"/>
          </a:p>
          <a:p>
            <a:r>
              <a:rPr lang="en-US" dirty="0"/>
              <a:t>THERE ARE NOT LARGE DIFFERENCES BETWEEN BOYS AND GIRLS IN TERMS OF THE SECTORAL COMPOSITION OF CHILD LABOUR</a:t>
            </a:r>
          </a:p>
          <a:p>
            <a:pPr marL="0" indent="0">
              <a:buNone/>
            </a:pPr>
            <a:r>
              <a:rPr lang="en-US" dirty="0"/>
              <a:t>     Boys in child labour are very slightly more likely to work in agriculture and industry,      while girls in child labour are slightly more likely to work in services </a:t>
            </a:r>
            <a:endParaRPr lang="ru-RU" dirty="0"/>
          </a:p>
        </p:txBody>
      </p:sp>
      <p:pic>
        <p:nvPicPr>
          <p:cNvPr id="4" name="Рисунок 3">
            <a:extLst>
              <a:ext uri="{FF2B5EF4-FFF2-40B4-BE49-F238E27FC236}">
                <a16:creationId xmlns:a16="http://schemas.microsoft.com/office/drawing/2014/main" id="{CAE4B57E-2024-425E-ACF1-D9D9103D43F1}"/>
              </a:ext>
            </a:extLst>
          </p:cNvPr>
          <p:cNvPicPr>
            <a:picLocks noChangeAspect="1"/>
          </p:cNvPicPr>
          <p:nvPr/>
        </p:nvPicPr>
        <p:blipFill>
          <a:blip r:embed="rId2"/>
          <a:stretch>
            <a:fillRect/>
          </a:stretch>
        </p:blipFill>
        <p:spPr>
          <a:xfrm>
            <a:off x="2407919" y="2001520"/>
            <a:ext cx="9296400" cy="3027679"/>
          </a:xfrm>
          <a:prstGeom prst="rect">
            <a:avLst/>
          </a:prstGeom>
        </p:spPr>
      </p:pic>
    </p:spTree>
    <p:extLst>
      <p:ext uri="{BB962C8B-B14F-4D97-AF65-F5344CB8AC3E}">
        <p14:creationId xmlns:p14="http://schemas.microsoft.com/office/powerpoint/2010/main" val="1085324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A40583-B49B-449E-8EF9-4ADA9C987500}"/>
              </a:ext>
            </a:extLst>
          </p:cNvPr>
          <p:cNvSpPr>
            <a:spLocks noGrp="1"/>
          </p:cNvSpPr>
          <p:nvPr>
            <p:ph type="title"/>
          </p:nvPr>
        </p:nvSpPr>
        <p:spPr>
          <a:xfrm>
            <a:off x="2582765" y="146590"/>
            <a:ext cx="8911687" cy="808450"/>
          </a:xfrm>
        </p:spPr>
        <p:txBody>
          <a:bodyPr/>
          <a:lstStyle/>
          <a:p>
            <a:r>
              <a:rPr lang="en-US" dirty="0"/>
              <a:t>1.7 Involvement in household chores</a:t>
            </a:r>
            <a:endParaRPr lang="ru-RU" dirty="0"/>
          </a:p>
        </p:txBody>
      </p:sp>
      <p:sp>
        <p:nvSpPr>
          <p:cNvPr id="3" name="Объект 2">
            <a:extLst>
              <a:ext uri="{FF2B5EF4-FFF2-40B4-BE49-F238E27FC236}">
                <a16:creationId xmlns:a16="http://schemas.microsoft.com/office/drawing/2014/main" id="{C434D53F-74A2-4CAC-9232-7DE07ED8C74B}"/>
              </a:ext>
            </a:extLst>
          </p:cNvPr>
          <p:cNvSpPr>
            <a:spLocks noGrp="1"/>
          </p:cNvSpPr>
          <p:nvPr>
            <p:ph idx="1"/>
          </p:nvPr>
        </p:nvSpPr>
        <p:spPr>
          <a:xfrm>
            <a:off x="1158240" y="4848743"/>
            <a:ext cx="10336212" cy="2210035"/>
          </a:xfrm>
        </p:spPr>
        <p:txBody>
          <a:bodyPr>
            <a:normAutofit/>
          </a:bodyPr>
          <a:lstStyle/>
          <a:p>
            <a:pPr algn="just"/>
            <a:r>
              <a:rPr lang="en-US" sz="1600" dirty="0"/>
              <a:t>Estimates of children’s involvement in household chores, produced for the first time for the 2016 global estimates of child labour exercise, indicate that responsibility for chores is very common: 800 million children aged 5–17 years spend at least so me time each week performing chores for their households. </a:t>
            </a:r>
          </a:p>
          <a:p>
            <a:pPr algn="just"/>
            <a:r>
              <a:rPr lang="en-US" sz="1600" dirty="0"/>
              <a:t>Girls are much more likely than boys to perform household chores at every age range and in every weekly hour bracket, confirming the common assumption that girls must shoulder a greater responsibility for this form of work in most societies.</a:t>
            </a:r>
            <a:endParaRPr lang="ru-RU" sz="1600" dirty="0"/>
          </a:p>
        </p:txBody>
      </p:sp>
      <p:pic>
        <p:nvPicPr>
          <p:cNvPr id="4" name="Рисунок 3">
            <a:extLst>
              <a:ext uri="{FF2B5EF4-FFF2-40B4-BE49-F238E27FC236}">
                <a16:creationId xmlns:a16="http://schemas.microsoft.com/office/drawing/2014/main" id="{896A3F49-94C8-4A98-9D69-17CC6A29D91C}"/>
              </a:ext>
            </a:extLst>
          </p:cNvPr>
          <p:cNvPicPr>
            <a:picLocks noChangeAspect="1"/>
          </p:cNvPicPr>
          <p:nvPr/>
        </p:nvPicPr>
        <p:blipFill>
          <a:blip r:embed="rId3"/>
          <a:stretch>
            <a:fillRect/>
          </a:stretch>
        </p:blipFill>
        <p:spPr>
          <a:xfrm>
            <a:off x="2143761" y="873760"/>
            <a:ext cx="9350692" cy="3974983"/>
          </a:xfrm>
          <a:prstGeom prst="rect">
            <a:avLst/>
          </a:prstGeom>
        </p:spPr>
      </p:pic>
    </p:spTree>
    <p:extLst>
      <p:ext uri="{BB962C8B-B14F-4D97-AF65-F5344CB8AC3E}">
        <p14:creationId xmlns:p14="http://schemas.microsoft.com/office/powerpoint/2010/main" val="1416067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8E423C-1094-4F40-9AF2-A2DC97710441}"/>
              </a:ext>
            </a:extLst>
          </p:cNvPr>
          <p:cNvSpPr>
            <a:spLocks noGrp="1"/>
          </p:cNvSpPr>
          <p:nvPr>
            <p:ph type="title"/>
          </p:nvPr>
        </p:nvSpPr>
        <p:spPr>
          <a:xfrm>
            <a:off x="2481165" y="306333"/>
            <a:ext cx="8911687" cy="640445"/>
          </a:xfrm>
        </p:spPr>
        <p:txBody>
          <a:bodyPr/>
          <a:lstStyle/>
          <a:p>
            <a:r>
              <a:rPr lang="en-US" dirty="0"/>
              <a:t>1.8 Child labour and education</a:t>
            </a:r>
            <a:endParaRPr lang="ru-RU" dirty="0"/>
          </a:p>
        </p:txBody>
      </p:sp>
      <p:sp>
        <p:nvSpPr>
          <p:cNvPr id="3" name="Объект 2">
            <a:extLst>
              <a:ext uri="{FF2B5EF4-FFF2-40B4-BE49-F238E27FC236}">
                <a16:creationId xmlns:a16="http://schemas.microsoft.com/office/drawing/2014/main" id="{4D3502C0-5FDC-4D31-BDBE-792DB47EEBFD}"/>
              </a:ext>
            </a:extLst>
          </p:cNvPr>
          <p:cNvSpPr>
            <a:spLocks noGrp="1"/>
          </p:cNvSpPr>
          <p:nvPr>
            <p:ph idx="1"/>
          </p:nvPr>
        </p:nvSpPr>
        <p:spPr>
          <a:xfrm>
            <a:off x="2406332" y="1332274"/>
            <a:ext cx="9267508" cy="5038046"/>
          </a:xfrm>
        </p:spPr>
        <p:txBody>
          <a:bodyPr/>
          <a:lstStyle/>
          <a:p>
            <a:pPr algn="just"/>
            <a:r>
              <a:rPr lang="en-US" dirty="0"/>
              <a:t>The latest global estimates are also the first to address the relationship between schooling and child labour</a:t>
            </a:r>
          </a:p>
          <a:p>
            <a:pPr algn="just"/>
            <a:r>
              <a:rPr lang="en-US" dirty="0"/>
              <a:t>The estimates indicate that a very large number of children in child labour are completely deprived of education. For the 5–14 years age group, there are 36 million children in child labour who are out of school, 32 per cent of all those in child labour in this age range.</a:t>
            </a:r>
          </a:p>
          <a:p>
            <a:pPr algn="just"/>
            <a:r>
              <a:rPr lang="en-US" dirty="0"/>
              <a:t>About 68 per cent of the total for the 5–14 years age group – do in fact attend school. This should not be interpreted as evidence of compatibility between child labour and education, as a growing body of research suggests that these children who are able to attend school are also penalized educationally for their involvement in child labour. </a:t>
            </a:r>
            <a:endParaRPr lang="ru-RU" dirty="0"/>
          </a:p>
          <a:p>
            <a:pPr algn="just"/>
            <a:r>
              <a:rPr lang="en-US" dirty="0"/>
              <a:t>The time and energy required by work interfere with children’s ability to derive educational benefit from their time in the classroom and to find time outside the classroom for independent study. As a result, children in child labour tend to perform relatively poorly in terms of learning achievement and to lag behind their non-working peers in terms of grade progression.</a:t>
            </a:r>
            <a:endParaRPr lang="ru-RU" dirty="0"/>
          </a:p>
          <a:p>
            <a:endParaRPr lang="ru-RU" dirty="0"/>
          </a:p>
        </p:txBody>
      </p:sp>
    </p:spTree>
    <p:extLst>
      <p:ext uri="{BB962C8B-B14F-4D97-AF65-F5344CB8AC3E}">
        <p14:creationId xmlns:p14="http://schemas.microsoft.com/office/powerpoint/2010/main" val="1315528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8971BF-6C9F-4663-885B-C4532BC570F0}"/>
              </a:ext>
            </a:extLst>
          </p:cNvPr>
          <p:cNvSpPr>
            <a:spLocks noGrp="1"/>
          </p:cNvSpPr>
          <p:nvPr>
            <p:ph type="title"/>
          </p:nvPr>
        </p:nvSpPr>
        <p:spPr>
          <a:xfrm>
            <a:off x="2592925" y="624110"/>
            <a:ext cx="8911687" cy="727170"/>
          </a:xfrm>
        </p:spPr>
        <p:txBody>
          <a:bodyPr/>
          <a:lstStyle/>
          <a:p>
            <a:r>
              <a:rPr lang="en-US" dirty="0"/>
              <a:t>2. Road forward to 2025</a:t>
            </a:r>
            <a:endParaRPr lang="ru-RU" dirty="0"/>
          </a:p>
        </p:txBody>
      </p:sp>
      <p:sp>
        <p:nvSpPr>
          <p:cNvPr id="3" name="Объект 2">
            <a:extLst>
              <a:ext uri="{FF2B5EF4-FFF2-40B4-BE49-F238E27FC236}">
                <a16:creationId xmlns:a16="http://schemas.microsoft.com/office/drawing/2014/main" id="{03CDDB97-708A-43AE-8E18-D2CCBCDC4335}"/>
              </a:ext>
            </a:extLst>
          </p:cNvPr>
          <p:cNvSpPr>
            <a:spLocks noGrp="1"/>
          </p:cNvSpPr>
          <p:nvPr>
            <p:ph idx="1"/>
          </p:nvPr>
        </p:nvSpPr>
        <p:spPr>
          <a:xfrm>
            <a:off x="2589212" y="1351280"/>
            <a:ext cx="9297988" cy="5019040"/>
          </a:xfrm>
        </p:spPr>
        <p:txBody>
          <a:bodyPr>
            <a:normAutofit fontScale="92500" lnSpcReduction="20000"/>
          </a:bodyPr>
          <a:lstStyle/>
          <a:p>
            <a:r>
              <a:rPr lang="en-US" b="1" dirty="0"/>
              <a:t>2.1 Building a policy response</a:t>
            </a:r>
          </a:p>
          <a:p>
            <a:r>
              <a:rPr lang="en-US" dirty="0"/>
              <a:t>Expanding access to free, quality public education</a:t>
            </a:r>
          </a:p>
          <a:p>
            <a:r>
              <a:rPr lang="en-US" dirty="0"/>
              <a:t>Building and extending social protection systems, including floors</a:t>
            </a:r>
          </a:p>
          <a:p>
            <a:r>
              <a:rPr lang="en-US" dirty="0"/>
              <a:t>Labour market policies and regulations</a:t>
            </a:r>
            <a:endParaRPr lang="en-US" b="1" dirty="0"/>
          </a:p>
          <a:p>
            <a:r>
              <a:rPr lang="en-US" b="1" dirty="0"/>
              <a:t>2.2 Age, gender, and regional considerations</a:t>
            </a:r>
          </a:p>
          <a:p>
            <a:r>
              <a:rPr lang="en-US" b="1" dirty="0"/>
              <a:t>2.3 Building the knowledge base</a:t>
            </a:r>
          </a:p>
          <a:p>
            <a:r>
              <a:rPr lang="en-US" dirty="0"/>
              <a:t>Information</a:t>
            </a:r>
            <a:r>
              <a:rPr lang="ru-RU" dirty="0"/>
              <a:t> </a:t>
            </a:r>
            <a:r>
              <a:rPr lang="en-US" dirty="0"/>
              <a:t>about the </a:t>
            </a:r>
            <a:r>
              <a:rPr lang="en-US" i="1" dirty="0"/>
              <a:t>impact </a:t>
            </a:r>
            <a:r>
              <a:rPr lang="en-US" dirty="0"/>
              <a:t>of policies and interventions</a:t>
            </a:r>
            <a:r>
              <a:rPr lang="ru-RU" dirty="0"/>
              <a:t> </a:t>
            </a:r>
            <a:r>
              <a:rPr lang="en-US" dirty="0"/>
              <a:t>on child labour, of broader global challenges, including climate change, migration, inequality, urbanization and changes in the world of work.</a:t>
            </a:r>
          </a:p>
          <a:p>
            <a:r>
              <a:rPr lang="en-US" dirty="0"/>
              <a:t>better information on children in the worst forms of child labour other than hazardous work</a:t>
            </a:r>
          </a:p>
          <a:p>
            <a:r>
              <a:rPr lang="en-US" dirty="0"/>
              <a:t>to ensure the regularity and consistency of data gathering for the purpose of monitoring progress</a:t>
            </a:r>
            <a:endParaRPr lang="en-US" b="1" dirty="0"/>
          </a:p>
          <a:p>
            <a:r>
              <a:rPr lang="en-US" b="1" dirty="0"/>
              <a:t>2.4 International cooperation and partnership</a:t>
            </a:r>
            <a:endParaRPr lang="ru-RU" b="1" dirty="0"/>
          </a:p>
          <a:p>
            <a:r>
              <a:rPr lang="en-US" dirty="0"/>
              <a:t>Alliance 8.7 has a key role to play in supporting</a:t>
            </a:r>
            <a:r>
              <a:rPr lang="ru-RU" dirty="0"/>
              <a:t> </a:t>
            </a:r>
            <a:r>
              <a:rPr lang="en-US" dirty="0"/>
              <a:t>governments in efforts towards</a:t>
            </a:r>
            <a:r>
              <a:rPr lang="ru-RU" dirty="0"/>
              <a:t> </a:t>
            </a:r>
            <a:r>
              <a:rPr lang="en-US" dirty="0"/>
              <a:t>ending child labour by the 2025 target</a:t>
            </a:r>
            <a:r>
              <a:rPr lang="ru-RU" dirty="0"/>
              <a:t> </a:t>
            </a:r>
            <a:r>
              <a:rPr lang="en-US" dirty="0"/>
              <a:t>date</a:t>
            </a:r>
            <a:endParaRPr lang="ru-RU" dirty="0"/>
          </a:p>
        </p:txBody>
      </p:sp>
    </p:spTree>
    <p:extLst>
      <p:ext uri="{BB962C8B-B14F-4D97-AF65-F5344CB8AC3E}">
        <p14:creationId xmlns:p14="http://schemas.microsoft.com/office/powerpoint/2010/main" val="1024787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2BC765-5E31-426E-AF7A-F0791DAE2352}"/>
              </a:ext>
            </a:extLst>
          </p:cNvPr>
          <p:cNvSpPr>
            <a:spLocks noGrp="1"/>
          </p:cNvSpPr>
          <p:nvPr>
            <p:ph type="title"/>
          </p:nvPr>
        </p:nvSpPr>
        <p:spPr>
          <a:xfrm>
            <a:off x="2589212" y="268510"/>
            <a:ext cx="8911687" cy="717010"/>
          </a:xfrm>
        </p:spPr>
        <p:txBody>
          <a:bodyPr/>
          <a:lstStyle/>
          <a:p>
            <a:r>
              <a:rPr lang="en-US" dirty="0"/>
              <a:t>Introduction</a:t>
            </a:r>
            <a:endParaRPr lang="ru-RU" dirty="0"/>
          </a:p>
        </p:txBody>
      </p:sp>
      <p:sp>
        <p:nvSpPr>
          <p:cNvPr id="3" name="Объект 2">
            <a:extLst>
              <a:ext uri="{FF2B5EF4-FFF2-40B4-BE49-F238E27FC236}">
                <a16:creationId xmlns:a16="http://schemas.microsoft.com/office/drawing/2014/main" id="{62D284E5-4154-434F-AF8C-9BD0E04D3795}"/>
              </a:ext>
            </a:extLst>
          </p:cNvPr>
          <p:cNvSpPr>
            <a:spLocks noGrp="1"/>
          </p:cNvSpPr>
          <p:nvPr>
            <p:ph idx="1"/>
          </p:nvPr>
        </p:nvSpPr>
        <p:spPr>
          <a:xfrm>
            <a:off x="2589212" y="863600"/>
            <a:ext cx="9338628" cy="5370290"/>
          </a:xfrm>
        </p:spPr>
        <p:txBody>
          <a:bodyPr>
            <a:normAutofit/>
          </a:bodyPr>
          <a:lstStyle/>
          <a:p>
            <a:pPr marL="0" indent="0" algn="just">
              <a:buNone/>
            </a:pPr>
            <a:r>
              <a:rPr lang="en-US" dirty="0"/>
              <a:t>The Sustainable Development Goals include a renewed global commitment to ending child labour. Specifically, </a:t>
            </a:r>
            <a:r>
              <a:rPr lang="en-US" b="1" dirty="0"/>
              <a:t>target 8.7 </a:t>
            </a:r>
            <a:r>
              <a:rPr lang="en-US" dirty="0"/>
              <a:t>of the Sustainable Development Goals calls on the global community to: </a:t>
            </a:r>
            <a:r>
              <a:rPr lang="en-US" i="1" dirty="0"/>
              <a:t>Take immediate and effective measures to eradicate forced labour, end modern slavery and human trafficking and secure the prohibition and elimination of the worst forms of child labour, including recruitment and use of child soldiers, </a:t>
            </a:r>
            <a:r>
              <a:rPr lang="en-US" b="1" i="1" dirty="0"/>
              <a:t>and by 2025 end child labour in all its forms.</a:t>
            </a:r>
          </a:p>
          <a:p>
            <a:r>
              <a:rPr lang="en-US" dirty="0"/>
              <a:t>There is a net reduction of 94 million in children in child labour during 2000 to 2016 period, including:</a:t>
            </a:r>
          </a:p>
          <a:p>
            <a:r>
              <a:rPr lang="en-US" dirty="0"/>
              <a:t>47 million in children in child labour in 2008 - 2012 </a:t>
            </a:r>
          </a:p>
          <a:p>
            <a:r>
              <a:rPr lang="en-US" dirty="0"/>
              <a:t>16 million in children in child labour in 2012 – 2016</a:t>
            </a:r>
          </a:p>
          <a:p>
            <a:r>
              <a:rPr lang="en-US" dirty="0"/>
              <a:t>But The challenge of ending child labour by 2025 remains formidable. </a:t>
            </a:r>
          </a:p>
          <a:p>
            <a:pPr marL="0" indent="0" algn="just">
              <a:buNone/>
            </a:pPr>
            <a:r>
              <a:rPr lang="en-US" dirty="0"/>
              <a:t>A total of 152 million children – 64 million girls and 88 million boys – are in child labour globally (2016). Nearly half of all those in child labour – 73 million children in absolute terms – are in hazardous work that directly endangers their health, safety, and moral development.</a:t>
            </a:r>
          </a:p>
          <a:p>
            <a:endParaRPr lang="en-US" dirty="0"/>
          </a:p>
          <a:p>
            <a:endParaRPr lang="en-US" dirty="0"/>
          </a:p>
          <a:p>
            <a:endParaRPr lang="en-US" dirty="0"/>
          </a:p>
        </p:txBody>
      </p:sp>
    </p:spTree>
    <p:extLst>
      <p:ext uri="{BB962C8B-B14F-4D97-AF65-F5344CB8AC3E}">
        <p14:creationId xmlns:p14="http://schemas.microsoft.com/office/powerpoint/2010/main" val="634888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BB2E44-F425-4ED2-B206-85BB2EC3D068}"/>
              </a:ext>
            </a:extLst>
          </p:cNvPr>
          <p:cNvSpPr>
            <a:spLocks noGrp="1"/>
          </p:cNvSpPr>
          <p:nvPr>
            <p:ph type="title"/>
          </p:nvPr>
        </p:nvSpPr>
        <p:spPr>
          <a:xfrm>
            <a:off x="2481165" y="306333"/>
            <a:ext cx="8911687" cy="760467"/>
          </a:xfrm>
        </p:spPr>
        <p:txBody>
          <a:bodyPr/>
          <a:lstStyle/>
          <a:p>
            <a:r>
              <a:rPr lang="en-US" dirty="0"/>
              <a:t>Data sources and methodology</a:t>
            </a:r>
            <a:endParaRPr lang="ru-RU" dirty="0"/>
          </a:p>
        </p:txBody>
      </p:sp>
      <p:sp>
        <p:nvSpPr>
          <p:cNvPr id="3" name="Объект 2">
            <a:extLst>
              <a:ext uri="{FF2B5EF4-FFF2-40B4-BE49-F238E27FC236}">
                <a16:creationId xmlns:a16="http://schemas.microsoft.com/office/drawing/2014/main" id="{DAEE4959-4F7A-46C6-8BA6-285C933F779C}"/>
              </a:ext>
            </a:extLst>
          </p:cNvPr>
          <p:cNvSpPr>
            <a:spLocks noGrp="1"/>
          </p:cNvSpPr>
          <p:nvPr>
            <p:ph idx="1"/>
          </p:nvPr>
        </p:nvSpPr>
        <p:spPr>
          <a:xfrm>
            <a:off x="2589212" y="1290319"/>
            <a:ext cx="8915400" cy="5261347"/>
          </a:xfrm>
        </p:spPr>
        <p:txBody>
          <a:bodyPr>
            <a:normAutofit/>
          </a:bodyPr>
          <a:lstStyle/>
          <a:p>
            <a:r>
              <a:rPr lang="en-US" sz="2000" dirty="0"/>
              <a:t>The 81 national data sets from 105 countries were used for the 2016. Data is derived from national household surveys (2012 - the 75 national data sets from 53 countries, 2008 – the 60 data sets from 50 countries).</a:t>
            </a:r>
          </a:p>
          <a:p>
            <a:r>
              <a:rPr lang="en-US" sz="2000" dirty="0"/>
              <a:t>In terms of geographical coverage, the available data sets cover more than 1,100 million children aged 5-17 years, corresponding to about 70 per cent of the world population of children in that age group. The coverage rate is significantly (53.1 per cent in 2012 and 44.4 per cent in 2008 and). All world regions are covered, and data from OECD countries and China are included for the first time.</a:t>
            </a:r>
          </a:p>
          <a:p>
            <a:r>
              <a:rPr lang="en-US" sz="2000" dirty="0"/>
              <a:t>The 2016 estimates are based on the extrapolation of data from the surveys following a similar methodology as that used for the 2000, 2004, 2008, and 2012 estimates.</a:t>
            </a:r>
            <a:endParaRPr lang="ru-RU" sz="2000" dirty="0"/>
          </a:p>
          <a:p>
            <a:r>
              <a:rPr lang="en-US" sz="2000" dirty="0"/>
              <a:t>The statistical concepts and definitions used in this report are in accordance with the ICLS resolution.</a:t>
            </a:r>
            <a:endParaRPr lang="ru-RU" sz="2000" dirty="0"/>
          </a:p>
        </p:txBody>
      </p:sp>
    </p:spTree>
    <p:extLst>
      <p:ext uri="{BB962C8B-B14F-4D97-AF65-F5344CB8AC3E}">
        <p14:creationId xmlns:p14="http://schemas.microsoft.com/office/powerpoint/2010/main" val="2016862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DAE6439D-DECD-4028-922B-6EB1826BE2C2}"/>
              </a:ext>
            </a:extLst>
          </p:cNvPr>
          <p:cNvPicPr>
            <a:picLocks noChangeAspect="1"/>
          </p:cNvPicPr>
          <p:nvPr/>
        </p:nvPicPr>
        <p:blipFill>
          <a:blip r:embed="rId2"/>
          <a:stretch>
            <a:fillRect/>
          </a:stretch>
        </p:blipFill>
        <p:spPr>
          <a:xfrm>
            <a:off x="1849120" y="1178560"/>
            <a:ext cx="9560560" cy="5516880"/>
          </a:xfrm>
          <a:prstGeom prst="rect">
            <a:avLst/>
          </a:prstGeom>
        </p:spPr>
      </p:pic>
      <p:sp>
        <p:nvSpPr>
          <p:cNvPr id="3" name="Прямоугольник 2">
            <a:extLst>
              <a:ext uri="{FF2B5EF4-FFF2-40B4-BE49-F238E27FC236}">
                <a16:creationId xmlns:a16="http://schemas.microsoft.com/office/drawing/2014/main" id="{82CAE3E4-4DA7-4A7C-BA8D-97ECDD316BC1}"/>
              </a:ext>
            </a:extLst>
          </p:cNvPr>
          <p:cNvSpPr/>
          <p:nvPr/>
        </p:nvSpPr>
        <p:spPr>
          <a:xfrm>
            <a:off x="1950720" y="304800"/>
            <a:ext cx="9560560" cy="830997"/>
          </a:xfrm>
          <a:prstGeom prst="rect">
            <a:avLst/>
          </a:prstGeom>
        </p:spPr>
        <p:txBody>
          <a:bodyPr wrap="square">
            <a:spAutoFit/>
          </a:bodyPr>
          <a:lstStyle/>
          <a:p>
            <a:r>
              <a:rPr lang="en-US" sz="2400" dirty="0"/>
              <a:t>Percentage and absolute number of children in child labor and hazardous work, 5–17 years age range, 2000 to 2016</a:t>
            </a:r>
            <a:endParaRPr lang="ru-RU" sz="2400" dirty="0"/>
          </a:p>
        </p:txBody>
      </p:sp>
    </p:spTree>
    <p:extLst>
      <p:ext uri="{BB962C8B-B14F-4D97-AF65-F5344CB8AC3E}">
        <p14:creationId xmlns:p14="http://schemas.microsoft.com/office/powerpoint/2010/main" val="3641568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333D77-3A21-49A7-9FD7-2D591A3EADA6}"/>
              </a:ext>
            </a:extLst>
          </p:cNvPr>
          <p:cNvSpPr>
            <a:spLocks noGrp="1"/>
          </p:cNvSpPr>
          <p:nvPr>
            <p:ph type="title"/>
          </p:nvPr>
        </p:nvSpPr>
        <p:spPr>
          <a:xfrm>
            <a:off x="2592925" y="624110"/>
            <a:ext cx="8911687" cy="656050"/>
          </a:xfrm>
        </p:spPr>
        <p:txBody>
          <a:bodyPr/>
          <a:lstStyle/>
          <a:p>
            <a:r>
              <a:rPr lang="en-US" dirty="0"/>
              <a:t>1.2. The regional</a:t>
            </a:r>
            <a:r>
              <a:rPr lang="ru-RU" dirty="0"/>
              <a:t> </a:t>
            </a:r>
            <a:r>
              <a:rPr lang="en-US" dirty="0"/>
              <a:t>picture</a:t>
            </a:r>
            <a:endParaRPr lang="ru-RU" dirty="0"/>
          </a:p>
        </p:txBody>
      </p:sp>
      <p:pic>
        <p:nvPicPr>
          <p:cNvPr id="4098" name="Picture 2" descr="Is business a useful tool to resolve social challenges? – IDare Act">
            <a:extLst>
              <a:ext uri="{FF2B5EF4-FFF2-40B4-BE49-F238E27FC236}">
                <a16:creationId xmlns:a16="http://schemas.microsoft.com/office/drawing/2014/main" id="{953E584D-FFFC-45D5-9E3B-156CE6DACB3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85499" y="1966240"/>
            <a:ext cx="8915400" cy="257048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a:extLst>
              <a:ext uri="{FF2B5EF4-FFF2-40B4-BE49-F238E27FC236}">
                <a16:creationId xmlns:a16="http://schemas.microsoft.com/office/drawing/2014/main" id="{DBF049DD-0ADD-4DC7-98EB-EC7E2605AD83}"/>
              </a:ext>
            </a:extLst>
          </p:cNvPr>
          <p:cNvSpPr/>
          <p:nvPr/>
        </p:nvSpPr>
        <p:spPr>
          <a:xfrm>
            <a:off x="2589212" y="1280160"/>
            <a:ext cx="8911687" cy="646331"/>
          </a:xfrm>
          <a:prstGeom prst="rect">
            <a:avLst/>
          </a:prstGeom>
        </p:spPr>
        <p:txBody>
          <a:bodyPr wrap="square">
            <a:spAutoFit/>
          </a:bodyPr>
          <a:lstStyle/>
          <a:p>
            <a:r>
              <a:rPr lang="en-US" dirty="0"/>
              <a:t>Number and percentage of children in child labour and hazardous work, by region, 2016</a:t>
            </a:r>
            <a:endParaRPr lang="ru-RU" dirty="0"/>
          </a:p>
        </p:txBody>
      </p:sp>
      <p:sp>
        <p:nvSpPr>
          <p:cNvPr id="5" name="Прямоугольник 4">
            <a:extLst>
              <a:ext uri="{FF2B5EF4-FFF2-40B4-BE49-F238E27FC236}">
                <a16:creationId xmlns:a16="http://schemas.microsoft.com/office/drawing/2014/main" id="{0474DEB7-0325-48D7-B512-E9CE066B5354}"/>
              </a:ext>
            </a:extLst>
          </p:cNvPr>
          <p:cNvSpPr/>
          <p:nvPr/>
        </p:nvSpPr>
        <p:spPr>
          <a:xfrm>
            <a:off x="2448560" y="4700677"/>
            <a:ext cx="9367520" cy="1754326"/>
          </a:xfrm>
          <a:prstGeom prst="rect">
            <a:avLst/>
          </a:prstGeom>
        </p:spPr>
        <p:txBody>
          <a:bodyPr wrap="square">
            <a:spAutoFit/>
          </a:bodyPr>
          <a:lstStyle/>
          <a:p>
            <a:r>
              <a:rPr lang="en-US" dirty="0"/>
              <a:t>THE AFRICA AND ASIA AND</a:t>
            </a:r>
            <a:r>
              <a:rPr lang="ru-RU" dirty="0"/>
              <a:t> </a:t>
            </a:r>
            <a:r>
              <a:rPr lang="en-US" dirty="0"/>
              <a:t>THE PACIFIC REGIONS ARE HOST</a:t>
            </a:r>
            <a:r>
              <a:rPr lang="ru-RU" dirty="0"/>
              <a:t> </a:t>
            </a:r>
            <a:r>
              <a:rPr lang="en-US" dirty="0"/>
              <a:t>TO NINE OUT OF EVERY</a:t>
            </a:r>
            <a:r>
              <a:rPr lang="ru-RU" dirty="0"/>
              <a:t> </a:t>
            </a:r>
            <a:r>
              <a:rPr lang="en-US" dirty="0"/>
              <a:t>TEN CHILDREN IN CHILD LABOUR.</a:t>
            </a:r>
          </a:p>
          <a:p>
            <a:r>
              <a:rPr lang="en-US" dirty="0"/>
              <a:t>Africa ranks highest both in the</a:t>
            </a:r>
            <a:r>
              <a:rPr lang="ru-RU" dirty="0"/>
              <a:t> </a:t>
            </a:r>
            <a:r>
              <a:rPr lang="en-US" dirty="0"/>
              <a:t>percentage</a:t>
            </a:r>
            <a:r>
              <a:rPr lang="ru-RU" dirty="0"/>
              <a:t> </a:t>
            </a:r>
            <a:r>
              <a:rPr lang="en-US" dirty="0"/>
              <a:t>of children in child labour –</a:t>
            </a:r>
            <a:r>
              <a:rPr lang="ru-RU" dirty="0"/>
              <a:t> </a:t>
            </a:r>
            <a:r>
              <a:rPr lang="en-US" dirty="0"/>
              <a:t>one-fifth – and the absolute number of children in child labour – 72 million. The Africa region has also been among those most affected by situations of state fragility and crisis,</a:t>
            </a:r>
          </a:p>
          <a:p>
            <a:r>
              <a:rPr lang="en-US" dirty="0"/>
              <a:t>which in turn heighten the risk of child labour.</a:t>
            </a:r>
            <a:endParaRPr lang="ru-RU" dirty="0"/>
          </a:p>
        </p:txBody>
      </p:sp>
    </p:spTree>
    <p:extLst>
      <p:ext uri="{BB962C8B-B14F-4D97-AF65-F5344CB8AC3E}">
        <p14:creationId xmlns:p14="http://schemas.microsoft.com/office/powerpoint/2010/main" val="3035388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35F473C-A4CB-4E3C-82B7-93A6FDE9A73C}"/>
              </a:ext>
            </a:extLst>
          </p:cNvPr>
          <p:cNvSpPr>
            <a:spLocks noGrp="1"/>
          </p:cNvSpPr>
          <p:nvPr>
            <p:ph idx="1"/>
          </p:nvPr>
        </p:nvSpPr>
        <p:spPr>
          <a:xfrm>
            <a:off x="1717040" y="335280"/>
            <a:ext cx="10281920" cy="6248400"/>
          </a:xfrm>
        </p:spPr>
        <p:txBody>
          <a:bodyPr/>
          <a:lstStyle/>
          <a:p>
            <a:pPr marL="0" indent="0">
              <a:buNone/>
            </a:pPr>
            <a:r>
              <a:rPr lang="en-US" b="1" dirty="0"/>
              <a:t>Child labour in situations of fragility and crisis</a:t>
            </a:r>
          </a:p>
          <a:p>
            <a:r>
              <a:rPr lang="en-US" dirty="0"/>
              <a:t>According to UNICEF, an estimated 535 million children (almost one in four children) live in countries affected by conflict or disaster </a:t>
            </a:r>
            <a:r>
              <a:rPr lang="en-US" dirty="0">
                <a:solidFill>
                  <a:srgbClr val="002060"/>
                </a:solidFill>
              </a:rPr>
              <a:t>(</a:t>
            </a:r>
            <a:r>
              <a:rPr lang="en-US" dirty="0">
                <a:solidFill>
                  <a:srgbClr val="002060"/>
                </a:solidFill>
                <a:hlinkClick r:id="rId2">
                  <a:extLst>
                    <a:ext uri="{A12FA001-AC4F-418D-AE19-62706E023703}">
                      <ahyp:hlinkClr xmlns:ahyp="http://schemas.microsoft.com/office/drawing/2018/hyperlinkcolor" val="tx"/>
                    </a:ext>
                  </a:extLst>
                </a:hlinkClick>
              </a:rPr>
              <a:t>https://www.unicef.ch/sites/default/ files/ humanitarian</a:t>
            </a:r>
            <a:r>
              <a:rPr lang="en-US" dirty="0">
                <a:solidFill>
                  <a:srgbClr val="002060"/>
                </a:solidFill>
              </a:rPr>
              <a:t>-action-report-2017-en.pdf)</a:t>
            </a:r>
          </a:p>
          <a:p>
            <a:pPr marL="0" indent="0">
              <a:buNone/>
            </a:pPr>
            <a:r>
              <a:rPr lang="en-US" b="1" dirty="0"/>
              <a:t>Child labour in countries affected by armed conflict</a:t>
            </a:r>
            <a:endParaRPr lang="en-US" b="1" dirty="0">
              <a:solidFill>
                <a:srgbClr val="002060"/>
              </a:solidFill>
            </a:endParaRPr>
          </a:p>
          <a:p>
            <a:pPr marL="0" indent="0">
              <a:buNone/>
            </a:pPr>
            <a:endParaRPr lang="ru-RU" b="1" dirty="0">
              <a:solidFill>
                <a:srgbClr val="002060"/>
              </a:solidFill>
            </a:endParaRPr>
          </a:p>
        </p:txBody>
      </p:sp>
      <p:pic>
        <p:nvPicPr>
          <p:cNvPr id="5" name="Рисунок 4">
            <a:extLst>
              <a:ext uri="{FF2B5EF4-FFF2-40B4-BE49-F238E27FC236}">
                <a16:creationId xmlns:a16="http://schemas.microsoft.com/office/drawing/2014/main" id="{AAD50582-5794-4078-8998-8CFFBF14D7D4}"/>
              </a:ext>
            </a:extLst>
          </p:cNvPr>
          <p:cNvPicPr/>
          <p:nvPr/>
        </p:nvPicPr>
        <p:blipFill rotWithShape="1">
          <a:blip r:embed="rId3"/>
          <a:srcRect l="22555" t="12923" r="13736" b="17142"/>
          <a:stretch/>
        </p:blipFill>
        <p:spPr bwMode="auto">
          <a:xfrm>
            <a:off x="1717040" y="2118360"/>
            <a:ext cx="7447280" cy="4465320"/>
          </a:xfrm>
          <a:prstGeom prst="rect">
            <a:avLst/>
          </a:prstGeom>
          <a:ln>
            <a:noFill/>
          </a:ln>
          <a:extLst>
            <a:ext uri="{53640926-AAD7-44D8-BBD7-CCE9431645EC}">
              <a14:shadowObscured xmlns:a14="http://schemas.microsoft.com/office/drawing/2010/main"/>
            </a:ext>
          </a:extLst>
        </p:spPr>
      </p:pic>
      <p:sp>
        <p:nvSpPr>
          <p:cNvPr id="6" name="Прямоугольник 5">
            <a:extLst>
              <a:ext uri="{FF2B5EF4-FFF2-40B4-BE49-F238E27FC236}">
                <a16:creationId xmlns:a16="http://schemas.microsoft.com/office/drawing/2014/main" id="{1512B0F7-C465-4EF1-97CA-D23C1911EFB2}"/>
              </a:ext>
            </a:extLst>
          </p:cNvPr>
          <p:cNvSpPr/>
          <p:nvPr/>
        </p:nvSpPr>
        <p:spPr>
          <a:xfrm>
            <a:off x="9398000" y="2118360"/>
            <a:ext cx="2600960" cy="4278094"/>
          </a:xfrm>
          <a:prstGeom prst="rect">
            <a:avLst/>
          </a:prstGeom>
        </p:spPr>
        <p:txBody>
          <a:bodyPr wrap="square">
            <a:spAutoFit/>
          </a:bodyPr>
          <a:lstStyle/>
          <a:p>
            <a:pPr algn="just"/>
            <a:r>
              <a:rPr lang="en-US" sz="1600" dirty="0"/>
              <a:t>The incidence of child labour in countries affected by armed conflict is 77 per cent higher than the global average, while the incidence of hazardous work is 50 per cent higher in countries affected by armed conflict than in the world as a whole. Syria represents one of the most tragic examples of the link between armed conflict and child labour.</a:t>
            </a:r>
            <a:endParaRPr lang="ru-RU" sz="1600" dirty="0"/>
          </a:p>
        </p:txBody>
      </p:sp>
    </p:spTree>
    <p:extLst>
      <p:ext uri="{BB962C8B-B14F-4D97-AF65-F5344CB8AC3E}">
        <p14:creationId xmlns:p14="http://schemas.microsoft.com/office/powerpoint/2010/main" val="2796200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8B17C4-5C26-4F9A-AFFA-B16C8E42FA62}"/>
              </a:ext>
            </a:extLst>
          </p:cNvPr>
          <p:cNvSpPr>
            <a:spLocks noGrp="1"/>
          </p:cNvSpPr>
          <p:nvPr>
            <p:ph type="title"/>
          </p:nvPr>
        </p:nvSpPr>
        <p:spPr>
          <a:xfrm>
            <a:off x="1893253" y="624110"/>
            <a:ext cx="9611360" cy="666210"/>
          </a:xfrm>
        </p:spPr>
        <p:txBody>
          <a:bodyPr/>
          <a:lstStyle/>
          <a:p>
            <a:r>
              <a:rPr lang="en-US" dirty="0"/>
              <a:t>1.3.Child labour and national income</a:t>
            </a:r>
            <a:endParaRPr lang="ru-RU" dirty="0"/>
          </a:p>
        </p:txBody>
      </p:sp>
      <p:pic>
        <p:nvPicPr>
          <p:cNvPr id="5" name="Объект 4">
            <a:extLst>
              <a:ext uri="{FF2B5EF4-FFF2-40B4-BE49-F238E27FC236}">
                <a16:creationId xmlns:a16="http://schemas.microsoft.com/office/drawing/2014/main" id="{7C20076A-BD83-416D-B9D2-2A1763AF1A24}"/>
              </a:ext>
            </a:extLst>
          </p:cNvPr>
          <p:cNvPicPr>
            <a:picLocks noGrp="1" noChangeAspect="1"/>
          </p:cNvPicPr>
          <p:nvPr>
            <p:ph idx="1"/>
          </p:nvPr>
        </p:nvPicPr>
        <p:blipFill>
          <a:blip r:embed="rId2"/>
          <a:stretch>
            <a:fillRect/>
          </a:stretch>
        </p:blipFill>
        <p:spPr>
          <a:xfrm>
            <a:off x="1757680" y="2367538"/>
            <a:ext cx="10180750" cy="4277102"/>
          </a:xfrm>
          <a:prstGeom prst="rect">
            <a:avLst/>
          </a:prstGeom>
        </p:spPr>
      </p:pic>
      <p:sp>
        <p:nvSpPr>
          <p:cNvPr id="4" name="Прямоугольник 3">
            <a:extLst>
              <a:ext uri="{FF2B5EF4-FFF2-40B4-BE49-F238E27FC236}">
                <a16:creationId xmlns:a16="http://schemas.microsoft.com/office/drawing/2014/main" id="{F2B94798-7000-4AB5-A6C9-A68BA86F57B3}"/>
              </a:ext>
            </a:extLst>
          </p:cNvPr>
          <p:cNvSpPr/>
          <p:nvPr/>
        </p:nvSpPr>
        <p:spPr>
          <a:xfrm>
            <a:off x="2010092" y="1290320"/>
            <a:ext cx="9611360" cy="830997"/>
          </a:xfrm>
          <a:prstGeom prst="rect">
            <a:avLst/>
          </a:prstGeom>
        </p:spPr>
        <p:txBody>
          <a:bodyPr wrap="square">
            <a:spAutoFit/>
          </a:bodyPr>
          <a:lstStyle/>
          <a:p>
            <a:pPr algn="just"/>
            <a:r>
              <a:rPr lang="en-US" sz="1600" b="1" dirty="0"/>
              <a:t>CHILD LABOUR IS MOST PREVALENT IN LOW-INCOME COUNTRIES BUT IT IS BY NO MEANS ONLY A LOW-INCOME COUNTRY PROBLEM. </a:t>
            </a:r>
            <a:r>
              <a:rPr lang="en-US" sz="1600" dirty="0"/>
              <a:t>Dividing countries by national income levels offers additional insights into the design and targeting of efforts against child labour moving forward.</a:t>
            </a:r>
            <a:endParaRPr lang="ru-RU" sz="1600" b="1" dirty="0"/>
          </a:p>
        </p:txBody>
      </p:sp>
    </p:spTree>
    <p:extLst>
      <p:ext uri="{BB962C8B-B14F-4D97-AF65-F5344CB8AC3E}">
        <p14:creationId xmlns:p14="http://schemas.microsoft.com/office/powerpoint/2010/main" val="37151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7BBC3D-A853-43F3-AD80-9A3382FB7028}"/>
              </a:ext>
            </a:extLst>
          </p:cNvPr>
          <p:cNvSpPr>
            <a:spLocks noGrp="1"/>
          </p:cNvSpPr>
          <p:nvPr>
            <p:ph type="title"/>
          </p:nvPr>
        </p:nvSpPr>
        <p:spPr>
          <a:xfrm>
            <a:off x="2592925" y="624110"/>
            <a:ext cx="8911687" cy="676370"/>
          </a:xfrm>
        </p:spPr>
        <p:txBody>
          <a:bodyPr/>
          <a:lstStyle/>
          <a:p>
            <a:r>
              <a:rPr lang="en-US" dirty="0"/>
              <a:t>1.3.Child labour and national income</a:t>
            </a:r>
            <a:endParaRPr lang="ru-RU" dirty="0"/>
          </a:p>
        </p:txBody>
      </p:sp>
      <p:sp>
        <p:nvSpPr>
          <p:cNvPr id="3" name="Объект 2">
            <a:extLst>
              <a:ext uri="{FF2B5EF4-FFF2-40B4-BE49-F238E27FC236}">
                <a16:creationId xmlns:a16="http://schemas.microsoft.com/office/drawing/2014/main" id="{D827E092-A983-4C2D-8CE3-F52E5EDD07E0}"/>
              </a:ext>
            </a:extLst>
          </p:cNvPr>
          <p:cNvSpPr>
            <a:spLocks noGrp="1"/>
          </p:cNvSpPr>
          <p:nvPr>
            <p:ph idx="1"/>
          </p:nvPr>
        </p:nvSpPr>
        <p:spPr>
          <a:xfrm>
            <a:off x="2592925" y="1300480"/>
            <a:ext cx="8915400" cy="2275840"/>
          </a:xfrm>
        </p:spPr>
        <p:txBody>
          <a:bodyPr/>
          <a:lstStyle/>
          <a:p>
            <a:pPr marL="0" indent="0" algn="just">
              <a:buNone/>
            </a:pPr>
            <a:r>
              <a:rPr lang="en-US" dirty="0"/>
              <a:t>The distribution of income within countries is an even more important consideration than national income levels. </a:t>
            </a:r>
          </a:p>
          <a:p>
            <a:pPr marL="0" indent="0" algn="just">
              <a:buNone/>
            </a:pPr>
            <a:r>
              <a:rPr lang="en-US" dirty="0"/>
              <a:t>Child labour is much higher among children from poor households although child labour is not limited to poor households. In developing and transition countries, the employment of children is a further reflection of the inability of working-age members of households to generate subsistence. </a:t>
            </a:r>
          </a:p>
          <a:p>
            <a:pPr marL="0" indent="0" algn="just">
              <a:buNone/>
            </a:pPr>
            <a:r>
              <a:rPr lang="en-US" dirty="0"/>
              <a:t>Children’s labour in many countries fills the income gap. </a:t>
            </a:r>
          </a:p>
          <a:p>
            <a:pPr marL="0" indent="0">
              <a:buNone/>
            </a:pPr>
            <a:endParaRPr lang="ru-RU" dirty="0"/>
          </a:p>
        </p:txBody>
      </p:sp>
    </p:spTree>
    <p:extLst>
      <p:ext uri="{BB962C8B-B14F-4D97-AF65-F5344CB8AC3E}">
        <p14:creationId xmlns:p14="http://schemas.microsoft.com/office/powerpoint/2010/main" val="4041719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4A6E44-45C8-4813-B5D6-E90943AC1D67}"/>
              </a:ext>
            </a:extLst>
          </p:cNvPr>
          <p:cNvSpPr>
            <a:spLocks noGrp="1"/>
          </p:cNvSpPr>
          <p:nvPr>
            <p:ph type="title"/>
          </p:nvPr>
        </p:nvSpPr>
        <p:spPr>
          <a:xfrm>
            <a:off x="1696720" y="624110"/>
            <a:ext cx="9807891" cy="1280890"/>
          </a:xfrm>
        </p:spPr>
        <p:txBody>
          <a:bodyPr/>
          <a:lstStyle/>
          <a:p>
            <a:r>
              <a:rPr lang="en-US" dirty="0"/>
              <a:t>1.4. Child labour characteristics: economic sector and work status</a:t>
            </a:r>
            <a:endParaRPr lang="ru-RU" dirty="0"/>
          </a:p>
        </p:txBody>
      </p:sp>
      <p:sp>
        <p:nvSpPr>
          <p:cNvPr id="4" name="Объект 3">
            <a:extLst>
              <a:ext uri="{FF2B5EF4-FFF2-40B4-BE49-F238E27FC236}">
                <a16:creationId xmlns:a16="http://schemas.microsoft.com/office/drawing/2014/main" id="{9547A902-16FE-4141-A16D-1C9365AA9C45}"/>
              </a:ext>
            </a:extLst>
          </p:cNvPr>
          <p:cNvSpPr>
            <a:spLocks noGrp="1"/>
          </p:cNvSpPr>
          <p:nvPr>
            <p:ph sz="half" idx="2"/>
          </p:nvPr>
        </p:nvSpPr>
        <p:spPr>
          <a:xfrm>
            <a:off x="1391921" y="1905000"/>
            <a:ext cx="4531360" cy="3855720"/>
          </a:xfrm>
        </p:spPr>
        <p:txBody>
          <a:bodyPr>
            <a:normAutofit/>
          </a:bodyPr>
          <a:lstStyle/>
          <a:p>
            <a:pPr marL="0" indent="0" algn="just">
              <a:buNone/>
            </a:pPr>
            <a:r>
              <a:rPr lang="en-US" dirty="0"/>
              <a:t>Agriculture is the most important sector for child labour by a considerable margin, accounting for 71 per cent of all those in child labour and for 108 million children in absolute terms. Child labour in agriculture relates primarily to subsistence and commercial farming and livestock herding, but the agricultural sector also extends to fishing, forestry, and aquaculture. Most of children’s  agricultural work is unpaid and takes place within the family unit. </a:t>
            </a:r>
            <a:endParaRPr lang="ru-RU" dirty="0"/>
          </a:p>
          <a:p>
            <a:pPr algn="just"/>
            <a:endParaRPr lang="ru-RU" dirty="0"/>
          </a:p>
        </p:txBody>
      </p:sp>
      <p:pic>
        <p:nvPicPr>
          <p:cNvPr id="7" name="Объект 6">
            <a:extLst>
              <a:ext uri="{FF2B5EF4-FFF2-40B4-BE49-F238E27FC236}">
                <a16:creationId xmlns:a16="http://schemas.microsoft.com/office/drawing/2014/main" id="{2C1134C9-9BAD-4A1E-8863-19481C5AEEBC}"/>
              </a:ext>
            </a:extLst>
          </p:cNvPr>
          <p:cNvPicPr>
            <a:picLocks noGrp="1" noChangeAspect="1"/>
          </p:cNvPicPr>
          <p:nvPr>
            <p:ph sz="quarter" idx="4"/>
          </p:nvPr>
        </p:nvPicPr>
        <p:blipFill>
          <a:blip r:embed="rId2"/>
          <a:stretch>
            <a:fillRect/>
          </a:stretch>
        </p:blipFill>
        <p:spPr>
          <a:xfrm>
            <a:off x="6095999" y="2000790"/>
            <a:ext cx="5598161" cy="3963130"/>
          </a:xfrm>
          <a:prstGeom prst="rect">
            <a:avLst/>
          </a:prstGeom>
        </p:spPr>
      </p:pic>
    </p:spTree>
    <p:extLst>
      <p:ext uri="{BB962C8B-B14F-4D97-AF65-F5344CB8AC3E}">
        <p14:creationId xmlns:p14="http://schemas.microsoft.com/office/powerpoint/2010/main" val="406759453"/>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1166</TotalTime>
  <Words>1505</Words>
  <Application>Microsoft Office PowerPoint</Application>
  <PresentationFormat>Широкоэкранный</PresentationFormat>
  <Paragraphs>74</Paragraphs>
  <Slides>15</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Calibri</vt:lpstr>
      <vt:lpstr>Century Gothic</vt:lpstr>
      <vt:lpstr>Wingdings 3</vt:lpstr>
      <vt:lpstr>Легкий дым</vt:lpstr>
      <vt:lpstr>Global estimates of Child Labour: results &amp; trends  (2012 - 2016)</vt:lpstr>
      <vt:lpstr>Introduction</vt:lpstr>
      <vt:lpstr>Data sources and methodology</vt:lpstr>
      <vt:lpstr>Презентация PowerPoint</vt:lpstr>
      <vt:lpstr>1.2. The regional picture</vt:lpstr>
      <vt:lpstr>Презентация PowerPoint</vt:lpstr>
      <vt:lpstr>1.3.Child labour and national income</vt:lpstr>
      <vt:lpstr>1.3.Child labour and national income</vt:lpstr>
      <vt:lpstr>1.4. Child labour characteristics: economic sector and work status</vt:lpstr>
      <vt:lpstr>1.4. Child labour characteristics: economic sector and work status</vt:lpstr>
      <vt:lpstr>1.5 Age profile</vt:lpstr>
      <vt:lpstr>1.6 Gender profile </vt:lpstr>
      <vt:lpstr>1.7 Involvement in household chores</vt:lpstr>
      <vt:lpstr>1.8 Child labour and education</vt:lpstr>
      <vt:lpstr>2. Road forward to 2025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Raushan</dc:creator>
  <cp:lastModifiedBy>Raushan</cp:lastModifiedBy>
  <cp:revision>50</cp:revision>
  <dcterms:created xsi:type="dcterms:W3CDTF">2020-04-13T13:27:13Z</dcterms:created>
  <dcterms:modified xsi:type="dcterms:W3CDTF">2020-04-14T08:55:31Z</dcterms:modified>
</cp:coreProperties>
</file>