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9" r:id="rId3"/>
    <p:sldId id="261" r:id="rId4"/>
    <p:sldId id="263" r:id="rId5"/>
    <p:sldId id="258" r:id="rId6"/>
    <p:sldId id="262" r:id="rId7"/>
    <p:sldId id="260" r:id="rId8"/>
    <p:sldId id="264" r:id="rId9"/>
    <p:sldId id="265"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28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12FFCD-1EEB-2C40-94EE-59421393BC3B}" type="datetimeFigureOut">
              <a:rPr lang="en-US" smtClean="0"/>
              <a:t>2/27/17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B4BDF1-0536-8F4D-9B25-7DCE7BE7A204}" type="slidenum">
              <a:rPr lang="en-US" smtClean="0"/>
              <a:t>‹#›</a:t>
            </a:fld>
            <a:endParaRPr lang="en-US"/>
          </a:p>
        </p:txBody>
      </p:sp>
    </p:spTree>
    <p:extLst>
      <p:ext uri="{BB962C8B-B14F-4D97-AF65-F5344CB8AC3E}">
        <p14:creationId xmlns:p14="http://schemas.microsoft.com/office/powerpoint/2010/main" val="10258804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Quote Shaw p</a:t>
            </a:r>
            <a:r>
              <a:rPr lang="en-US" baseline="0" dirty="0" smtClean="0"/>
              <a:t>. 480 (4) re: definition of self-determination (problem of defining a “people” and how much the concept applies to non-colonial situations)</a:t>
            </a:r>
            <a:endParaRPr lang="en-US" dirty="0"/>
          </a:p>
        </p:txBody>
      </p:sp>
      <p:sp>
        <p:nvSpPr>
          <p:cNvPr id="4" name="Slide Number Placeholder 3"/>
          <p:cNvSpPr>
            <a:spLocks noGrp="1"/>
          </p:cNvSpPr>
          <p:nvPr>
            <p:ph type="sldNum" sz="quarter" idx="10"/>
          </p:nvPr>
        </p:nvSpPr>
        <p:spPr/>
        <p:txBody>
          <a:bodyPr/>
          <a:lstStyle/>
          <a:p>
            <a:fld id="{EFB4BDF1-0536-8F4D-9B25-7DCE7BE7A204}" type="slidenum">
              <a:rPr lang="en-US" smtClean="0"/>
              <a:t>8</a:t>
            </a:fld>
            <a:endParaRPr lang="en-US"/>
          </a:p>
        </p:txBody>
      </p:sp>
    </p:spTree>
    <p:extLst>
      <p:ext uri="{BB962C8B-B14F-4D97-AF65-F5344CB8AC3E}">
        <p14:creationId xmlns:p14="http://schemas.microsoft.com/office/powerpoint/2010/main" val="3340729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C6F8268-C614-2D42-991A-04367203FF09}" type="datetimeFigureOut">
              <a:rPr lang="en-US" smtClean="0"/>
              <a:t>2/27/17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DC8ADD0-C234-C142-AB84-9BD4F58CFDBC}"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F8268-C614-2D42-991A-04367203FF09}" type="datetimeFigureOut">
              <a:rPr lang="en-US" smtClean="0"/>
              <a:t>2/27/17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8ADD0-C234-C142-AB84-9BD4F58CFD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6F8268-C614-2D42-991A-04367203FF09}" type="datetimeFigureOut">
              <a:rPr lang="en-US" smtClean="0"/>
              <a:t>2/27/17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8ADD0-C234-C142-AB84-9BD4F58CFD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F8268-C614-2D42-991A-04367203FF09}" type="datetimeFigureOut">
              <a:rPr lang="en-US" smtClean="0"/>
              <a:t>2/27/17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8ADD0-C234-C142-AB84-9BD4F58CFD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C6F8268-C614-2D42-991A-04367203FF09}" type="datetimeFigureOut">
              <a:rPr lang="en-US" smtClean="0"/>
              <a:t>2/27/17</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8ADD0-C234-C142-AB84-9BD4F58CFDBC}"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6F8268-C614-2D42-991A-04367203FF09}" type="datetimeFigureOut">
              <a:rPr lang="en-US" smtClean="0"/>
              <a:t>2/27/17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C8ADD0-C234-C142-AB84-9BD4F58CFDB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6F8268-C614-2D42-991A-04367203FF09}" type="datetimeFigureOut">
              <a:rPr lang="en-US" smtClean="0"/>
              <a:t>2/27/17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C8ADD0-C234-C142-AB84-9BD4F58CFD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6F8268-C614-2D42-991A-04367203FF09}" type="datetimeFigureOut">
              <a:rPr lang="en-US" smtClean="0"/>
              <a:t>2/27/17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C8ADD0-C234-C142-AB84-9BD4F58CFD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C6F8268-C614-2D42-991A-04367203FF09}" type="datetimeFigureOut">
              <a:rPr lang="en-US" smtClean="0"/>
              <a:t>2/27/17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C8ADD0-C234-C142-AB84-9BD4F58CFD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6F8268-C614-2D42-991A-04367203FF09}" type="datetimeFigureOut">
              <a:rPr lang="en-US" smtClean="0"/>
              <a:t>2/27/17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C8ADD0-C234-C142-AB84-9BD4F58CFDBC}"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EC6F8268-C614-2D42-991A-04367203FF09}" type="datetimeFigureOut">
              <a:rPr lang="en-US" smtClean="0"/>
              <a:t>2/27/17</a:t>
            </a:fld>
            <a:endParaRPr lang="en-US"/>
          </a:p>
        </p:txBody>
      </p:sp>
      <p:sp>
        <p:nvSpPr>
          <p:cNvPr id="7" name="Slide Number Placeholder 6"/>
          <p:cNvSpPr>
            <a:spLocks noGrp="1"/>
          </p:cNvSpPr>
          <p:nvPr>
            <p:ph type="sldNum" sz="quarter" idx="12"/>
          </p:nvPr>
        </p:nvSpPr>
        <p:spPr/>
        <p:txBody>
          <a:bodyPr/>
          <a:lstStyle/>
          <a:p>
            <a:fld id="{2DC8ADD0-C234-C142-AB84-9BD4F58CFDBC}"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C6F8268-C614-2D42-991A-04367203FF09}" type="datetimeFigureOut">
              <a:rPr lang="en-US" smtClean="0"/>
              <a:t>2/27/17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DC8ADD0-C234-C142-AB84-9BD4F58CFDBC}"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r>
              <a:rPr lang="en-US" dirty="0" smtClean="0"/>
              <a:t>Legal Issues of Borders</a:t>
            </a:r>
          </a:p>
          <a:p>
            <a:r>
              <a:rPr lang="en-US" dirty="0" smtClean="0"/>
              <a:t>12-02-2017</a:t>
            </a:r>
            <a:endParaRPr lang="en-US" dirty="0"/>
          </a:p>
        </p:txBody>
      </p:sp>
      <p:sp>
        <p:nvSpPr>
          <p:cNvPr id="2" name="Title 1"/>
          <p:cNvSpPr>
            <a:spLocks noGrp="1"/>
          </p:cNvSpPr>
          <p:nvPr>
            <p:ph type="ctrTitle"/>
          </p:nvPr>
        </p:nvSpPr>
        <p:spPr/>
        <p:txBody>
          <a:bodyPr/>
          <a:lstStyle/>
          <a:p>
            <a:r>
              <a:rPr lang="en-US" dirty="0" smtClean="0"/>
              <a:t>Review</a:t>
            </a:r>
            <a:endParaRPr lang="en-US" dirty="0"/>
          </a:p>
        </p:txBody>
      </p:sp>
    </p:spTree>
    <p:extLst>
      <p:ext uri="{BB962C8B-B14F-4D97-AF65-F5344CB8AC3E}">
        <p14:creationId xmlns:p14="http://schemas.microsoft.com/office/powerpoint/2010/main" val="2256933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Problems with the concept: War, Conflict, and (Legal) Resolution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International Court of Justice (ICJ)</a:t>
            </a:r>
          </a:p>
          <a:p>
            <a:pPr lvl="1"/>
            <a:r>
              <a:rPr lang="en-US" dirty="0" smtClean="0"/>
              <a:t>Conventions</a:t>
            </a:r>
          </a:p>
          <a:p>
            <a:pPr lvl="1"/>
            <a:r>
              <a:rPr lang="en-US" dirty="0" smtClean="0"/>
              <a:t>Custom</a:t>
            </a:r>
          </a:p>
          <a:p>
            <a:pPr lvl="1"/>
            <a:r>
              <a:rPr lang="en-US" dirty="0" smtClean="0"/>
              <a:t>General principles of law</a:t>
            </a:r>
          </a:p>
          <a:p>
            <a:pPr lvl="1"/>
            <a:r>
              <a:rPr lang="en-US" dirty="0" smtClean="0"/>
              <a:t>Teachings by highly regarded academics</a:t>
            </a:r>
          </a:p>
          <a:p>
            <a:pPr lvl="1"/>
            <a:r>
              <a:rPr lang="en-US" dirty="0" smtClean="0"/>
              <a:t>Ex </a:t>
            </a:r>
            <a:r>
              <a:rPr lang="en-US" dirty="0" err="1" smtClean="0"/>
              <a:t>aequo</a:t>
            </a:r>
            <a:r>
              <a:rPr lang="en-US" dirty="0" smtClean="0"/>
              <a:t> et bono</a:t>
            </a:r>
          </a:p>
          <a:p>
            <a:endParaRPr lang="en-US" dirty="0" smtClean="0"/>
          </a:p>
          <a:p>
            <a:r>
              <a:rPr lang="en-US" dirty="0" smtClean="0"/>
              <a:t>Permanent Court of Arbitration (PCA)</a:t>
            </a:r>
          </a:p>
          <a:p>
            <a:endParaRPr lang="en-US" dirty="0"/>
          </a:p>
          <a:p>
            <a:r>
              <a:rPr lang="en-US" dirty="0" smtClean="0"/>
              <a:t>Court process versus adjudication: compulsion of parties, scope of review, panel members, sources of law</a:t>
            </a:r>
          </a:p>
          <a:p>
            <a:endParaRPr lang="en-US" dirty="0"/>
          </a:p>
          <a:p>
            <a:r>
              <a:rPr lang="en-US" dirty="0" smtClean="0"/>
              <a:t>Western Sahara as an example</a:t>
            </a:r>
            <a:r>
              <a:rPr lang="is-IS" dirty="0" smtClean="0"/>
              <a:t>…</a:t>
            </a:r>
            <a:endParaRPr lang="en-US" dirty="0"/>
          </a:p>
        </p:txBody>
      </p:sp>
    </p:spTree>
    <p:extLst>
      <p:ext uri="{BB962C8B-B14F-4D97-AF65-F5344CB8AC3E}">
        <p14:creationId xmlns:p14="http://schemas.microsoft.com/office/powerpoint/2010/main" val="1305326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so far</a:t>
            </a:r>
            <a:endParaRPr lang="en-US" dirty="0"/>
          </a:p>
        </p:txBody>
      </p:sp>
      <p:sp>
        <p:nvSpPr>
          <p:cNvPr id="3" name="Content Placeholder 2"/>
          <p:cNvSpPr>
            <a:spLocks noGrp="1"/>
          </p:cNvSpPr>
          <p:nvPr>
            <p:ph idx="1"/>
          </p:nvPr>
        </p:nvSpPr>
        <p:spPr/>
        <p:txBody>
          <a:bodyPr/>
          <a:lstStyle/>
          <a:p>
            <a:r>
              <a:rPr lang="en-US" dirty="0" smtClean="0"/>
              <a:t>‘Border’ as a concept – what is a border?</a:t>
            </a:r>
          </a:p>
          <a:p>
            <a:endParaRPr lang="en-US" dirty="0" smtClean="0"/>
          </a:p>
          <a:p>
            <a:r>
              <a:rPr lang="en-US" dirty="0" smtClean="0"/>
              <a:t>Where does this concept come from (historically, politically)?</a:t>
            </a:r>
          </a:p>
          <a:p>
            <a:endParaRPr lang="en-US" dirty="0"/>
          </a:p>
          <a:p>
            <a:r>
              <a:rPr lang="en-US" dirty="0" smtClean="0"/>
              <a:t>How did this concept come to dominate the world’s geo-political organization?</a:t>
            </a:r>
          </a:p>
          <a:p>
            <a:endParaRPr lang="en-US" dirty="0"/>
          </a:p>
          <a:p>
            <a:r>
              <a:rPr lang="en-US" dirty="0" smtClean="0"/>
              <a:t>What problems exist with the border regime and how are they resolved?</a:t>
            </a:r>
          </a:p>
        </p:txBody>
      </p:sp>
    </p:spTree>
    <p:extLst>
      <p:ext uri="{BB962C8B-B14F-4D97-AF65-F5344CB8AC3E}">
        <p14:creationId xmlns:p14="http://schemas.microsoft.com/office/powerpoint/2010/main" val="4215886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Border as a concept</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“A border is a real or artificial line that separates geographic areas.” (National Geographic)</a:t>
            </a:r>
          </a:p>
          <a:p>
            <a:pPr marL="114300" indent="0">
              <a:buNone/>
            </a:pPr>
            <a:endParaRPr lang="en-US" dirty="0"/>
          </a:p>
          <a:p>
            <a:endParaRPr lang="en-US" dirty="0"/>
          </a:p>
          <a:p>
            <a:r>
              <a:rPr lang="en-US" dirty="0" smtClean="0"/>
              <a:t>“Contemporary frontiers are not simply lines on maps, the unproblematic givens of political life, where one jurisdiction or political authority ends and another begins; they are central to understanding political life.” (Anderson)</a:t>
            </a:r>
          </a:p>
          <a:p>
            <a:endParaRPr lang="en-US" dirty="0"/>
          </a:p>
          <a:p>
            <a:r>
              <a:rPr lang="en-US" dirty="0" smtClean="0"/>
              <a:t>“National borders are political constructs, imagined projections of territorial power.” (Baud)</a:t>
            </a:r>
            <a:endParaRPr lang="en-US" dirty="0"/>
          </a:p>
        </p:txBody>
      </p:sp>
    </p:spTree>
    <p:extLst>
      <p:ext uri="{BB962C8B-B14F-4D97-AF65-F5344CB8AC3E}">
        <p14:creationId xmlns:p14="http://schemas.microsoft.com/office/powerpoint/2010/main" val="267860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Border as a concept</a:t>
            </a:r>
            <a:endParaRPr lang="en-US" dirty="0"/>
          </a:p>
        </p:txBody>
      </p:sp>
      <p:sp>
        <p:nvSpPr>
          <p:cNvPr id="3" name="Content Placeholder 2"/>
          <p:cNvSpPr>
            <a:spLocks noGrp="1"/>
          </p:cNvSpPr>
          <p:nvPr>
            <p:ph idx="1"/>
          </p:nvPr>
        </p:nvSpPr>
        <p:spPr/>
        <p:txBody>
          <a:bodyPr/>
          <a:lstStyle/>
          <a:p>
            <a:r>
              <a:rPr lang="en-US" dirty="0" smtClean="0"/>
              <a:t>Legal aspects: treaty and other agreements</a:t>
            </a:r>
          </a:p>
          <a:p>
            <a:endParaRPr lang="en-US" dirty="0"/>
          </a:p>
          <a:p>
            <a:r>
              <a:rPr lang="en-US" dirty="0" smtClean="0"/>
              <a:t>Political aspects: de facto control versus de jure control, neighbor power struggles</a:t>
            </a:r>
          </a:p>
          <a:p>
            <a:endParaRPr lang="en-US" dirty="0"/>
          </a:p>
          <a:p>
            <a:r>
              <a:rPr lang="en-US" dirty="0" smtClean="0"/>
              <a:t>Sociological aspects: border versus borderland. Separating versus unifying.</a:t>
            </a:r>
            <a:endParaRPr lang="en-US" dirty="0"/>
          </a:p>
        </p:txBody>
      </p:sp>
    </p:spTree>
    <p:extLst>
      <p:ext uri="{BB962C8B-B14F-4D97-AF65-F5344CB8AC3E}">
        <p14:creationId xmlns:p14="http://schemas.microsoft.com/office/powerpoint/2010/main" val="3921221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did Borders come from? 17</a:t>
            </a:r>
            <a:r>
              <a:rPr lang="en-US" baseline="30000" dirty="0" smtClean="0"/>
              <a:t>th</a:t>
            </a:r>
            <a:r>
              <a:rPr lang="en-US" dirty="0" smtClean="0"/>
              <a:t> </a:t>
            </a:r>
            <a:r>
              <a:rPr lang="en-US" dirty="0" smtClean="0"/>
              <a:t>and 18</a:t>
            </a:r>
            <a:r>
              <a:rPr lang="en-US" baseline="30000" dirty="0" smtClean="0"/>
              <a:t>th</a:t>
            </a:r>
            <a:r>
              <a:rPr lang="en-US" dirty="0" smtClean="0"/>
              <a:t> Century Europe</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t>“Jurisdictions overlapped, and nations often possessed enclaves, bits of land surrounded by territory belonging to another power. The appearance of the border as a continuous line on a small-scale 17</a:t>
            </a:r>
            <a:r>
              <a:rPr lang="en-US" baseline="30000" dirty="0" smtClean="0"/>
              <a:t>th</a:t>
            </a:r>
            <a:r>
              <a:rPr lang="en-US" dirty="0" smtClean="0"/>
              <a:t> century map simplified a complex situation. Far from being at all regular or consistent, in many areas the boundary had no clearly defined shape on the ground.” </a:t>
            </a:r>
          </a:p>
          <a:p>
            <a:pPr algn="just"/>
            <a:endParaRPr lang="en-US" dirty="0" smtClean="0"/>
          </a:p>
          <a:p>
            <a:pPr marL="400050" lvl="1" indent="0">
              <a:buNone/>
            </a:pPr>
            <a:r>
              <a:rPr lang="en-US" dirty="0" smtClean="0"/>
              <a:t>– Josef </a:t>
            </a:r>
            <a:r>
              <a:rPr lang="en-US" dirty="0" err="1" smtClean="0"/>
              <a:t>Konvits</a:t>
            </a:r>
            <a:r>
              <a:rPr lang="en-US" dirty="0" smtClean="0"/>
              <a:t>, </a:t>
            </a:r>
            <a:r>
              <a:rPr lang="en-US" i="1" dirty="0" smtClean="0"/>
              <a:t>Cartography in France,</a:t>
            </a:r>
            <a:r>
              <a:rPr lang="en-US" dirty="0" smtClean="0"/>
              <a:t> describing Europe pre-1789 (p. 32)</a:t>
            </a:r>
            <a:endParaRPr lang="en-US" dirty="0"/>
          </a:p>
        </p:txBody>
      </p:sp>
    </p:spTree>
    <p:extLst>
      <p:ext uri="{BB962C8B-B14F-4D97-AF65-F5344CB8AC3E}">
        <p14:creationId xmlns:p14="http://schemas.microsoft.com/office/powerpoint/2010/main" val="1092359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did Borders come from?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Unique historical circumstances in Europe: the concept of God and sovereignty, the 100 year’s war, etc.</a:t>
            </a:r>
          </a:p>
          <a:p>
            <a:pPr marL="114300" indent="0">
              <a:buNone/>
            </a:pPr>
            <a:endParaRPr lang="en-US" dirty="0" smtClean="0"/>
          </a:p>
          <a:p>
            <a:r>
              <a:rPr lang="en-US" dirty="0" smtClean="0"/>
              <a:t>Peace of Westphalia (1684)</a:t>
            </a:r>
          </a:p>
          <a:p>
            <a:pPr lvl="1"/>
            <a:r>
              <a:rPr lang="en-US" dirty="0" smtClean="0"/>
              <a:t>Foundation of the current nation-state concept;</a:t>
            </a:r>
          </a:p>
          <a:p>
            <a:pPr lvl="1"/>
            <a:r>
              <a:rPr lang="en-US" dirty="0" smtClean="0"/>
              <a:t>Sovereignty under a single power; ‘trading’ land back and forth to maintain ‘balance’</a:t>
            </a:r>
            <a:endParaRPr lang="en-US" dirty="0"/>
          </a:p>
          <a:p>
            <a:endParaRPr lang="en-US" dirty="0" smtClean="0"/>
          </a:p>
          <a:p>
            <a:r>
              <a:rPr lang="en-US" dirty="0" smtClean="0"/>
              <a:t>The French Example (1200’s to present)</a:t>
            </a:r>
          </a:p>
          <a:p>
            <a:pPr lvl="1"/>
            <a:r>
              <a:rPr lang="en-US" dirty="0" smtClean="0"/>
              <a:t>1244: bans allegiance to both French King and Holy Roman Emperor</a:t>
            </a:r>
          </a:p>
          <a:p>
            <a:pPr lvl="1"/>
            <a:r>
              <a:rPr lang="en-US" dirty="0" smtClean="0"/>
              <a:t>1500’s: border as a “fiscal tool” (tariffs, etc.)</a:t>
            </a:r>
          </a:p>
          <a:p>
            <a:pPr lvl="1"/>
            <a:r>
              <a:rPr lang="en-US" dirty="0" smtClean="0"/>
              <a:t>1789: Revolution and the abolition of privileges</a:t>
            </a:r>
          </a:p>
          <a:p>
            <a:pPr lvl="1"/>
            <a:r>
              <a:rPr lang="en-US" dirty="0" smtClean="0"/>
              <a:t>The “hexagon” as a pre-ordained and logical shape</a:t>
            </a:r>
          </a:p>
          <a:p>
            <a:endParaRPr lang="en-US" dirty="0"/>
          </a:p>
        </p:txBody>
      </p:sp>
    </p:spTree>
    <p:extLst>
      <p:ext uri="{BB962C8B-B14F-4D97-AF65-F5344CB8AC3E}">
        <p14:creationId xmlns:p14="http://schemas.microsoft.com/office/powerpoint/2010/main" val="3904674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borders as a concept</a:t>
            </a:r>
            <a:endParaRPr lang="en-US" dirty="0"/>
          </a:p>
        </p:txBody>
      </p:sp>
      <p:sp>
        <p:nvSpPr>
          <p:cNvPr id="3" name="Content Placeholder 2"/>
          <p:cNvSpPr>
            <a:spLocks noGrp="1"/>
          </p:cNvSpPr>
          <p:nvPr>
            <p:ph idx="1"/>
          </p:nvPr>
        </p:nvSpPr>
        <p:spPr>
          <a:xfrm>
            <a:off x="457200" y="1752600"/>
            <a:ext cx="8229600" cy="4789384"/>
          </a:xfrm>
        </p:spPr>
        <p:txBody>
          <a:bodyPr>
            <a:normAutofit fontScale="77500" lnSpcReduction="20000"/>
          </a:bodyPr>
          <a:lstStyle/>
          <a:p>
            <a:r>
              <a:rPr lang="en-US" dirty="0" smtClean="0"/>
              <a:t>Brunet-</a:t>
            </a:r>
            <a:r>
              <a:rPr lang="en-US" dirty="0" err="1" smtClean="0"/>
              <a:t>Jailly</a:t>
            </a:r>
            <a:endParaRPr lang="en-US" dirty="0" smtClean="0"/>
          </a:p>
          <a:p>
            <a:pPr lvl="1"/>
            <a:r>
              <a:rPr lang="en-US" dirty="0" smtClean="0"/>
              <a:t>“Early” scholarship of borders via typology: natural, man-made, etc.</a:t>
            </a:r>
          </a:p>
          <a:p>
            <a:pPr lvl="1"/>
            <a:endParaRPr lang="en-US" dirty="0" smtClean="0"/>
          </a:p>
          <a:p>
            <a:pPr lvl="1"/>
            <a:r>
              <a:rPr lang="en-US" dirty="0" smtClean="0"/>
              <a:t>20</a:t>
            </a:r>
            <a:r>
              <a:rPr lang="en-US" baseline="30000" dirty="0" smtClean="0"/>
              <a:t>th</a:t>
            </a:r>
            <a:r>
              <a:rPr lang="en-US" dirty="0" smtClean="0"/>
              <a:t> century: borders viewed with a functional lens </a:t>
            </a:r>
            <a:r>
              <a:rPr lang="is-IS" dirty="0" smtClean="0"/>
              <a:t>… </a:t>
            </a:r>
            <a:r>
              <a:rPr lang="en-US" dirty="0" smtClean="0"/>
              <a:t>good or bad at meeting specific goals (economic equilibrium, peace, etc.)</a:t>
            </a:r>
          </a:p>
          <a:p>
            <a:pPr lvl="1"/>
            <a:endParaRPr lang="en-US" dirty="0" smtClean="0"/>
          </a:p>
          <a:p>
            <a:pPr lvl="1"/>
            <a:r>
              <a:rPr lang="en-US" dirty="0" smtClean="0"/>
              <a:t>“Modern” scholarship: deconstruction of the border </a:t>
            </a:r>
            <a:r>
              <a:rPr lang="is-IS" dirty="0" smtClean="0"/>
              <a:t>… exploration of </a:t>
            </a:r>
            <a:r>
              <a:rPr lang="en-US" dirty="0" smtClean="0"/>
              <a:t>what it means to different government agencies; relationship between border and nation</a:t>
            </a:r>
          </a:p>
          <a:p>
            <a:pPr lvl="1"/>
            <a:endParaRPr lang="en-US" dirty="0" smtClean="0"/>
          </a:p>
          <a:p>
            <a:pPr lvl="2"/>
            <a:r>
              <a:rPr lang="en-US" dirty="0"/>
              <a:t>Baud: deconstructing the </a:t>
            </a:r>
            <a:r>
              <a:rPr lang="en-US" dirty="0" smtClean="0"/>
              <a:t>border </a:t>
            </a:r>
            <a:r>
              <a:rPr lang="en-US" dirty="0"/>
              <a:t>in terms of space, time, economic activity (type of), ethnicity/</a:t>
            </a:r>
            <a:r>
              <a:rPr lang="en-US" dirty="0" smtClean="0"/>
              <a:t>culture</a:t>
            </a:r>
          </a:p>
          <a:p>
            <a:pPr lvl="2"/>
            <a:endParaRPr lang="en-US" dirty="0"/>
          </a:p>
          <a:p>
            <a:pPr lvl="2"/>
            <a:r>
              <a:rPr lang="en-US" dirty="0" err="1" smtClean="0"/>
              <a:t>Megoran</a:t>
            </a:r>
            <a:r>
              <a:rPr lang="en-US" dirty="0" smtClean="0"/>
              <a:t>: Uzbekistan’s border in terms of economic (in)efficiency versus </a:t>
            </a:r>
            <a:r>
              <a:rPr lang="en-US" dirty="0" err="1" smtClean="0"/>
              <a:t>performative</a:t>
            </a:r>
            <a:r>
              <a:rPr lang="en-US" dirty="0" smtClean="0"/>
              <a:t> value</a:t>
            </a:r>
          </a:p>
          <a:p>
            <a:pPr lvl="1"/>
            <a:endParaRPr lang="en-US" dirty="0" smtClean="0"/>
          </a:p>
          <a:p>
            <a:r>
              <a:rPr lang="en-US" dirty="0" smtClean="0"/>
              <a:t>“What is clear is that the literature suggests that the unifying, symbolic, dividing, and exclusionary role of a border as a founding principle of a sovereign state is currently under pressure.” (Brunet-</a:t>
            </a:r>
            <a:r>
              <a:rPr lang="en-US" dirty="0" err="1" smtClean="0"/>
              <a:t>Jailly</a:t>
            </a:r>
            <a:r>
              <a:rPr lang="en-US" dirty="0" smtClean="0"/>
              <a:t>)</a:t>
            </a:r>
          </a:p>
        </p:txBody>
      </p:sp>
    </p:spTree>
    <p:extLst>
      <p:ext uri="{BB962C8B-B14F-4D97-AF65-F5344CB8AC3E}">
        <p14:creationId xmlns:p14="http://schemas.microsoft.com/office/powerpoint/2010/main" val="1194969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did this concept come to dominate the world?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Colonialism</a:t>
            </a:r>
          </a:p>
          <a:p>
            <a:endParaRPr lang="en-US" dirty="0"/>
          </a:p>
          <a:p>
            <a:r>
              <a:rPr lang="en-US" dirty="0" smtClean="0"/>
              <a:t>Decolonization </a:t>
            </a:r>
            <a:r>
              <a:rPr lang="en-US" dirty="0" smtClean="0">
                <a:sym typeface="Wingdings"/>
              </a:rPr>
              <a:t> </a:t>
            </a:r>
            <a:r>
              <a:rPr lang="en-US" dirty="0" err="1" smtClean="0">
                <a:sym typeface="Wingdings"/>
              </a:rPr>
              <a:t>uti</a:t>
            </a:r>
            <a:r>
              <a:rPr lang="en-US" dirty="0" smtClean="0">
                <a:sym typeface="Wingdings"/>
              </a:rPr>
              <a:t> </a:t>
            </a:r>
            <a:r>
              <a:rPr lang="en-US" dirty="0" err="1" smtClean="0">
                <a:sym typeface="Wingdings"/>
              </a:rPr>
              <a:t>possidetus</a:t>
            </a:r>
            <a:r>
              <a:rPr lang="en-US" dirty="0">
                <a:sym typeface="Wingdings"/>
              </a:rPr>
              <a:t> </a:t>
            </a:r>
            <a:r>
              <a:rPr lang="en-US" dirty="0" smtClean="0">
                <a:sym typeface="Wingdings"/>
              </a:rPr>
              <a:t>and territorial integrity versus self-determination</a:t>
            </a:r>
          </a:p>
          <a:p>
            <a:endParaRPr lang="en-US" dirty="0" smtClean="0">
              <a:sym typeface="Wingdings"/>
            </a:endParaRPr>
          </a:p>
          <a:p>
            <a:pPr lvl="1"/>
            <a:r>
              <a:rPr lang="en-US" dirty="0" smtClean="0">
                <a:sym typeface="Wingdings"/>
              </a:rPr>
              <a:t>“[</a:t>
            </a:r>
            <a:r>
              <a:rPr lang="en-US" dirty="0" err="1" smtClean="0">
                <a:sym typeface="Wingdings"/>
              </a:rPr>
              <a:t>Uti</a:t>
            </a:r>
            <a:r>
              <a:rPr lang="en-US" dirty="0" smtClean="0">
                <a:sym typeface="Wingdings"/>
              </a:rPr>
              <a:t> </a:t>
            </a:r>
            <a:r>
              <a:rPr lang="en-US" dirty="0" err="1" smtClean="0">
                <a:sym typeface="Wingdings"/>
              </a:rPr>
              <a:t>possidetus</a:t>
            </a:r>
            <a:r>
              <a:rPr lang="en-US" dirty="0" smtClean="0">
                <a:sym typeface="Wingdings"/>
              </a:rPr>
              <a:t>] emerged in Latin America as a concept of reinforcing the control of the local authorities as against claimants on the basis of constructive or fictional, rather than actual, possession. It involved a change in orientation from effective occupation of areas to sanctification of the colonial administrative line.” (Shaw)</a:t>
            </a:r>
          </a:p>
          <a:p>
            <a:pPr lvl="1"/>
            <a:endParaRPr lang="en-US" dirty="0">
              <a:sym typeface="Wingdings"/>
            </a:endParaRPr>
          </a:p>
          <a:p>
            <a:pPr lvl="1"/>
            <a:r>
              <a:rPr lang="en-US" dirty="0" smtClean="0">
                <a:sym typeface="Wingdings"/>
              </a:rPr>
              <a:t>UN expands the application to Africa and post-Soviet states (e.g. Yugoslavia)</a:t>
            </a:r>
          </a:p>
          <a:p>
            <a:pPr lvl="1"/>
            <a:endParaRPr lang="en-US" dirty="0">
              <a:sym typeface="Wingdings"/>
            </a:endParaRPr>
          </a:p>
          <a:p>
            <a:pPr lvl="1"/>
            <a:r>
              <a:rPr lang="en-US" dirty="0" smtClean="0">
                <a:sym typeface="Wingdings"/>
              </a:rPr>
              <a:t>“Most modern boundaries were conceived of in state capitals where they were negotiated in the corridors of power and made final on drawing boards. Their creation can often be pinpointed in time.” (Baud)</a:t>
            </a:r>
          </a:p>
          <a:p>
            <a:pPr lvl="1"/>
            <a:endParaRPr lang="en-US" dirty="0">
              <a:sym typeface="Wingdings"/>
            </a:endParaRPr>
          </a:p>
          <a:p>
            <a:r>
              <a:rPr lang="en-US" dirty="0" smtClean="0">
                <a:sym typeface="Wingdings"/>
              </a:rPr>
              <a:t>What other concepts were available? Non-territorial political organization: tributary states, extra-national organizations (EU, EEU, etc.)</a:t>
            </a:r>
            <a:endParaRPr lang="en-US" dirty="0" smtClean="0"/>
          </a:p>
        </p:txBody>
      </p:sp>
    </p:spTree>
    <p:extLst>
      <p:ext uri="{BB962C8B-B14F-4D97-AF65-F5344CB8AC3E}">
        <p14:creationId xmlns:p14="http://schemas.microsoft.com/office/powerpoint/2010/main" val="2994047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Problems with Applying ‘Border’ in the real world</a:t>
            </a:r>
            <a:endParaRPr lang="en-US" dirty="0"/>
          </a:p>
        </p:txBody>
      </p:sp>
      <p:sp>
        <p:nvSpPr>
          <p:cNvPr id="3" name="Content Placeholder 2"/>
          <p:cNvSpPr>
            <a:spLocks noGrp="1"/>
          </p:cNvSpPr>
          <p:nvPr>
            <p:ph idx="1"/>
          </p:nvPr>
        </p:nvSpPr>
        <p:spPr/>
        <p:txBody>
          <a:bodyPr/>
          <a:lstStyle/>
          <a:p>
            <a:r>
              <a:rPr lang="en-US" dirty="0" smtClean="0"/>
              <a:t>Economic inefficiency (</a:t>
            </a:r>
            <a:r>
              <a:rPr lang="en-US" dirty="0" err="1" smtClean="0"/>
              <a:t>Megoran</a:t>
            </a:r>
            <a:r>
              <a:rPr lang="en-US" dirty="0" smtClean="0"/>
              <a:t> et. al.)</a:t>
            </a:r>
          </a:p>
          <a:p>
            <a:endParaRPr lang="en-US" dirty="0" smtClean="0"/>
          </a:p>
          <a:p>
            <a:r>
              <a:rPr lang="en-US" dirty="0" smtClean="0"/>
              <a:t>Inaccuracy in relation to life experienced by borderland populations (Baud)</a:t>
            </a:r>
          </a:p>
          <a:p>
            <a:endParaRPr lang="en-US" dirty="0"/>
          </a:p>
          <a:p>
            <a:r>
              <a:rPr lang="en-US" dirty="0" smtClean="0"/>
              <a:t>Perhaps not necessary for (modern) sovereignty (Brunet-</a:t>
            </a:r>
            <a:r>
              <a:rPr lang="en-US" dirty="0" err="1" smtClean="0"/>
              <a:t>Jailly</a:t>
            </a:r>
            <a:r>
              <a:rPr lang="en-US" dirty="0" smtClean="0"/>
              <a:t>)</a:t>
            </a:r>
          </a:p>
          <a:p>
            <a:endParaRPr lang="en-US" dirty="0"/>
          </a:p>
          <a:p>
            <a:r>
              <a:rPr lang="en-US" dirty="0" smtClean="0"/>
              <a:t>War and conflict!</a:t>
            </a:r>
            <a:endParaRPr lang="en-US" dirty="0"/>
          </a:p>
        </p:txBody>
      </p:sp>
    </p:spTree>
    <p:extLst>
      <p:ext uri="{BB962C8B-B14F-4D97-AF65-F5344CB8AC3E}">
        <p14:creationId xmlns:p14="http://schemas.microsoft.com/office/powerpoint/2010/main" val="7914925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1154</TotalTime>
  <Words>866</Words>
  <Application>Microsoft Macintosh PowerPoint</Application>
  <PresentationFormat>On-screen Show (4:3)</PresentationFormat>
  <Paragraphs>89</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Apothecary</vt:lpstr>
      <vt:lpstr>Review</vt:lpstr>
      <vt:lpstr>Class so far</vt:lpstr>
      <vt:lpstr>Border as a concept</vt:lpstr>
      <vt:lpstr>Border as a concept</vt:lpstr>
      <vt:lpstr>Where did Borders come from? 17th and 18th Century Europe</vt:lpstr>
      <vt:lpstr>Where did Borders come from?</vt:lpstr>
      <vt:lpstr>Back to borders as a concept</vt:lpstr>
      <vt:lpstr>How did this concept come to dominate the world?</vt:lpstr>
      <vt:lpstr>Problems with Applying ‘Border’ in the real world</vt:lpstr>
      <vt:lpstr>Problems with the concept: War, Conflict, and (Legal) Resolution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Meghan McCormack</dc:creator>
  <cp:lastModifiedBy>Meghan McCormack</cp:lastModifiedBy>
  <cp:revision>8</cp:revision>
  <dcterms:created xsi:type="dcterms:W3CDTF">2017-02-27T09:53:47Z</dcterms:created>
  <dcterms:modified xsi:type="dcterms:W3CDTF">2017-02-28T05:08:30Z</dcterms:modified>
</cp:coreProperties>
</file>