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20" autoAdjust="0"/>
  </p:normalViewPr>
  <p:slideViewPr>
    <p:cSldViewPr>
      <p:cViewPr varScale="1">
        <p:scale>
          <a:sx n="108" d="100"/>
          <a:sy n="108" d="100"/>
        </p:scale>
        <p:origin x="-10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F:\Export%20and%20Import%20saldo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Лист1!$A$3</c:f>
              <c:strCache>
                <c:ptCount val="1"/>
                <c:pt idx="0">
                  <c:v>Export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Лист1!$B$2:$J$2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Лист1!$B$3:$J$3</c:f>
              <c:numCache>
                <c:formatCode>General</c:formatCode>
                <c:ptCount val="9"/>
                <c:pt idx="0">
                  <c:v>721.1</c:v>
                </c:pt>
                <c:pt idx="1">
                  <c:v>674</c:v>
                </c:pt>
                <c:pt idx="2">
                  <c:v>796</c:v>
                </c:pt>
                <c:pt idx="3">
                  <c:v>1135</c:v>
                </c:pt>
                <c:pt idx="4">
                  <c:v>1855.6</c:v>
                </c:pt>
                <c:pt idx="5">
                  <c:v>1673</c:v>
                </c:pt>
                <c:pt idx="6">
                  <c:v>1755.9</c:v>
                </c:pt>
                <c:pt idx="7">
                  <c:v>2242.1999999999998</c:v>
                </c:pt>
                <c:pt idx="8">
                  <c:v>1893.8</c:v>
                </c:pt>
              </c:numCache>
            </c:numRef>
          </c:val>
        </c:ser>
        <c:ser>
          <c:idx val="1"/>
          <c:order val="1"/>
          <c:tx>
            <c:strRef>
              <c:f>Лист1!$A$4</c:f>
              <c:strCache>
                <c:ptCount val="1"/>
                <c:pt idx="0">
                  <c:v>Import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Лист1!$B$2:$J$2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Лист1!$B$4:$J$4</c:f>
              <c:numCache>
                <c:formatCode>General</c:formatCode>
                <c:ptCount val="9"/>
                <c:pt idx="0">
                  <c:v>946.8</c:v>
                </c:pt>
                <c:pt idx="1">
                  <c:v>1188.7</c:v>
                </c:pt>
                <c:pt idx="2">
                  <c:v>1931.2</c:v>
                </c:pt>
                <c:pt idx="3">
                  <c:v>2793.5</c:v>
                </c:pt>
                <c:pt idx="4">
                  <c:v>4072.4</c:v>
                </c:pt>
                <c:pt idx="5">
                  <c:v>3040.2</c:v>
                </c:pt>
                <c:pt idx="6">
                  <c:v>3222.8</c:v>
                </c:pt>
                <c:pt idx="7">
                  <c:v>4261.2</c:v>
                </c:pt>
                <c:pt idx="8">
                  <c:v>5373.9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8044032"/>
        <c:axId val="148389888"/>
      </c:barChart>
      <c:lineChart>
        <c:grouping val="standard"/>
        <c:varyColors val="0"/>
        <c:ser>
          <c:idx val="2"/>
          <c:order val="2"/>
          <c:tx>
            <c:strRef>
              <c:f>Лист1!$A$5</c:f>
              <c:strCache>
                <c:ptCount val="1"/>
                <c:pt idx="0">
                  <c:v>Saldo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Лист1!$B$2:$J$2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Лист1!$B$5:$J$5</c:f>
              <c:numCache>
                <c:formatCode>General</c:formatCode>
                <c:ptCount val="9"/>
                <c:pt idx="0">
                  <c:v>-225.69999999999993</c:v>
                </c:pt>
                <c:pt idx="1">
                  <c:v>-514.70000000000005</c:v>
                </c:pt>
                <c:pt idx="2">
                  <c:v>-1135.2</c:v>
                </c:pt>
                <c:pt idx="3">
                  <c:v>-1658.5</c:v>
                </c:pt>
                <c:pt idx="4">
                  <c:v>-2216.8000000000002</c:v>
                </c:pt>
                <c:pt idx="5">
                  <c:v>-1367.1999999999998</c:v>
                </c:pt>
                <c:pt idx="6">
                  <c:v>-1466.9</c:v>
                </c:pt>
                <c:pt idx="7">
                  <c:v>-2019</c:v>
                </c:pt>
                <c:pt idx="8">
                  <c:v>-3480.0999999999995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8044032"/>
        <c:axId val="148389888"/>
      </c:lineChart>
      <c:catAx>
        <c:axId val="148044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8389888"/>
        <c:crosses val="autoZero"/>
        <c:auto val="1"/>
        <c:lblAlgn val="ctr"/>
        <c:lblOffset val="100"/>
        <c:noMultiLvlLbl val="0"/>
      </c:catAx>
      <c:valAx>
        <c:axId val="1483898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480440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800123942840476"/>
          <c:y val="0.66609713778040169"/>
          <c:w val="0.12588391086972309"/>
          <c:h val="0.18219564904649677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C69F-6191-47E2-A9B2-CBFA59381217}" type="datetimeFigureOut">
              <a:rPr lang="ru-RU" smtClean="0"/>
              <a:t>10.10.2013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3C6FC-1647-4674-BAC5-463CB8BA8A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017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C69F-6191-47E2-A9B2-CBFA59381217}" type="datetimeFigureOut">
              <a:rPr lang="ru-RU" smtClean="0"/>
              <a:t>10.10.2013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3C6FC-1647-4674-BAC5-463CB8BA8A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4626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C69F-6191-47E2-A9B2-CBFA59381217}" type="datetimeFigureOut">
              <a:rPr lang="ru-RU" smtClean="0"/>
              <a:t>10.10.2013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3C6FC-1647-4674-BAC5-463CB8BA8A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308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C69F-6191-47E2-A9B2-CBFA59381217}" type="datetimeFigureOut">
              <a:rPr lang="ru-RU" smtClean="0"/>
              <a:t>10.10.2013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3C6FC-1647-4674-BAC5-463CB8BA8A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6439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C69F-6191-47E2-A9B2-CBFA59381217}" type="datetimeFigureOut">
              <a:rPr lang="ru-RU" smtClean="0"/>
              <a:t>10.10.2013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3C6FC-1647-4674-BAC5-463CB8BA8A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60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C69F-6191-47E2-A9B2-CBFA59381217}" type="datetimeFigureOut">
              <a:rPr lang="ru-RU" smtClean="0"/>
              <a:t>10.10.2013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3C6FC-1647-4674-BAC5-463CB8BA8A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6607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C69F-6191-47E2-A9B2-CBFA59381217}" type="datetimeFigureOut">
              <a:rPr lang="ru-RU" smtClean="0"/>
              <a:t>10.10.2013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3C6FC-1647-4674-BAC5-463CB8BA8A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092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C69F-6191-47E2-A9B2-CBFA59381217}" type="datetimeFigureOut">
              <a:rPr lang="ru-RU" smtClean="0"/>
              <a:t>10.10.2013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3C6FC-1647-4674-BAC5-463CB8BA8A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019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C69F-6191-47E2-A9B2-CBFA59381217}" type="datetimeFigureOut">
              <a:rPr lang="ru-RU" smtClean="0"/>
              <a:t>10.10.2013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3C6FC-1647-4674-BAC5-463CB8BA8A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049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C69F-6191-47E2-A9B2-CBFA59381217}" type="datetimeFigureOut">
              <a:rPr lang="ru-RU" smtClean="0"/>
              <a:t>10.10.2013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3C6FC-1647-4674-BAC5-463CB8BA8A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283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C69F-6191-47E2-A9B2-CBFA59381217}" type="datetimeFigureOut">
              <a:rPr lang="ru-RU" smtClean="0"/>
              <a:t>10.10.2013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3C6FC-1647-4674-BAC5-463CB8BA8A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7245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AC69F-6191-47E2-A9B2-CBFA59381217}" type="datetimeFigureOut">
              <a:rPr lang="ru-RU" smtClean="0"/>
              <a:t>10.10.2013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3C6FC-1647-4674-BAC5-463CB8BA8A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751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tat.kg/images/stories/docs/Yearbook/Ved/bnesh.torg%20KG.pdf" TargetMode="External"/><Relationship Id="rId2" Type="http://schemas.openxmlformats.org/officeDocument/2006/relationships/hyperlink" Target="http://www.unescap.org/pdd/projects/TC-transition/doc/MacroPolicyKyrgyz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Statistics of export, import, net export (2004-2012)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Cholponai</a:t>
            </a:r>
            <a:r>
              <a:rPr lang="en-US" dirty="0" smtClean="0"/>
              <a:t> </a:t>
            </a:r>
            <a:r>
              <a:rPr lang="en-US" dirty="0" err="1" smtClean="0"/>
              <a:t>Kurmanalieva</a:t>
            </a:r>
            <a:r>
              <a:rPr lang="en-US" dirty="0" smtClean="0"/>
              <a:t> BA-110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6487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2004-2012- export, import, </a:t>
            </a:r>
            <a:r>
              <a:rPr lang="en-US" dirty="0" err="1" smtClean="0"/>
              <a:t>saldo</a:t>
            </a:r>
            <a:endParaRPr lang="ru-R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7208551"/>
              </p:ext>
            </p:extLst>
          </p:nvPr>
        </p:nvGraphicFramePr>
        <p:xfrm>
          <a:off x="611558" y="1628800"/>
          <a:ext cx="7848870" cy="396044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784887"/>
                <a:gridCol w="784887"/>
                <a:gridCol w="784887"/>
                <a:gridCol w="784887"/>
                <a:gridCol w="784887"/>
                <a:gridCol w="784887"/>
                <a:gridCol w="784887"/>
                <a:gridCol w="784887"/>
                <a:gridCol w="784887"/>
                <a:gridCol w="784887"/>
              </a:tblGrid>
              <a:tr h="990110"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</a:rPr>
                        <a:t>2004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</a:rPr>
                        <a:t>2005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</a:rPr>
                        <a:t>2006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2007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2008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2009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2010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2011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2012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99011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Export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</a:rPr>
                        <a:t>721,1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</a:rPr>
                        <a:t>674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</a:rPr>
                        <a:t>796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</a:rPr>
                        <a:t>1135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</a:rPr>
                        <a:t>1855,6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</a:rPr>
                        <a:t>1673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1755,9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2242,2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1893,8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99011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Import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946,8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1188,7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1931,2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2793,5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</a:rPr>
                        <a:t>4072,4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</a:rPr>
                        <a:t>3040,2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</a:rPr>
                        <a:t>3222,8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</a:rPr>
                        <a:t>4261,2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5373,9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99011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Saldo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-225,7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-514,7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</a:rPr>
                        <a:t>-1135,2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</a:rPr>
                        <a:t>-1658,5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</a:rPr>
                        <a:t>-2216,8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</a:rPr>
                        <a:t>-1367,2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</a:rPr>
                        <a:t>-1466,9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</a:rPr>
                        <a:t>-2019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</a:rPr>
                        <a:t>-3480,1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7022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 err="1" smtClean="0"/>
              <a:t>mln</a:t>
            </a:r>
            <a:r>
              <a:rPr lang="en-US" dirty="0" smtClean="0"/>
              <a:t> dollars</a:t>
            </a:r>
            <a:endParaRPr lang="ru-RU" dirty="0"/>
          </a:p>
        </p:txBody>
      </p:sp>
      <p:graphicFrame>
        <p:nvGraphicFramePr>
          <p:cNvPr id="4" name="Диаграмма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9048318"/>
              </p:ext>
            </p:extLst>
          </p:nvPr>
        </p:nvGraphicFramePr>
        <p:xfrm>
          <a:off x="467544" y="155679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6771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>
                <a:solidFill>
                  <a:prstClr val="black"/>
                </a:solidFill>
                <a:ea typeface="+mj-ea"/>
                <a:cs typeface="+mj-cs"/>
              </a:rPr>
              <a:t>By 2012,</a:t>
            </a:r>
            <a:br>
              <a:rPr lang="en-US" sz="4000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en-US" sz="4000" dirty="0">
                <a:solidFill>
                  <a:prstClr val="black"/>
                </a:solidFill>
                <a:ea typeface="+mj-ea"/>
                <a:cs typeface="+mj-cs"/>
              </a:rPr>
              <a:t>80,1%-import, </a:t>
            </a:r>
            <a:r>
              <a:rPr lang="en-US" sz="4000" dirty="0" smtClean="0">
                <a:solidFill>
                  <a:prstClr val="black"/>
                </a:solidFill>
                <a:ea typeface="+mj-ea"/>
                <a:cs typeface="+mj-cs"/>
              </a:rPr>
              <a:t>19,9%-export</a:t>
            </a:r>
          </a:p>
          <a:p>
            <a:r>
              <a:rPr lang="en-US" sz="4000" dirty="0" smtClean="0">
                <a:solidFill>
                  <a:prstClr val="black"/>
                </a:solidFill>
                <a:ea typeface="+mj-ea"/>
                <a:cs typeface="+mj-cs"/>
              </a:rPr>
              <a:t>From January till June, 2013- export has decreased by 7.9%, import has increased by 13%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5683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Demand for consumption and investment goods is rising</a:t>
            </a:r>
          </a:p>
          <a:p>
            <a:r>
              <a:rPr lang="en-US" dirty="0" smtClean="0"/>
              <a:t>Exports of textile products </a:t>
            </a:r>
            <a:r>
              <a:rPr lang="en-US" smtClean="0"/>
              <a:t>decreased since Russia </a:t>
            </a:r>
            <a:r>
              <a:rPr lang="en-US" dirty="0" smtClean="0"/>
              <a:t>entered WTO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1482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2004-2007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www.unescap.org/pdd/projects/TC-transition/doc/MacroPolicyKyrgyz.pdf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2008-2012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stat.kg/images/stories/docs/Yearbook/Ved/bnesh.torg%20KG.pdf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					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			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7530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97</Words>
  <Application>Microsoft Office PowerPoint</Application>
  <PresentationFormat>On-screen Show (4:3)</PresentationFormat>
  <Paragraphs>58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Statistics of export, import, net export (2004-2012)</vt:lpstr>
      <vt:lpstr>2004-2012- export, import, saldo</vt:lpstr>
      <vt:lpstr>In mln dollars</vt:lpstr>
      <vt:lpstr>PowerPoint Presentation</vt:lpstr>
      <vt:lpstr>Reasons</vt:lpstr>
      <vt:lpstr>Resources</vt:lpstr>
    </vt:vector>
  </TitlesOfParts>
  <Company>AUCA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2004-2012- export, import, saldo</dc:title>
  <dc:creator>auca user</dc:creator>
  <cp:lastModifiedBy>auca user</cp:lastModifiedBy>
  <cp:revision>8</cp:revision>
  <dcterms:created xsi:type="dcterms:W3CDTF">2013-09-23T05:34:22Z</dcterms:created>
  <dcterms:modified xsi:type="dcterms:W3CDTF">2013-10-10T10:17:51Z</dcterms:modified>
</cp:coreProperties>
</file>