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7" r:id="rId3"/>
    <p:sldId id="265" r:id="rId4"/>
    <p:sldId id="266" r:id="rId5"/>
    <p:sldId id="264" r:id="rId6"/>
    <p:sldId id="257" r:id="rId7"/>
    <p:sldId id="260" r:id="rId8"/>
    <p:sldId id="261" r:id="rId9"/>
    <p:sldId id="263" r:id="rId10"/>
    <p:sldId id="262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8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F7C22-3602-4A95-9F5A-FD17D1892C9E}" type="doc">
      <dgm:prSet loTypeId="urn:microsoft.com/office/officeart/2005/8/layout/vList5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86BB918-D07F-412D-86E9-203CA6268F87}">
      <dgm:prSet phldrT="[Text]" custT="1"/>
      <dgm:spPr/>
      <dgm:t>
        <a:bodyPr/>
        <a:lstStyle/>
        <a:p>
          <a:r>
            <a:rPr lang="en-GB" sz="1600" i="0" dirty="0" smtClean="0">
              <a:latin typeface="+mn-lt"/>
            </a:rPr>
            <a:t>Title 1 – Offences against the confidentiality, integrity and availability</a:t>
          </a:r>
          <a:r>
            <a:rPr lang="en-US" sz="1600" i="0" dirty="0" smtClean="0">
              <a:latin typeface="+mn-lt"/>
            </a:rPr>
            <a:t> </a:t>
          </a:r>
          <a:r>
            <a:rPr lang="en-GB" sz="1600" i="0" dirty="0" smtClean="0">
              <a:latin typeface="+mn-lt"/>
            </a:rPr>
            <a:t>of computer data and systems </a:t>
          </a:r>
          <a:endParaRPr lang="ru-RU" sz="1600" i="0" dirty="0">
            <a:latin typeface="+mn-lt"/>
          </a:endParaRPr>
        </a:p>
      </dgm:t>
    </dgm:pt>
    <dgm:pt modelId="{4598D951-1EDB-473A-BB64-DB56ADD482B7}" type="parTrans" cxnId="{882344F0-8195-46F3-86F8-6CE710C0F012}">
      <dgm:prSet/>
      <dgm:spPr/>
      <dgm:t>
        <a:bodyPr/>
        <a:lstStyle/>
        <a:p>
          <a:endParaRPr lang="ru-RU"/>
        </a:p>
      </dgm:t>
    </dgm:pt>
    <dgm:pt modelId="{C9816CFF-9D8D-40F3-A515-E4EE5621BBAB}" type="sibTrans" cxnId="{882344F0-8195-46F3-86F8-6CE710C0F012}">
      <dgm:prSet/>
      <dgm:spPr/>
      <dgm:t>
        <a:bodyPr/>
        <a:lstStyle/>
        <a:p>
          <a:endParaRPr lang="ru-RU"/>
        </a:p>
      </dgm:t>
    </dgm:pt>
    <dgm:pt modelId="{0716CD82-B65B-42D1-AFB5-A07498A60AE6}">
      <dgm:prSet phldrT="[Text]"/>
      <dgm:spPr/>
      <dgm:t>
        <a:bodyPr/>
        <a:lstStyle/>
        <a:p>
          <a:r>
            <a:rPr lang="en-GB" i="0" dirty="0" smtClean="0">
              <a:latin typeface="+mn-lt"/>
            </a:rPr>
            <a:t>Title 2 – Computer-related</a:t>
          </a:r>
        </a:p>
        <a:p>
          <a:r>
            <a:rPr lang="en-GB" i="0" dirty="0" smtClean="0">
              <a:latin typeface="+mn-lt"/>
            </a:rPr>
            <a:t>(computer-related forgery, computer-related fraud) </a:t>
          </a:r>
          <a:endParaRPr lang="ru-RU" i="0" dirty="0">
            <a:latin typeface="+mn-lt"/>
          </a:endParaRPr>
        </a:p>
      </dgm:t>
    </dgm:pt>
    <dgm:pt modelId="{8114D9C4-59B5-44AE-A1C1-5FA28C1BC2C4}" type="parTrans" cxnId="{63180D64-2DAA-4B31-A0A6-BF8E297343C3}">
      <dgm:prSet/>
      <dgm:spPr/>
      <dgm:t>
        <a:bodyPr/>
        <a:lstStyle/>
        <a:p>
          <a:endParaRPr lang="ru-RU"/>
        </a:p>
      </dgm:t>
    </dgm:pt>
    <dgm:pt modelId="{4A87B0B3-E41B-4886-8692-3D870F20C3CE}" type="sibTrans" cxnId="{63180D64-2DAA-4B31-A0A6-BF8E297343C3}">
      <dgm:prSet/>
      <dgm:spPr/>
      <dgm:t>
        <a:bodyPr/>
        <a:lstStyle/>
        <a:p>
          <a:endParaRPr lang="ru-RU"/>
        </a:p>
      </dgm:t>
    </dgm:pt>
    <dgm:pt modelId="{1F8C2D06-F2E9-4E65-9D85-6D6F644DE16C}">
      <dgm:prSet phldrT="[Text]"/>
      <dgm:spPr/>
      <dgm:t>
        <a:bodyPr/>
        <a:lstStyle/>
        <a:p>
          <a:r>
            <a:rPr lang="en-GB" i="0" dirty="0" smtClean="0">
              <a:latin typeface="+mn-lt"/>
            </a:rPr>
            <a:t>Title 3 – Content-related offences (offences related to child pornography)</a:t>
          </a:r>
          <a:endParaRPr lang="ru-RU" i="0" dirty="0">
            <a:latin typeface="+mn-lt"/>
          </a:endParaRPr>
        </a:p>
      </dgm:t>
    </dgm:pt>
    <dgm:pt modelId="{81AA88E7-CBB0-44F9-8942-D7707CD40657}" type="parTrans" cxnId="{31940EB4-3352-4716-B550-5535185C8D94}">
      <dgm:prSet/>
      <dgm:spPr/>
      <dgm:t>
        <a:bodyPr/>
        <a:lstStyle/>
        <a:p>
          <a:endParaRPr lang="ru-RU"/>
        </a:p>
      </dgm:t>
    </dgm:pt>
    <dgm:pt modelId="{E9E7E547-377B-4492-B7F7-515BDFC9CA93}" type="sibTrans" cxnId="{31940EB4-3352-4716-B550-5535185C8D94}">
      <dgm:prSet/>
      <dgm:spPr/>
      <dgm:t>
        <a:bodyPr/>
        <a:lstStyle/>
        <a:p>
          <a:endParaRPr lang="ru-RU"/>
        </a:p>
      </dgm:t>
    </dgm:pt>
    <dgm:pt modelId="{776682C7-1B4C-41EF-B550-99DCB1260FF3}">
      <dgm:prSet phldrT="[Text]"/>
      <dgm:spPr/>
      <dgm:t>
        <a:bodyPr/>
        <a:lstStyle/>
        <a:p>
          <a:r>
            <a:rPr lang="en-GB" i="0" dirty="0" smtClean="0">
              <a:latin typeface="+mn-lt"/>
            </a:rPr>
            <a:t>Title 4 – Offences related to infringements of copyright and related rights</a:t>
          </a:r>
          <a:endParaRPr lang="ru-RU" i="0" dirty="0">
            <a:latin typeface="+mn-lt"/>
          </a:endParaRPr>
        </a:p>
      </dgm:t>
    </dgm:pt>
    <dgm:pt modelId="{850CA473-9D2E-4ED3-A7A2-B052FBDDCE24}" type="parTrans" cxnId="{7BEE2519-8317-47AF-A8BF-F71BA2E3BB19}">
      <dgm:prSet/>
      <dgm:spPr/>
      <dgm:t>
        <a:bodyPr/>
        <a:lstStyle/>
        <a:p>
          <a:endParaRPr lang="ru-RU"/>
        </a:p>
      </dgm:t>
    </dgm:pt>
    <dgm:pt modelId="{F8D5F494-377E-4977-BBCE-F653CFA77DA4}" type="sibTrans" cxnId="{7BEE2519-8317-47AF-A8BF-F71BA2E3BB19}">
      <dgm:prSet/>
      <dgm:spPr/>
      <dgm:t>
        <a:bodyPr/>
        <a:lstStyle/>
        <a:p>
          <a:endParaRPr lang="ru-RU"/>
        </a:p>
      </dgm:t>
    </dgm:pt>
    <dgm:pt modelId="{674AA938-1144-49FC-886D-0578E40C32B4}" type="pres">
      <dgm:prSet presAssocID="{6C0F7C22-3602-4A95-9F5A-FD17D1892C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1BE869-3009-452D-A069-0577A848F99A}" type="pres">
      <dgm:prSet presAssocID="{986BB918-D07F-412D-86E9-203CA6268F87}" presName="linNode" presStyleCnt="0"/>
      <dgm:spPr/>
    </dgm:pt>
    <dgm:pt modelId="{7AAD1586-1292-4999-9415-E3BB12E39CBD}" type="pres">
      <dgm:prSet presAssocID="{986BB918-D07F-412D-86E9-203CA6268F87}" presName="parentText" presStyleLbl="node1" presStyleIdx="0" presStyleCnt="4" custScaleX="277778" custLinFactNeighborX="-49300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9F420-D0E3-4314-BAE1-30DEE842B667}" type="pres">
      <dgm:prSet presAssocID="{C9816CFF-9D8D-40F3-A515-E4EE5621BBAB}" presName="sp" presStyleCnt="0"/>
      <dgm:spPr/>
    </dgm:pt>
    <dgm:pt modelId="{32742FFA-A314-4B83-B0B7-6222AEA276FF}" type="pres">
      <dgm:prSet presAssocID="{0716CD82-B65B-42D1-AFB5-A07498A60AE6}" presName="linNode" presStyleCnt="0"/>
      <dgm:spPr/>
    </dgm:pt>
    <dgm:pt modelId="{308023EF-D0A5-4977-900F-3C14E6CA1097}" type="pres">
      <dgm:prSet presAssocID="{0716CD82-B65B-42D1-AFB5-A07498A60AE6}" presName="parentText" presStyleLbl="node1" presStyleIdx="1" presStyleCnt="4" custScaleX="277778" custLinFactNeighborX="3945" custLinFactNeighborY="-19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B20FB-2656-4B66-B23A-587E3497CB86}" type="pres">
      <dgm:prSet presAssocID="{4A87B0B3-E41B-4886-8692-3D870F20C3CE}" presName="sp" presStyleCnt="0"/>
      <dgm:spPr/>
    </dgm:pt>
    <dgm:pt modelId="{8BC2E5B4-D2E0-4A27-8EA0-3DC535C6C6E9}" type="pres">
      <dgm:prSet presAssocID="{1F8C2D06-F2E9-4E65-9D85-6D6F644DE16C}" presName="linNode" presStyleCnt="0"/>
      <dgm:spPr/>
    </dgm:pt>
    <dgm:pt modelId="{473C79A1-8775-41B7-8A67-753D0A300099}" type="pres">
      <dgm:prSet presAssocID="{1F8C2D06-F2E9-4E65-9D85-6D6F644DE16C}" presName="parentText" presStyleLbl="node1" presStyleIdx="2" presStyleCnt="4" custScaleX="277778" custLinFactNeighborX="3945" custLinFactNeighborY="-37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DE3DF-38E7-425B-B228-FB48FFD51C3B}" type="pres">
      <dgm:prSet presAssocID="{E9E7E547-377B-4492-B7F7-515BDFC9CA93}" presName="sp" presStyleCnt="0"/>
      <dgm:spPr/>
    </dgm:pt>
    <dgm:pt modelId="{78BD2B90-6011-4567-BEC1-7214E43400EB}" type="pres">
      <dgm:prSet presAssocID="{776682C7-1B4C-41EF-B550-99DCB1260FF3}" presName="linNode" presStyleCnt="0"/>
      <dgm:spPr/>
    </dgm:pt>
    <dgm:pt modelId="{E4B220EB-3E7E-42F2-BCFA-581D480279C8}" type="pres">
      <dgm:prSet presAssocID="{776682C7-1B4C-41EF-B550-99DCB1260FF3}" presName="parentText" presStyleLbl="node1" presStyleIdx="3" presStyleCnt="4" custScaleX="277778" custLinFactNeighborX="3945" custLinFactNeighborY="-55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EE2519-8317-47AF-A8BF-F71BA2E3BB19}" srcId="{6C0F7C22-3602-4A95-9F5A-FD17D1892C9E}" destId="{776682C7-1B4C-41EF-B550-99DCB1260FF3}" srcOrd="3" destOrd="0" parTransId="{850CA473-9D2E-4ED3-A7A2-B052FBDDCE24}" sibTransId="{F8D5F494-377E-4977-BBCE-F653CFA77DA4}"/>
    <dgm:cxn modelId="{896F5AC2-B134-416C-A47D-C166A8066666}" type="presOf" srcId="{6C0F7C22-3602-4A95-9F5A-FD17D1892C9E}" destId="{674AA938-1144-49FC-886D-0578E40C32B4}" srcOrd="0" destOrd="0" presId="urn:microsoft.com/office/officeart/2005/8/layout/vList5"/>
    <dgm:cxn modelId="{31940EB4-3352-4716-B550-5535185C8D94}" srcId="{6C0F7C22-3602-4A95-9F5A-FD17D1892C9E}" destId="{1F8C2D06-F2E9-4E65-9D85-6D6F644DE16C}" srcOrd="2" destOrd="0" parTransId="{81AA88E7-CBB0-44F9-8942-D7707CD40657}" sibTransId="{E9E7E547-377B-4492-B7F7-515BDFC9CA93}"/>
    <dgm:cxn modelId="{0A0412ED-12EB-4868-89BA-EB8A4189A5BC}" type="presOf" srcId="{986BB918-D07F-412D-86E9-203CA6268F87}" destId="{7AAD1586-1292-4999-9415-E3BB12E39CBD}" srcOrd="0" destOrd="0" presId="urn:microsoft.com/office/officeart/2005/8/layout/vList5"/>
    <dgm:cxn modelId="{882344F0-8195-46F3-86F8-6CE710C0F012}" srcId="{6C0F7C22-3602-4A95-9F5A-FD17D1892C9E}" destId="{986BB918-D07F-412D-86E9-203CA6268F87}" srcOrd="0" destOrd="0" parTransId="{4598D951-1EDB-473A-BB64-DB56ADD482B7}" sibTransId="{C9816CFF-9D8D-40F3-A515-E4EE5621BBAB}"/>
    <dgm:cxn modelId="{63180D64-2DAA-4B31-A0A6-BF8E297343C3}" srcId="{6C0F7C22-3602-4A95-9F5A-FD17D1892C9E}" destId="{0716CD82-B65B-42D1-AFB5-A07498A60AE6}" srcOrd="1" destOrd="0" parTransId="{8114D9C4-59B5-44AE-A1C1-5FA28C1BC2C4}" sibTransId="{4A87B0B3-E41B-4886-8692-3D870F20C3CE}"/>
    <dgm:cxn modelId="{49C22A60-804D-4364-B95B-409B8000A03F}" type="presOf" srcId="{0716CD82-B65B-42D1-AFB5-A07498A60AE6}" destId="{308023EF-D0A5-4977-900F-3C14E6CA1097}" srcOrd="0" destOrd="0" presId="urn:microsoft.com/office/officeart/2005/8/layout/vList5"/>
    <dgm:cxn modelId="{A05BC943-3D6D-4D52-9BF9-475D38C74F5D}" type="presOf" srcId="{1F8C2D06-F2E9-4E65-9D85-6D6F644DE16C}" destId="{473C79A1-8775-41B7-8A67-753D0A300099}" srcOrd="0" destOrd="0" presId="urn:microsoft.com/office/officeart/2005/8/layout/vList5"/>
    <dgm:cxn modelId="{426E88E4-22C3-4659-A2E8-A4FD6FE69A37}" type="presOf" srcId="{776682C7-1B4C-41EF-B550-99DCB1260FF3}" destId="{E4B220EB-3E7E-42F2-BCFA-581D480279C8}" srcOrd="0" destOrd="0" presId="urn:microsoft.com/office/officeart/2005/8/layout/vList5"/>
    <dgm:cxn modelId="{0C29F77B-19E0-4609-9F43-D8962B6D9AF9}" type="presParOf" srcId="{674AA938-1144-49FC-886D-0578E40C32B4}" destId="{731BE869-3009-452D-A069-0577A848F99A}" srcOrd="0" destOrd="0" presId="urn:microsoft.com/office/officeart/2005/8/layout/vList5"/>
    <dgm:cxn modelId="{8899568F-2A08-4676-987F-C6D1FD59FF02}" type="presParOf" srcId="{731BE869-3009-452D-A069-0577A848F99A}" destId="{7AAD1586-1292-4999-9415-E3BB12E39CBD}" srcOrd="0" destOrd="0" presId="urn:microsoft.com/office/officeart/2005/8/layout/vList5"/>
    <dgm:cxn modelId="{02670933-ECB1-44B2-AE93-35D02139C60B}" type="presParOf" srcId="{674AA938-1144-49FC-886D-0578E40C32B4}" destId="{AE49F420-D0E3-4314-BAE1-30DEE842B667}" srcOrd="1" destOrd="0" presId="urn:microsoft.com/office/officeart/2005/8/layout/vList5"/>
    <dgm:cxn modelId="{97B277AA-5FDF-472B-A1E9-819D26F307DB}" type="presParOf" srcId="{674AA938-1144-49FC-886D-0578E40C32B4}" destId="{32742FFA-A314-4B83-B0B7-6222AEA276FF}" srcOrd="2" destOrd="0" presId="urn:microsoft.com/office/officeart/2005/8/layout/vList5"/>
    <dgm:cxn modelId="{B1E626C7-9E15-4118-BD10-14681786A824}" type="presParOf" srcId="{32742FFA-A314-4B83-B0B7-6222AEA276FF}" destId="{308023EF-D0A5-4977-900F-3C14E6CA1097}" srcOrd="0" destOrd="0" presId="urn:microsoft.com/office/officeart/2005/8/layout/vList5"/>
    <dgm:cxn modelId="{69A394D4-AD1D-4896-A23C-E21CF09E2EA8}" type="presParOf" srcId="{674AA938-1144-49FC-886D-0578E40C32B4}" destId="{8B3B20FB-2656-4B66-B23A-587E3497CB86}" srcOrd="3" destOrd="0" presId="urn:microsoft.com/office/officeart/2005/8/layout/vList5"/>
    <dgm:cxn modelId="{FDD7C691-72C0-4A24-9BE4-77328B9270DA}" type="presParOf" srcId="{674AA938-1144-49FC-886D-0578E40C32B4}" destId="{8BC2E5B4-D2E0-4A27-8EA0-3DC535C6C6E9}" srcOrd="4" destOrd="0" presId="urn:microsoft.com/office/officeart/2005/8/layout/vList5"/>
    <dgm:cxn modelId="{5037B764-18D8-4DB1-88F5-365BE3E3835F}" type="presParOf" srcId="{8BC2E5B4-D2E0-4A27-8EA0-3DC535C6C6E9}" destId="{473C79A1-8775-41B7-8A67-753D0A300099}" srcOrd="0" destOrd="0" presId="urn:microsoft.com/office/officeart/2005/8/layout/vList5"/>
    <dgm:cxn modelId="{8CC751B2-A090-4324-9F69-780CB59E0626}" type="presParOf" srcId="{674AA938-1144-49FC-886D-0578E40C32B4}" destId="{FDCDE3DF-38E7-425B-B228-FB48FFD51C3B}" srcOrd="5" destOrd="0" presId="urn:microsoft.com/office/officeart/2005/8/layout/vList5"/>
    <dgm:cxn modelId="{CECC01D6-7705-4120-9AD0-9842B20A17D0}" type="presParOf" srcId="{674AA938-1144-49FC-886D-0578E40C32B4}" destId="{78BD2B90-6011-4567-BEC1-7214E43400EB}" srcOrd="6" destOrd="0" presId="urn:microsoft.com/office/officeart/2005/8/layout/vList5"/>
    <dgm:cxn modelId="{7E8CF91B-59EC-45C9-907D-A69384899C1F}" type="presParOf" srcId="{78BD2B90-6011-4567-BEC1-7214E43400EB}" destId="{E4B220EB-3E7E-42F2-BCFA-581D480279C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D1586-1292-4999-9415-E3BB12E39CBD}">
      <dsp:nvSpPr>
        <dsp:cNvPr id="0" name=""/>
        <dsp:cNvSpPr/>
      </dsp:nvSpPr>
      <dsp:spPr>
        <a:xfrm>
          <a:off x="0" y="0"/>
          <a:ext cx="4897020" cy="976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i="0" kern="1200" dirty="0" smtClean="0">
              <a:latin typeface="+mn-lt"/>
            </a:rPr>
            <a:t>Title 1 – Offences against the confidentiality, integrity and availability</a:t>
          </a:r>
          <a:r>
            <a:rPr lang="en-US" sz="1600" i="0" kern="1200" dirty="0" smtClean="0">
              <a:latin typeface="+mn-lt"/>
            </a:rPr>
            <a:t> </a:t>
          </a:r>
          <a:r>
            <a:rPr lang="en-GB" sz="1600" i="0" kern="1200" dirty="0" smtClean="0">
              <a:latin typeface="+mn-lt"/>
            </a:rPr>
            <a:t>of computer data and systems </a:t>
          </a:r>
          <a:endParaRPr lang="ru-RU" sz="1600" i="0" kern="1200" dirty="0">
            <a:latin typeface="+mn-lt"/>
          </a:endParaRPr>
        </a:p>
      </dsp:txBody>
      <dsp:txXfrm>
        <a:off x="47675" y="47675"/>
        <a:ext cx="4801670" cy="881274"/>
      </dsp:txXfrm>
    </dsp:sp>
    <dsp:sp modelId="{308023EF-D0A5-4977-900F-3C14E6CA1097}">
      <dsp:nvSpPr>
        <dsp:cNvPr id="0" name=""/>
        <dsp:cNvSpPr/>
      </dsp:nvSpPr>
      <dsp:spPr>
        <a:xfrm>
          <a:off x="4782" y="1008110"/>
          <a:ext cx="4897020" cy="976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>
              <a:latin typeface="+mn-lt"/>
            </a:rPr>
            <a:t>Title 2 – Computer-related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>
              <a:latin typeface="+mn-lt"/>
            </a:rPr>
            <a:t>(computer-related forgery, computer-related fraud) </a:t>
          </a:r>
          <a:endParaRPr lang="ru-RU" sz="1800" i="0" kern="1200" dirty="0">
            <a:latin typeface="+mn-lt"/>
          </a:endParaRPr>
        </a:p>
      </dsp:txBody>
      <dsp:txXfrm>
        <a:off x="52457" y="1055785"/>
        <a:ext cx="4801670" cy="881274"/>
      </dsp:txXfrm>
    </dsp:sp>
    <dsp:sp modelId="{473C79A1-8775-41B7-8A67-753D0A300099}">
      <dsp:nvSpPr>
        <dsp:cNvPr id="0" name=""/>
        <dsp:cNvSpPr/>
      </dsp:nvSpPr>
      <dsp:spPr>
        <a:xfrm>
          <a:off x="4782" y="2016221"/>
          <a:ext cx="4897020" cy="976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>
              <a:latin typeface="+mn-lt"/>
            </a:rPr>
            <a:t>Title 3 – Content-related offences (offences related to child pornography)</a:t>
          </a:r>
          <a:endParaRPr lang="ru-RU" sz="1800" i="0" kern="1200" dirty="0">
            <a:latin typeface="+mn-lt"/>
          </a:endParaRPr>
        </a:p>
      </dsp:txBody>
      <dsp:txXfrm>
        <a:off x="52457" y="2063896"/>
        <a:ext cx="4801670" cy="881274"/>
      </dsp:txXfrm>
    </dsp:sp>
    <dsp:sp modelId="{E4B220EB-3E7E-42F2-BCFA-581D480279C8}">
      <dsp:nvSpPr>
        <dsp:cNvPr id="0" name=""/>
        <dsp:cNvSpPr/>
      </dsp:nvSpPr>
      <dsp:spPr>
        <a:xfrm>
          <a:off x="4782" y="3024332"/>
          <a:ext cx="4897020" cy="976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>
              <a:latin typeface="+mn-lt"/>
            </a:rPr>
            <a:t>Title 4 – Offences related to infringements of copyright and related rights</a:t>
          </a:r>
          <a:endParaRPr lang="ru-RU" sz="1800" i="0" kern="1200" dirty="0">
            <a:latin typeface="+mn-lt"/>
          </a:endParaRPr>
        </a:p>
      </dsp:txBody>
      <dsp:txXfrm>
        <a:off x="52457" y="3072007"/>
        <a:ext cx="4801670" cy="881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6FE652-9E56-41BA-A887-8B58C482473B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3E8F0F9-C89B-4BC7-BC70-8DA4C162F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Legal regulation of cybercrime in the Kyrgyz Republic</a:t>
            </a:r>
            <a:endParaRPr lang="ru-R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4005064"/>
            <a:ext cx="5544616" cy="1224136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Правовое регулирование </a:t>
            </a:r>
          </a:p>
          <a:p>
            <a:r>
              <a:rPr lang="ru-RU" b="1" dirty="0" smtClean="0"/>
              <a:t>киберпреступности </a:t>
            </a:r>
          </a:p>
          <a:p>
            <a:r>
              <a:rPr lang="ru-RU" b="1" dirty="0" smtClean="0"/>
              <a:t>в Кыргызской Республике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56612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Argen</a:t>
            </a:r>
            <a:r>
              <a:rPr lang="en-US" dirty="0" smtClean="0"/>
              <a:t> </a:t>
            </a:r>
            <a:r>
              <a:rPr lang="en-US" dirty="0" err="1" smtClean="0"/>
              <a:t>Kubatbek</a:t>
            </a:r>
            <a:r>
              <a:rPr lang="en-US" dirty="0" smtClean="0"/>
              <a:t> </a:t>
            </a:r>
            <a:r>
              <a:rPr lang="en-US" dirty="0" err="1" smtClean="0"/>
              <a:t>uulu</a:t>
            </a:r>
            <a:r>
              <a:rPr lang="en-US" dirty="0" smtClean="0"/>
              <a:t> IBL - 111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6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Primary:</a:t>
            </a:r>
            <a:endParaRPr lang="ru-RU" dirty="0" smtClean="0"/>
          </a:p>
          <a:p>
            <a:pPr lvl="0"/>
            <a:r>
              <a:rPr lang="en-US" dirty="0" smtClean="0"/>
              <a:t>Council of Europe, Convention on Cybercrime, Nov. 23. 2001. CETS No.: 185.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Council of Europe. 2001. Explanatory report on the Convention on Cybercrime. Budapest: The Council.</a:t>
            </a:r>
            <a:endParaRPr lang="ru-RU" dirty="0" smtClean="0"/>
          </a:p>
          <a:p>
            <a:r>
              <a:rPr lang="en-US" dirty="0" smtClean="0"/>
              <a:t>Read more on: http://conventions.coe.int/Treaty/en/Reports/Html/185.htm.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UGOLOVNYI LODEKS ARMYANSKOII SSR, [UKASSR] [Criminal Code] [RUSS].</a:t>
            </a:r>
            <a:endParaRPr lang="ru-RU" dirty="0" smtClean="0"/>
          </a:p>
          <a:p>
            <a:pPr lvl="0"/>
            <a:r>
              <a:rPr lang="en-US" dirty="0" smtClean="0"/>
              <a:t>UGOLOVNYI KODEKS RESPUBLIKI ARMENIA [UKRA] [Criminal Code] [RUSS.].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UGOLOVNYI KODEKS RSPUBLIKI UKRAINA, [UKKR], [Criminal Code] [RUSS].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UGOLOVNYI KODEKS KYRGYZSKOII RESPUBLIKI [UKKR] [Criminal Code] [RUSS].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5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Secondary:</a:t>
            </a:r>
            <a:endParaRPr lang="ru-RU" dirty="0" smtClean="0"/>
          </a:p>
          <a:p>
            <a:pPr lvl="0"/>
            <a:r>
              <a:rPr lang="en-US" dirty="0" err="1" smtClean="0"/>
              <a:t>Tilek</a:t>
            </a:r>
            <a:r>
              <a:rPr lang="en-US" dirty="0" smtClean="0"/>
              <a:t> </a:t>
            </a:r>
            <a:r>
              <a:rPr lang="en-US" dirty="0" err="1" smtClean="0"/>
              <a:t>Asanaliev</a:t>
            </a:r>
            <a:r>
              <a:rPr lang="en-US" dirty="0" smtClean="0"/>
              <a:t>, </a:t>
            </a:r>
            <a:r>
              <a:rPr lang="en-US" dirty="0" err="1" smtClean="0"/>
              <a:t>Kairat</a:t>
            </a:r>
            <a:r>
              <a:rPr lang="en-US" dirty="0" smtClean="0"/>
              <a:t> </a:t>
            </a:r>
            <a:r>
              <a:rPr lang="en-US" dirty="0" err="1" smtClean="0"/>
              <a:t>Osmonaliev</a:t>
            </a:r>
            <a:r>
              <a:rPr lang="en-US" dirty="0" smtClean="0"/>
              <a:t>, </a:t>
            </a:r>
            <a:r>
              <a:rPr lang="en-US" dirty="0" err="1" smtClean="0"/>
              <a:t>Commentarii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i="1" dirty="0" err="1" smtClean="0"/>
              <a:t>Ugolovnomu</a:t>
            </a:r>
            <a:r>
              <a:rPr lang="en-US" i="1" dirty="0" smtClean="0"/>
              <a:t> </a:t>
            </a:r>
            <a:r>
              <a:rPr lang="en-US" i="1" dirty="0" err="1" smtClean="0"/>
              <a:t>Kodeksu</a:t>
            </a:r>
            <a:r>
              <a:rPr lang="en-US" i="1" dirty="0" smtClean="0"/>
              <a:t> </a:t>
            </a:r>
            <a:r>
              <a:rPr lang="en-US" i="1" dirty="0" err="1" smtClean="0"/>
              <a:t>Kyrgyzskoii</a:t>
            </a:r>
            <a:r>
              <a:rPr lang="en-US" i="1" dirty="0" smtClean="0"/>
              <a:t> </a:t>
            </a:r>
            <a:r>
              <a:rPr lang="en-US" i="1" dirty="0" err="1" smtClean="0"/>
              <a:t>Respubliki</a:t>
            </a:r>
            <a:r>
              <a:rPr lang="en-US" dirty="0" smtClean="0"/>
              <a:t>, Bishkek: </a:t>
            </a:r>
            <a:r>
              <a:rPr lang="en-US" dirty="0" err="1" smtClean="0"/>
              <a:t>Akademia</a:t>
            </a:r>
            <a:r>
              <a:rPr lang="en-US" dirty="0" smtClean="0"/>
              <a:t>, 2004.</a:t>
            </a:r>
            <a:endParaRPr lang="ru-RU" dirty="0" smtClean="0"/>
          </a:p>
          <a:p>
            <a:r>
              <a:rPr lang="en-GB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Nancy Marion. “The Council of Europe’s Cyber Crime Treaty: An Exercise in Symbolic Legislation.” International Journal of Cyber Criminology 4. no.1&amp;2 (2010).</a:t>
            </a:r>
            <a:endParaRPr lang="ru-RU" dirty="0" smtClean="0"/>
          </a:p>
          <a:p>
            <a:r>
              <a:rPr lang="en-GB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Michel </a:t>
            </a:r>
            <a:r>
              <a:rPr lang="en-US" dirty="0" err="1" smtClean="0"/>
              <a:t>Kabay</a:t>
            </a:r>
            <a:r>
              <a:rPr lang="en-US" dirty="0" smtClean="0"/>
              <a:t>. “A Brief History of Computer Crime: An Introduction for Students.”( Ph.D.  diss., Norwich University – Vermont, 2008) . Abstract in Dissertation. 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err="1" smtClean="0"/>
              <a:t>Tropina</a:t>
            </a:r>
            <a:r>
              <a:rPr lang="en-US" dirty="0" smtClean="0"/>
              <a:t> </a:t>
            </a:r>
            <a:r>
              <a:rPr lang="en-US" dirty="0" err="1" smtClean="0"/>
              <a:t>Tat’yana</a:t>
            </a:r>
            <a:r>
              <a:rPr lang="en-US" dirty="0" smtClean="0"/>
              <a:t>, “</a:t>
            </a:r>
            <a:r>
              <a:rPr lang="en-US" dirty="0" err="1" smtClean="0"/>
              <a:t>Kiberprestupnost</a:t>
            </a:r>
            <a:r>
              <a:rPr lang="en-US" dirty="0" smtClean="0"/>
              <a:t>’: </a:t>
            </a:r>
            <a:r>
              <a:rPr lang="en-US" dirty="0" err="1" smtClean="0"/>
              <a:t>ponyatie</a:t>
            </a:r>
            <a:r>
              <a:rPr lang="en-US" dirty="0" smtClean="0"/>
              <a:t>, </a:t>
            </a:r>
            <a:r>
              <a:rPr lang="en-US" dirty="0" err="1" smtClean="0"/>
              <a:t>sostoyanie</a:t>
            </a:r>
            <a:r>
              <a:rPr lang="en-US" dirty="0" smtClean="0"/>
              <a:t>, </a:t>
            </a:r>
            <a:r>
              <a:rPr lang="en-US" dirty="0" err="1" smtClean="0"/>
              <a:t>ugolovno-pravovye</a:t>
            </a:r>
            <a:r>
              <a:rPr lang="en-US" dirty="0" smtClean="0"/>
              <a:t> </a:t>
            </a:r>
            <a:r>
              <a:rPr lang="en-US" dirty="0" err="1" smtClean="0"/>
              <a:t>mery</a:t>
            </a:r>
            <a:r>
              <a:rPr lang="en-US" i="1" dirty="0" smtClean="0"/>
              <a:t> </a:t>
            </a:r>
            <a:r>
              <a:rPr lang="en-US" dirty="0" err="1" smtClean="0"/>
              <a:t>bor’by</a:t>
            </a:r>
            <a:r>
              <a:rPr lang="en-US" dirty="0" smtClean="0"/>
              <a:t>.” Thesis for the degree of candidate of legal sciences, Vladivostok, 2007.http://</a:t>
            </a:r>
            <a:r>
              <a:rPr lang="en-US" dirty="0" err="1" smtClean="0"/>
              <a:t>www.crime.vl.ru</a:t>
            </a:r>
            <a:r>
              <a:rPr lang="en-US" dirty="0" smtClean="0"/>
              <a:t>/</a:t>
            </a:r>
            <a:r>
              <a:rPr lang="en-US" dirty="0" err="1" smtClean="0"/>
              <a:t>index.php?p</a:t>
            </a:r>
            <a:r>
              <a:rPr lang="en-US" dirty="0" smtClean="0"/>
              <a:t>=3626&amp;print=1&amp;more=1.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Neal Kumar, “Criminal law in cyberspace.”</a:t>
            </a:r>
            <a:r>
              <a:rPr lang="en-US" i="1" dirty="0" smtClean="0"/>
              <a:t> </a:t>
            </a:r>
            <a:r>
              <a:rPr lang="en-US" dirty="0" smtClean="0"/>
              <a:t>University of Pennsylvania Law Review 149, no. 4 (Apr., 2001).http://papers.ssrn.com/sol3/papers.cfm?abstract_id=249030.</a:t>
            </a:r>
            <a:endParaRPr lang="ru-RU" dirty="0" smtClean="0"/>
          </a:p>
          <a:p>
            <a:r>
              <a:rPr lang="en-GB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John  </a:t>
            </a:r>
            <a:r>
              <a:rPr lang="en-US" dirty="0" err="1" smtClean="0"/>
              <a:t>Baiden</a:t>
            </a:r>
            <a:r>
              <a:rPr lang="en-US" dirty="0" smtClean="0"/>
              <a:t>,</a:t>
            </a:r>
            <a:r>
              <a:rPr lang="en-US" i="1" dirty="0" smtClean="0"/>
              <a:t> “</a:t>
            </a:r>
            <a:r>
              <a:rPr lang="en-US" dirty="0" smtClean="0"/>
              <a:t>Cyber Crimes.” Central University College. (June 27, 2011).</a:t>
            </a:r>
            <a:endParaRPr lang="ru-RU" dirty="0" smtClean="0"/>
          </a:p>
          <a:p>
            <a:r>
              <a:rPr lang="en-US" dirty="0" smtClean="0"/>
              <a:t>http://papers.ssrn.com/sol3/papers.cfm?abstract_id=1873271.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Bert-</a:t>
            </a:r>
            <a:r>
              <a:rPr lang="en-US" dirty="0" err="1" smtClean="0"/>
              <a:t>Jaap</a:t>
            </a:r>
            <a:r>
              <a:rPr lang="en-US" dirty="0" smtClean="0"/>
              <a:t> </a:t>
            </a:r>
            <a:r>
              <a:rPr lang="en-US" dirty="0" err="1" smtClean="0"/>
              <a:t>Koops</a:t>
            </a:r>
            <a:r>
              <a:rPr lang="en-US" dirty="0" smtClean="0"/>
              <a:t>, ”The Internet and its Opportunities for Cybercrime.” Transnational Criminology Manual. no. 09/201 (2010).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Benjamin  Jones . “Virtual Neighborhood Watch: Open Source Software and Community Policing against Cybercrime.” The Journal of Criminal Law and Criminology. 97, no. 2 (winter, 2007).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smtClean="0"/>
              <a:t>David </a:t>
            </a:r>
            <a:r>
              <a:rPr lang="en-US" dirty="0" err="1" smtClean="0"/>
              <a:t>S.Wall</a:t>
            </a:r>
            <a:r>
              <a:rPr lang="en-US" dirty="0" smtClean="0"/>
              <a:t>. “Cybercrime and the culture of fear.” Information, Communication &amp; Society 11. no. 6 ( July 3, 2008).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en-US" dirty="0" err="1" smtClean="0"/>
              <a:t>Ivars</a:t>
            </a:r>
            <a:r>
              <a:rPr lang="en-US" dirty="0" smtClean="0"/>
              <a:t> Peterson. “Computer Crime: Insecurity in Numbers, Science for Safety and the Public</a:t>
            </a:r>
            <a:r>
              <a:rPr lang="en-US" i="1" dirty="0" smtClean="0"/>
              <a:t>.</a:t>
            </a:r>
            <a:r>
              <a:rPr lang="en-US" dirty="0" smtClean="0"/>
              <a:t>” Science News., July 3, 1982Vol. 122, no. 1 (Jul. 3, 1982).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Web-sites:</a:t>
            </a:r>
            <a:endParaRPr lang="ru-RU" dirty="0" smtClean="0"/>
          </a:p>
          <a:p>
            <a:r>
              <a:rPr lang="en-US" dirty="0" smtClean="0"/>
              <a:t>      1.Tazabek.kg. ―</a:t>
            </a:r>
            <a:r>
              <a:rPr lang="en-US" dirty="0" err="1" smtClean="0"/>
              <a:t>Hakerskie</a:t>
            </a:r>
            <a:r>
              <a:rPr lang="en-US" dirty="0" smtClean="0"/>
              <a:t> </a:t>
            </a:r>
            <a:r>
              <a:rPr lang="en-US" dirty="0" err="1" smtClean="0"/>
              <a:t>ataki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saity</a:t>
            </a:r>
            <a:r>
              <a:rPr lang="en-US" dirty="0" smtClean="0"/>
              <a:t> </a:t>
            </a:r>
            <a:r>
              <a:rPr lang="en-US" dirty="0" err="1" smtClean="0"/>
              <a:t>gosstructur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SMI v </a:t>
            </a:r>
            <a:r>
              <a:rPr lang="en-US" dirty="0" err="1" smtClean="0"/>
              <a:t>Kyrgyzstane</a:t>
            </a:r>
            <a:r>
              <a:rPr lang="en-US" dirty="0" smtClean="0"/>
              <a:t>.‖</a:t>
            </a:r>
            <a:endParaRPr lang="ru-RU" dirty="0" smtClean="0"/>
          </a:p>
          <a:p>
            <a:r>
              <a:rPr lang="en-US" dirty="0" smtClean="0"/>
              <a:t>Accessed May 3,</a:t>
            </a:r>
            <a:endParaRPr lang="ru-RU" dirty="0" smtClean="0"/>
          </a:p>
          <a:p>
            <a:r>
              <a:rPr lang="en-US" dirty="0" smtClean="0"/>
              <a:t>2013.http://</a:t>
            </a:r>
            <a:r>
              <a:rPr lang="en-US" dirty="0" err="1" smtClean="0"/>
              <a:t>tazabek.kg</a:t>
            </a:r>
            <a:r>
              <a:rPr lang="en-US" dirty="0" smtClean="0"/>
              <a:t>/page:1/find:%F5%E0%EA%E5%F0%FB/.</a:t>
            </a:r>
            <a:endParaRPr lang="ru-RU" dirty="0" smtClean="0"/>
          </a:p>
          <a:p>
            <a:r>
              <a:rPr lang="en-US" dirty="0" smtClean="0"/>
              <a:t>     2. </a:t>
            </a:r>
            <a:r>
              <a:rPr lang="en-US" dirty="0" err="1" smtClean="0"/>
              <a:t>Prestupleniya</a:t>
            </a:r>
            <a:r>
              <a:rPr lang="en-US" dirty="0" smtClean="0"/>
              <a:t>."</a:t>
            </a:r>
            <a:r>
              <a:rPr lang="en-US" dirty="0" err="1" smtClean="0"/>
              <a:t>Issyk</a:t>
            </a:r>
            <a:r>
              <a:rPr lang="en-US" dirty="0" smtClean="0"/>
              <a:t> </a:t>
            </a:r>
            <a:r>
              <a:rPr lang="en-US" dirty="0" err="1" smtClean="0"/>
              <a:t>Kulski</a:t>
            </a:r>
            <a:r>
              <a:rPr lang="en-US" dirty="0" smtClean="0"/>
              <a:t> </a:t>
            </a:r>
            <a:r>
              <a:rPr lang="en-US" dirty="0" err="1" smtClean="0"/>
              <a:t>milicionery</a:t>
            </a:r>
            <a:r>
              <a:rPr lang="en-US" dirty="0" smtClean="0"/>
              <a:t> </a:t>
            </a:r>
            <a:r>
              <a:rPr lang="en-US" dirty="0" err="1" smtClean="0"/>
              <a:t>zaderjali</a:t>
            </a:r>
            <a:r>
              <a:rPr lang="en-US" dirty="0" smtClean="0"/>
              <a:t> </a:t>
            </a:r>
            <a:r>
              <a:rPr lang="en-US" dirty="0" err="1" smtClean="0"/>
              <a:t>rasprostranitelya</a:t>
            </a:r>
            <a:endParaRPr lang="ru-RU" dirty="0" smtClean="0"/>
          </a:p>
          <a:p>
            <a:r>
              <a:rPr lang="en-US" dirty="0" err="1" smtClean="0"/>
              <a:t>komp’yuternyh</a:t>
            </a:r>
            <a:r>
              <a:rPr lang="en-US" dirty="0" smtClean="0"/>
              <a:t> </a:t>
            </a:r>
            <a:r>
              <a:rPr lang="en-US" dirty="0" err="1" smtClean="0"/>
              <a:t>virusov</a:t>
            </a:r>
            <a:r>
              <a:rPr lang="en-US" dirty="0" smtClean="0"/>
              <a:t>.‖ Svodka.akipess.kg. </a:t>
            </a:r>
            <a:r>
              <a:rPr lang="en-US" dirty="0" err="1" smtClean="0"/>
              <a:t>Accesed</a:t>
            </a:r>
            <a:r>
              <a:rPr lang="en-US" dirty="0" smtClean="0"/>
              <a:t> June 11, 2012.</a:t>
            </a:r>
            <a:endParaRPr lang="ru-RU" dirty="0" smtClean="0"/>
          </a:p>
          <a:p>
            <a:r>
              <a:rPr lang="en-US" dirty="0" smtClean="0"/>
              <a:t>http://svodka.akipress.org/news:123211/.42</a:t>
            </a:r>
            <a:endParaRPr lang="ru-RU" dirty="0" smtClean="0"/>
          </a:p>
          <a:p>
            <a:r>
              <a:rPr lang="en-US" dirty="0" smtClean="0"/>
              <a:t>     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3. </a:t>
            </a:r>
            <a:r>
              <a:rPr lang="en-US" dirty="0" err="1" smtClean="0"/>
              <a:t>Ricco</a:t>
            </a:r>
            <a:r>
              <a:rPr lang="en-US" dirty="0" smtClean="0"/>
              <a:t> </a:t>
            </a:r>
            <a:r>
              <a:rPr lang="en-US" dirty="0" err="1" smtClean="0"/>
              <a:t>Siasoco</a:t>
            </a:r>
            <a:r>
              <a:rPr lang="en-US" dirty="0" smtClean="0"/>
              <a:t>. “The History of the Internet Berners-Lee says.‖ Infoplease.com,</a:t>
            </a:r>
            <a:endParaRPr lang="ru-RU" dirty="0" smtClean="0"/>
          </a:p>
          <a:p>
            <a:r>
              <a:rPr lang="en-US" dirty="0" smtClean="0"/>
              <a:t>Acceded 15 March, 2015.</a:t>
            </a:r>
            <a:endParaRPr lang="ru-RU" dirty="0" smtClean="0"/>
          </a:p>
          <a:p>
            <a:r>
              <a:rPr lang="en-US" dirty="0" smtClean="0"/>
              <a:t>http://www.infoplease.com/spot/99internet1.html#ixzz3HPsVVDTU</a:t>
            </a:r>
            <a:endParaRPr lang="ru-RU" dirty="0" smtClean="0"/>
          </a:p>
          <a:p>
            <a:r>
              <a:rPr lang="en-US" dirty="0" smtClean="0"/>
              <a:t>  4. Margaret Rouse. ―Skype.‖ Searchunifiedcommunications.techtarget.com.</a:t>
            </a:r>
            <a:endParaRPr lang="ru-RU" dirty="0" smtClean="0"/>
          </a:p>
          <a:p>
            <a:r>
              <a:rPr lang="en-US" dirty="0" smtClean="0"/>
              <a:t>Acceded on 13 March 2015.</a:t>
            </a:r>
            <a:endParaRPr lang="ru-RU" dirty="0" smtClean="0"/>
          </a:p>
          <a:p>
            <a:r>
              <a:rPr lang="en-US" dirty="0" smtClean="0"/>
              <a:t>http://searchunifiedcommunications.techtarget.com/definition/Skype.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Absence of legal definition of cybercrime in National and International legal acts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Scholarly works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Benjamin  Jones , “Virtual Neighborhood Watch: Open Source Software and Community Policing against Cybercrime”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5301208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Benjamin  Jones , “Virtual Neighborhood Watch: Open Source Software and Community Policing against</a:t>
            </a:r>
            <a:endParaRPr lang="ru-RU" sz="1100" dirty="0" smtClean="0"/>
          </a:p>
          <a:p>
            <a:r>
              <a:rPr lang="en-US" sz="1100" dirty="0" smtClean="0"/>
              <a:t>Cybercrime,” </a:t>
            </a:r>
            <a:r>
              <a:rPr lang="en-US" sz="1100" i="1" dirty="0" smtClean="0"/>
              <a:t>The Journal of Criminal Law and Criminology </a:t>
            </a:r>
            <a:r>
              <a:rPr lang="en-US" sz="1100" dirty="0" smtClean="0"/>
              <a:t>97, no. 2 (winter, 2007): p. 603.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91680" y="299392"/>
            <a:ext cx="5760640" cy="64807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Cybercrime</a:t>
            </a:r>
            <a:endParaRPr lang="ru-RU" sz="3200" dirty="0"/>
          </a:p>
        </p:txBody>
      </p:sp>
      <p:sp>
        <p:nvSpPr>
          <p:cNvPr id="5" name="Down Arrow 4"/>
          <p:cNvSpPr/>
          <p:nvPr/>
        </p:nvSpPr>
        <p:spPr>
          <a:xfrm>
            <a:off x="3923928" y="1124744"/>
            <a:ext cx="844771" cy="108012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3131840" y="2276872"/>
            <a:ext cx="2592288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any activity associated with </a:t>
            </a:r>
            <a:r>
              <a:rPr lang="en-US" i="1" dirty="0" smtClean="0"/>
              <a:t>the use of computer technologies</a:t>
            </a:r>
            <a:endParaRPr lang="ru-RU" i="1" dirty="0"/>
          </a:p>
        </p:txBody>
      </p:sp>
      <p:sp>
        <p:nvSpPr>
          <p:cNvPr id="7" name="Left Arrow 6"/>
          <p:cNvSpPr/>
          <p:nvPr/>
        </p:nvSpPr>
        <p:spPr>
          <a:xfrm rot="18200233">
            <a:off x="991308" y="1314451"/>
            <a:ext cx="1537646" cy="936104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23528" y="2682042"/>
            <a:ext cx="2250156" cy="139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NO physical proximity</a:t>
            </a:r>
            <a:r>
              <a:rPr lang="en-US" dirty="0" smtClean="0"/>
              <a:t> between the victim and offender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6588224" y="2686305"/>
            <a:ext cx="2232248" cy="139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Perfect anonymity</a:t>
            </a:r>
            <a:endParaRPr lang="ru-RU" dirty="0"/>
          </a:p>
        </p:txBody>
      </p:sp>
      <p:sp>
        <p:nvSpPr>
          <p:cNvPr id="10" name="Left Arrow 9"/>
          <p:cNvSpPr/>
          <p:nvPr/>
        </p:nvSpPr>
        <p:spPr>
          <a:xfrm rot="14039296">
            <a:off x="6217988" y="1377983"/>
            <a:ext cx="1537646" cy="936104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3131840" y="3645024"/>
            <a:ext cx="2592288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en-US" sz="2000" b="1" dirty="0">
                <a:solidFill>
                  <a:srgbClr val="000000"/>
                </a:solidFill>
              </a:rPr>
              <a:t>Computer can serve either as a </a:t>
            </a:r>
            <a:r>
              <a:rPr lang="en-US" sz="2000" b="1" u="sng" dirty="0">
                <a:solidFill>
                  <a:srgbClr val="000000"/>
                </a:solidFill>
              </a:rPr>
              <a:t>target</a:t>
            </a:r>
            <a:r>
              <a:rPr lang="en-US" sz="2000" b="1" dirty="0">
                <a:solidFill>
                  <a:srgbClr val="000000"/>
                </a:solidFill>
              </a:rPr>
              <a:t> or as a </a:t>
            </a:r>
            <a:r>
              <a:rPr lang="en-US" sz="2000" b="1" u="sng" dirty="0">
                <a:solidFill>
                  <a:srgbClr val="000000"/>
                </a:solidFill>
              </a:rPr>
              <a:t>too</a:t>
            </a:r>
            <a:r>
              <a:rPr lang="en-US" sz="2000" b="1" dirty="0">
                <a:solidFill>
                  <a:srgbClr val="000000"/>
                </a:solidFill>
              </a:rPr>
              <a:t>l.</a:t>
            </a:r>
          </a:p>
        </p:txBody>
      </p:sp>
    </p:spTree>
    <p:extLst>
      <p:ext uri="{BB962C8B-B14F-4D97-AF65-F5344CB8AC3E}">
        <p14:creationId xmlns:p14="http://schemas.microsoft.com/office/powerpoint/2010/main" val="213603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significance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en-US" sz="1800" dirty="0" smtClean="0"/>
              <a:t> Use of computer almost in all spheres of life ( work, education, daily life, etc.)</a:t>
            </a:r>
            <a:endParaRPr lang="en-US" sz="1800" dirty="0"/>
          </a:p>
          <a:p>
            <a:pPr marL="285750" indent="-285750">
              <a:buFont typeface="Wingdings" pitchFamily="2" charset="2"/>
              <a:buChar char="Ø"/>
            </a:pPr>
            <a:endParaRPr lang="en-US" sz="18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Viruses “</a:t>
            </a:r>
            <a:r>
              <a:rPr lang="en-US" sz="1800" dirty="0" err="1" smtClean="0"/>
              <a:t>Borubash</a:t>
            </a:r>
            <a:r>
              <a:rPr lang="en-US" sz="1800" dirty="0" smtClean="0"/>
              <a:t>-MIRLAN” and “KONURBAI”. Issyk-Kul’ oblast, 2012 (article 290 of CCKR).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 28.02.12 Hackers attacked the official website of the Government of the Kyrgyz Republic.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 28.04.2014. Hackers attacked the website of SAFEC (State Authority Fighting Against Economic Crimes).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Personal experience.</a:t>
            </a:r>
          </a:p>
          <a:p>
            <a:pPr>
              <a:buFont typeface="Wingdings" pitchFamily="2" charset="2"/>
              <a:buChar char="Ø"/>
            </a:pPr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5517232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http://svodka.akipress.org/news:123211</a:t>
            </a:r>
            <a:r>
              <a:rPr lang="en-US" dirty="0" smtClean="0"/>
              <a:t>/</a:t>
            </a:r>
          </a:p>
          <a:p>
            <a:r>
              <a:rPr lang="en-US" dirty="0"/>
              <a:t>http://www.gateway.kg/index.php?newsid=446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8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cybercrime </a:t>
            </a:r>
            <a:endParaRPr lang="ru-RU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751553"/>
              </p:ext>
            </p:extLst>
          </p:nvPr>
        </p:nvGraphicFramePr>
        <p:xfrm>
          <a:off x="3779912" y="836712"/>
          <a:ext cx="4901803" cy="4057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1268760"/>
            <a:ext cx="2880320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/>
              <a:t>Convention on Cybercrime of 2001, Budapest contemplates 4 titles related to cybercrime.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8387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	Research Question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118957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Whether the legislation  of the Kyrgyz Republic regulates the activity of cybercrime in a good way, if no, what amendments should be made to the legislation of the Kyrgyz Republic, which would regulate cybercrime ? </a:t>
            </a: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551856" y="2645295"/>
            <a:ext cx="53922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	</a:t>
            </a:r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Thesis statement</a:t>
            </a:r>
            <a:endParaRPr lang="ru-RU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3429000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No. Therefore, cybercrime should be regulated by the legislation of the Kyrgyz Republic by amending with additional norms  regulating cybercrime.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2848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Problems</a:t>
            </a:r>
            <a:endParaRPr lang="ru-RU" dirty="0"/>
          </a:p>
        </p:txBody>
      </p:sp>
      <p:sp>
        <p:nvSpPr>
          <p:cNvPr id="6" name="Стрелка влево 5"/>
          <p:cNvSpPr/>
          <p:nvPr/>
        </p:nvSpPr>
        <p:spPr>
          <a:xfrm rot="19608412">
            <a:off x="2139147" y="1044152"/>
            <a:ext cx="1391650" cy="361381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99992" y="908720"/>
            <a:ext cx="360040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697296">
            <a:off x="5591458" y="1002972"/>
            <a:ext cx="1440160" cy="4021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1916832"/>
            <a:ext cx="2592288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Regulation of cybercrime in the Kyrgyz Republic is limited by 1 article, which is article 290 of CCKR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1916832"/>
            <a:ext cx="2592288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Regulation of cybercrime in the Kyrgyz Republic is limited by 1 article, which is article 290 of CCKR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1916832"/>
            <a:ext cx="2664296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Regulation of cybercrime in the Kyrgyz Republic is limited by 1 article, which is article 290 of CCKR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5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cybercrime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251003"/>
              </p:ext>
            </p:extLst>
          </p:nvPr>
        </p:nvGraphicFramePr>
        <p:xfrm>
          <a:off x="0" y="980728"/>
          <a:ext cx="9144000" cy="6120682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813322"/>
                <a:gridCol w="1615558"/>
                <a:gridCol w="2248980"/>
                <a:gridCol w="1733070"/>
                <a:gridCol w="1733070"/>
              </a:tblGrid>
              <a:tr h="109562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Offences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Convention on Cybercrime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23.11.2001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Criminal Code of the Republic of Armenia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18.04.2003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Criminal Code of Ukraine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5.04.2001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Criminal Code of the Kyrgyz Republic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1.03.1997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4850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Illegal Access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251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361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__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539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Illegal interception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254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362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__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970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 Interference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4</a:t>
                      </a:r>
                      <a:endParaRPr lang="ru-RU" sz="1400" b="1" dirty="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__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557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System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interference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__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539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Misuse of devices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255,256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361-1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290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557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Computer-related forgery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257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363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    __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557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Computer-related fraud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__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  <a:tr h="81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Offences related to child pornography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Article 301(4)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28" marR="664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1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073522"/>
          <a:ext cx="8136904" cy="38676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36904"/>
              </a:tblGrid>
              <a:tr h="35685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step </a:t>
                      </a:r>
                      <a:r>
                        <a:rPr lang="en-GB" dirty="0" smtClean="0"/>
                        <a:t>To sign the Convention on Cybercrime of 2001</a:t>
                      </a:r>
                      <a:endParaRPr lang="ru-RU" dirty="0"/>
                    </a:p>
                  </a:txBody>
                  <a:tcPr/>
                </a:tc>
              </a:tr>
              <a:tr h="35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2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2</a:t>
                      </a:r>
                      <a:r>
                        <a:rPr lang="en-US" b="1" i="0" baseline="30000" dirty="0" smtClean="0"/>
                        <a:t>nd</a:t>
                      </a:r>
                      <a:r>
                        <a:rPr lang="en-US" b="1" i="0" dirty="0" smtClean="0"/>
                        <a:t> step - </a:t>
                      </a:r>
                      <a:r>
                        <a:rPr lang="en-GB" b="1" i="0" dirty="0" smtClean="0"/>
                        <a:t>Ratification of the Convention on Cybercrime of 2001</a:t>
                      </a:r>
                      <a:r>
                        <a:rPr lang="en-GB" dirty="0" smtClean="0"/>
                        <a:t>.</a:t>
                      </a:r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5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4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</a:t>
                      </a:r>
                      <a:r>
                        <a:rPr lang="en-US" b="1" baseline="30000" dirty="0" smtClean="0"/>
                        <a:t>rd</a:t>
                      </a:r>
                      <a:r>
                        <a:rPr lang="en-US" b="1" dirty="0" smtClean="0"/>
                        <a:t> step - </a:t>
                      </a:r>
                      <a:r>
                        <a:rPr lang="en-GB" b="1" dirty="0" smtClean="0"/>
                        <a:t>Implementation of laws</a:t>
                      </a:r>
                      <a:endParaRPr lang="ru-RU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5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2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</a:t>
                      </a:r>
                      <a:r>
                        <a:rPr lang="en-US" b="1" baseline="30000" dirty="0" smtClean="0"/>
                        <a:t>th</a:t>
                      </a:r>
                      <a:r>
                        <a:rPr lang="en-US" b="1" dirty="0" smtClean="0"/>
                        <a:t> step - </a:t>
                      </a:r>
                      <a:r>
                        <a:rPr lang="en-GB" b="1" dirty="0" smtClean="0"/>
                        <a:t>Business and organizations fighting against cybercrime </a:t>
                      </a:r>
                      <a:endParaRPr lang="ru-RU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3851920" y="1484784"/>
            <a:ext cx="504056" cy="28803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851920" y="2708920"/>
            <a:ext cx="504056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851920" y="3789040"/>
            <a:ext cx="504056" cy="28803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2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381</TotalTime>
  <Words>739</Words>
  <Application>Microsoft Office PowerPoint</Application>
  <PresentationFormat>On-screen Show (4:3)</PresentationFormat>
  <Paragraphs>155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Legal regulation of cybercrime in the Kyrgyz Republic</vt:lpstr>
      <vt:lpstr>Definition</vt:lpstr>
      <vt:lpstr>PowerPoint Presentation</vt:lpstr>
      <vt:lpstr>Topic significance</vt:lpstr>
      <vt:lpstr>Types of cybercrime </vt:lpstr>
      <vt:lpstr>                Research Question</vt:lpstr>
      <vt:lpstr>   Problems</vt:lpstr>
      <vt:lpstr>Regulation of cybercrime</vt:lpstr>
      <vt:lpstr>Recommendations</vt:lpstr>
      <vt:lpstr>Bibliography</vt:lpstr>
      <vt:lpstr>Bibliography</vt:lpstr>
      <vt:lpstr>Bibliography</vt:lpstr>
      <vt:lpstr>Bibliography</vt:lpstr>
      <vt:lpstr>Bibliography</vt:lpstr>
      <vt:lpstr>Bibliography</vt:lpstr>
    </vt:vector>
  </TitlesOfParts>
  <Company>AUCA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regulation of cybercrime in the Kyrgyz Republic</dc:title>
  <dc:creator>auca user</dc:creator>
  <cp:lastModifiedBy>user</cp:lastModifiedBy>
  <cp:revision>32</cp:revision>
  <dcterms:created xsi:type="dcterms:W3CDTF">2015-04-03T03:55:10Z</dcterms:created>
  <dcterms:modified xsi:type="dcterms:W3CDTF">2017-09-29T06:07:19Z</dcterms:modified>
</cp:coreProperties>
</file>