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2"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p:scale>
          <a:sx n="75" d="100"/>
          <a:sy n="75" d="100"/>
        </p:scale>
        <p:origin x="-120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Economist" TargetMode="External"/><Relationship Id="rId2" Type="http://schemas.openxmlformats.org/officeDocument/2006/relationships/hyperlink" Target="https://en.wikipedia.org/wiki/Nobel_Prize_in_Economics" TargetMode="External"/><Relationship Id="rId1" Type="http://schemas.openxmlformats.org/officeDocument/2006/relationships/slideLayout" Target="../slideLayouts/slideLayout2.xml"/><Relationship Id="rId4" Type="http://schemas.openxmlformats.org/officeDocument/2006/relationships/hyperlink" Target="https://en.wikipedia.org/wiki/Amartya_S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Missing Women: Age and Disease</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241314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400" dirty="0"/>
              <a:t>Missing Women: Age and Disease</a:t>
            </a:r>
            <a:endParaRPr lang="ru-RU" sz="1400" dirty="0"/>
          </a:p>
        </p:txBody>
      </p:sp>
      <p:sp>
        <p:nvSpPr>
          <p:cNvPr id="3" name="Объект 2"/>
          <p:cNvSpPr>
            <a:spLocks noGrp="1"/>
          </p:cNvSpPr>
          <p:nvPr>
            <p:ph idx="1"/>
          </p:nvPr>
        </p:nvSpPr>
        <p:spPr/>
        <p:txBody>
          <a:bodyPr>
            <a:normAutofit fontScale="70000" lnSpcReduction="20000"/>
          </a:bodyPr>
          <a:lstStyle/>
          <a:p>
            <a:pPr algn="just"/>
            <a:r>
              <a:rPr lang="en-US" dirty="0"/>
              <a:t>We now form an estimate of missing women by </a:t>
            </a:r>
            <a:r>
              <a:rPr lang="en-US" dirty="0" smtClean="0"/>
              <a:t>age</a:t>
            </a:r>
            <a:r>
              <a:rPr lang="ru-RU" dirty="0" smtClean="0"/>
              <a:t>.</a:t>
            </a:r>
            <a:r>
              <a:rPr lang="en-US" dirty="0"/>
              <a:t> </a:t>
            </a:r>
            <a:endParaRPr lang="ru-RU" dirty="0" smtClean="0"/>
          </a:p>
          <a:p>
            <a:pPr algn="just"/>
            <a:r>
              <a:rPr lang="en-US" dirty="0" smtClean="0"/>
              <a:t>Table </a:t>
            </a:r>
            <a:r>
              <a:rPr lang="en-US" dirty="0"/>
              <a:t>3 puts </a:t>
            </a:r>
            <a:r>
              <a:rPr lang="en-US" dirty="0" smtClean="0"/>
              <a:t>averages </a:t>
            </a:r>
            <a:r>
              <a:rPr lang="en-US" dirty="0"/>
              <a:t>together with the estimates of missing females at different ages. Perhaps the most striking implication of the table is that the annual number of missing women in sub-Saharan Africa is comparable to that in India and China, and as a proportion of the total female population it is substantially larger</a:t>
            </a:r>
            <a:r>
              <a:rPr lang="en-US" dirty="0" smtClean="0"/>
              <a:t>.</a:t>
            </a:r>
          </a:p>
          <a:p>
            <a:pPr algn="just"/>
            <a:r>
              <a:rPr lang="en-US" dirty="0"/>
              <a:t>We are not the first to assert that there are missing women in sub-Saharan Africa. </a:t>
            </a:r>
            <a:r>
              <a:rPr lang="en-US" dirty="0" err="1"/>
              <a:t>Klasen</a:t>
            </a:r>
            <a:r>
              <a:rPr lang="en-US" dirty="0"/>
              <a:t> (1996)26 points out that the sex ratio at birth is low in sub-Saharan Africa. The female deficit occurs at later </a:t>
            </a:r>
            <a:r>
              <a:rPr lang="en-US" dirty="0" smtClean="0"/>
              <a:t>ages</a:t>
            </a:r>
            <a:endParaRPr lang="en-US" dirty="0"/>
          </a:p>
          <a:p>
            <a:pPr algn="just"/>
            <a:r>
              <a:rPr lang="en-US" dirty="0"/>
              <a:t>Table 3 also reveals that, while India and China are quite similar in the overall numbers and percentages of missing women, their distributions across age in the two countries are quite different</a:t>
            </a:r>
            <a:endParaRPr lang="en-US" dirty="0" smtClean="0"/>
          </a:p>
          <a:p>
            <a:pPr algn="just"/>
            <a:endParaRPr lang="ru-RU" dirty="0" smtClean="0"/>
          </a:p>
          <a:p>
            <a:endParaRPr lang="ru-RU" dirty="0"/>
          </a:p>
        </p:txBody>
      </p:sp>
    </p:spTree>
    <p:extLst>
      <p:ext uri="{BB962C8B-B14F-4D97-AF65-F5344CB8AC3E}">
        <p14:creationId xmlns:p14="http://schemas.microsoft.com/office/powerpoint/2010/main" val="422145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200" dirty="0" smtClean="0"/>
              <a:t/>
            </a:r>
            <a:br>
              <a:rPr lang="en-US" sz="1200" dirty="0" smtClean="0"/>
            </a:br>
            <a:r>
              <a:rPr lang="en-US" sz="1200" dirty="0" smtClean="0"/>
              <a:t/>
            </a:r>
            <a:br>
              <a:rPr lang="en-US" sz="1200" dirty="0" smtClean="0"/>
            </a:br>
            <a:r>
              <a:rPr lang="en-US" sz="1200" dirty="0"/>
              <a:t/>
            </a:r>
            <a:br>
              <a:rPr lang="en-US" sz="1200" dirty="0"/>
            </a:br>
            <a:r>
              <a:rPr lang="en-US" sz="1200" dirty="0" smtClean="0"/>
              <a:t>Figure </a:t>
            </a:r>
            <a:r>
              <a:rPr lang="en-US" sz="1200" dirty="0"/>
              <a:t>1</a:t>
            </a:r>
            <a:endParaRPr lang="ru-RU" sz="1200" dirty="0"/>
          </a:p>
        </p:txBody>
      </p:sp>
      <p:pic>
        <p:nvPicPr>
          <p:cNvPr id="4" name="Объект 3" descr="C:\Users\тахи\AppData\Local\Microsoft\Windows\INetCache\Content.Word\20200403_09575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p:spPr>
      </p:pic>
    </p:spTree>
    <p:extLst>
      <p:ext uri="{BB962C8B-B14F-4D97-AF65-F5344CB8AC3E}">
        <p14:creationId xmlns:p14="http://schemas.microsoft.com/office/powerpoint/2010/main" val="3613005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400" dirty="0"/>
              <a:t>Missing Women: Age and Disease</a:t>
            </a:r>
            <a:endParaRPr lang="ru-RU" sz="1400" dirty="0"/>
          </a:p>
        </p:txBody>
      </p:sp>
      <p:sp>
        <p:nvSpPr>
          <p:cNvPr id="3" name="Объект 2"/>
          <p:cNvSpPr>
            <a:spLocks noGrp="1"/>
          </p:cNvSpPr>
          <p:nvPr>
            <p:ph idx="1"/>
          </p:nvPr>
        </p:nvSpPr>
        <p:spPr/>
        <p:txBody>
          <a:bodyPr>
            <a:normAutofit fontScale="70000" lnSpcReduction="20000"/>
          </a:bodyPr>
          <a:lstStyle/>
          <a:p>
            <a:r>
              <a:rPr lang="en-US" dirty="0"/>
              <a:t>Figure </a:t>
            </a:r>
            <a:r>
              <a:rPr lang="en-US" dirty="0" smtClean="0"/>
              <a:t>1 </a:t>
            </a:r>
            <a:r>
              <a:rPr lang="en-US" dirty="0"/>
              <a:t>summarizes this observation by plotting the percentages of missing women that can be “attributed” to different age groups in the three regions. China exhibits a huge spike for missing females at birth: 37% of all missing women in China can be attributed to prenatal factors. That number would be as large as 45% if we used the plausibly larger estimate, and no less than 32% even if we use the implausible lower </a:t>
            </a:r>
            <a:r>
              <a:rPr lang="en-US" dirty="0" smtClean="0"/>
              <a:t>bound.</a:t>
            </a:r>
          </a:p>
          <a:p>
            <a:r>
              <a:rPr lang="en-US" dirty="0"/>
              <a:t>In contrast, under 11% of the missing females in India are prenatal (at most 13% if we use the higher estimate). The cumulative fraction of missing women in India and sub-Saharan Africa does not add up to the Chinese deficiency at birth until the age category of the mid-20s. Fully two-thirds of the missing women in India are from an age older than 15. For sub-Saharan Africa, the proportion of missing women older than 15 is much larger: over 80</a:t>
            </a:r>
            <a:r>
              <a:rPr lang="en-US" dirty="0" smtClean="0"/>
              <a:t>%.</a:t>
            </a:r>
          </a:p>
          <a:p>
            <a:endParaRPr lang="en-US" dirty="0" smtClean="0"/>
          </a:p>
          <a:p>
            <a:endParaRPr lang="ru-RU" dirty="0"/>
          </a:p>
        </p:txBody>
      </p:sp>
    </p:spTree>
    <p:extLst>
      <p:ext uri="{BB962C8B-B14F-4D97-AF65-F5344CB8AC3E}">
        <p14:creationId xmlns:p14="http://schemas.microsoft.com/office/powerpoint/2010/main" val="351280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400" dirty="0"/>
              <a:t>Missing Women: Age and Disease</a:t>
            </a:r>
            <a:endParaRPr lang="ru-RU" sz="1400" dirty="0"/>
          </a:p>
        </p:txBody>
      </p:sp>
      <p:sp>
        <p:nvSpPr>
          <p:cNvPr id="3" name="Объект 2"/>
          <p:cNvSpPr>
            <a:spLocks noGrp="1"/>
          </p:cNvSpPr>
          <p:nvPr>
            <p:ph idx="1"/>
          </p:nvPr>
        </p:nvSpPr>
        <p:spPr/>
        <p:txBody>
          <a:bodyPr>
            <a:normAutofit fontScale="77500" lnSpcReduction="20000"/>
          </a:bodyPr>
          <a:lstStyle/>
          <a:p>
            <a:r>
              <a:rPr lang="en-US" dirty="0"/>
              <a:t>We have seen that missing women are present in a variety of age categories in India and sub-Saharan Africa, while such dispersion is far less pronounced for China. We now take a closer look by accounting for missing women over age and </a:t>
            </a:r>
            <a:r>
              <a:rPr lang="en-US" dirty="0" smtClean="0"/>
              <a:t>disease.</a:t>
            </a:r>
          </a:p>
          <a:p>
            <a:r>
              <a:rPr lang="en-US" dirty="0" smtClean="0"/>
              <a:t> </a:t>
            </a:r>
            <a:r>
              <a:rPr lang="en-US" dirty="0"/>
              <a:t>The WHO divides the causes of death into three categories: (1) communicable, maternal, perinatal, and nutritional diseases; (2) non-communicable diseases; and (3) injuries. groups</a:t>
            </a:r>
            <a:r>
              <a:rPr lang="en-US" dirty="0" smtClean="0"/>
              <a:t>.</a:t>
            </a:r>
            <a:endParaRPr lang="ru-RU" dirty="0" smtClean="0"/>
          </a:p>
          <a:p>
            <a:r>
              <a:rPr lang="en-US" dirty="0"/>
              <a:t>We report our estimates in Tables 5 (India), 6 (sub-Saharan Africa), and 7 (China). In each table, the main headings are Groups 1 and 2 diseases, and Injuries. The numbers in bold, along the corresponding rows, report missing women by age.</a:t>
            </a:r>
            <a:endParaRPr lang="ru-RU" dirty="0"/>
          </a:p>
        </p:txBody>
      </p:sp>
    </p:spTree>
    <p:extLst>
      <p:ext uri="{BB962C8B-B14F-4D97-AF65-F5344CB8AC3E}">
        <p14:creationId xmlns:p14="http://schemas.microsoft.com/office/powerpoint/2010/main" val="2706599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en-US" sz="1400" dirty="0"/>
              <a:t>Missing Women: Age and Disease</a:t>
            </a:r>
            <a:endParaRPr lang="ru-RU" sz="1400" dirty="0"/>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488832" cy="4813995"/>
          </a:xfrm>
          <a:prstGeom prst="rect">
            <a:avLst/>
          </a:prstGeom>
          <a:noFill/>
          <a:ln>
            <a:noFill/>
          </a:ln>
        </p:spPr>
      </p:pic>
    </p:spTree>
    <p:extLst>
      <p:ext uri="{BB962C8B-B14F-4D97-AF65-F5344CB8AC3E}">
        <p14:creationId xmlns:p14="http://schemas.microsoft.com/office/powerpoint/2010/main" val="3179686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US" sz="1400" dirty="0"/>
              <a:t>Missing Women: Age and Disease</a:t>
            </a:r>
            <a:endParaRPr lang="ru-RU" sz="1400" dirty="0"/>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7164" y="1412776"/>
            <a:ext cx="7473268" cy="4713387"/>
          </a:xfrm>
          <a:prstGeom prst="rect">
            <a:avLst/>
          </a:prstGeom>
          <a:noFill/>
          <a:ln>
            <a:noFill/>
          </a:ln>
        </p:spPr>
      </p:pic>
    </p:spTree>
    <p:extLst>
      <p:ext uri="{BB962C8B-B14F-4D97-AF65-F5344CB8AC3E}">
        <p14:creationId xmlns:p14="http://schemas.microsoft.com/office/powerpoint/2010/main" val="4108192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en-US" sz="1400" dirty="0"/>
              <a:t>Missing Women: Age and Disease</a:t>
            </a:r>
            <a:endParaRPr lang="ru-RU" sz="1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352928"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193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400" dirty="0"/>
              <a:t>Missing Women: Age and Disease</a:t>
            </a:r>
            <a:endParaRPr lang="ru-RU" sz="1400" dirty="0"/>
          </a:p>
        </p:txBody>
      </p:sp>
      <p:sp>
        <p:nvSpPr>
          <p:cNvPr id="3" name="Объект 2"/>
          <p:cNvSpPr>
            <a:spLocks noGrp="1"/>
          </p:cNvSpPr>
          <p:nvPr>
            <p:ph idx="1"/>
          </p:nvPr>
        </p:nvSpPr>
        <p:spPr/>
        <p:txBody>
          <a:bodyPr>
            <a:normAutofit fontScale="55000" lnSpcReduction="20000"/>
          </a:bodyPr>
          <a:lstStyle/>
          <a:p>
            <a:r>
              <a:rPr lang="en-US" dirty="0" smtClean="0"/>
              <a:t>(India) It </a:t>
            </a:r>
            <a:r>
              <a:rPr lang="en-US" dirty="0"/>
              <a:t>is evident that the bulk of missing females at younger ages come from Group 1 diseases. much of the Indian discrepancy is to be found at older ages. At these ages, the excess burden falls mainly on non-communicable Group 2 diseases. </a:t>
            </a:r>
            <a:endParaRPr lang="en-US" dirty="0" smtClean="0"/>
          </a:p>
          <a:p>
            <a:r>
              <a:rPr lang="en-US" dirty="0" smtClean="0"/>
              <a:t>(Sub-Saharan Africa) The </a:t>
            </a:r>
            <a:r>
              <a:rPr lang="en-US" dirty="0"/>
              <a:t>majority of excess female deaths in sub-Saharan Africa fall into the age groups 0–4, 15–29, and 30–44, with a particularly large number in 15–29. The number of missing girls in the youngest age group (equal to 275,000) is comparable to those missing in India of that age (320,000). As in India, </a:t>
            </a:r>
            <a:r>
              <a:rPr lang="en-US" dirty="0" err="1"/>
              <a:t>diarrhoeal</a:t>
            </a:r>
            <a:r>
              <a:rPr lang="en-US" dirty="0"/>
              <a:t> and vaccine-</a:t>
            </a:r>
            <a:r>
              <a:rPr lang="en-US" dirty="0" err="1"/>
              <a:t>preventible</a:t>
            </a:r>
            <a:r>
              <a:rPr lang="en-US" dirty="0"/>
              <a:t> childhood cluster diseases account for a significant number of missing girls in sub-Saharan Africa, but unlike in other regions, malaria is the principal cause of excess female mortality in the age group 0–4. However, by far the overwhelming single cause of excess female mortality is HIV/AIDS. It accounts for over 600,000 excess female deaths, largely in the 15–44 age category. </a:t>
            </a:r>
            <a:endParaRPr lang="en-US" dirty="0" smtClean="0"/>
          </a:p>
          <a:p>
            <a:r>
              <a:rPr lang="en-US" dirty="0" smtClean="0"/>
              <a:t>(China) Table </a:t>
            </a:r>
            <a:r>
              <a:rPr lang="en-US" dirty="0"/>
              <a:t>7 reports analogous estimates for China. As we have seen before, China is different from both sub-Saharan Africa and India. It has a similar number of missing women, but the bulk of them—around 37% and plausibly more, up to 45%—are to be found at birth. Thereafter, the highest numbers occur for the lowest age group (0–4) and then for the three oldest age groups (60 and older).</a:t>
            </a:r>
            <a:endParaRPr lang="ru-RU" dirty="0"/>
          </a:p>
        </p:txBody>
      </p:sp>
    </p:spTree>
    <p:extLst>
      <p:ext uri="{BB962C8B-B14F-4D97-AF65-F5344CB8AC3E}">
        <p14:creationId xmlns:p14="http://schemas.microsoft.com/office/powerpoint/2010/main" val="230829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en-US" sz="1400" dirty="0"/>
              <a:t>Missing Women: Age and Disease</a:t>
            </a:r>
            <a:endParaRPr lang="ru-RU" sz="1400" dirty="0"/>
          </a:p>
        </p:txBody>
      </p:sp>
      <p:sp>
        <p:nvSpPr>
          <p:cNvPr id="3" name="Объект 2"/>
          <p:cNvSpPr>
            <a:spLocks noGrp="1"/>
          </p:cNvSpPr>
          <p:nvPr>
            <p:ph idx="1"/>
          </p:nvPr>
        </p:nvSpPr>
        <p:spPr>
          <a:xfrm>
            <a:off x="457200" y="1268760"/>
            <a:ext cx="8229600" cy="4857403"/>
          </a:xfrm>
        </p:spPr>
        <p:txBody>
          <a:bodyPr>
            <a:normAutofit fontScale="70000" lnSpcReduction="20000"/>
          </a:bodyPr>
          <a:lstStyle/>
          <a:p>
            <a:r>
              <a:rPr lang="en-US" dirty="0"/>
              <a:t>Relative to developed countries and some parts of the developing world, most notably sub-Saharan Africa, there are far fewer women than men in India and China. It has been argued that as many as a 100 million women could be missing. The possibility of gender bias at birth and the mistreatment of young girls are widely regarded as key explanations. We provide a decomposition of these missing women by age and cause of </a:t>
            </a:r>
            <a:r>
              <a:rPr lang="en-US" dirty="0" smtClean="0"/>
              <a:t>death.</a:t>
            </a:r>
          </a:p>
          <a:p>
            <a:r>
              <a:rPr lang="en-US" dirty="0"/>
              <a:t>The term "missing women" indicates a shortfall in the number of women relative to the expected number of women in a region or country. The phenomenon was first noted by the Indian </a:t>
            </a:r>
            <a:r>
              <a:rPr lang="en-US" dirty="0">
                <a:hlinkClick r:id="rId2" tooltip="Nobel Prize in Economics"/>
              </a:rPr>
              <a:t>Nobel Prize</a:t>
            </a:r>
            <a:r>
              <a:rPr lang="en-US" dirty="0"/>
              <a:t>-winning </a:t>
            </a:r>
            <a:r>
              <a:rPr lang="en-US" dirty="0">
                <a:hlinkClick r:id="rId3" tooltip="Economist"/>
              </a:rPr>
              <a:t>economist</a:t>
            </a:r>
            <a:r>
              <a:rPr lang="en-US" dirty="0"/>
              <a:t> </a:t>
            </a:r>
            <a:r>
              <a:rPr lang="en-US" dirty="0" err="1">
                <a:hlinkClick r:id="rId4" tooltip="Amartya Sen"/>
              </a:rPr>
              <a:t>Amartya</a:t>
            </a:r>
            <a:r>
              <a:rPr lang="en-US" dirty="0">
                <a:hlinkClick r:id="rId4" tooltip="Amartya Sen"/>
              </a:rPr>
              <a:t> </a:t>
            </a:r>
            <a:r>
              <a:rPr lang="en-US" dirty="0" err="1">
                <a:hlinkClick r:id="rId4" tooltip="Amartya Sen"/>
              </a:rPr>
              <a:t>Sen</a:t>
            </a:r>
            <a:r>
              <a:rPr lang="en-US" dirty="0"/>
              <a:t> in 1990, and expanded upon in his subsequent academic work. </a:t>
            </a:r>
            <a:r>
              <a:rPr lang="en-US" dirty="0" err="1"/>
              <a:t>Sen</a:t>
            </a:r>
            <a:r>
              <a:rPr lang="en-US" dirty="0"/>
              <a:t> originally estimated that more than a hundred million women were "missing." Later researchers found differing numbers, with most recent estimates around ninety to 101 million women. </a:t>
            </a:r>
            <a:endParaRPr lang="ru-RU" dirty="0"/>
          </a:p>
          <a:p>
            <a:endParaRPr lang="ru-RU" dirty="0"/>
          </a:p>
        </p:txBody>
      </p:sp>
    </p:spTree>
    <p:extLst>
      <p:ext uri="{BB962C8B-B14F-4D97-AF65-F5344CB8AC3E}">
        <p14:creationId xmlns:p14="http://schemas.microsoft.com/office/powerpoint/2010/main" val="94840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400" dirty="0"/>
              <a:t>Missing Women: Age and Disease</a:t>
            </a:r>
            <a:endParaRPr lang="ru-RU" sz="1400" dirty="0"/>
          </a:p>
        </p:txBody>
      </p:sp>
      <p:sp>
        <p:nvSpPr>
          <p:cNvPr id="3" name="Объект 2"/>
          <p:cNvSpPr>
            <a:spLocks noGrp="1"/>
          </p:cNvSpPr>
          <p:nvPr>
            <p:ph idx="1"/>
          </p:nvPr>
        </p:nvSpPr>
        <p:spPr/>
        <p:txBody>
          <a:bodyPr/>
          <a:lstStyle/>
          <a:p>
            <a:r>
              <a:rPr lang="en-US" dirty="0" smtClean="0"/>
              <a:t>Although </a:t>
            </a:r>
            <a:r>
              <a:rPr lang="en-US" dirty="0"/>
              <a:t>the overall sex ratios in India and China are similar—both around 1.06—the two countries have distinct age profiles of missing </a:t>
            </a:r>
            <a:r>
              <a:rPr lang="en-US" dirty="0" smtClean="0"/>
              <a:t>women.</a:t>
            </a:r>
          </a:p>
          <a:p>
            <a:r>
              <a:rPr lang="en-US" dirty="0"/>
              <a:t>We study the distribution of missing women by age and disease, as well as by the aggregate numbers. Our age decomposition yields some striking findings</a:t>
            </a:r>
            <a:endParaRPr lang="ru-RU" dirty="0"/>
          </a:p>
        </p:txBody>
      </p:sp>
    </p:spTree>
    <p:extLst>
      <p:ext uri="{BB962C8B-B14F-4D97-AF65-F5344CB8AC3E}">
        <p14:creationId xmlns:p14="http://schemas.microsoft.com/office/powerpoint/2010/main" val="78365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400" dirty="0"/>
              <a:t>Missing Women: Age and Disease</a:t>
            </a:r>
            <a:endParaRPr lang="ru-RU" sz="1400" dirty="0"/>
          </a:p>
        </p:txBody>
      </p:sp>
      <p:sp>
        <p:nvSpPr>
          <p:cNvPr id="3" name="Объект 2"/>
          <p:cNvSpPr>
            <a:spLocks noGrp="1"/>
          </p:cNvSpPr>
          <p:nvPr>
            <p:ph idx="1"/>
          </p:nvPr>
        </p:nvSpPr>
        <p:spPr/>
        <p:txBody>
          <a:bodyPr>
            <a:normAutofit lnSpcReduction="10000"/>
          </a:bodyPr>
          <a:lstStyle/>
          <a:p>
            <a:r>
              <a:rPr lang="en-US" dirty="0"/>
              <a:t>A large percentage of the missing women in China are located before birth and in infancy. We estimate that around 37–45% of the missing women in China are due to prenatal factors alone. But the numbers for India are more evenly distributed across the different age groups. Prenatal factors account for around 11%, and if we add up all the female deficit up to age 15, we do not get to a third of the total.</a:t>
            </a:r>
            <a:endParaRPr lang="ru-RU" dirty="0"/>
          </a:p>
        </p:txBody>
      </p:sp>
    </p:spTree>
    <p:extLst>
      <p:ext uri="{BB962C8B-B14F-4D97-AF65-F5344CB8AC3E}">
        <p14:creationId xmlns:p14="http://schemas.microsoft.com/office/powerpoint/2010/main" val="204308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400" dirty="0"/>
              <a:t>Missing Women: Age and Disease</a:t>
            </a:r>
            <a:endParaRPr lang="ru-RU" sz="1400" dirty="0"/>
          </a:p>
        </p:txBody>
      </p:sp>
      <p:sp>
        <p:nvSpPr>
          <p:cNvPr id="3" name="Объект 2"/>
          <p:cNvSpPr>
            <a:spLocks noGrp="1"/>
          </p:cNvSpPr>
          <p:nvPr>
            <p:ph idx="1"/>
          </p:nvPr>
        </p:nvSpPr>
        <p:spPr/>
        <p:txBody>
          <a:bodyPr>
            <a:normAutofit fontScale="85000" lnSpcReduction="20000"/>
          </a:bodyPr>
          <a:lstStyle/>
          <a:p>
            <a:r>
              <a:rPr lang="en-US" dirty="0"/>
              <a:t>Second, we find that, as a proportion of the female population the annual flow of missing women is actually largest in sub-Saharan Africa, despite the fact that their overall male to female ratio is less than unity. None of this happens at birth; missing women are spread over the entire age spectrum. When we add up the flow numbers by age for the year 2000, around 1.53 million women are missing in sub-Saharan Africa for that year alone, which is not that different from the Chinese and Indian estimates of 1.73 and 1.71 million, respectively. Expressed as a fraction of the female population, the sub-Saharan numbers are significantly higher than their Chinese and Indian counterparts</a:t>
            </a:r>
            <a:endParaRPr lang="ru-RU" dirty="0"/>
          </a:p>
        </p:txBody>
      </p:sp>
    </p:spTree>
    <p:extLst>
      <p:ext uri="{BB962C8B-B14F-4D97-AF65-F5344CB8AC3E}">
        <p14:creationId xmlns:p14="http://schemas.microsoft.com/office/powerpoint/2010/main" val="57630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400" dirty="0"/>
              <a:t>Missing Women: Age and Disease</a:t>
            </a:r>
            <a:endParaRPr lang="ru-RU" sz="1400" dirty="0"/>
          </a:p>
        </p:txBody>
      </p:sp>
      <p:sp>
        <p:nvSpPr>
          <p:cNvPr id="3" name="Объект 2"/>
          <p:cNvSpPr>
            <a:spLocks noGrp="1"/>
          </p:cNvSpPr>
          <p:nvPr>
            <p:ph idx="1"/>
          </p:nvPr>
        </p:nvSpPr>
        <p:spPr/>
        <p:txBody>
          <a:bodyPr>
            <a:normAutofit fontScale="92500" lnSpcReduction="10000"/>
          </a:bodyPr>
          <a:lstStyle/>
          <a:p>
            <a:r>
              <a:rPr lang="en-US" dirty="0"/>
              <a:t>These findings can be reconciled with the balanced overall sex ratio in sub-Saharan Africa by the relatively low sex ratio at birth there. In sub-Saharan Africa, the sex ratio at birth is approximately 1.03, much lower than for developed countries as a whole (which is 1.06). There appear to be genetic differences that determine this </a:t>
            </a:r>
            <a:r>
              <a:rPr lang="en-US" dirty="0" smtClean="0"/>
              <a:t>ratio.</a:t>
            </a:r>
          </a:p>
          <a:p>
            <a:r>
              <a:rPr lang="en-US" dirty="0"/>
              <a:t>We then turn to decompositions by age and disease.</a:t>
            </a:r>
            <a:endParaRPr lang="ru-RU" dirty="0"/>
          </a:p>
        </p:txBody>
      </p:sp>
    </p:spTree>
    <p:extLst>
      <p:ext uri="{BB962C8B-B14F-4D97-AF65-F5344CB8AC3E}">
        <p14:creationId xmlns:p14="http://schemas.microsoft.com/office/powerpoint/2010/main" val="389072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US" sz="1400" dirty="0"/>
              <a:t>Missing Women: Age and Disease</a:t>
            </a:r>
            <a:endParaRPr lang="ru-RU" sz="1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835696" y="-531440"/>
            <a:ext cx="5400600" cy="842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30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US" sz="1400" dirty="0"/>
              <a:t>Missing Women: Age and Disease</a:t>
            </a:r>
            <a:endParaRPr lang="ru-RU" sz="1400" dirty="0"/>
          </a:p>
        </p:txBody>
      </p:sp>
      <p:sp>
        <p:nvSpPr>
          <p:cNvPr id="3" name="Объект 2"/>
          <p:cNvSpPr>
            <a:spLocks noGrp="1"/>
          </p:cNvSpPr>
          <p:nvPr>
            <p:ph idx="1"/>
          </p:nvPr>
        </p:nvSpPr>
        <p:spPr>
          <a:xfrm>
            <a:off x="457200" y="1484784"/>
            <a:ext cx="8229600" cy="4641379"/>
          </a:xfrm>
        </p:spPr>
        <p:txBody>
          <a:bodyPr>
            <a:normAutofit fontScale="85000" lnSpcReduction="20000"/>
          </a:bodyPr>
          <a:lstStyle/>
          <a:p>
            <a:r>
              <a:rPr lang="en-US" dirty="0"/>
              <a:t>Table 2 lists (absolute and relative) death rates of males and females by age group, for India, China, sub-Saharan Africa, and the “developed regions”. Predictably, sub-Saharan Africa has very high death rates overall. The high rates are present across all ages and are particularly high at infancy. India’s death rates by age group are (also predictably) higher than China’s, and much higher than those for developed countries. However, of greater interest are the relative death rates by gender. China and the developed countries have a significantly higher rate of relative mortality for males than do India and sub-Saharan Africa. The discrepancy is particularly noticeable up to middle </a:t>
            </a:r>
            <a:r>
              <a:rPr lang="en-US" dirty="0" smtClean="0"/>
              <a:t>age.</a:t>
            </a:r>
            <a:endParaRPr lang="ru-RU" dirty="0"/>
          </a:p>
        </p:txBody>
      </p:sp>
    </p:spTree>
    <p:extLst>
      <p:ext uri="{BB962C8B-B14F-4D97-AF65-F5344CB8AC3E}">
        <p14:creationId xmlns:p14="http://schemas.microsoft.com/office/powerpoint/2010/main" val="15987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US" sz="1400" dirty="0"/>
              <a:t>Missing Women: Age and Disease</a:t>
            </a:r>
            <a:endParaRPr lang="ru-RU" sz="1400" dirty="0"/>
          </a:p>
        </p:txBody>
      </p:sp>
      <p:pic>
        <p:nvPicPr>
          <p:cNvPr id="4" name="Объект 3" descr="C:\Users\тахи\AppData\Local\Microsoft\Windows\INetCache\Content.Word\20200403_09573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28799"/>
            <a:ext cx="7416824" cy="4497363"/>
          </a:xfrm>
          <a:prstGeom prst="rect">
            <a:avLst/>
          </a:prstGeom>
          <a:noFill/>
          <a:ln>
            <a:noFill/>
          </a:ln>
        </p:spPr>
      </p:pic>
    </p:spTree>
    <p:extLst>
      <p:ext uri="{BB962C8B-B14F-4D97-AF65-F5344CB8AC3E}">
        <p14:creationId xmlns:p14="http://schemas.microsoft.com/office/powerpoint/2010/main" val="3219616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1393</Words>
  <Application>Microsoft Office PowerPoint</Application>
  <PresentationFormat>Экран (4:3)</PresentationFormat>
  <Paragraphs>38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Missing Women: Age and Disease</vt:lpstr>
      <vt:lpstr>Missing Women: Age and Disease</vt:lpstr>
      <vt:lpstr>Missing Women: Age and Disease</vt:lpstr>
      <vt:lpstr>Missing Women: Age and Disease</vt:lpstr>
      <vt:lpstr>Missing Women: Age and Disease</vt:lpstr>
      <vt:lpstr>Missing Women: Age and Disease</vt:lpstr>
      <vt:lpstr>Missing Women: Age and Disease</vt:lpstr>
      <vt:lpstr>Missing Women: Age and Disease</vt:lpstr>
      <vt:lpstr>Missing Women: Age and Disease</vt:lpstr>
      <vt:lpstr>Missing Women: Age and Disease</vt:lpstr>
      <vt:lpstr>   Figure 1</vt:lpstr>
      <vt:lpstr>Missing Women: Age and Disease</vt:lpstr>
      <vt:lpstr>Missing Women: Age and Disease</vt:lpstr>
      <vt:lpstr>Missing Women: Age and Disease</vt:lpstr>
      <vt:lpstr>Missing Women: Age and Disease</vt:lpstr>
      <vt:lpstr>Missing Women: Age and Disease</vt:lpstr>
      <vt:lpstr>Missing Women: Age and Disease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Missing Women: Age and Disease</dc:title>
  <dc:creator>Элдосбек Турсункулов</dc:creator>
  <cp:lastModifiedBy>Элдосбек Турсункулов</cp:lastModifiedBy>
  <cp:revision>35</cp:revision>
  <dcterms:created xsi:type="dcterms:W3CDTF">2020-04-02T16:56:23Z</dcterms:created>
  <dcterms:modified xsi:type="dcterms:W3CDTF">2020-04-03T11:00:19Z</dcterms:modified>
</cp:coreProperties>
</file>