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9" r:id="rId4"/>
    <p:sldId id="264" r:id="rId5"/>
    <p:sldId id="257" r:id="rId6"/>
    <p:sldId id="260" r:id="rId7"/>
    <p:sldId id="261" r:id="rId8"/>
    <p:sldId id="262"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11-Apr-23</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11-Apr-23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11-Apr-23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2" name="TextBox 11"/>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3" name="TextBox 12"/>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11-Apr-23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11-Apr-23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11-Apr-23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11-Apr-23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8" name="Title 1"/>
          <p:cNvSpPr>
            <a:spLocks noGrp="1"/>
          </p:cNvSpPr>
          <p:nvPr>
            <p:ph type="title"/>
          </p:nvPr>
        </p:nvSpPr>
        <p:spPr>
          <a:xfrm>
            <a:off x="685801" y="609600"/>
            <a:ext cx="10131425" cy="1456267"/>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11-Apr-23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11-Apr-23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11-Apr-23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11-Apr-23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11-Apr-23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11-Apr-23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11-Apr-23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11-Apr-23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11-Apr-23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11-Apr-23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11-Apr-23</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sz="3200" b="1" dirty="0" smtClean="0">
                <a:solidFill>
                  <a:schemeClr val="accent2">
                    <a:lumMod val="60000"/>
                    <a:lumOff val="40000"/>
                  </a:schemeClr>
                </a:solidFill>
                <a:latin typeface="+mn-lt"/>
              </a:rPr>
              <a:t>Gacaca courts and the principle of complementarity</a:t>
            </a:r>
            <a:endParaRPr lang="en-US" sz="3200" b="1" dirty="0">
              <a:solidFill>
                <a:schemeClr val="accent2">
                  <a:lumMod val="60000"/>
                  <a:lumOff val="40000"/>
                </a:schemeClr>
              </a:solidFill>
              <a:latin typeface="+mn-lt"/>
            </a:endParaRPr>
          </a:p>
        </p:txBody>
      </p:sp>
      <p:sp>
        <p:nvSpPr>
          <p:cNvPr id="3" name="Subtitle 2"/>
          <p:cNvSpPr>
            <a:spLocks noGrp="1"/>
          </p:cNvSpPr>
          <p:nvPr>
            <p:ph type="subTitle" idx="1"/>
          </p:nvPr>
        </p:nvSpPr>
        <p:spPr>
          <a:xfrm>
            <a:off x="3962399" y="4680065"/>
            <a:ext cx="7197726" cy="1111134"/>
          </a:xfrm>
        </p:spPr>
        <p:txBody>
          <a:bodyPr/>
          <a:lstStyle/>
          <a:p>
            <a:pPr algn="ctr"/>
            <a:r>
              <a:rPr lang="en-US" dirty="0" smtClean="0"/>
              <a:t>Article 17 of the rome statute</a:t>
            </a:r>
            <a:endParaRPr lang="en-US" dirty="0"/>
          </a:p>
        </p:txBody>
      </p:sp>
    </p:spTree>
    <p:extLst>
      <p:ext uri="{BB962C8B-B14F-4D97-AF65-F5344CB8AC3E}">
        <p14:creationId xmlns:p14="http://schemas.microsoft.com/office/powerpoint/2010/main" val="35921235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09601"/>
            <a:ext cx="10131425" cy="969818"/>
          </a:xfrm>
        </p:spPr>
        <p:txBody>
          <a:bodyPr>
            <a:normAutofit/>
          </a:bodyPr>
          <a:lstStyle/>
          <a:p>
            <a:pPr algn="ctr"/>
            <a:r>
              <a:rPr lang="en-US" sz="3200" b="1" dirty="0" smtClean="0">
                <a:latin typeface="+mn-lt"/>
              </a:rPr>
              <a:t>Admissibility</a:t>
            </a:r>
            <a:endParaRPr lang="en-US" sz="3200" b="1" dirty="0">
              <a:latin typeface="+mn-lt"/>
            </a:endParaRPr>
          </a:p>
        </p:txBody>
      </p:sp>
      <p:sp>
        <p:nvSpPr>
          <p:cNvPr id="3" name="Content Placeholder 2"/>
          <p:cNvSpPr>
            <a:spLocks noGrp="1"/>
          </p:cNvSpPr>
          <p:nvPr>
            <p:ph idx="1"/>
          </p:nvPr>
        </p:nvSpPr>
        <p:spPr/>
        <p:txBody>
          <a:bodyPr/>
          <a:lstStyle/>
          <a:p>
            <a:r>
              <a:rPr lang="en-US" dirty="0"/>
              <a:t>Admissibility - seeks to solve the potential conflict of jurisdiction that might arise between the two tier legal fora, the national and the international</a:t>
            </a:r>
            <a:r>
              <a:rPr lang="en-US" dirty="0" smtClean="0"/>
              <a:t>.</a:t>
            </a:r>
          </a:p>
          <a:p>
            <a:r>
              <a:rPr lang="en-US" dirty="0"/>
              <a:t>ICC - when there are no genuine prospects that domestic courts will respond to certain grave atrocities by way of investigating, prosecuting and trying alleged perpetrators responsible for one or more of the core crimes referred to in the Rome Statute</a:t>
            </a:r>
            <a:r>
              <a:rPr lang="en-US" dirty="0" smtClean="0"/>
              <a:t>.</a:t>
            </a:r>
          </a:p>
          <a:p>
            <a:endParaRPr lang="en-US" dirty="0"/>
          </a:p>
        </p:txBody>
      </p:sp>
    </p:spTree>
    <p:extLst>
      <p:ext uri="{BB962C8B-B14F-4D97-AF65-F5344CB8AC3E}">
        <p14:creationId xmlns:p14="http://schemas.microsoft.com/office/powerpoint/2010/main" val="38576738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09601"/>
            <a:ext cx="10131425" cy="811876"/>
          </a:xfrm>
        </p:spPr>
        <p:txBody>
          <a:bodyPr>
            <a:normAutofit/>
          </a:bodyPr>
          <a:lstStyle/>
          <a:p>
            <a:pPr algn="ctr"/>
            <a:r>
              <a:rPr lang="en-US" sz="3200" b="1" dirty="0" smtClean="0">
                <a:latin typeface="+mn-lt"/>
              </a:rPr>
              <a:t>Article 17 (1) of the Rome Statute</a:t>
            </a:r>
            <a:endParaRPr lang="en-US" sz="3200" b="1" dirty="0">
              <a:latin typeface="+mn-lt"/>
            </a:endParaRPr>
          </a:p>
        </p:txBody>
      </p:sp>
      <p:sp>
        <p:nvSpPr>
          <p:cNvPr id="3" name="Content Placeholder 2"/>
          <p:cNvSpPr>
            <a:spLocks noGrp="1"/>
          </p:cNvSpPr>
          <p:nvPr>
            <p:ph idx="1"/>
          </p:nvPr>
        </p:nvSpPr>
        <p:spPr/>
        <p:txBody>
          <a:bodyPr/>
          <a:lstStyle/>
          <a:p>
            <a:r>
              <a:rPr lang="en-US" dirty="0" smtClean="0"/>
              <a:t>It embody the principle of complementarity</a:t>
            </a:r>
          </a:p>
          <a:p>
            <a:r>
              <a:rPr lang="en-US" dirty="0" smtClean="0"/>
              <a:t>The </a:t>
            </a:r>
            <a:r>
              <a:rPr lang="en-US" dirty="0"/>
              <a:t>aim of the Statute is not to negate State </a:t>
            </a:r>
            <a:r>
              <a:rPr lang="en-US" dirty="0" smtClean="0"/>
              <a:t>sovereignty</a:t>
            </a:r>
          </a:p>
          <a:p>
            <a:r>
              <a:rPr lang="en-US" dirty="0" smtClean="0"/>
              <a:t>The provision provides </a:t>
            </a:r>
            <a:r>
              <a:rPr lang="en-US" dirty="0"/>
              <a:t>for inbuilt safeguards that preserve national interests and judicial integrity on the domestic level</a:t>
            </a:r>
            <a:r>
              <a:rPr lang="en-US" dirty="0" smtClean="0"/>
              <a:t>.</a:t>
            </a:r>
          </a:p>
          <a:p>
            <a:r>
              <a:rPr lang="en-US" dirty="0"/>
              <a:t>This pivotal article was essential for the Statute to be marketable in </a:t>
            </a:r>
            <a:r>
              <a:rPr lang="en-US" dirty="0" smtClean="0"/>
              <a:t>Rome.</a:t>
            </a:r>
          </a:p>
          <a:p>
            <a:r>
              <a:rPr lang="en-US" dirty="0" smtClean="0"/>
              <a:t>“It </a:t>
            </a:r>
            <a:r>
              <a:rPr lang="en-US" dirty="0"/>
              <a:t>is the duty of every State to exercise its criminal jurisdiction over those responsible for international crimes.” Only when they fail to fulfil this duty should the Court operate to ensure there is no impunity gap.</a:t>
            </a:r>
          </a:p>
        </p:txBody>
      </p:sp>
    </p:spTree>
    <p:extLst>
      <p:ext uri="{BB962C8B-B14F-4D97-AF65-F5344CB8AC3E}">
        <p14:creationId xmlns:p14="http://schemas.microsoft.com/office/powerpoint/2010/main" val="35232242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09600"/>
            <a:ext cx="10131425" cy="961505"/>
          </a:xfrm>
        </p:spPr>
        <p:txBody>
          <a:bodyPr>
            <a:normAutofit/>
          </a:bodyPr>
          <a:lstStyle/>
          <a:p>
            <a:pPr algn="ctr"/>
            <a:r>
              <a:rPr lang="en-US" sz="3200" b="1" dirty="0" smtClean="0">
                <a:latin typeface="+mn-lt"/>
              </a:rPr>
              <a:t>Article 17 (2) - Unwillingness</a:t>
            </a:r>
            <a:endParaRPr lang="en-US" sz="3200" b="1" dirty="0">
              <a:latin typeface="+mn-lt"/>
            </a:endParaRPr>
          </a:p>
        </p:txBody>
      </p:sp>
      <p:sp>
        <p:nvSpPr>
          <p:cNvPr id="3" name="Content Placeholder 2"/>
          <p:cNvSpPr>
            <a:spLocks noGrp="1"/>
          </p:cNvSpPr>
          <p:nvPr>
            <p:ph idx="1"/>
          </p:nvPr>
        </p:nvSpPr>
        <p:spPr/>
        <p:txBody>
          <a:bodyPr/>
          <a:lstStyle/>
          <a:p>
            <a:r>
              <a:rPr lang="en-US" dirty="0"/>
              <a:t>shielding the person concerned from criminal </a:t>
            </a:r>
            <a:r>
              <a:rPr lang="en-US" dirty="0" smtClean="0"/>
              <a:t>responsibility</a:t>
            </a:r>
          </a:p>
          <a:p>
            <a:r>
              <a:rPr lang="en-US" dirty="0" smtClean="0"/>
              <a:t>unjustified </a:t>
            </a:r>
            <a:r>
              <a:rPr lang="en-US" dirty="0"/>
              <a:t>delay in the proceedings which in the circumstances is inconsistent with an intent to bring the person concerned to </a:t>
            </a:r>
            <a:r>
              <a:rPr lang="en-US" dirty="0" smtClean="0"/>
              <a:t>justice</a:t>
            </a:r>
          </a:p>
          <a:p>
            <a:r>
              <a:rPr lang="en-US" dirty="0"/>
              <a:t>proceedings were not or are not being conducted independently or impartially</a:t>
            </a:r>
          </a:p>
        </p:txBody>
      </p:sp>
    </p:spTree>
    <p:extLst>
      <p:ext uri="{BB962C8B-B14F-4D97-AF65-F5344CB8AC3E}">
        <p14:creationId xmlns:p14="http://schemas.microsoft.com/office/powerpoint/2010/main" val="13792337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09600"/>
            <a:ext cx="10131425" cy="845127"/>
          </a:xfrm>
        </p:spPr>
        <p:txBody>
          <a:bodyPr>
            <a:normAutofit/>
          </a:bodyPr>
          <a:lstStyle/>
          <a:p>
            <a:pPr algn="ctr"/>
            <a:r>
              <a:rPr lang="en-US" sz="3200" b="1" dirty="0" smtClean="0">
                <a:latin typeface="+mn-lt"/>
              </a:rPr>
              <a:t>Article 17(3) - inability</a:t>
            </a:r>
            <a:endParaRPr lang="en-US" sz="3200" b="1" dirty="0">
              <a:latin typeface="+mn-lt"/>
            </a:endParaRPr>
          </a:p>
        </p:txBody>
      </p:sp>
      <p:sp>
        <p:nvSpPr>
          <p:cNvPr id="3" name="Content Placeholder 2"/>
          <p:cNvSpPr>
            <a:spLocks noGrp="1"/>
          </p:cNvSpPr>
          <p:nvPr>
            <p:ph idx="1"/>
          </p:nvPr>
        </p:nvSpPr>
        <p:spPr/>
        <p:txBody>
          <a:bodyPr/>
          <a:lstStyle/>
          <a:p>
            <a:r>
              <a:rPr lang="en-US" dirty="0" smtClean="0"/>
              <a:t>Physical and Legal Inability</a:t>
            </a:r>
          </a:p>
          <a:p>
            <a:r>
              <a:rPr lang="en-US" dirty="0" smtClean="0"/>
              <a:t>Physical – total or substantial collapse</a:t>
            </a:r>
          </a:p>
          <a:p>
            <a:r>
              <a:rPr lang="en-US" dirty="0" smtClean="0"/>
              <a:t>Legal – unavailability of national judicial system</a:t>
            </a:r>
            <a:endParaRPr lang="en-US" dirty="0"/>
          </a:p>
        </p:txBody>
      </p:sp>
    </p:spTree>
    <p:extLst>
      <p:ext uri="{BB962C8B-B14F-4D97-AF65-F5344CB8AC3E}">
        <p14:creationId xmlns:p14="http://schemas.microsoft.com/office/powerpoint/2010/main" val="1185231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09600"/>
            <a:ext cx="10131425" cy="870065"/>
          </a:xfrm>
        </p:spPr>
        <p:txBody>
          <a:bodyPr>
            <a:normAutofit/>
          </a:bodyPr>
          <a:lstStyle/>
          <a:p>
            <a:pPr algn="ctr"/>
            <a:r>
              <a:rPr lang="en-US" sz="3200" b="1" dirty="0" smtClean="0">
                <a:latin typeface="+mn-lt"/>
              </a:rPr>
              <a:t>Rwandan Genocide</a:t>
            </a:r>
            <a:endParaRPr lang="en-US" sz="3200" b="1" dirty="0">
              <a:latin typeface="+mn-lt"/>
            </a:endParaRPr>
          </a:p>
        </p:txBody>
      </p:sp>
      <p:sp>
        <p:nvSpPr>
          <p:cNvPr id="3" name="Content Placeholder 2"/>
          <p:cNvSpPr>
            <a:spLocks noGrp="1"/>
          </p:cNvSpPr>
          <p:nvPr>
            <p:ph idx="1"/>
          </p:nvPr>
        </p:nvSpPr>
        <p:spPr/>
        <p:txBody>
          <a:bodyPr/>
          <a:lstStyle/>
          <a:p>
            <a:r>
              <a:rPr lang="en-US" dirty="0"/>
              <a:t>From April to July 1994, Rwanda’s ethnic Tutsis and moderate Hutus were targeted for extinction in a genocide that had been planned for years. </a:t>
            </a:r>
            <a:endParaRPr lang="en-US" dirty="0" smtClean="0"/>
          </a:p>
          <a:p>
            <a:r>
              <a:rPr lang="en-US" dirty="0"/>
              <a:t>At least 800,000 people were killed in the violence that ensued. </a:t>
            </a:r>
            <a:endParaRPr lang="en-US" dirty="0" smtClean="0"/>
          </a:p>
          <a:p>
            <a:r>
              <a:rPr lang="en-US" dirty="0" smtClean="0"/>
              <a:t>State </a:t>
            </a:r>
            <a:r>
              <a:rPr lang="en-US" dirty="0"/>
              <a:t>authorities have estimated that more than 761,000 persons, or slightly less than half the adult male Hutu population of Rwanda in 1994, ultimately would be accused of crimes related to the </a:t>
            </a:r>
            <a:r>
              <a:rPr lang="en-US" dirty="0" smtClean="0"/>
              <a:t>genocide.</a:t>
            </a:r>
          </a:p>
          <a:p>
            <a:r>
              <a:rPr lang="en-US" dirty="0"/>
              <a:t>Rwanda’s courts were in shambles, and prosecution and imprisonment of all perpetrators seemed an impossible task</a:t>
            </a:r>
            <a:r>
              <a:rPr lang="en-US" dirty="0" smtClean="0"/>
              <a:t>.</a:t>
            </a:r>
          </a:p>
          <a:p>
            <a:endParaRPr lang="en-US" dirty="0" smtClean="0"/>
          </a:p>
          <a:p>
            <a:endParaRPr lang="en-US" dirty="0"/>
          </a:p>
        </p:txBody>
      </p:sp>
    </p:spTree>
    <p:extLst>
      <p:ext uri="{BB962C8B-B14F-4D97-AF65-F5344CB8AC3E}">
        <p14:creationId xmlns:p14="http://schemas.microsoft.com/office/powerpoint/2010/main" val="39229351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2" y="609600"/>
            <a:ext cx="10020992" cy="703811"/>
          </a:xfrm>
        </p:spPr>
        <p:txBody>
          <a:bodyPr>
            <a:normAutofit/>
          </a:bodyPr>
          <a:lstStyle/>
          <a:p>
            <a:pPr algn="ctr"/>
            <a:r>
              <a:rPr lang="en-US" sz="3200" b="1" dirty="0" smtClean="0">
                <a:latin typeface="+mn-lt"/>
              </a:rPr>
              <a:t>Gacaca Courts</a:t>
            </a:r>
            <a:endParaRPr lang="en-US" sz="3200" b="1" dirty="0">
              <a:latin typeface="+mn-lt"/>
            </a:endParaRPr>
          </a:p>
        </p:txBody>
      </p:sp>
      <p:sp>
        <p:nvSpPr>
          <p:cNvPr id="3" name="Content Placeholder 2"/>
          <p:cNvSpPr>
            <a:spLocks noGrp="1"/>
          </p:cNvSpPr>
          <p:nvPr>
            <p:ph idx="1"/>
          </p:nvPr>
        </p:nvSpPr>
        <p:spPr>
          <a:xfrm>
            <a:off x="685801" y="1313411"/>
            <a:ext cx="10131425" cy="4477789"/>
          </a:xfrm>
        </p:spPr>
        <p:txBody>
          <a:bodyPr>
            <a:normAutofit/>
          </a:bodyPr>
          <a:lstStyle/>
          <a:p>
            <a:r>
              <a:rPr lang="en-US" dirty="0"/>
              <a:t>In an attempt to overcome its institutional incapacities and the logistical hurdles involved in such an endeavor, the government took a traditional Rwandan mechanism, known as gacaca, and transformed it into a system of informal criminal courts, which it called gacaca courts</a:t>
            </a:r>
            <a:r>
              <a:rPr lang="en-US" dirty="0" smtClean="0"/>
              <a:t>.</a:t>
            </a:r>
          </a:p>
          <a:p>
            <a:r>
              <a:rPr lang="en-US" dirty="0" smtClean="0"/>
              <a:t>Judges </a:t>
            </a:r>
            <a:r>
              <a:rPr lang="en-US" dirty="0"/>
              <a:t>for gacaca courts are chosen by community election; they are given minimal training in criminal law, serve without pay, and may impose sentences ranging up to 30 years’ imprisonment</a:t>
            </a:r>
            <a:r>
              <a:rPr lang="en-US" dirty="0" smtClean="0"/>
              <a:t>.</a:t>
            </a:r>
          </a:p>
          <a:p>
            <a:r>
              <a:rPr lang="en-US" dirty="0" smtClean="0"/>
              <a:t>Not </a:t>
            </a:r>
            <a:r>
              <a:rPr lang="en-US" dirty="0"/>
              <a:t>everyone believed the gacaca courts would be fair; more than 10,000 Rwandans fled the country in anticipation of gacaca court inquiries, fearing “false accusations and unfair trials</a:t>
            </a:r>
            <a:r>
              <a:rPr lang="en-US" dirty="0" smtClean="0"/>
              <a:t>.”</a:t>
            </a:r>
          </a:p>
          <a:p>
            <a:r>
              <a:rPr lang="en-US" dirty="0" smtClean="0"/>
              <a:t>The </a:t>
            </a:r>
            <a:r>
              <a:rPr lang="en-US" dirty="0"/>
              <a:t>media began uncovering incidents of gacaca court judges being bribed by defendants in order to ensure that the defendants’ cases were not classified as Category One, and thus making certain that defendants would appear before gacaca courts rather than ordinary criminal courts</a:t>
            </a:r>
            <a:r>
              <a:rPr lang="en-US" dirty="0" smtClean="0"/>
              <a:t>.</a:t>
            </a:r>
          </a:p>
          <a:p>
            <a:r>
              <a:rPr lang="en-US" dirty="0" smtClean="0"/>
              <a:t>The </a:t>
            </a:r>
            <a:r>
              <a:rPr lang="en-US" dirty="0"/>
              <a:t>president of a gacaca court in </a:t>
            </a:r>
            <a:r>
              <a:rPr lang="en-US" dirty="0" err="1"/>
              <a:t>Gisanza</a:t>
            </a:r>
            <a:r>
              <a:rPr lang="en-US" dirty="0"/>
              <a:t> cell was murdered, with her body “hacked into pieces” and her “eyes plucked out.”</a:t>
            </a:r>
            <a:endParaRPr lang="en-US" dirty="0" smtClean="0"/>
          </a:p>
          <a:p>
            <a:endParaRPr lang="en-US" dirty="0"/>
          </a:p>
        </p:txBody>
      </p:sp>
    </p:spTree>
    <p:extLst>
      <p:ext uri="{BB962C8B-B14F-4D97-AF65-F5344CB8AC3E}">
        <p14:creationId xmlns:p14="http://schemas.microsoft.com/office/powerpoint/2010/main" val="25797953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09601"/>
            <a:ext cx="10131425" cy="628996"/>
          </a:xfrm>
        </p:spPr>
        <p:txBody>
          <a:bodyPr>
            <a:normAutofit fontScale="90000"/>
          </a:bodyPr>
          <a:lstStyle/>
          <a:p>
            <a:endParaRPr lang="en-US" dirty="0"/>
          </a:p>
        </p:txBody>
      </p:sp>
      <p:sp>
        <p:nvSpPr>
          <p:cNvPr id="3" name="Content Placeholder 2"/>
          <p:cNvSpPr>
            <a:spLocks noGrp="1"/>
          </p:cNvSpPr>
          <p:nvPr>
            <p:ph idx="1"/>
          </p:nvPr>
        </p:nvSpPr>
        <p:spPr/>
        <p:txBody>
          <a:bodyPr/>
          <a:lstStyle/>
          <a:p>
            <a:r>
              <a:rPr lang="en-US" dirty="0"/>
              <a:t>By 30 November 1999, five years after the genocide, only 2,406 persons had been tried for genocide out of the 121,500 in </a:t>
            </a:r>
            <a:r>
              <a:rPr lang="en-US" dirty="0" smtClean="0"/>
              <a:t>detention. </a:t>
            </a:r>
            <a:r>
              <a:rPr lang="en-US" dirty="0"/>
              <a:t>Among those awaiting trial, an estimated 40,000 prisoners were still without files, let alone having appeared before a judge</a:t>
            </a:r>
            <a:r>
              <a:rPr lang="en-US" dirty="0" smtClean="0"/>
              <a:t>. </a:t>
            </a:r>
            <a:r>
              <a:rPr lang="en-US" dirty="0"/>
              <a:t>It quickly became very clear that, considering also the fact that thousands of other suspects were still at large, it could take more than 100 years to complete the trials</a:t>
            </a:r>
            <a:r>
              <a:rPr lang="en-US" dirty="0" smtClean="0"/>
              <a:t>. </a:t>
            </a:r>
            <a:r>
              <a:rPr lang="en-US" dirty="0"/>
              <a:t>The country thus needed a more expeditious means of delivering justice. </a:t>
            </a:r>
            <a:endParaRPr lang="en-US" dirty="0" smtClean="0"/>
          </a:p>
          <a:p>
            <a:r>
              <a:rPr lang="en-US" dirty="0"/>
              <a:t>The Gacaca courts were launched on 18 June 2002 and closed on 18 June 2012 after trying more than 1.2 million cases, among which 25-30% resulted in acquittals.</a:t>
            </a:r>
          </a:p>
          <a:p>
            <a:r>
              <a:rPr lang="en-US" dirty="0" smtClean="0"/>
              <a:t>Gacaca </a:t>
            </a:r>
            <a:r>
              <a:rPr lang="en-US" dirty="0"/>
              <a:t>courts “were supposed to draw their legitimacy from popular participation, but many Rwandans did not </a:t>
            </a:r>
            <a:r>
              <a:rPr lang="en-US" dirty="0" smtClean="0"/>
              <a:t>trust </a:t>
            </a:r>
            <a:r>
              <a:rPr lang="en-US" dirty="0"/>
              <a:t>them and boycotted the sessions</a:t>
            </a:r>
            <a:r>
              <a:rPr lang="en-US" dirty="0" smtClean="0"/>
              <a:t>.” – Human Rights Watch</a:t>
            </a:r>
          </a:p>
          <a:p>
            <a:endParaRPr lang="en-US" dirty="0"/>
          </a:p>
        </p:txBody>
      </p:sp>
    </p:spTree>
    <p:extLst>
      <p:ext uri="{BB962C8B-B14F-4D97-AF65-F5344CB8AC3E}">
        <p14:creationId xmlns:p14="http://schemas.microsoft.com/office/powerpoint/2010/main" val="193291752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6476F"/>
      </a:dk2>
      <a:lt2>
        <a:srgbClr val="EBEBEB"/>
      </a:lt2>
      <a:accent1>
        <a:srgbClr val="E5B458"/>
      </a:accent1>
      <a:accent2>
        <a:srgbClr val="F77754"/>
      </a:accent2>
      <a:accent3>
        <a:srgbClr val="D8507E"/>
      </a:accent3>
      <a:accent4>
        <a:srgbClr val="BC70EE"/>
      </a:accent4>
      <a:accent5>
        <a:srgbClr val="3CA2E2"/>
      </a:accent5>
      <a:accent6>
        <a:srgbClr val="91BF77"/>
      </a:accent6>
      <a:hlink>
        <a:srgbClr val="71DDAB"/>
      </a:hlink>
      <a:folHlink>
        <a:srgbClr val="A6E4C7"/>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B36E0D05-787B-4C61-8268-2D6C1FBEDA32}"/>
    </a:ext>
  </a:extLst>
</a:theme>
</file>

<file path=docProps/app.xml><?xml version="1.0" encoding="utf-8"?>
<Properties xmlns="http://schemas.openxmlformats.org/officeDocument/2006/extended-properties" xmlns:vt="http://schemas.openxmlformats.org/officeDocument/2006/docPropsVTypes">
  <Template>TM03457452[[fn=Celestial]]</Template>
  <TotalTime>128</TotalTime>
  <Words>685</Words>
  <Application>Microsoft Office PowerPoint</Application>
  <PresentationFormat>Widescreen</PresentationFormat>
  <Paragraphs>33</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Celestial</vt:lpstr>
      <vt:lpstr>Gacaca courts and the principle of complementarity</vt:lpstr>
      <vt:lpstr>Admissibility</vt:lpstr>
      <vt:lpstr>Article 17 (1) of the Rome Statute</vt:lpstr>
      <vt:lpstr>Article 17 (2) - Unwillingness</vt:lpstr>
      <vt:lpstr>Article 17(3) - inability</vt:lpstr>
      <vt:lpstr>Rwandan Genocide</vt:lpstr>
      <vt:lpstr>Gacaca Courts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Bholenath Dutta</dc:creator>
  <cp:lastModifiedBy>Bholenath Dutta</cp:lastModifiedBy>
  <cp:revision>45</cp:revision>
  <dcterms:created xsi:type="dcterms:W3CDTF">2023-03-14T08:46:58Z</dcterms:created>
  <dcterms:modified xsi:type="dcterms:W3CDTF">2023-04-11T08:03:47Z</dcterms:modified>
</cp:coreProperties>
</file>