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3" r:id="rId10"/>
    <p:sldId id="263" r:id="rId11"/>
    <p:sldId id="269" r:id="rId12"/>
    <p:sldId id="270" r:id="rId13"/>
    <p:sldId id="264" r:id="rId14"/>
    <p:sldId id="271" r:id="rId15"/>
    <p:sldId id="272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36" d="100"/>
          <a:sy n="36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ronology and periodiza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Chronology and periodization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47" y="100267"/>
            <a:ext cx="19979936" cy="13175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Foraminera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5878286"/>
            <a:ext cx="21005800" cy="6567714"/>
          </a:xfrm>
        </p:spPr>
        <p:txBody>
          <a:bodyPr/>
          <a:lstStyle/>
          <a:p>
            <a:r>
              <a:rPr lang="en-US" dirty="0" smtClean="0"/>
              <a:t>Single-celled marine plankton</a:t>
            </a:r>
          </a:p>
          <a:p>
            <a:r>
              <a:rPr lang="en-US" dirty="0" smtClean="0"/>
              <a:t>More than 4000 extinct species</a:t>
            </a:r>
          </a:p>
          <a:p>
            <a:r>
              <a:rPr lang="en-US" dirty="0" err="1" smtClean="0"/>
              <a:t>Plantic</a:t>
            </a:r>
            <a:r>
              <a:rPr lang="en-US" dirty="0" smtClean="0"/>
              <a:t> </a:t>
            </a:r>
            <a:r>
              <a:rPr lang="en-US" dirty="0" err="1" smtClean="0"/>
              <a:t>forams</a:t>
            </a:r>
            <a:r>
              <a:rPr lang="en-US" dirty="0" smtClean="0"/>
              <a:t> (upper waters) and benthic </a:t>
            </a:r>
            <a:r>
              <a:rPr lang="en-US" dirty="0" err="1" smtClean="0"/>
              <a:t>forams</a:t>
            </a:r>
            <a:r>
              <a:rPr lang="en-US" dirty="0" smtClean="0"/>
              <a:t> (seafloor or ocean sediments)</a:t>
            </a:r>
          </a:p>
          <a:p>
            <a:r>
              <a:rPr lang="en-US" dirty="0" smtClean="0"/>
              <a:t>At least from Cambrian era (</a:t>
            </a:r>
            <a:r>
              <a:rPr lang="en-US" dirty="0"/>
              <a:t>&gt;500 million years ago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47" y="2123639"/>
            <a:ext cx="20102905" cy="35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86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timescavengers.blog/wp-content/uploads/2017/05/foram_thermo-01.jpg?resize=450%2C286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66" y="1492112"/>
            <a:ext cx="16329751" cy="103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280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IS or M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OIS or MIS</a:t>
            </a:r>
          </a:p>
        </p:txBody>
      </p:sp>
      <p:sp>
        <p:nvSpPr>
          <p:cNvPr id="155" name="Marine isotope stag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Marine isotope </a:t>
            </a:r>
            <a:r>
              <a:rPr dirty="0" smtClean="0"/>
              <a:t>stages</a:t>
            </a:r>
            <a:r>
              <a:rPr lang="en-US" dirty="0" smtClean="0"/>
              <a:t> / </a:t>
            </a:r>
            <a:r>
              <a:rPr dirty="0" smtClean="0"/>
              <a:t>Oxygen isotope </a:t>
            </a:r>
            <a:r>
              <a:rPr dirty="0"/>
              <a:t>stages</a:t>
            </a:r>
          </a:p>
          <a:p>
            <a:r>
              <a:rPr dirty="0"/>
              <a:t>Alternating warm and cool periods (even and odd numbers</a:t>
            </a:r>
            <a:r>
              <a:rPr dirty="0" smtClean="0"/>
              <a:t>)</a:t>
            </a:r>
            <a:endParaRPr lang="en-US" dirty="0" smtClean="0"/>
          </a:p>
          <a:p>
            <a:r>
              <a:rPr lang="en-US" dirty="0" smtClean="0"/>
              <a:t>More than 100 MIS up to 6 million years</a:t>
            </a:r>
            <a:endParaRPr dirty="0"/>
          </a:p>
          <a:p>
            <a:r>
              <a:rPr dirty="0"/>
              <a:t>The ratio of the stable </a:t>
            </a:r>
            <a:r>
              <a:rPr dirty="0"/>
              <a:t>oxygen isotopes</a:t>
            </a:r>
            <a:r>
              <a:rPr dirty="0"/>
              <a:t>, </a:t>
            </a:r>
            <a:r>
              <a:rPr sz="1540" dirty="0"/>
              <a:t>18</a:t>
            </a:r>
            <a:r>
              <a:rPr dirty="0"/>
              <a:t>O and </a:t>
            </a:r>
            <a:r>
              <a:rPr sz="1540" dirty="0"/>
              <a:t>16</a:t>
            </a:r>
            <a:r>
              <a:rPr dirty="0"/>
              <a:t>O</a:t>
            </a:r>
          </a:p>
          <a:p>
            <a:r>
              <a:rPr dirty="0"/>
              <a:t>Higher O</a:t>
            </a:r>
            <a:r>
              <a:rPr sz="3500" dirty="0"/>
              <a:t>18</a:t>
            </a:r>
            <a:r>
              <a:rPr dirty="0"/>
              <a:t> in the cooler periods </a:t>
            </a:r>
          </a:p>
          <a:p>
            <a:r>
              <a:rPr dirty="0"/>
              <a:t>Calcite shells of small sea organisms (</a:t>
            </a:r>
            <a:r>
              <a:rPr dirty="0" err="1"/>
              <a:t>foraminera</a:t>
            </a:r>
            <a:r>
              <a:rPr dirty="0"/>
              <a:t> etc.)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Biostratigraphy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3460206"/>
          </a:xfrm>
        </p:spPr>
        <p:txBody>
          <a:bodyPr/>
          <a:lstStyle/>
          <a:p>
            <a:r>
              <a:rPr lang="en-US" dirty="0" smtClean="0"/>
              <a:t>Less C in atmosphere the cooler period / more </a:t>
            </a:r>
            <a:r>
              <a:rPr lang="en-US" sz="2800" dirty="0" smtClean="0"/>
              <a:t>18</a:t>
            </a:r>
            <a:r>
              <a:rPr lang="en-US" dirty="0" smtClean="0"/>
              <a:t>O in ocean</a:t>
            </a:r>
          </a:p>
          <a:p>
            <a:r>
              <a:rPr lang="en-US" dirty="0" smtClean="0"/>
              <a:t>More C </a:t>
            </a:r>
            <a:r>
              <a:rPr lang="en-US" dirty="0"/>
              <a:t>in atmosphere </a:t>
            </a:r>
            <a:r>
              <a:rPr lang="en-US" dirty="0" smtClean="0"/>
              <a:t>the warmer period / less </a:t>
            </a:r>
            <a:r>
              <a:rPr lang="en-US" sz="2800" dirty="0"/>
              <a:t>18</a:t>
            </a:r>
            <a:r>
              <a:rPr lang="en-US" dirty="0"/>
              <a:t>O in ocean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sotopic Sign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98" y="5645608"/>
            <a:ext cx="12544425" cy="8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121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94" y="206965"/>
            <a:ext cx="16069174" cy="131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73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earth magnetic field ev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earth magnetic field events</a:t>
            </a:r>
          </a:p>
        </p:txBody>
      </p:sp>
      <p:sp>
        <p:nvSpPr>
          <p:cNvPr id="158" name="Matuyama and Brunhes borders (M-B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Matuyama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 err="1" smtClean="0"/>
              <a:t>Brunhes</a:t>
            </a:r>
            <a:r>
              <a:rPr lang="en-US" dirty="0" smtClean="0"/>
              <a:t>, Gauss, Gilbert</a:t>
            </a:r>
            <a:endParaRPr lang="en-US" dirty="0"/>
          </a:p>
          <a:p>
            <a:r>
              <a:rPr lang="en-US" dirty="0" smtClean="0"/>
              <a:t>Magnetization </a:t>
            </a:r>
            <a:r>
              <a:rPr lang="en-US" dirty="0" smtClean="0"/>
              <a:t>of </a:t>
            </a:r>
            <a:r>
              <a:rPr dirty="0" smtClean="0"/>
              <a:t>volcanic rocks</a:t>
            </a:r>
          </a:p>
          <a:p>
            <a:r>
              <a:rPr dirty="0" smtClean="0"/>
              <a:t> </a:t>
            </a:r>
            <a:r>
              <a:rPr dirty="0"/>
              <a:t>781 000 </a:t>
            </a:r>
            <a:r>
              <a:rPr dirty="0" err="1"/>
              <a:t>y.a</a:t>
            </a:r>
            <a:r>
              <a:rPr dirty="0"/>
              <a:t>. last change of magnetic </a:t>
            </a:r>
            <a:r>
              <a:rPr dirty="0" smtClean="0"/>
              <a:t>field</a:t>
            </a:r>
            <a:endParaRPr lang="en-US" dirty="0"/>
          </a:p>
          <a:p>
            <a:r>
              <a:rPr lang="en-US" dirty="0" smtClean="0"/>
              <a:t>Marker of the beginning of middle Pleistocene</a:t>
            </a:r>
          </a:p>
          <a:p>
            <a:r>
              <a:rPr lang="en-US" dirty="0" smtClean="0"/>
              <a:t>Dated by 40Ar/39Ar </a:t>
            </a:r>
            <a:r>
              <a:rPr lang="en-US" dirty="0"/>
              <a:t>dating techniques</a:t>
            </a:r>
            <a:endParaRPr lang="ru-RU" dirty="0" smtClean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7" y="658809"/>
            <a:ext cx="23787935" cy="12310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aleomagnetic barcode"/>
          <p:cNvSpPr txBox="1">
            <a:spLocks noGrp="1"/>
          </p:cNvSpPr>
          <p:nvPr>
            <p:ph type="title"/>
          </p:nvPr>
        </p:nvSpPr>
        <p:spPr>
          <a:xfrm>
            <a:off x="13376366" y="355599"/>
            <a:ext cx="9318534" cy="34326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Paleomagnetic</a:t>
            </a:r>
            <a:r>
              <a:rPr dirty="0"/>
              <a:t> barcode</a:t>
            </a:r>
          </a:p>
        </p:txBody>
      </p:sp>
      <p:pic>
        <p:nvPicPr>
          <p:cNvPr id="4098" name="Picture 2" descr="Geomagnetic reversal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99" y="158855"/>
            <a:ext cx="4372066" cy="132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065" y="5903290"/>
            <a:ext cx="17855090" cy="74944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fin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Definitions</a:t>
            </a:r>
          </a:p>
        </p:txBody>
      </p:sp>
      <p:sp>
        <p:nvSpPr>
          <p:cNvPr id="123" name="Chronology is simply the sequence of events ranging from first to last, or from beginning to en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Chronology is simply the sequence of events ranging from first to last, or from beginning to end</a:t>
            </a:r>
            <a:r>
              <a:rPr lang="en-US" dirty="0"/>
              <a:t> </a:t>
            </a:r>
          </a:p>
          <a:p>
            <a:r>
              <a:rPr lang="en-US" dirty="0"/>
              <a:t>Absolute and relative chronology</a:t>
            </a:r>
            <a:endParaRPr dirty="0"/>
          </a:p>
          <a:p>
            <a:r>
              <a:rPr dirty="0"/>
              <a:t>Periodization (A </a:t>
            </a:r>
            <a:r>
              <a:rPr b="1" dirty="0"/>
              <a:t>period of history</a:t>
            </a:r>
            <a:r>
              <a:rPr dirty="0"/>
              <a:t> is a specific time frame containing common characteristics)</a:t>
            </a:r>
            <a:endParaRPr lang="en-US" dirty="0"/>
          </a:p>
          <a:p>
            <a:r>
              <a:rPr lang="en-KG" dirty="0"/>
              <a:t>Three-Age system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m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p:sp>
        <p:nvSpPr>
          <p:cNvPr id="126" name="Double Arrow"/>
          <p:cNvSpPr/>
          <p:nvPr/>
        </p:nvSpPr>
        <p:spPr>
          <a:xfrm>
            <a:off x="2230746" y="6223000"/>
            <a:ext cx="19489916" cy="1270000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Circle"/>
          <p:cNvSpPr/>
          <p:nvPr/>
        </p:nvSpPr>
        <p:spPr>
          <a:xfrm>
            <a:off x="11557000" y="6223000"/>
            <a:ext cx="1270000" cy="12700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0"/>
          <p:cNvSpPr txBox="1"/>
          <p:nvPr/>
        </p:nvSpPr>
        <p:spPr>
          <a:xfrm>
            <a:off x="12028932" y="5377755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129" name="BP = years ago (from 1950s)"/>
          <p:cNvSpPr txBox="1"/>
          <p:nvPr/>
        </p:nvSpPr>
        <p:spPr>
          <a:xfrm>
            <a:off x="9380331" y="10543656"/>
            <a:ext cx="519074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BP = years ago (from 1950s)</a:t>
            </a:r>
          </a:p>
        </p:txBody>
      </p:sp>
      <p:sp>
        <p:nvSpPr>
          <p:cNvPr id="130" name="AD…"/>
          <p:cNvSpPr txBox="1"/>
          <p:nvPr/>
        </p:nvSpPr>
        <p:spPr>
          <a:xfrm>
            <a:off x="15908683" y="8087853"/>
            <a:ext cx="1270001" cy="15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AD</a:t>
            </a:r>
          </a:p>
          <a:p>
            <a:r>
              <a:t>=</a:t>
            </a:r>
          </a:p>
          <a:p>
            <a:r>
              <a:t>CE</a:t>
            </a:r>
          </a:p>
        </p:txBody>
      </p:sp>
      <p:sp>
        <p:nvSpPr>
          <p:cNvPr id="131" name="BC…"/>
          <p:cNvSpPr txBox="1"/>
          <p:nvPr/>
        </p:nvSpPr>
        <p:spPr>
          <a:xfrm>
            <a:off x="7054598" y="8087853"/>
            <a:ext cx="1270001" cy="15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BC</a:t>
            </a:r>
          </a:p>
          <a:p>
            <a:r>
              <a:t>=</a:t>
            </a:r>
          </a:p>
          <a:p>
            <a:r>
              <a:t>BCE</a:t>
            </a:r>
          </a:p>
        </p:txBody>
      </p:sp>
      <p:sp>
        <p:nvSpPr>
          <p:cNvPr id="132" name="2021"/>
          <p:cNvSpPr txBox="1"/>
          <p:nvPr/>
        </p:nvSpPr>
        <p:spPr>
          <a:xfrm>
            <a:off x="20866656" y="5591026"/>
            <a:ext cx="96164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2021</a:t>
            </a:r>
          </a:p>
        </p:txBody>
      </p:sp>
      <p:sp>
        <p:nvSpPr>
          <p:cNvPr id="133" name="1000 AD"/>
          <p:cNvSpPr txBox="1"/>
          <p:nvPr/>
        </p:nvSpPr>
        <p:spPr>
          <a:xfrm>
            <a:off x="15738249" y="5591026"/>
            <a:ext cx="161086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1000 AD</a:t>
            </a:r>
          </a:p>
        </p:txBody>
      </p:sp>
      <p:sp>
        <p:nvSpPr>
          <p:cNvPr id="134" name="1000 BC"/>
          <p:cNvSpPr txBox="1"/>
          <p:nvPr/>
        </p:nvSpPr>
        <p:spPr>
          <a:xfrm>
            <a:off x="6880545" y="5591026"/>
            <a:ext cx="161810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1000 BC</a:t>
            </a:r>
          </a:p>
        </p:txBody>
      </p:sp>
      <p:sp>
        <p:nvSpPr>
          <p:cNvPr id="135" name="2000 BC"/>
          <p:cNvSpPr txBox="1"/>
          <p:nvPr/>
        </p:nvSpPr>
        <p:spPr>
          <a:xfrm>
            <a:off x="1746867" y="5591026"/>
            <a:ext cx="161810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2000 BC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tone 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Stone Age</a:t>
            </a:r>
          </a:p>
        </p:txBody>
      </p:sp>
      <p:sp>
        <p:nvSpPr>
          <p:cNvPr id="138" name="Paleolithic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Paleolithic:</a:t>
            </a:r>
          </a:p>
          <a:p>
            <a:r>
              <a:t>LP (2,6 mya-300 kya), MP (300-45/40 kya) and UP (45-15/10 kya)</a:t>
            </a:r>
          </a:p>
          <a:p>
            <a:r>
              <a:t>Mesolithic (15-10/8 kya)</a:t>
            </a:r>
          </a:p>
          <a:p>
            <a:r>
              <a:t>Neolithic (10-7 kya)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ransitions and Historical peri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84225">
              <a:defRPr sz="10640"/>
            </a:lvl1pPr>
          </a:lstStyle>
          <a:p>
            <a:r>
              <a:rPr dirty="0"/>
              <a:t>Transitions and Historical periods</a:t>
            </a:r>
          </a:p>
        </p:txBody>
      </p:sp>
      <p:sp>
        <p:nvSpPr>
          <p:cNvPr id="141" name="Copper Age (5th millenium BC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Copper Age (5th </a:t>
            </a:r>
            <a:r>
              <a:rPr dirty="0" smtClean="0"/>
              <a:t>millennium </a:t>
            </a:r>
            <a:r>
              <a:rPr dirty="0"/>
              <a:t>BC)</a:t>
            </a:r>
          </a:p>
          <a:p>
            <a:r>
              <a:rPr dirty="0"/>
              <a:t>Bronze Age  (3-2 millennium BC)</a:t>
            </a:r>
          </a:p>
          <a:p>
            <a:r>
              <a:rPr dirty="0"/>
              <a:t>For Central Asia (EBA 3200-2400 BC, MBA 2500-1900 BC, LBA 1900/1400-1400/1000 BC)</a:t>
            </a:r>
          </a:p>
          <a:p>
            <a:r>
              <a:rPr dirty="0"/>
              <a:t>Iron Age (since 1000 BC)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eochro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Geochronology</a:t>
            </a:r>
          </a:p>
        </p:txBody>
      </p:sp>
      <p:sp>
        <p:nvSpPr>
          <p:cNvPr id="144" name="Pleistocene (2.588 mya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Pleistocene (2.588 </a:t>
            </a:r>
            <a:r>
              <a:rPr dirty="0" err="1"/>
              <a:t>mya</a:t>
            </a:r>
            <a:r>
              <a:rPr dirty="0"/>
              <a:t>)</a:t>
            </a:r>
          </a:p>
          <a:p>
            <a:r>
              <a:rPr dirty="0"/>
              <a:t>glacial and interglacial periods, faunal stages</a:t>
            </a:r>
          </a:p>
          <a:p>
            <a:r>
              <a:rPr dirty="0"/>
              <a:t>Last Glacial Maximum (LGM)</a:t>
            </a:r>
            <a:r>
              <a:rPr lang="en-US" dirty="0"/>
              <a:t> 29-19 </a:t>
            </a:r>
            <a:r>
              <a:rPr lang="en-US" dirty="0" err="1"/>
              <a:t>kya</a:t>
            </a:r>
            <a:endParaRPr dirty="0"/>
          </a:p>
          <a:p>
            <a:r>
              <a:rPr dirty="0"/>
              <a:t>Holocene (11 700)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/MapPorn - A map I created which shows what the earth would've looked like during the Last Glacial Maximum, which took place roughly 21,500 years a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352"/>
            <a:ext cx="24383999" cy="121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93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`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`</a:t>
            </a:r>
          </a:p>
        </p:txBody>
      </p:sp>
      <p:sp>
        <p:nvSpPr>
          <p:cNvPr id="147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385" y="277534"/>
            <a:ext cx="24243196" cy="12840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Ice Ages?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million years Ice ages came every 100 </a:t>
            </a:r>
            <a:r>
              <a:rPr lang="en-US" dirty="0" err="1" smtClean="0"/>
              <a:t>kya</a:t>
            </a:r>
            <a:endParaRPr lang="en-US" dirty="0" smtClean="0"/>
          </a:p>
          <a:p>
            <a:r>
              <a:rPr lang="en-US" dirty="0" smtClean="0"/>
              <a:t>Sun is a main source of energy (sunlight is stable)</a:t>
            </a:r>
          </a:p>
          <a:p>
            <a:r>
              <a:rPr lang="en-US" dirty="0" smtClean="0"/>
              <a:t>Earth’ axis is slowly rotates in space with a period of 27 </a:t>
            </a:r>
            <a:r>
              <a:rPr lang="en-US" dirty="0" err="1" smtClean="0"/>
              <a:t>kya</a:t>
            </a:r>
            <a:endParaRPr lang="en-US" dirty="0" smtClean="0"/>
          </a:p>
          <a:p>
            <a:r>
              <a:rPr lang="en-US" dirty="0" smtClean="0"/>
              <a:t>Angle of its inclinations varies with periodicity of 41 </a:t>
            </a:r>
            <a:r>
              <a:rPr lang="en-US" dirty="0" err="1" smtClean="0"/>
              <a:t>kya</a:t>
            </a:r>
            <a:endParaRPr lang="en-US" dirty="0" smtClean="0"/>
          </a:p>
          <a:p>
            <a:r>
              <a:rPr lang="en-US" dirty="0" smtClean="0"/>
              <a:t>Earth’ orbit from changed within every 100 </a:t>
            </a:r>
            <a:r>
              <a:rPr lang="en-US" dirty="0" err="1" smtClean="0"/>
              <a:t>kya</a:t>
            </a:r>
            <a:endParaRPr lang="ky-KG" dirty="0" smtClean="0"/>
          </a:p>
          <a:p>
            <a:r>
              <a:rPr lang="en-US" dirty="0" smtClean="0"/>
              <a:t>Eccentricity and stochastic </a:t>
            </a:r>
            <a:r>
              <a:rPr lang="en-US" dirty="0"/>
              <a:t>resonance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6541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384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Helvetica Neue</vt:lpstr>
      <vt:lpstr>Helvetica Neue Light</vt:lpstr>
      <vt:lpstr>Helvetica Neue Medium</vt:lpstr>
      <vt:lpstr>White</vt:lpstr>
      <vt:lpstr>Chronology and periodization</vt:lpstr>
      <vt:lpstr>Definitions</vt:lpstr>
      <vt:lpstr>Timeline</vt:lpstr>
      <vt:lpstr>Stone Age</vt:lpstr>
      <vt:lpstr>Transitions and Historical periods</vt:lpstr>
      <vt:lpstr>Geochronology</vt:lpstr>
      <vt:lpstr>PowerPoint Presentation</vt:lpstr>
      <vt:lpstr>`</vt:lpstr>
      <vt:lpstr>Why Ice Ages?</vt:lpstr>
      <vt:lpstr>PowerPoint Presentation</vt:lpstr>
      <vt:lpstr>Foraminera</vt:lpstr>
      <vt:lpstr>PowerPoint Presentation</vt:lpstr>
      <vt:lpstr>OIS or MIS</vt:lpstr>
      <vt:lpstr>Biostratigraphy</vt:lpstr>
      <vt:lpstr>PowerPoint Presentation</vt:lpstr>
      <vt:lpstr>The earth magnetic field events</vt:lpstr>
      <vt:lpstr>PowerPoint Presentation</vt:lpstr>
      <vt:lpstr>Paleomagnetic barcode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Chronology and periodization</dc:title>
  <cp:lastModifiedBy>Aida Abdykanova</cp:lastModifiedBy>
  <cp:revision>14</cp:revision>
  <dcterms:modified xsi:type="dcterms:W3CDTF">2024-02-19T10:16:18Z</dcterms:modified>
</cp:coreProperties>
</file>