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3" r:id="rId3"/>
    <p:sldId id="274" r:id="rId4"/>
    <p:sldId id="275" r:id="rId5"/>
    <p:sldId id="276" r:id="rId6"/>
    <p:sldId id="260" r:id="rId7"/>
    <p:sldId id="280" r:id="rId8"/>
    <p:sldId id="278" r:id="rId9"/>
    <p:sldId id="279" r:id="rId10"/>
    <p:sldId id="277" r:id="rId11"/>
    <p:sldId id="271" r:id="rId12"/>
    <p:sldId id="270" r:id="rId13"/>
    <p:sldId id="272"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E65B149-8822-8E47-B069-43F0E01544E2}">
          <p14:sldIdLst>
            <p14:sldId id="256"/>
            <p14:sldId id="263"/>
            <p14:sldId id="274"/>
            <p14:sldId id="275"/>
            <p14:sldId id="276"/>
            <p14:sldId id="260"/>
          </p14:sldIdLst>
        </p14:section>
        <p14:section name="Corporate Responsibility" id="{69DE5DD5-3311-C748-BFC7-997ECFA2CEC2}">
          <p14:sldIdLst>
            <p14:sldId id="280"/>
            <p14:sldId id="278"/>
            <p14:sldId id="279"/>
            <p14:sldId id="277"/>
          </p14:sldIdLst>
        </p14:section>
        <p14:section name="Kumtor" id="{36031797-C740-7243-A7D2-6AE6F025FACF}">
          <p14:sldIdLst>
            <p14:sldId id="271"/>
            <p14:sldId id="270"/>
            <p14:sldId id="272"/>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136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17DB72-A769-574F-A538-51CC05C06AAD}" type="datetimeFigureOut">
              <a:rPr lang="en-US" smtClean="0"/>
              <a:t>11/9/16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C9FA32-0221-2846-9E6B-49EE873251A7}" type="slidenum">
              <a:rPr lang="en-US" smtClean="0"/>
              <a:t>‹#›</a:t>
            </a:fld>
            <a:endParaRPr lang="en-US"/>
          </a:p>
        </p:txBody>
      </p:sp>
    </p:spTree>
    <p:extLst>
      <p:ext uri="{BB962C8B-B14F-4D97-AF65-F5344CB8AC3E}">
        <p14:creationId xmlns:p14="http://schemas.microsoft.com/office/powerpoint/2010/main" val="15211719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B8512C-C8F7-4F45-956B-E580B7CCECF3}" type="slidenum">
              <a:rPr lang="en-US" smtClean="0"/>
              <a:t>8</a:t>
            </a:fld>
            <a:endParaRPr lang="en-US"/>
          </a:p>
        </p:txBody>
      </p:sp>
    </p:spTree>
    <p:extLst>
      <p:ext uri="{BB962C8B-B14F-4D97-AF65-F5344CB8AC3E}">
        <p14:creationId xmlns:p14="http://schemas.microsoft.com/office/powerpoint/2010/main" val="380341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t>
            </a:r>
            <a:r>
              <a:rPr lang="en-US" dirty="0" err="1" smtClean="0"/>
              <a:t>www.youtube.com</a:t>
            </a:r>
            <a:r>
              <a:rPr lang="en-US" dirty="0" smtClean="0"/>
              <a:t>/</a:t>
            </a:r>
            <a:r>
              <a:rPr lang="en-US" dirty="0" err="1" smtClean="0"/>
              <a:t>watch?v</a:t>
            </a:r>
            <a:r>
              <a:rPr lang="en-US" smtClean="0"/>
              <a:t>=_ALjn0jlAH4</a:t>
            </a:r>
            <a:endParaRPr lang="en-US"/>
          </a:p>
        </p:txBody>
      </p:sp>
      <p:sp>
        <p:nvSpPr>
          <p:cNvPr id="4" name="Slide Number Placeholder 3"/>
          <p:cNvSpPr>
            <a:spLocks noGrp="1"/>
          </p:cNvSpPr>
          <p:nvPr>
            <p:ph type="sldNum" sz="quarter" idx="10"/>
          </p:nvPr>
        </p:nvSpPr>
        <p:spPr/>
        <p:txBody>
          <a:bodyPr/>
          <a:lstStyle/>
          <a:p>
            <a:fld id="{4FC9FA32-0221-2846-9E6B-49EE873251A7}" type="slidenum">
              <a:rPr lang="en-US" smtClean="0"/>
              <a:t>14</a:t>
            </a:fld>
            <a:endParaRPr lang="en-US"/>
          </a:p>
        </p:txBody>
      </p:sp>
    </p:spTree>
    <p:extLst>
      <p:ext uri="{BB962C8B-B14F-4D97-AF65-F5344CB8AC3E}">
        <p14:creationId xmlns:p14="http://schemas.microsoft.com/office/powerpoint/2010/main" val="2534713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11/9/16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11/9/16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11/9/16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11/9/16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11/9/16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11/9/16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11/9/16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11/9/16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11/9/16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11/9/16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11/9/16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11/9/16</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ljazeera.com/indepth/features/2016/01/conflict-continues-kyrgyzstan-massive-gold-160128071445334.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000" dirty="0" smtClean="0"/>
              <a:t>BHR Cases in KG</a:t>
            </a:r>
            <a:endParaRPr lang="en-US" sz="7000" dirty="0"/>
          </a:p>
        </p:txBody>
      </p:sp>
      <p:sp>
        <p:nvSpPr>
          <p:cNvPr id="3" name="Subtitle 2"/>
          <p:cNvSpPr>
            <a:spLocks noGrp="1"/>
          </p:cNvSpPr>
          <p:nvPr>
            <p:ph type="subTitle" idx="1"/>
          </p:nvPr>
        </p:nvSpPr>
        <p:spPr/>
        <p:txBody>
          <a:bodyPr>
            <a:normAutofit lnSpcReduction="10000"/>
          </a:bodyPr>
          <a:lstStyle/>
          <a:p>
            <a:r>
              <a:rPr lang="en-US" dirty="0" smtClean="0"/>
              <a:t>Business and Human Rights, Class </a:t>
            </a:r>
            <a:r>
              <a:rPr lang="en-US" dirty="0" smtClean="0"/>
              <a:t>3</a:t>
            </a:r>
            <a:endParaRPr lang="en-US" dirty="0" smtClean="0"/>
          </a:p>
          <a:p>
            <a:r>
              <a:rPr lang="en-US" dirty="0" smtClean="0"/>
              <a:t>November </a:t>
            </a:r>
            <a:r>
              <a:rPr lang="en-US" dirty="0" smtClean="0"/>
              <a:t>9, </a:t>
            </a:r>
            <a:r>
              <a:rPr lang="en-US" dirty="0" smtClean="0"/>
              <a:t>2016</a:t>
            </a:r>
            <a:endParaRPr lang="en-US" dirty="0"/>
          </a:p>
        </p:txBody>
      </p:sp>
    </p:spTree>
    <p:extLst>
      <p:ext uri="{BB962C8B-B14F-4D97-AF65-F5344CB8AC3E}">
        <p14:creationId xmlns:p14="http://schemas.microsoft.com/office/powerpoint/2010/main" val="193164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company meeting its BHR obligations?</a:t>
            </a:r>
            <a:endParaRPr lang="en-US" dirty="0"/>
          </a:p>
        </p:txBody>
      </p:sp>
      <p:sp>
        <p:nvSpPr>
          <p:cNvPr id="3" name="Content Placeholder 2"/>
          <p:cNvSpPr>
            <a:spLocks noGrp="1"/>
          </p:cNvSpPr>
          <p:nvPr>
            <p:ph idx="1"/>
          </p:nvPr>
        </p:nvSpPr>
        <p:spPr/>
        <p:txBody>
          <a:bodyPr>
            <a:normAutofit fontScale="62500" lnSpcReduction="20000"/>
          </a:bodyPr>
          <a:lstStyle/>
          <a:p>
            <a:pPr marL="0" indent="0" algn="just">
              <a:buNone/>
            </a:pPr>
            <a:r>
              <a:rPr lang="en-US" dirty="0"/>
              <a:t>Workers at a construction company in State A are victims of human trafficking and are not paid for their work (i.e. they are slaves). The foreman of the construction site has taken all of their passports and so they cannot leave and are afraid to go to the police.</a:t>
            </a:r>
          </a:p>
          <a:p>
            <a:pPr algn="just"/>
            <a:endParaRPr lang="en-US" dirty="0" smtClean="0"/>
          </a:p>
          <a:p>
            <a:pPr algn="just"/>
            <a:r>
              <a:rPr lang="en-US" dirty="0" smtClean="0"/>
              <a:t>Case 1: there are no laws against human trafficking or confiscating passports in State A. The company is not breaking any domestic laws.</a:t>
            </a:r>
          </a:p>
          <a:p>
            <a:pPr algn="just"/>
            <a:endParaRPr lang="en-US" dirty="0"/>
          </a:p>
          <a:p>
            <a:pPr algn="just"/>
            <a:r>
              <a:rPr lang="en-US" dirty="0" smtClean="0"/>
              <a:t>Case 2: the company has no policy on human rights, no process for identifying human rights violations, and no way for victims to anonymously complain or be compensated.</a:t>
            </a:r>
          </a:p>
          <a:p>
            <a:pPr algn="just"/>
            <a:endParaRPr lang="en-US" dirty="0"/>
          </a:p>
          <a:p>
            <a:pPr algn="just"/>
            <a:r>
              <a:rPr lang="en-US" dirty="0" smtClean="0"/>
              <a:t>Case 3: the company has a policy on human rights and an anonymous complaint mechanism for victims. Its officers note that no one complained and so they didn’t know.</a:t>
            </a:r>
          </a:p>
          <a:p>
            <a:pPr algn="just"/>
            <a:endParaRPr lang="en-US" dirty="0"/>
          </a:p>
          <a:p>
            <a:pPr algn="just"/>
            <a:r>
              <a:rPr lang="en-US" dirty="0" smtClean="0"/>
              <a:t>Case 4: a multinational corporation domiciled in Turkey partially owns the construction company in State A. What responsibilities (if any) does it have toward the victims of trafficking at the construction site in State A?</a:t>
            </a:r>
            <a:endParaRPr lang="en-US" dirty="0"/>
          </a:p>
        </p:txBody>
      </p:sp>
    </p:spTree>
    <p:extLst>
      <p:ext uri="{BB962C8B-B14F-4D97-AF65-F5344CB8AC3E}">
        <p14:creationId xmlns:p14="http://schemas.microsoft.com/office/powerpoint/2010/main" val="3931005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799"/>
            <a:ext cx="7543800" cy="5328569"/>
          </a:xfrm>
        </p:spPr>
        <p:txBody>
          <a:bodyPr>
            <a:normAutofit/>
          </a:bodyPr>
          <a:lstStyle/>
          <a:p>
            <a:pPr algn="just"/>
            <a:r>
              <a:rPr lang="en-US" dirty="0" smtClean="0"/>
              <a:t>“Over 100 laws and bylaws regulate the [Kyrgyzstani] mining sector” (!)</a:t>
            </a:r>
          </a:p>
          <a:p>
            <a:pPr algn="just"/>
            <a:r>
              <a:rPr lang="en-US" dirty="0" smtClean="0"/>
              <a:t>Law on Subsoil</a:t>
            </a:r>
          </a:p>
          <a:p>
            <a:pPr lvl="1" algn="just"/>
            <a:r>
              <a:rPr lang="en-US" dirty="0" smtClean="0"/>
              <a:t>1997: lays out government control over the ways that mining can be conducted</a:t>
            </a:r>
          </a:p>
          <a:p>
            <a:pPr lvl="1" algn="just"/>
            <a:r>
              <a:rPr lang="en-US" dirty="0" smtClean="0"/>
              <a:t>2012: Local self-government authorities have a responsibility to “work with local people to discontinue illegal interference in the affairs of mineral rights holders”</a:t>
            </a:r>
          </a:p>
          <a:p>
            <a:pPr lvl="1" algn="just"/>
            <a:r>
              <a:rPr lang="en-US" dirty="0" smtClean="0"/>
              <a:t>2014: “Broader use of social packages” (i.e. benefits for local communities)</a:t>
            </a:r>
          </a:p>
          <a:p>
            <a:pPr algn="just"/>
            <a:r>
              <a:rPr lang="en-US" dirty="0" smtClean="0"/>
              <a:t>Kyrgyzstani government has a 33% stake in </a:t>
            </a:r>
            <a:r>
              <a:rPr lang="en-US" dirty="0" err="1" smtClean="0"/>
              <a:t>Centerra</a:t>
            </a:r>
            <a:endParaRPr lang="en-US" dirty="0" smtClean="0"/>
          </a:p>
          <a:p>
            <a:pPr lvl="1" algn="just"/>
            <a:r>
              <a:rPr lang="en-US" dirty="0" smtClean="0"/>
              <a:t>33% ownership negotiated under </a:t>
            </a:r>
            <a:r>
              <a:rPr lang="en-US" dirty="0" err="1" smtClean="0"/>
              <a:t>Bakiev</a:t>
            </a:r>
            <a:r>
              <a:rPr lang="en-US" dirty="0" smtClean="0"/>
              <a:t>; 2013 decree mandating that the agreement be re-negotiated</a:t>
            </a:r>
          </a:p>
        </p:txBody>
      </p:sp>
    </p:spTree>
    <p:extLst>
      <p:ext uri="{BB962C8B-B14F-4D97-AF65-F5344CB8AC3E}">
        <p14:creationId xmlns:p14="http://schemas.microsoft.com/office/powerpoint/2010/main" val="3090713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 reactions</a:t>
            </a:r>
            <a:endParaRPr lang="en-US" dirty="0"/>
          </a:p>
        </p:txBody>
      </p:sp>
      <p:sp>
        <p:nvSpPr>
          <p:cNvPr id="3" name="Content Placeholder 2"/>
          <p:cNvSpPr>
            <a:spLocks noGrp="1"/>
          </p:cNvSpPr>
          <p:nvPr>
            <p:ph idx="1"/>
          </p:nvPr>
        </p:nvSpPr>
        <p:spPr>
          <a:xfrm>
            <a:off x="762000" y="685800"/>
            <a:ext cx="7543800" cy="4481826"/>
          </a:xfrm>
        </p:spPr>
        <p:txBody>
          <a:bodyPr>
            <a:normAutofit fontScale="92500" lnSpcReduction="20000"/>
          </a:bodyPr>
          <a:lstStyle/>
          <a:p>
            <a:pPr algn="just"/>
            <a:r>
              <a:rPr lang="en-US" dirty="0" smtClean="0"/>
              <a:t>Kyrgyzstani government sues for $467 million in relation to environmental damage</a:t>
            </a:r>
          </a:p>
          <a:p>
            <a:pPr lvl="1" algn="just"/>
            <a:r>
              <a:rPr lang="en-US" dirty="0" smtClean="0"/>
              <a:t>Water pollution (confirmed by </a:t>
            </a:r>
            <a:r>
              <a:rPr lang="en-US" dirty="0" err="1" smtClean="0"/>
              <a:t>Centerra</a:t>
            </a:r>
            <a:r>
              <a:rPr lang="en-US" dirty="0" smtClean="0"/>
              <a:t> itself)</a:t>
            </a:r>
          </a:p>
          <a:p>
            <a:pPr lvl="1" algn="just"/>
            <a:r>
              <a:rPr lang="en-US" dirty="0" smtClean="0"/>
              <a:t>Rock dumps, glacial and land impact</a:t>
            </a:r>
          </a:p>
          <a:p>
            <a:pPr lvl="1" algn="just"/>
            <a:endParaRPr lang="en-US" i="1" dirty="0" smtClean="0"/>
          </a:p>
          <a:p>
            <a:pPr algn="just"/>
            <a:r>
              <a:rPr lang="en-US" dirty="0" smtClean="0"/>
              <a:t>State security interference with civil society and activism</a:t>
            </a:r>
          </a:p>
          <a:p>
            <a:pPr lvl="1" algn="just"/>
            <a:r>
              <a:rPr lang="en-US" dirty="0" smtClean="0"/>
              <a:t>“We have a duty to protect investors”</a:t>
            </a:r>
          </a:p>
          <a:p>
            <a:pPr lvl="1" algn="just"/>
            <a:r>
              <a:rPr lang="en-US" dirty="0" smtClean="0"/>
              <a:t>Arrest of protestors, imprisonment of negotiators</a:t>
            </a:r>
            <a:r>
              <a:rPr lang="en-US" dirty="0" smtClean="0"/>
              <a:t>/terrorists</a:t>
            </a:r>
          </a:p>
          <a:p>
            <a:pPr lvl="1" algn="just"/>
            <a:r>
              <a:rPr lang="en-US" dirty="0">
                <a:hlinkClick r:id="rId2"/>
              </a:rPr>
              <a:t>http://www.aljazeera.com/indepth/features/2016/01/conflict-continues-kyrgyzstan-massive-gold-160128071445334.</a:t>
            </a:r>
            <a:r>
              <a:rPr lang="en-US" dirty="0" smtClean="0">
                <a:hlinkClick r:id="rId2"/>
              </a:rPr>
              <a:t>html</a:t>
            </a:r>
            <a:endParaRPr lang="en-US" dirty="0" smtClean="0"/>
          </a:p>
          <a:p>
            <a:pPr marL="320040" lvl="1" indent="0" algn="just">
              <a:buNone/>
            </a:pPr>
            <a:endParaRPr lang="en-US" dirty="0" smtClean="0"/>
          </a:p>
          <a:p>
            <a:pPr algn="just"/>
            <a:r>
              <a:rPr lang="en-US" dirty="0" smtClean="0"/>
              <a:t>Kyrgyzstani Ombudsman documents police beatings of protestors and brings case, Supreme Court throws out the case saying that the Ombudsman does not have the authority to represent these clients</a:t>
            </a:r>
          </a:p>
        </p:txBody>
      </p:sp>
    </p:spTree>
    <p:extLst>
      <p:ext uri="{BB962C8B-B14F-4D97-AF65-F5344CB8AC3E}">
        <p14:creationId xmlns:p14="http://schemas.microsoft.com/office/powerpoint/2010/main" val="4172292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reactions</a:t>
            </a:r>
            <a:endParaRPr lang="en-US" dirty="0"/>
          </a:p>
        </p:txBody>
      </p:sp>
      <p:sp>
        <p:nvSpPr>
          <p:cNvPr id="3" name="Content Placeholder 2"/>
          <p:cNvSpPr>
            <a:spLocks noGrp="1"/>
          </p:cNvSpPr>
          <p:nvPr>
            <p:ph idx="1"/>
          </p:nvPr>
        </p:nvSpPr>
        <p:spPr/>
        <p:txBody>
          <a:bodyPr/>
          <a:lstStyle/>
          <a:p>
            <a:pPr algn="just"/>
            <a:r>
              <a:rPr lang="en-US" dirty="0" smtClean="0"/>
              <a:t>2013: setting-up and filming of meeting with two protest organizers, resulting in their imprisonment for extortion ($3 million requested from company</a:t>
            </a:r>
            <a:r>
              <a:rPr lang="en-US" dirty="0" smtClean="0"/>
              <a:t>)</a:t>
            </a:r>
            <a:endParaRPr lang="en-US" dirty="0" smtClean="0"/>
          </a:p>
          <a:p>
            <a:pPr algn="just"/>
            <a:endParaRPr lang="en-US" dirty="0" smtClean="0"/>
          </a:p>
          <a:p>
            <a:pPr algn="just"/>
            <a:r>
              <a:rPr lang="en-US" dirty="0" smtClean="0"/>
              <a:t>2014: decision to suspend operations in light of legal and political uncertainty; last-minute decision to continue operations </a:t>
            </a:r>
            <a:r>
              <a:rPr lang="en-US" dirty="0" smtClean="0"/>
              <a:t>without stop</a:t>
            </a:r>
            <a:endParaRPr lang="en-US" dirty="0"/>
          </a:p>
        </p:txBody>
      </p:sp>
    </p:spTree>
    <p:extLst>
      <p:ext uri="{BB962C8B-B14F-4D97-AF65-F5344CB8AC3E}">
        <p14:creationId xmlns:p14="http://schemas.microsoft.com/office/powerpoint/2010/main" val="604624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799"/>
            <a:ext cx="7543800" cy="5328569"/>
          </a:xfrm>
        </p:spPr>
        <p:txBody>
          <a:bodyPr>
            <a:normAutofit lnSpcReduction="10000"/>
          </a:bodyPr>
          <a:lstStyle/>
          <a:p>
            <a:pPr algn="just"/>
            <a:r>
              <a:rPr lang="en-US" dirty="0" smtClean="0"/>
              <a:t>Is the Kyrgyzstani government acting in-line with its state responsibilities to protect its citizens’ human rights?</a:t>
            </a:r>
          </a:p>
          <a:p>
            <a:pPr lvl="1" algn="just"/>
            <a:r>
              <a:rPr lang="en-US" dirty="0" smtClean="0"/>
              <a:t>In which human rights areas is the government protecting its citizens? In which human rights areas is it not protecting its citizens?</a:t>
            </a:r>
          </a:p>
          <a:p>
            <a:pPr lvl="1" algn="just"/>
            <a:r>
              <a:rPr lang="en-US" dirty="0" smtClean="0"/>
              <a:t>How are different parts of the government reacting to the mine? Which government agencies are taking which positions and actions?</a:t>
            </a:r>
          </a:p>
          <a:p>
            <a:pPr lvl="1" algn="just"/>
            <a:r>
              <a:rPr lang="en-US" dirty="0" smtClean="0"/>
              <a:t>Think in terms of the two elements of state responsibility – obligation, attribution – as applied to this case.</a:t>
            </a:r>
          </a:p>
          <a:p>
            <a:pPr lvl="1" algn="just"/>
            <a:endParaRPr lang="en-US" dirty="0" smtClean="0"/>
          </a:p>
          <a:p>
            <a:pPr algn="just"/>
            <a:r>
              <a:rPr lang="en-US" dirty="0" smtClean="0"/>
              <a:t>Is </a:t>
            </a:r>
            <a:r>
              <a:rPr lang="en-US" dirty="0" err="1" smtClean="0"/>
              <a:t>Centerra</a:t>
            </a:r>
            <a:r>
              <a:rPr lang="en-US" dirty="0" smtClean="0"/>
              <a:t>/</a:t>
            </a:r>
            <a:r>
              <a:rPr lang="en-US" dirty="0" err="1" smtClean="0"/>
              <a:t>Kumtor</a:t>
            </a:r>
            <a:r>
              <a:rPr lang="en-US" dirty="0" smtClean="0"/>
              <a:t> meeting is duties under the UN Guiding Principles for Business and Human Rights?</a:t>
            </a:r>
          </a:p>
          <a:p>
            <a:pPr lvl="1" algn="just"/>
            <a:r>
              <a:rPr lang="en-US" dirty="0" smtClean="0"/>
              <a:t>What factors and additional information may go into your determination?</a:t>
            </a:r>
            <a:endParaRPr lang="en-US" dirty="0"/>
          </a:p>
        </p:txBody>
      </p:sp>
    </p:spTree>
    <p:extLst>
      <p:ext uri="{BB962C8B-B14F-4D97-AF65-F5344CB8AC3E}">
        <p14:creationId xmlns:p14="http://schemas.microsoft.com/office/powerpoint/2010/main" val="3533095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Review: State and corporate responsibility</a:t>
            </a:r>
            <a:endParaRPr lang="en-US" dirty="0"/>
          </a:p>
        </p:txBody>
      </p:sp>
    </p:spTree>
    <p:extLst>
      <p:ext uri="{BB962C8B-B14F-4D97-AF65-F5344CB8AC3E}">
        <p14:creationId xmlns:p14="http://schemas.microsoft.com/office/powerpoint/2010/main" val="104593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What is the state’s BHR obligation? </a:t>
            </a:r>
            <a:endParaRPr lang="en-US" dirty="0"/>
          </a:p>
        </p:txBody>
      </p:sp>
      <p:sp>
        <p:nvSpPr>
          <p:cNvPr id="5" name="Text Placeholder 4"/>
          <p:cNvSpPr>
            <a:spLocks noGrp="1"/>
          </p:cNvSpPr>
          <p:nvPr>
            <p:ph type="body" idx="1"/>
          </p:nvPr>
        </p:nvSpPr>
        <p:spPr/>
        <p:txBody>
          <a:bodyPr/>
          <a:lstStyle/>
          <a:p>
            <a:r>
              <a:rPr lang="en-US" dirty="0" smtClean="0"/>
              <a:t>All companies on its territory</a:t>
            </a:r>
            <a:endParaRPr lang="en-US" dirty="0"/>
          </a:p>
        </p:txBody>
      </p:sp>
      <p:sp>
        <p:nvSpPr>
          <p:cNvPr id="6" name="Content Placeholder 5"/>
          <p:cNvSpPr>
            <a:spLocks noGrp="1"/>
          </p:cNvSpPr>
          <p:nvPr>
            <p:ph sz="half" idx="2"/>
          </p:nvPr>
        </p:nvSpPr>
        <p:spPr/>
        <p:txBody>
          <a:bodyPr/>
          <a:lstStyle/>
          <a:p>
            <a:r>
              <a:rPr lang="en-US" i="1" dirty="0" smtClean="0"/>
              <a:t>Class brainstorm</a:t>
            </a:r>
            <a:endParaRPr lang="en-US" i="1" dirty="0"/>
          </a:p>
        </p:txBody>
      </p:sp>
      <p:sp>
        <p:nvSpPr>
          <p:cNvPr id="7" name="Text Placeholder 6"/>
          <p:cNvSpPr>
            <a:spLocks noGrp="1"/>
          </p:cNvSpPr>
          <p:nvPr>
            <p:ph type="body" sz="quarter" idx="3"/>
          </p:nvPr>
        </p:nvSpPr>
        <p:spPr/>
        <p:txBody>
          <a:bodyPr/>
          <a:lstStyle/>
          <a:p>
            <a:r>
              <a:rPr lang="en-US" dirty="0" smtClean="0"/>
              <a:t>Companies domiciled on its territory</a:t>
            </a:r>
            <a:endParaRPr lang="en-US" dirty="0"/>
          </a:p>
        </p:txBody>
      </p:sp>
      <p:sp>
        <p:nvSpPr>
          <p:cNvPr id="8" name="Content Placeholder 7"/>
          <p:cNvSpPr>
            <a:spLocks noGrp="1"/>
          </p:cNvSpPr>
          <p:nvPr>
            <p:ph sz="quarter" idx="4"/>
          </p:nvPr>
        </p:nvSpPr>
        <p:spPr/>
        <p:txBody>
          <a:bodyPr/>
          <a:lstStyle/>
          <a:p>
            <a:r>
              <a:rPr lang="en-US" i="1" dirty="0" smtClean="0"/>
              <a:t>Class brainstorm</a:t>
            </a:r>
            <a:endParaRPr lang="en-US" i="1" dirty="0"/>
          </a:p>
        </p:txBody>
      </p:sp>
    </p:spTree>
    <p:extLst>
      <p:ext uri="{BB962C8B-B14F-4D97-AF65-F5344CB8AC3E}">
        <p14:creationId xmlns:p14="http://schemas.microsoft.com/office/powerpoint/2010/main" val="3563658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What is the state’s BHR obligation? </a:t>
            </a:r>
            <a:endParaRPr lang="en-US" dirty="0"/>
          </a:p>
        </p:txBody>
      </p:sp>
      <p:sp>
        <p:nvSpPr>
          <p:cNvPr id="5" name="Text Placeholder 4"/>
          <p:cNvSpPr>
            <a:spLocks noGrp="1"/>
          </p:cNvSpPr>
          <p:nvPr>
            <p:ph type="body" idx="1"/>
          </p:nvPr>
        </p:nvSpPr>
        <p:spPr/>
        <p:txBody>
          <a:bodyPr/>
          <a:lstStyle/>
          <a:p>
            <a:r>
              <a:rPr lang="en-US" dirty="0" smtClean="0"/>
              <a:t>All companies </a:t>
            </a:r>
            <a:r>
              <a:rPr lang="en-US" dirty="0"/>
              <a:t>on its territory</a:t>
            </a:r>
            <a:endParaRPr lang="en-US" dirty="0"/>
          </a:p>
        </p:txBody>
      </p:sp>
      <p:sp>
        <p:nvSpPr>
          <p:cNvPr id="6" name="Content Placeholder 5"/>
          <p:cNvSpPr>
            <a:spLocks noGrp="1"/>
          </p:cNvSpPr>
          <p:nvPr>
            <p:ph sz="half" idx="2"/>
          </p:nvPr>
        </p:nvSpPr>
        <p:spPr/>
        <p:txBody>
          <a:bodyPr>
            <a:normAutofit/>
          </a:bodyPr>
          <a:lstStyle/>
          <a:p>
            <a:r>
              <a:rPr lang="en-US" dirty="0"/>
              <a:t>Prevent</a:t>
            </a:r>
            <a:r>
              <a:rPr lang="en-US" dirty="0" smtClean="0"/>
              <a:t>,</a:t>
            </a:r>
          </a:p>
          <a:p>
            <a:r>
              <a:rPr lang="en-US" dirty="0"/>
              <a:t>I</a:t>
            </a:r>
            <a:r>
              <a:rPr lang="en-US" dirty="0" smtClean="0"/>
              <a:t>nvestigate</a:t>
            </a:r>
            <a:r>
              <a:rPr lang="en-US" dirty="0"/>
              <a:t>, </a:t>
            </a:r>
            <a:endParaRPr lang="en-US" dirty="0" smtClean="0"/>
          </a:p>
          <a:p>
            <a:r>
              <a:rPr lang="en-US" dirty="0" smtClean="0"/>
              <a:t>Punish,</a:t>
            </a:r>
          </a:p>
          <a:p>
            <a:r>
              <a:rPr lang="en-US" dirty="0"/>
              <a:t>R</a:t>
            </a:r>
            <a:r>
              <a:rPr lang="en-US" dirty="0" smtClean="0"/>
              <a:t>edress </a:t>
            </a:r>
          </a:p>
          <a:p>
            <a:pPr marL="0" indent="0">
              <a:buNone/>
            </a:pPr>
            <a:r>
              <a:rPr lang="is-IS" dirty="0" smtClean="0"/>
              <a:t>… </a:t>
            </a:r>
            <a:r>
              <a:rPr lang="en-US" dirty="0" smtClean="0"/>
              <a:t>human </a:t>
            </a:r>
            <a:r>
              <a:rPr lang="en-US" dirty="0"/>
              <a:t>rights abuses committed by business operating on their territories</a:t>
            </a:r>
            <a:endParaRPr lang="en-US" i="1" dirty="0"/>
          </a:p>
        </p:txBody>
      </p:sp>
      <p:sp>
        <p:nvSpPr>
          <p:cNvPr id="7" name="Text Placeholder 6"/>
          <p:cNvSpPr>
            <a:spLocks noGrp="1"/>
          </p:cNvSpPr>
          <p:nvPr>
            <p:ph type="body" sz="quarter" idx="3"/>
          </p:nvPr>
        </p:nvSpPr>
        <p:spPr/>
        <p:txBody>
          <a:bodyPr/>
          <a:lstStyle/>
          <a:p>
            <a:r>
              <a:rPr lang="en-US" dirty="0" smtClean="0"/>
              <a:t>Companies domiciled on its territory</a:t>
            </a:r>
            <a:endParaRPr lang="en-US" dirty="0"/>
          </a:p>
        </p:txBody>
      </p:sp>
      <p:sp>
        <p:nvSpPr>
          <p:cNvPr id="8" name="Content Placeholder 7"/>
          <p:cNvSpPr>
            <a:spLocks noGrp="1"/>
          </p:cNvSpPr>
          <p:nvPr>
            <p:ph sz="quarter" idx="4"/>
          </p:nvPr>
        </p:nvSpPr>
        <p:spPr/>
        <p:txBody>
          <a:bodyPr/>
          <a:lstStyle/>
          <a:p>
            <a:r>
              <a:rPr lang="en-US" i="1" dirty="0" smtClean="0"/>
              <a:t>Class brainstorm</a:t>
            </a:r>
            <a:endParaRPr lang="en-US" i="1" dirty="0"/>
          </a:p>
        </p:txBody>
      </p:sp>
    </p:spTree>
    <p:extLst>
      <p:ext uri="{BB962C8B-B14F-4D97-AF65-F5344CB8AC3E}">
        <p14:creationId xmlns:p14="http://schemas.microsoft.com/office/powerpoint/2010/main" val="1198699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What is the state’s BHR obligation? </a:t>
            </a:r>
            <a:endParaRPr lang="en-US" dirty="0"/>
          </a:p>
        </p:txBody>
      </p:sp>
      <p:sp>
        <p:nvSpPr>
          <p:cNvPr id="5" name="Text Placeholder 4"/>
          <p:cNvSpPr>
            <a:spLocks noGrp="1"/>
          </p:cNvSpPr>
          <p:nvPr>
            <p:ph type="body" idx="1"/>
          </p:nvPr>
        </p:nvSpPr>
        <p:spPr/>
        <p:txBody>
          <a:bodyPr/>
          <a:lstStyle/>
          <a:p>
            <a:r>
              <a:rPr lang="en-US" dirty="0" smtClean="0"/>
              <a:t>All companies </a:t>
            </a:r>
            <a:r>
              <a:rPr lang="en-US" dirty="0"/>
              <a:t>on its territory</a:t>
            </a:r>
            <a:endParaRPr lang="en-US" dirty="0"/>
          </a:p>
        </p:txBody>
      </p:sp>
      <p:sp>
        <p:nvSpPr>
          <p:cNvPr id="6" name="Content Placeholder 5"/>
          <p:cNvSpPr>
            <a:spLocks noGrp="1"/>
          </p:cNvSpPr>
          <p:nvPr>
            <p:ph sz="half" idx="2"/>
          </p:nvPr>
        </p:nvSpPr>
        <p:spPr>
          <a:xfrm>
            <a:off x="758952" y="1329264"/>
            <a:ext cx="3657600" cy="3048000"/>
          </a:xfrm>
        </p:spPr>
        <p:txBody>
          <a:bodyPr>
            <a:normAutofit/>
          </a:bodyPr>
          <a:lstStyle/>
          <a:p>
            <a:r>
              <a:rPr lang="en-US" dirty="0" smtClean="0"/>
              <a:t>Prevent</a:t>
            </a:r>
          </a:p>
          <a:p>
            <a:r>
              <a:rPr lang="en-US" dirty="0" smtClean="0"/>
              <a:t>Investigate </a:t>
            </a:r>
          </a:p>
          <a:p>
            <a:r>
              <a:rPr lang="en-US" dirty="0" smtClean="0"/>
              <a:t>Punish</a:t>
            </a:r>
          </a:p>
          <a:p>
            <a:r>
              <a:rPr lang="en-US" dirty="0"/>
              <a:t>R</a:t>
            </a:r>
            <a:r>
              <a:rPr lang="en-US" dirty="0" smtClean="0"/>
              <a:t>edress </a:t>
            </a:r>
          </a:p>
          <a:p>
            <a:pPr marL="0" indent="0">
              <a:buNone/>
            </a:pPr>
            <a:r>
              <a:rPr lang="is-IS" dirty="0" smtClean="0"/>
              <a:t>… </a:t>
            </a:r>
            <a:r>
              <a:rPr lang="en-US" dirty="0" smtClean="0"/>
              <a:t>human </a:t>
            </a:r>
            <a:r>
              <a:rPr lang="en-US" dirty="0"/>
              <a:t>rights abuses committed by business operating on their territories</a:t>
            </a:r>
            <a:endParaRPr lang="en-US" i="1" dirty="0"/>
          </a:p>
        </p:txBody>
      </p:sp>
      <p:sp>
        <p:nvSpPr>
          <p:cNvPr id="7" name="Text Placeholder 6"/>
          <p:cNvSpPr>
            <a:spLocks noGrp="1"/>
          </p:cNvSpPr>
          <p:nvPr>
            <p:ph type="body" sz="quarter" idx="3"/>
          </p:nvPr>
        </p:nvSpPr>
        <p:spPr/>
        <p:txBody>
          <a:bodyPr/>
          <a:lstStyle/>
          <a:p>
            <a:r>
              <a:rPr lang="en-US" dirty="0" smtClean="0"/>
              <a:t>Companies domiciled on its territory</a:t>
            </a:r>
            <a:endParaRPr lang="en-US" dirty="0"/>
          </a:p>
        </p:txBody>
      </p:sp>
      <p:sp>
        <p:nvSpPr>
          <p:cNvPr id="8" name="Content Placeholder 7"/>
          <p:cNvSpPr>
            <a:spLocks noGrp="1"/>
          </p:cNvSpPr>
          <p:nvPr>
            <p:ph sz="quarter" idx="4"/>
          </p:nvPr>
        </p:nvSpPr>
        <p:spPr/>
        <p:txBody>
          <a:bodyPr/>
          <a:lstStyle/>
          <a:p>
            <a:r>
              <a:rPr lang="en-US" dirty="0" smtClean="0"/>
              <a:t>Set </a:t>
            </a:r>
            <a:r>
              <a:rPr lang="en-US" dirty="0"/>
              <a:t>“expectations” that companies domiciled in their territories respect human rights in all countries in which they operate.</a:t>
            </a:r>
            <a:endParaRPr lang="en-US" dirty="0"/>
          </a:p>
        </p:txBody>
      </p:sp>
    </p:spTree>
    <p:extLst>
      <p:ext uri="{BB962C8B-B14F-4D97-AF65-F5344CB8AC3E}">
        <p14:creationId xmlns:p14="http://schemas.microsoft.com/office/powerpoint/2010/main" val="3330414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fontScale="90000"/>
          </a:bodyPr>
          <a:lstStyle/>
          <a:p>
            <a:r>
              <a:rPr lang="en-US" dirty="0" smtClean="0"/>
              <a:t>What </a:t>
            </a:r>
            <a:r>
              <a:rPr lang="en-US" dirty="0" smtClean="0"/>
              <a:t>are</a:t>
            </a:r>
            <a:r>
              <a:rPr lang="en-US" dirty="0" smtClean="0"/>
              <a:t> the state’s duties?</a:t>
            </a:r>
            <a:endParaRPr lang="en-US" dirty="0"/>
          </a:p>
        </p:txBody>
      </p:sp>
      <p:sp>
        <p:nvSpPr>
          <p:cNvPr id="3" name="Content Placeholder 2"/>
          <p:cNvSpPr>
            <a:spLocks noGrp="1"/>
          </p:cNvSpPr>
          <p:nvPr>
            <p:ph idx="1"/>
          </p:nvPr>
        </p:nvSpPr>
        <p:spPr>
          <a:xfrm>
            <a:off x="762000" y="685799"/>
            <a:ext cx="7543800" cy="4618799"/>
          </a:xfrm>
        </p:spPr>
        <p:txBody>
          <a:bodyPr>
            <a:normAutofit fontScale="62500" lnSpcReduction="20000"/>
          </a:bodyPr>
          <a:lstStyle/>
          <a:p>
            <a:pPr marL="0" indent="0">
              <a:buNone/>
            </a:pPr>
            <a:r>
              <a:rPr lang="en-US" dirty="0" smtClean="0"/>
              <a:t>Workers at a</a:t>
            </a:r>
            <a:r>
              <a:rPr lang="en-US" dirty="0" smtClean="0"/>
              <a:t> construction company in State A are victims of human trafficking and are not paid for their work (i.e. they are slaves). The foreman of the construction site has taken all of their passports and so they cannot leave and are afraid to go to the police.</a:t>
            </a:r>
            <a:endParaRPr lang="en-US" dirty="0" smtClean="0"/>
          </a:p>
          <a:p>
            <a:pPr marL="0" indent="0">
              <a:buNone/>
            </a:pPr>
            <a:endParaRPr lang="en-US" dirty="0" smtClean="0"/>
          </a:p>
          <a:p>
            <a:pPr marL="0" indent="0">
              <a:buNone/>
            </a:pPr>
            <a:r>
              <a:rPr lang="en-US" dirty="0" smtClean="0"/>
              <a:t>Case 1: State A has </a:t>
            </a:r>
            <a:r>
              <a:rPr lang="en-US" dirty="0" smtClean="0"/>
              <a:t>no domestic </a:t>
            </a:r>
            <a:r>
              <a:rPr lang="en-US" dirty="0" smtClean="0"/>
              <a:t>laws or regulations </a:t>
            </a:r>
            <a:r>
              <a:rPr lang="en-US" dirty="0" smtClean="0"/>
              <a:t>on human trafficking.</a:t>
            </a:r>
            <a:endParaRPr lang="en-US" dirty="0" smtClean="0"/>
          </a:p>
          <a:p>
            <a:pPr marL="0" indent="0">
              <a:buNone/>
            </a:pPr>
            <a:endParaRPr lang="en-US" dirty="0"/>
          </a:p>
          <a:p>
            <a:pPr marL="0" indent="0">
              <a:buNone/>
            </a:pPr>
            <a:r>
              <a:rPr lang="en-US" dirty="0" smtClean="0"/>
              <a:t>Case 2: State A has laws and regulations regarding </a:t>
            </a:r>
            <a:r>
              <a:rPr lang="en-US" dirty="0" smtClean="0"/>
              <a:t>human trafficking but they say nothing about punishment for confiscating passports or returning them to their owners.</a:t>
            </a:r>
            <a:endParaRPr lang="en-US" dirty="0" smtClean="0"/>
          </a:p>
          <a:p>
            <a:pPr marL="0" indent="0">
              <a:buNone/>
            </a:pPr>
            <a:endParaRPr lang="en-US" dirty="0" smtClean="0"/>
          </a:p>
          <a:p>
            <a:pPr marL="0" indent="0">
              <a:buNone/>
            </a:pPr>
            <a:r>
              <a:rPr lang="en-US" dirty="0" smtClean="0"/>
              <a:t>Case 3: State A has laws and regulations regarding </a:t>
            </a:r>
            <a:r>
              <a:rPr lang="en-US" dirty="0" smtClean="0"/>
              <a:t>human trafficking, including that the police must investigate claims of stolen passports and slave labor. </a:t>
            </a:r>
            <a:r>
              <a:rPr lang="en-US" dirty="0" smtClean="0"/>
              <a:t>The </a:t>
            </a:r>
            <a:r>
              <a:rPr lang="en-US" dirty="0" smtClean="0"/>
              <a:t>policeman who received a tip about the stolen passports does not investigate the construction site.</a:t>
            </a:r>
            <a:endParaRPr lang="en-US" dirty="0" smtClean="0"/>
          </a:p>
          <a:p>
            <a:pPr marL="0" indent="0">
              <a:buNone/>
            </a:pPr>
            <a:endParaRPr lang="en-US" dirty="0"/>
          </a:p>
          <a:p>
            <a:pPr marL="0" indent="0">
              <a:buNone/>
            </a:pPr>
            <a:r>
              <a:rPr lang="en-US" dirty="0" smtClean="0"/>
              <a:t>Case 4: State A </a:t>
            </a:r>
            <a:r>
              <a:rPr lang="en-US" dirty="0"/>
              <a:t>has laws and regulations regarding </a:t>
            </a:r>
            <a:r>
              <a:rPr lang="en-US" dirty="0"/>
              <a:t>human trafficking, including that the police must investigate claims of stolen passports and slave labor. </a:t>
            </a:r>
            <a:r>
              <a:rPr lang="en-US" dirty="0" smtClean="0"/>
              <a:t>When the policeman investigates, the foreman and all the employees say that everyone is being paid and they all show their passports.</a:t>
            </a:r>
            <a:endParaRPr lang="en-US" dirty="0" smtClean="0"/>
          </a:p>
          <a:p>
            <a:pPr marL="0" indent="0">
              <a:buNone/>
            </a:pPr>
            <a:endParaRPr lang="en-US" dirty="0"/>
          </a:p>
          <a:p>
            <a:pPr marL="0" indent="0">
              <a:buNone/>
            </a:pPr>
            <a:r>
              <a:rPr lang="en-US" dirty="0" smtClean="0"/>
              <a:t>Case 5: </a:t>
            </a:r>
            <a:r>
              <a:rPr lang="en-US" dirty="0" smtClean="0"/>
              <a:t>The construction company in State A is a subsidiary of a large multinational corporation domiciled in State B. </a:t>
            </a:r>
            <a:r>
              <a:rPr lang="en-US" dirty="0" smtClean="0"/>
              <a:t>Is State B possibly responsible for any human rights violations in relation to </a:t>
            </a:r>
            <a:r>
              <a:rPr lang="en-US" dirty="0" smtClean="0"/>
              <a:t>human trafficking</a:t>
            </a:r>
            <a:r>
              <a:rPr lang="en-US" dirty="0" smtClean="0"/>
              <a:t>? </a:t>
            </a:r>
            <a:r>
              <a:rPr lang="en-US" dirty="0" smtClean="0"/>
              <a:t>What factors might influence State B’s level of responsibility?</a:t>
            </a:r>
            <a:endParaRPr lang="en-US" dirty="0"/>
          </a:p>
        </p:txBody>
      </p:sp>
    </p:spTree>
    <p:extLst>
      <p:ext uri="{BB962C8B-B14F-4D97-AF65-F5344CB8AC3E}">
        <p14:creationId xmlns:p14="http://schemas.microsoft.com/office/powerpoint/2010/main" val="204325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Corporate responsibility</a:t>
            </a:r>
            <a:endParaRPr lang="en-US" dirty="0"/>
          </a:p>
        </p:txBody>
      </p:sp>
      <p:sp>
        <p:nvSpPr>
          <p:cNvPr id="3" name="Text Placeholder 2"/>
          <p:cNvSpPr>
            <a:spLocks noGrp="1"/>
          </p:cNvSpPr>
          <p:nvPr>
            <p:ph type="body" idx="1"/>
          </p:nvPr>
        </p:nvSpPr>
        <p:spPr/>
        <p:txBody>
          <a:bodyPr/>
          <a:lstStyle/>
          <a:p>
            <a:r>
              <a:rPr lang="en-US" dirty="0" smtClean="0"/>
              <a:t>Review</a:t>
            </a:r>
            <a:endParaRPr lang="en-US" dirty="0"/>
          </a:p>
        </p:txBody>
      </p:sp>
    </p:spTree>
    <p:extLst>
      <p:ext uri="{BB962C8B-B14F-4D97-AF65-F5344CB8AC3E}">
        <p14:creationId xmlns:p14="http://schemas.microsoft.com/office/powerpoint/2010/main" val="2413165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 Guiding Principle #13</a:t>
            </a:r>
            <a:endParaRPr lang="en-US" dirty="0"/>
          </a:p>
        </p:txBody>
      </p:sp>
      <p:sp>
        <p:nvSpPr>
          <p:cNvPr id="3" name="Content Placeholder 2"/>
          <p:cNvSpPr>
            <a:spLocks noGrp="1"/>
          </p:cNvSpPr>
          <p:nvPr>
            <p:ph idx="1"/>
          </p:nvPr>
        </p:nvSpPr>
        <p:spPr/>
        <p:txBody>
          <a:bodyPr/>
          <a:lstStyle/>
          <a:p>
            <a:pPr marL="0" indent="0">
              <a:buNone/>
            </a:pPr>
            <a:r>
              <a:rPr lang="en-US" dirty="0" smtClean="0"/>
              <a:t>“The responsibility to protect human rights requires that business enterprises:</a:t>
            </a:r>
          </a:p>
          <a:p>
            <a:r>
              <a:rPr lang="en-US" dirty="0" smtClean="0"/>
              <a:t>Avoid causing or contributing to adverse human rights impacts through their own activities, and address such impacts when they occur;</a:t>
            </a:r>
          </a:p>
          <a:p>
            <a:r>
              <a:rPr lang="en-US" dirty="0" smtClean="0"/>
              <a:t>Seek to prevent or mitigate adverse human rights impacts that are directly linked to their operations, products or services by their business relationships, even if they have not contributed to those impacts.”</a:t>
            </a:r>
            <a:endParaRPr lang="en-US" dirty="0"/>
          </a:p>
        </p:txBody>
      </p:sp>
    </p:spTree>
    <p:extLst>
      <p:ext uri="{BB962C8B-B14F-4D97-AF65-F5344CB8AC3E}">
        <p14:creationId xmlns:p14="http://schemas.microsoft.com/office/powerpoint/2010/main" val="1156014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 Guiding Principle </a:t>
            </a:r>
            <a:r>
              <a:rPr lang="en-US" dirty="0" smtClean="0"/>
              <a:t>#15</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“In order to meet their responsibility to respect human rights, business enterprises should have in place policies and processes appropriate to their size and circumstances, including</a:t>
            </a:r>
            <a:r>
              <a:rPr lang="en-US" dirty="0" smtClean="0"/>
              <a:t>:</a:t>
            </a:r>
          </a:p>
          <a:p>
            <a:pPr marL="0" indent="0">
              <a:buNone/>
            </a:pPr>
            <a:endParaRPr lang="en-US" dirty="0" smtClean="0"/>
          </a:p>
          <a:p>
            <a:r>
              <a:rPr lang="en-US" dirty="0" smtClean="0"/>
              <a:t>A policy commitment to meet their responsibility to respect human rights;</a:t>
            </a:r>
          </a:p>
          <a:p>
            <a:r>
              <a:rPr lang="en-US" dirty="0" smtClean="0"/>
              <a:t>A human rights due-diligence process to identify, prevent, mitigate, and account for how they address their impacts on human rights;</a:t>
            </a:r>
          </a:p>
          <a:p>
            <a:r>
              <a:rPr lang="en-US" dirty="0" smtClean="0"/>
              <a:t>Processes to enable the remediation of any adverse human rights impacts they cause or to which they contribute.”</a:t>
            </a:r>
            <a:endParaRPr lang="en-US" dirty="0"/>
          </a:p>
        </p:txBody>
      </p:sp>
    </p:spTree>
    <p:extLst>
      <p:ext uri="{BB962C8B-B14F-4D97-AF65-F5344CB8AC3E}">
        <p14:creationId xmlns:p14="http://schemas.microsoft.com/office/powerpoint/2010/main" val="37291894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Newsprint.thmx</Template>
  <TotalTime>326</TotalTime>
  <Words>1140</Words>
  <Application>Microsoft Macintosh PowerPoint</Application>
  <PresentationFormat>On-screen Show (4:3)</PresentationFormat>
  <Paragraphs>93</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Newsprint</vt:lpstr>
      <vt:lpstr>BHR Cases in KG</vt:lpstr>
      <vt:lpstr>Review: State and corporate responsibility</vt:lpstr>
      <vt:lpstr>What is the state’s BHR obligation? </vt:lpstr>
      <vt:lpstr>What is the state’s BHR obligation? </vt:lpstr>
      <vt:lpstr>What is the state’s BHR obligation? </vt:lpstr>
      <vt:lpstr>What are the state’s duties?</vt:lpstr>
      <vt:lpstr>Corporate responsibility</vt:lpstr>
      <vt:lpstr>UN Guiding Principle #13</vt:lpstr>
      <vt:lpstr>UN Guiding Principle #15</vt:lpstr>
      <vt:lpstr>Is the company meeting its BHR obligations?</vt:lpstr>
      <vt:lpstr>PowerPoint Presentation</vt:lpstr>
      <vt:lpstr>Government reactions</vt:lpstr>
      <vt:lpstr>Company reactions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responsibility</dc:title>
  <dc:creator>Meghan McCormack</dc:creator>
  <cp:lastModifiedBy>Meghan McCormack</cp:lastModifiedBy>
  <cp:revision>29</cp:revision>
  <dcterms:created xsi:type="dcterms:W3CDTF">2016-11-02T04:54:52Z</dcterms:created>
  <dcterms:modified xsi:type="dcterms:W3CDTF">2016-11-09T05:03:45Z</dcterms:modified>
</cp:coreProperties>
</file>