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6985" autoAdjust="0"/>
  </p:normalViewPr>
  <p:slideViewPr>
    <p:cSldViewPr snapToGrid="0" showGuides="1">
      <p:cViewPr varScale="1">
        <p:scale>
          <a:sx n="47" d="100"/>
          <a:sy n="47" d="100"/>
        </p:scale>
        <p:origin x="134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A9583A-D4F4-42AD-BEDD-4D0035CB57C1}" type="datetimeFigureOut">
              <a:rPr lang="en-US" smtClean="0"/>
              <a:t>9/18/2019</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7B0281-960B-4B19-8E16-5E69F641B93D}" type="slidenum">
              <a:rPr lang="en-US" smtClean="0"/>
              <a:t>‹#›</a:t>
            </a:fld>
            <a:endParaRPr lang="en-US"/>
          </a:p>
        </p:txBody>
      </p:sp>
    </p:spTree>
    <p:extLst>
      <p:ext uri="{BB962C8B-B14F-4D97-AF65-F5344CB8AC3E}">
        <p14:creationId xmlns:p14="http://schemas.microsoft.com/office/powerpoint/2010/main" val="143341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f we restrict our conception of the relationship in Figure 2.1 to our planet and the</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atmosphere around it, then clearly we do not have a closed system. We derive most of our</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energy from the sun, either directly or indirectly. We have also sent spaceships well beyond</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 boundaries of our atmosphere. Nonetheless, historically speaking, for </a:t>
            </a:r>
            <a:r>
              <a:rPr lang="en-US" sz="1200" i="1" kern="1200" dirty="0" smtClean="0">
                <a:solidFill>
                  <a:schemeClr val="tx1"/>
                </a:solidFill>
                <a:effectLst/>
                <a:latin typeface="+mn-lt"/>
                <a:ea typeface="+mn-ea"/>
                <a:cs typeface="+mn-cs"/>
              </a:rPr>
              <a:t>material </a:t>
            </a:r>
            <a:r>
              <a:rPr lang="en-US" sz="1200" i="0" kern="1200" dirty="0" smtClean="0">
                <a:solidFill>
                  <a:schemeClr val="tx1"/>
                </a:solidFill>
                <a:effectLst/>
                <a:latin typeface="+mn-lt"/>
                <a:ea typeface="+mn-ea"/>
                <a:cs typeface="+mn-cs"/>
              </a:rPr>
              <a:t>inputs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and outputs (not including energy), this system can be treated as a closed system because the</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amount of exports (such as abandoned space vehicles) and imports (e.g., moon rocks) are</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negligible. Whether the system remains closed depends on the degree to which space</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exploration opens up the rest of our solar system as a source of raw materials.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FD7B0281-960B-4B19-8E16-5E69F641B93D}" type="slidenum">
              <a:rPr lang="en-US" smtClean="0"/>
              <a:t>3</a:t>
            </a:fld>
            <a:endParaRPr lang="en-US"/>
          </a:p>
        </p:txBody>
      </p:sp>
    </p:spTree>
    <p:extLst>
      <p:ext uri="{BB962C8B-B14F-4D97-AF65-F5344CB8AC3E}">
        <p14:creationId xmlns:p14="http://schemas.microsoft.com/office/powerpoint/2010/main" val="821927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The law implies that the mass of materials flowing into the</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economic system from the environment has either to accumulate in the economic system or</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return to the environment as waste. </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FD7B0281-960B-4B19-8E16-5E69F641B93D}" type="slidenum">
              <a:rPr lang="en-US" smtClean="0"/>
              <a:t>4</a:t>
            </a:fld>
            <a:endParaRPr lang="en-US"/>
          </a:p>
        </p:txBody>
      </p:sp>
    </p:spTree>
    <p:extLst>
      <p:ext uri="{BB962C8B-B14F-4D97-AF65-F5344CB8AC3E}">
        <p14:creationId xmlns:p14="http://schemas.microsoft.com/office/powerpoint/2010/main" val="47326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FD7B0281-960B-4B19-8E16-5E69F641B93D}" type="slidenum">
              <a:rPr lang="en-US" smtClean="0"/>
              <a:t>5</a:t>
            </a:fld>
            <a:endParaRPr lang="en-US"/>
          </a:p>
        </p:txBody>
      </p:sp>
    </p:spTree>
    <p:extLst>
      <p:ext uri="{BB962C8B-B14F-4D97-AF65-F5344CB8AC3E}">
        <p14:creationId xmlns:p14="http://schemas.microsoft.com/office/powerpoint/2010/main" val="630599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FD7B0281-960B-4B19-8E16-5E69F641B93D}" type="slidenum">
              <a:rPr lang="en-US" smtClean="0"/>
              <a:t>6</a:t>
            </a:fld>
            <a:endParaRPr lang="en-US"/>
          </a:p>
        </p:txBody>
      </p:sp>
    </p:spTree>
    <p:extLst>
      <p:ext uri="{BB962C8B-B14F-4D97-AF65-F5344CB8AC3E}">
        <p14:creationId xmlns:p14="http://schemas.microsoft.com/office/powerpoint/2010/main" val="3501361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i="0" kern="1200" dirty="0" smtClean="0">
                <a:solidFill>
                  <a:schemeClr val="tx1"/>
                </a:solidFill>
                <a:effectLst/>
                <a:latin typeface="+mn-lt"/>
                <a:ea typeface="+mn-ea"/>
                <a:cs typeface="+mn-cs"/>
              </a:rPr>
              <a:t>Figure 2.10 allows us to examine how this negotiation might take place. If the resort offers a payment of </a:t>
            </a:r>
            <a:r>
              <a:rPr lang="en-US" sz="1200" i="1" kern="1200" dirty="0" smtClean="0">
                <a:solidFill>
                  <a:schemeClr val="tx1"/>
                </a:solidFill>
                <a:effectLst/>
                <a:latin typeface="+mn-lt"/>
                <a:ea typeface="+mn-ea"/>
                <a:cs typeface="+mn-cs"/>
              </a:rPr>
              <a:t>C </a:t>
            </a:r>
            <a:r>
              <a:rPr lang="en-US" sz="1200" i="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D </a:t>
            </a:r>
            <a:r>
              <a:rPr lang="en-US" sz="1200" i="0" kern="1200" dirty="0" smtClean="0">
                <a:solidFill>
                  <a:schemeClr val="tx1"/>
                </a:solidFill>
                <a:effectLst/>
                <a:latin typeface="+mn-lt"/>
                <a:ea typeface="+mn-ea"/>
                <a:cs typeface="+mn-cs"/>
              </a:rPr>
              <a:t>to the steel company, they would be better off if the steel firm responded by decreasing its production from </a:t>
            </a:r>
            <a:r>
              <a:rPr lang="en-US" sz="1200" i="1" kern="1200" dirty="0" err="1" smtClean="0">
                <a:solidFill>
                  <a:schemeClr val="tx1"/>
                </a:solidFill>
                <a:effectLst/>
                <a:latin typeface="+mn-lt"/>
                <a:ea typeface="+mn-ea"/>
                <a:cs typeface="+mn-cs"/>
              </a:rPr>
              <a:t>Qm</a:t>
            </a: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to </a:t>
            </a:r>
            <a:r>
              <a:rPr lang="en-US" sz="1200" i="1" kern="1200" dirty="0" smtClean="0">
                <a:solidFill>
                  <a:schemeClr val="tx1"/>
                </a:solidFill>
                <a:effectLst/>
                <a:latin typeface="+mn-lt"/>
                <a:ea typeface="+mn-ea"/>
                <a:cs typeface="+mn-cs"/>
              </a:rPr>
              <a:t>Q</a:t>
            </a:r>
            <a:r>
              <a:rPr lang="en-US" sz="1200" i="0" kern="1200" dirty="0" smtClean="0">
                <a:solidFill>
                  <a:schemeClr val="tx1"/>
                </a:solidFill>
                <a:effectLst/>
                <a:latin typeface="+mn-lt"/>
                <a:ea typeface="+mn-ea"/>
                <a:cs typeface="+mn-cs"/>
              </a:rPr>
              <a:t>*. Let’s assume that the payment is equal to this amount. Would the steel company be willing to reduce production to the desired level? If they refused the compensation, their producer surplus would be </a:t>
            </a:r>
            <a:r>
              <a:rPr lang="en-US" sz="1200" i="1" kern="1200" dirty="0" smtClean="0">
                <a:solidFill>
                  <a:schemeClr val="tx1"/>
                </a:solidFill>
                <a:effectLst/>
                <a:latin typeface="+mn-lt"/>
                <a:ea typeface="+mn-ea"/>
                <a:cs typeface="+mn-cs"/>
              </a:rPr>
              <a:t>A </a:t>
            </a:r>
            <a:r>
              <a:rPr lang="en-US" sz="1200" i="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 </a:t>
            </a:r>
            <a:r>
              <a:rPr lang="en-US" sz="1200" i="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D</a:t>
            </a:r>
            <a:r>
              <a:rPr lang="en-US" sz="1200" i="0" kern="1200" dirty="0" smtClean="0">
                <a:solidFill>
                  <a:schemeClr val="tx1"/>
                </a:solidFill>
                <a:effectLst/>
                <a:latin typeface="+mn-lt"/>
                <a:ea typeface="+mn-ea"/>
                <a:cs typeface="+mn-cs"/>
              </a:rPr>
              <a:t>. If they accepted, their</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producer surplus would be </a:t>
            </a:r>
            <a:r>
              <a:rPr lang="en-US" sz="1200" i="1" kern="1200" dirty="0" smtClean="0">
                <a:solidFill>
                  <a:schemeClr val="tx1"/>
                </a:solidFill>
                <a:effectLst/>
                <a:latin typeface="+mn-lt"/>
                <a:ea typeface="+mn-ea"/>
                <a:cs typeface="+mn-cs"/>
              </a:rPr>
              <a:t>A </a:t>
            </a:r>
            <a:r>
              <a:rPr lang="en-US" sz="1200" i="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 </a:t>
            </a:r>
            <a:r>
              <a:rPr lang="en-US" sz="1200" i="0" kern="1200" dirty="0" smtClean="0">
                <a:solidFill>
                  <a:schemeClr val="tx1"/>
                </a:solidFill>
                <a:effectLst/>
                <a:latin typeface="+mn-lt"/>
                <a:ea typeface="+mn-ea"/>
                <a:cs typeface="+mn-cs"/>
              </a:rPr>
              <a:t>plus the payment, so their total return would be </a:t>
            </a:r>
            <a:r>
              <a:rPr lang="en-US" sz="1200" i="1" kern="1200" dirty="0" smtClean="0">
                <a:solidFill>
                  <a:schemeClr val="tx1"/>
                </a:solidFill>
                <a:effectLst/>
                <a:latin typeface="+mn-lt"/>
                <a:ea typeface="+mn-ea"/>
                <a:cs typeface="+mn-cs"/>
              </a:rPr>
              <a:t>A </a:t>
            </a:r>
            <a:r>
              <a:rPr lang="en-US" sz="1200" i="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 </a:t>
            </a:r>
            <a:r>
              <a:rPr lang="en-US" sz="1200" i="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 </a:t>
            </a:r>
            <a:r>
              <a:rPr lang="en-US" sz="1200" i="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D</a:t>
            </a:r>
            <a:r>
              <a:rPr lang="en-US" sz="1200" i="0" kern="1200" dirty="0" smtClean="0">
                <a:solidFill>
                  <a:schemeClr val="tx1"/>
                </a:solidFill>
                <a:effectLst/>
                <a:latin typeface="+mn-lt"/>
                <a:ea typeface="+mn-ea"/>
                <a:cs typeface="+mn-cs"/>
              </a:rPr>
              <a:t>. Clearly, they are better off by </a:t>
            </a:r>
            <a:r>
              <a:rPr lang="en-US" sz="1200" i="1" kern="1200" dirty="0" smtClean="0">
                <a:solidFill>
                  <a:schemeClr val="tx1"/>
                </a:solidFill>
                <a:effectLst/>
                <a:latin typeface="+mn-lt"/>
                <a:ea typeface="+mn-ea"/>
                <a:cs typeface="+mn-cs"/>
              </a:rPr>
              <a:t>C </a:t>
            </a:r>
            <a:r>
              <a:rPr lang="en-US" sz="1200" i="0" kern="1200" dirty="0" smtClean="0">
                <a:solidFill>
                  <a:schemeClr val="tx1"/>
                </a:solidFill>
                <a:effectLst/>
                <a:latin typeface="+mn-lt"/>
                <a:ea typeface="+mn-ea"/>
                <a:cs typeface="+mn-cs"/>
              </a:rPr>
              <a:t>if they accept the payment. Society as a whole is better off by the amount </a:t>
            </a:r>
            <a:r>
              <a:rPr lang="en-US" sz="1200" i="1" kern="1200" dirty="0" smtClean="0">
                <a:solidFill>
                  <a:schemeClr val="tx1"/>
                </a:solidFill>
                <a:effectLst/>
                <a:latin typeface="+mn-lt"/>
                <a:ea typeface="+mn-ea"/>
                <a:cs typeface="+mn-cs"/>
              </a:rPr>
              <a:t>C </a:t>
            </a:r>
            <a:r>
              <a:rPr lang="en-US" sz="1200" i="0" kern="1200" dirty="0" smtClean="0">
                <a:solidFill>
                  <a:schemeClr val="tx1"/>
                </a:solidFill>
                <a:effectLst/>
                <a:latin typeface="+mn-lt"/>
                <a:ea typeface="+mn-ea"/>
                <a:cs typeface="+mn-cs"/>
              </a:rPr>
              <a:t>as well since the economic surplus from </a:t>
            </a:r>
            <a:r>
              <a:rPr lang="en-US" sz="1200" i="1" kern="1200" dirty="0" err="1" smtClean="0">
                <a:solidFill>
                  <a:schemeClr val="tx1"/>
                </a:solidFill>
                <a:effectLst/>
                <a:latin typeface="+mn-lt"/>
                <a:ea typeface="+mn-ea"/>
                <a:cs typeface="+mn-cs"/>
              </a:rPr>
              <a:t>Qm</a:t>
            </a: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is </a:t>
            </a:r>
            <a:r>
              <a:rPr lang="en-US" sz="1200" i="1" kern="1200" dirty="0" smtClean="0">
                <a:solidFill>
                  <a:schemeClr val="tx1"/>
                </a:solidFill>
                <a:effectLst/>
                <a:latin typeface="+mn-lt"/>
                <a:ea typeface="+mn-ea"/>
                <a:cs typeface="+mn-cs"/>
              </a:rPr>
              <a:t>A </a:t>
            </a:r>
            <a:r>
              <a:rPr lang="en-US" sz="1200" i="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 </a:t>
            </a:r>
            <a:r>
              <a:rPr lang="en-US" sz="1200" i="0" kern="1200" dirty="0" smtClean="0">
                <a:solidFill>
                  <a:schemeClr val="tx1"/>
                </a:solidFill>
                <a:effectLst/>
                <a:latin typeface="+mn-lt"/>
                <a:ea typeface="+mn-ea"/>
                <a:cs typeface="+mn-cs"/>
              </a:rPr>
              <a:t>and the economic surplus from </a:t>
            </a:r>
            <a:r>
              <a:rPr lang="en-US" sz="1200" i="1" kern="1200" dirty="0" smtClean="0">
                <a:solidFill>
                  <a:schemeClr val="tx1"/>
                </a:solidFill>
                <a:effectLst/>
                <a:latin typeface="+mn-lt"/>
                <a:ea typeface="+mn-ea"/>
                <a:cs typeface="+mn-cs"/>
              </a:rPr>
              <a:t>Q</a:t>
            </a:r>
            <a:r>
              <a:rPr lang="en-US" sz="1200" i="0" kern="1200" dirty="0" smtClean="0">
                <a:solidFill>
                  <a:schemeClr val="tx1"/>
                </a:solidFill>
                <a:effectLst/>
                <a:latin typeface="+mn-lt"/>
                <a:ea typeface="+mn-ea"/>
                <a:cs typeface="+mn-cs"/>
              </a:rPr>
              <a:t>* is </a:t>
            </a:r>
            <a:r>
              <a:rPr lang="en-US" sz="1200" i="1" kern="1200" dirty="0" smtClean="0">
                <a:solidFill>
                  <a:schemeClr val="tx1"/>
                </a:solidFill>
                <a:effectLst/>
                <a:latin typeface="+mn-lt"/>
                <a:ea typeface="+mn-ea"/>
                <a:cs typeface="+mn-cs"/>
              </a:rPr>
              <a:t>A</a:t>
            </a:r>
            <a:r>
              <a:rPr lang="en-US" sz="1200" i="0" kern="1200" dirty="0" smtClean="0">
                <a:solidFill>
                  <a:schemeClr val="tx1"/>
                </a:solidFill>
                <a:effectLst/>
                <a:latin typeface="+mn-lt"/>
                <a:ea typeface="+mn-ea"/>
                <a:cs typeface="+mn-cs"/>
              </a:rPr>
              <a:t>.</a:t>
            </a:r>
          </a:p>
          <a:p>
            <a:endParaRPr lang="en-US" sz="1200" i="0" kern="1200" dirty="0" smtClean="0">
              <a:solidFill>
                <a:schemeClr val="tx1"/>
              </a:solidFill>
              <a:effectLst/>
              <a:latin typeface="+mn-lt"/>
              <a:ea typeface="+mn-ea"/>
              <a:cs typeface="+mn-cs"/>
            </a:endParaRPr>
          </a:p>
          <a:p>
            <a:r>
              <a:rPr lang="en-US" sz="1200" i="0" kern="1200" dirty="0" smtClean="0">
                <a:solidFill>
                  <a:schemeClr val="tx1"/>
                </a:solidFill>
                <a:effectLst/>
                <a:latin typeface="+mn-lt"/>
                <a:ea typeface="+mn-ea"/>
                <a:cs typeface="+mn-cs"/>
              </a:rPr>
              <a:t>In a classic article, economist Ronald </a:t>
            </a:r>
            <a:r>
              <a:rPr lang="en-US" sz="1200" i="0" kern="1200" dirty="0" err="1" smtClean="0">
                <a:solidFill>
                  <a:schemeClr val="tx1"/>
                </a:solidFill>
                <a:effectLst/>
                <a:latin typeface="+mn-lt"/>
                <a:ea typeface="+mn-ea"/>
                <a:cs typeface="+mn-cs"/>
              </a:rPr>
              <a:t>Coase</a:t>
            </a:r>
            <a:r>
              <a:rPr lang="en-US" sz="1200" i="0" kern="1200" dirty="0" smtClean="0">
                <a:solidFill>
                  <a:schemeClr val="tx1"/>
                </a:solidFill>
                <a:effectLst/>
                <a:latin typeface="+mn-lt"/>
                <a:ea typeface="+mn-ea"/>
                <a:cs typeface="+mn-cs"/>
              </a:rPr>
              <a:t> (1960) held that, as long as negotiation costs are negligible and affected consumers can negotiate freely with each other (when the number of affected parties is small), the court could allocate the entitlement to </a:t>
            </a:r>
            <a:r>
              <a:rPr lang="en-US" sz="1200" i="1" kern="1200" dirty="0" smtClean="0">
                <a:solidFill>
                  <a:schemeClr val="tx1"/>
                </a:solidFill>
                <a:effectLst/>
                <a:latin typeface="+mn-lt"/>
                <a:ea typeface="+mn-ea"/>
                <a:cs typeface="+mn-cs"/>
              </a:rPr>
              <a:t>either </a:t>
            </a:r>
            <a:r>
              <a:rPr lang="en-US" sz="1200" i="0" kern="1200" dirty="0" smtClean="0">
                <a:solidFill>
                  <a:schemeClr val="tx1"/>
                </a:solidFill>
                <a:effectLst/>
                <a:latin typeface="+mn-lt"/>
                <a:ea typeface="+mn-ea"/>
                <a:cs typeface="+mn-cs"/>
              </a:rPr>
              <a:t>party, and an efficient allocation would result.</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Номер слайда 3"/>
          <p:cNvSpPr>
            <a:spLocks noGrp="1"/>
          </p:cNvSpPr>
          <p:nvPr>
            <p:ph type="sldNum" sz="quarter" idx="10"/>
          </p:nvPr>
        </p:nvSpPr>
        <p:spPr/>
        <p:txBody>
          <a:bodyPr/>
          <a:lstStyle/>
          <a:p>
            <a:fld id="{FD7B0281-960B-4B19-8E16-5E69F641B93D}" type="slidenum">
              <a:rPr lang="en-US" smtClean="0"/>
              <a:t>8</a:t>
            </a:fld>
            <a:endParaRPr lang="en-US"/>
          </a:p>
        </p:txBody>
      </p:sp>
    </p:spTree>
    <p:extLst>
      <p:ext uri="{BB962C8B-B14F-4D97-AF65-F5344CB8AC3E}">
        <p14:creationId xmlns:p14="http://schemas.microsoft.com/office/powerpoint/2010/main" val="92183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503A4CF5-68D6-45CB-B5B6-A320F2F38220}"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1969519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503A4CF5-68D6-45CB-B5B6-A320F2F38220}"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538910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503A4CF5-68D6-45CB-B5B6-A320F2F38220}"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1960052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503A4CF5-68D6-45CB-B5B6-A320F2F38220}"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122094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03A4CF5-68D6-45CB-B5B6-A320F2F38220}" type="datetimeFigureOut">
              <a:rPr lang="en-US" smtClean="0"/>
              <a:t>9/18/2019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380617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503A4CF5-68D6-45CB-B5B6-A320F2F38220}" type="datetimeFigureOut">
              <a:rPr lang="en-US" smtClean="0"/>
              <a:t>9/18/2019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1125000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503A4CF5-68D6-45CB-B5B6-A320F2F38220}" type="datetimeFigureOut">
              <a:rPr lang="en-US" smtClean="0"/>
              <a:t>9/18/2019</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115746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503A4CF5-68D6-45CB-B5B6-A320F2F38220}" type="datetimeFigureOut">
              <a:rPr lang="en-US" smtClean="0"/>
              <a:t>9/18/2019</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2994817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03A4CF5-68D6-45CB-B5B6-A320F2F38220}" type="datetimeFigureOut">
              <a:rPr lang="en-US" smtClean="0"/>
              <a:t>9/18/2019</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275908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03A4CF5-68D6-45CB-B5B6-A320F2F38220}" type="datetimeFigureOut">
              <a:rPr lang="en-US" smtClean="0"/>
              <a:t>9/18/2019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69560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03A4CF5-68D6-45CB-B5B6-A320F2F38220}" type="datetimeFigureOut">
              <a:rPr lang="en-US" smtClean="0"/>
              <a:t>9/18/2019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24C9792-F482-4557-9B4B-3F786D2CDBC9}" type="slidenum">
              <a:rPr lang="en-US" smtClean="0"/>
              <a:t>‹#›</a:t>
            </a:fld>
            <a:endParaRPr lang="en-US"/>
          </a:p>
        </p:txBody>
      </p:sp>
    </p:spTree>
    <p:extLst>
      <p:ext uri="{BB962C8B-B14F-4D97-AF65-F5344CB8AC3E}">
        <p14:creationId xmlns:p14="http://schemas.microsoft.com/office/powerpoint/2010/main" val="495235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3A4CF5-68D6-45CB-B5B6-A320F2F38220}" type="datetimeFigureOut">
              <a:rPr lang="en-US" smtClean="0"/>
              <a:t>9/18/2019</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4C9792-F482-4557-9B4B-3F786D2CDBC9}" type="slidenum">
              <a:rPr lang="en-US" smtClean="0"/>
              <a:t>‹#›</a:t>
            </a:fld>
            <a:endParaRPr lang="en-US"/>
          </a:p>
        </p:txBody>
      </p:sp>
    </p:spTree>
    <p:extLst>
      <p:ext uri="{BB962C8B-B14F-4D97-AF65-F5344CB8AC3E}">
        <p14:creationId xmlns:p14="http://schemas.microsoft.com/office/powerpoint/2010/main" val="269207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lvl="0"/>
            <a:r>
              <a:rPr lang="en-US" sz="4800" dirty="0"/>
              <a:t>The Economic Approach: Property Rights, Externalities, and</a:t>
            </a:r>
            <a:br>
              <a:rPr lang="en-US" sz="4800" dirty="0"/>
            </a:br>
            <a:r>
              <a:rPr lang="en-US" sz="4800" dirty="0"/>
              <a:t>Environmental </a:t>
            </a:r>
            <a:r>
              <a:rPr lang="en-US" sz="4800" dirty="0" smtClean="0"/>
              <a:t>Problems</a:t>
            </a:r>
            <a:endParaRPr lang="en-US" sz="4800" dirty="0"/>
          </a:p>
        </p:txBody>
      </p:sp>
      <p:sp>
        <p:nvSpPr>
          <p:cNvPr id="3" name="Подзаголовок 2"/>
          <p:cNvSpPr>
            <a:spLocks noGrp="1"/>
          </p:cNvSpPr>
          <p:nvPr>
            <p:ph type="subTitle" idx="1"/>
          </p:nvPr>
        </p:nvSpPr>
        <p:spPr/>
        <p:txBody>
          <a:bodyPr/>
          <a:lstStyle/>
          <a:p>
            <a:r>
              <a:rPr lang="en-US" dirty="0" smtClean="0"/>
              <a:t>Rahat Sabyrbekov</a:t>
            </a:r>
          </a:p>
          <a:p>
            <a:r>
              <a:rPr lang="en-US" dirty="0" smtClean="0"/>
              <a:t>AUCA</a:t>
            </a:r>
          </a:p>
          <a:p>
            <a:r>
              <a:rPr lang="en-US" dirty="0" smtClean="0"/>
              <a:t>2019</a:t>
            </a:r>
            <a:endParaRPr lang="en-US" dirty="0"/>
          </a:p>
        </p:txBody>
      </p:sp>
    </p:spTree>
    <p:extLst>
      <p:ext uri="{BB962C8B-B14F-4D97-AF65-F5344CB8AC3E}">
        <p14:creationId xmlns:p14="http://schemas.microsoft.com/office/powerpoint/2010/main" val="3847496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dirty="0" smtClean="0"/>
              <a:t>Thank you! </a:t>
            </a:r>
            <a:r>
              <a:rPr lang="en-US" smtClean="0"/>
              <a:t>Questions?</a:t>
            </a:r>
            <a:endParaRPr lang="en-US"/>
          </a:p>
        </p:txBody>
      </p:sp>
      <p:sp>
        <p:nvSpPr>
          <p:cNvPr id="5" name="Текст 4"/>
          <p:cNvSpPr>
            <a:spLocks noGrp="1"/>
          </p:cNvSpPr>
          <p:nvPr>
            <p:ph type="body" idx="1"/>
          </p:nvPr>
        </p:nvSpPr>
        <p:spPr/>
        <p:txBody>
          <a:bodyPr/>
          <a:lstStyle/>
          <a:p>
            <a:endParaRPr lang="en-US"/>
          </a:p>
        </p:txBody>
      </p:sp>
    </p:spTree>
    <p:extLst>
      <p:ext uri="{BB962C8B-B14F-4D97-AF65-F5344CB8AC3E}">
        <p14:creationId xmlns:p14="http://schemas.microsoft.com/office/powerpoint/2010/main" val="1255036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The Human–Environment </a:t>
            </a:r>
            <a:r>
              <a:rPr lang="en-US" dirty="0" smtClean="0"/>
              <a:t>Relationship</a:t>
            </a:r>
            <a:endParaRPr lang="en-US" dirty="0"/>
          </a:p>
        </p:txBody>
      </p:sp>
      <p:sp>
        <p:nvSpPr>
          <p:cNvPr id="3" name="Объект 2"/>
          <p:cNvSpPr>
            <a:spLocks noGrp="1"/>
          </p:cNvSpPr>
          <p:nvPr>
            <p:ph idx="1"/>
          </p:nvPr>
        </p:nvSpPr>
        <p:spPr/>
        <p:txBody>
          <a:bodyPr>
            <a:normAutofit fontScale="92500" lnSpcReduction="10000"/>
          </a:bodyPr>
          <a:lstStyle/>
          <a:p>
            <a:r>
              <a:rPr lang="en-US" dirty="0" smtClean="0"/>
              <a:t>Need to establish Conceptual Framework</a:t>
            </a:r>
          </a:p>
          <a:p>
            <a:r>
              <a:rPr lang="en-US" dirty="0"/>
              <a:t>In economics, the environment is viewed as a composite asset that provides a variety </a:t>
            </a:r>
            <a:r>
              <a:rPr lang="en-US" dirty="0" smtClean="0"/>
              <a:t>of services, i.e. ecosystem services</a:t>
            </a:r>
          </a:p>
          <a:p>
            <a:r>
              <a:rPr lang="en-US" dirty="0" smtClean="0"/>
              <a:t>So, we need to enhance or at least prevent its depreciation</a:t>
            </a:r>
          </a:p>
          <a:p>
            <a:r>
              <a:rPr lang="en-US" i="1" dirty="0" smtClean="0"/>
              <a:t>Ecosystem </a:t>
            </a:r>
            <a:r>
              <a:rPr lang="en-US" i="1" dirty="0"/>
              <a:t>goods and services</a:t>
            </a:r>
            <a:r>
              <a:rPr lang="en-US" dirty="0"/>
              <a:t>, incorporates the </a:t>
            </a:r>
            <a:r>
              <a:rPr lang="en-US" dirty="0" smtClean="0"/>
              <a:t>benefits obtained </a:t>
            </a:r>
            <a:r>
              <a:rPr lang="en-US" dirty="0"/>
              <a:t>directly from ecosystems, including biodiversity, breathable air, wetlands, water</a:t>
            </a:r>
            <a:br>
              <a:rPr lang="en-US" dirty="0"/>
            </a:br>
            <a:r>
              <a:rPr lang="en-US" dirty="0"/>
              <a:t>quality, carbon sequestration, and recreation.</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344128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26828"/>
          </a:xfrm>
        </p:spPr>
        <p:txBody>
          <a:bodyPr>
            <a:normAutofit fontScale="90000"/>
          </a:bodyPr>
          <a:lstStyle/>
          <a:p>
            <a:r>
              <a:rPr lang="en-US" dirty="0"/>
              <a:t>The Economic System and the </a:t>
            </a:r>
            <a:r>
              <a:rPr lang="en-US" dirty="0" smtClean="0"/>
              <a:t>Environment</a:t>
            </a:r>
            <a:r>
              <a:rPr lang="en-US" dirty="0"/>
              <a:t/>
            </a:r>
            <a:br>
              <a:rPr lang="en-US" dirty="0"/>
            </a:br>
            <a:endParaRPr lang="en-US" dirty="0"/>
          </a:p>
        </p:txBody>
      </p:sp>
      <p:pic>
        <p:nvPicPr>
          <p:cNvPr id="4" name="Объект 3"/>
          <p:cNvPicPr>
            <a:picLocks noGrp="1" noChangeAspect="1"/>
          </p:cNvPicPr>
          <p:nvPr>
            <p:ph idx="1"/>
          </p:nvPr>
        </p:nvPicPr>
        <p:blipFill>
          <a:blip r:embed="rId3"/>
          <a:stretch>
            <a:fillRect/>
          </a:stretch>
        </p:blipFill>
        <p:spPr>
          <a:xfrm>
            <a:off x="870751" y="1180730"/>
            <a:ext cx="10608816" cy="5116459"/>
          </a:xfrm>
          <a:prstGeom prst="rect">
            <a:avLst/>
          </a:prstGeom>
        </p:spPr>
      </p:pic>
    </p:spTree>
    <p:extLst>
      <p:ext uri="{BB962C8B-B14F-4D97-AF65-F5344CB8AC3E}">
        <p14:creationId xmlns:p14="http://schemas.microsoft.com/office/powerpoint/2010/main" val="3613928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Governing laws of human-environment relations</a:t>
            </a:r>
            <a:endParaRPr lang="en-US" dirty="0"/>
          </a:p>
        </p:txBody>
      </p:sp>
      <p:sp>
        <p:nvSpPr>
          <p:cNvPr id="3" name="Объект 2"/>
          <p:cNvSpPr>
            <a:spLocks noGrp="1"/>
          </p:cNvSpPr>
          <p:nvPr>
            <p:ph idx="1"/>
          </p:nvPr>
        </p:nvSpPr>
        <p:spPr/>
        <p:txBody>
          <a:bodyPr>
            <a:normAutofit/>
          </a:bodyPr>
          <a:lstStyle/>
          <a:p>
            <a:r>
              <a:rPr lang="en-US" dirty="0" smtClean="0"/>
              <a:t>The </a:t>
            </a:r>
            <a:r>
              <a:rPr lang="en-US" i="1" dirty="0" smtClean="0"/>
              <a:t>first </a:t>
            </a:r>
            <a:r>
              <a:rPr lang="en-US" i="1" dirty="0"/>
              <a:t>law of thermodynamics</a:t>
            </a:r>
            <a:r>
              <a:rPr lang="en-US" dirty="0"/>
              <a:t>—energy and matter can</a:t>
            </a:r>
            <a:br>
              <a:rPr lang="en-US" dirty="0"/>
            </a:br>
            <a:r>
              <a:rPr lang="en-US" dirty="0"/>
              <a:t>neither be created nor </a:t>
            </a:r>
            <a:r>
              <a:rPr lang="en-US" dirty="0" smtClean="0"/>
              <a:t>destroyed. (waste, pollution </a:t>
            </a:r>
            <a:r>
              <a:rPr lang="en-US" dirty="0" err="1" smtClean="0"/>
              <a:t>etc</a:t>
            </a:r>
            <a:r>
              <a:rPr lang="en-US" dirty="0" smtClean="0"/>
              <a:t>)</a:t>
            </a:r>
          </a:p>
          <a:p>
            <a:endParaRPr lang="en-US" dirty="0" smtClean="0"/>
          </a:p>
          <a:p>
            <a:r>
              <a:rPr lang="en-US" dirty="0" smtClean="0"/>
              <a:t>Thee </a:t>
            </a:r>
            <a:r>
              <a:rPr lang="en-US" i="1" dirty="0"/>
              <a:t>second law of </a:t>
            </a:r>
            <a:r>
              <a:rPr lang="en-US" i="1" dirty="0" smtClean="0"/>
              <a:t>thermodynamics</a:t>
            </a:r>
            <a:r>
              <a:rPr lang="en-US" dirty="0" smtClean="0"/>
              <a:t> </a:t>
            </a:r>
            <a:r>
              <a:rPr lang="en-US" dirty="0"/>
              <a:t>states </a:t>
            </a:r>
            <a:r>
              <a:rPr lang="en-US" dirty="0" smtClean="0"/>
              <a:t>that entropy </a:t>
            </a:r>
            <a:r>
              <a:rPr lang="en-US" dirty="0"/>
              <a:t>increases.” </a:t>
            </a:r>
            <a:r>
              <a:rPr lang="en-US" i="1" dirty="0"/>
              <a:t>Entropy </a:t>
            </a:r>
            <a:r>
              <a:rPr lang="en-US" dirty="0"/>
              <a:t>is the amount of energy unavailable for work. </a:t>
            </a:r>
            <a:endParaRPr lang="en-US" dirty="0" smtClean="0"/>
          </a:p>
          <a:p>
            <a:endParaRPr lang="en-US" dirty="0"/>
          </a:p>
          <a:p>
            <a:r>
              <a:rPr lang="en-US" dirty="0" smtClean="0"/>
              <a:t>Positive &amp; Normative approach</a:t>
            </a:r>
          </a:p>
          <a:p>
            <a:endParaRPr lang="en-US" dirty="0"/>
          </a:p>
          <a:p>
            <a:r>
              <a:rPr lang="en-US" dirty="0" smtClean="0"/>
              <a:t>Efficiency,  surplus maximization</a:t>
            </a:r>
            <a:endParaRPr lang="en-US" dirty="0"/>
          </a:p>
        </p:txBody>
      </p:sp>
    </p:spTree>
    <p:extLst>
      <p:ext uri="{BB962C8B-B14F-4D97-AF65-F5344CB8AC3E}">
        <p14:creationId xmlns:p14="http://schemas.microsoft.com/office/powerpoint/2010/main" val="163472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6484" y="187241"/>
            <a:ext cx="10515600" cy="1325563"/>
          </a:xfrm>
        </p:spPr>
        <p:txBody>
          <a:bodyPr/>
          <a:lstStyle/>
          <a:p>
            <a:r>
              <a:rPr lang="en-US" b="1" dirty="0" smtClean="0"/>
              <a:t>Property rights structure – important part of environmental regulations</a:t>
            </a:r>
            <a:endParaRPr lang="en-US" b="1" dirty="0"/>
          </a:p>
        </p:txBody>
      </p:sp>
      <p:sp>
        <p:nvSpPr>
          <p:cNvPr id="3" name="Объект 2"/>
          <p:cNvSpPr>
            <a:spLocks noGrp="1"/>
          </p:cNvSpPr>
          <p:nvPr>
            <p:ph idx="1"/>
          </p:nvPr>
        </p:nvSpPr>
        <p:spPr>
          <a:xfrm>
            <a:off x="838200" y="1512803"/>
            <a:ext cx="10515600" cy="4960185"/>
          </a:xfrm>
        </p:spPr>
        <p:txBody>
          <a:bodyPr>
            <a:noAutofit/>
          </a:bodyPr>
          <a:lstStyle/>
          <a:p>
            <a:pPr marL="0" indent="0">
              <a:buNone/>
            </a:pPr>
            <a:r>
              <a:rPr lang="en-US" sz="3200" dirty="0"/>
              <a:t>Efficient Property Rights Structures</a:t>
            </a:r>
            <a:br>
              <a:rPr lang="en-US" sz="3200" dirty="0"/>
            </a:br>
            <a:r>
              <a:rPr lang="en-US" sz="3200" dirty="0"/>
              <a:t/>
            </a:r>
            <a:br>
              <a:rPr lang="en-US" sz="3200" dirty="0"/>
            </a:br>
            <a:r>
              <a:rPr lang="en-US" sz="3200" dirty="0"/>
              <a:t>1. </a:t>
            </a:r>
            <a:r>
              <a:rPr lang="en-US" sz="3200" i="1" dirty="0"/>
              <a:t>Exclusivity</a:t>
            </a:r>
            <a:r>
              <a:rPr lang="en-US" sz="3200" dirty="0"/>
              <a:t>—All benefits and costs accrued as a result of owning and using the </a:t>
            </a:r>
            <a:r>
              <a:rPr lang="en-US" sz="3200" dirty="0" smtClean="0"/>
              <a:t>resources should </a:t>
            </a:r>
            <a:r>
              <a:rPr lang="en-US" sz="3200" dirty="0"/>
              <a:t>accrue to the owner, and only to the owner, either directly or indirectly by sale </a:t>
            </a:r>
            <a:r>
              <a:rPr lang="en-US" sz="3200" dirty="0" smtClean="0"/>
              <a:t>to others.</a:t>
            </a:r>
          </a:p>
          <a:p>
            <a:pPr marL="0" indent="0">
              <a:buNone/>
            </a:pPr>
            <a:r>
              <a:rPr lang="en-US" sz="3200" dirty="0" smtClean="0"/>
              <a:t>2</a:t>
            </a:r>
            <a:r>
              <a:rPr lang="en-US" sz="3200" dirty="0"/>
              <a:t>. </a:t>
            </a:r>
            <a:r>
              <a:rPr lang="en-US" sz="3200" i="1" dirty="0"/>
              <a:t>Transferability</a:t>
            </a:r>
            <a:r>
              <a:rPr lang="en-US" sz="3200" dirty="0"/>
              <a:t>—All property rights should be transferable from one owner to another </a:t>
            </a:r>
            <a:r>
              <a:rPr lang="en-US" sz="3200" dirty="0" smtClean="0"/>
              <a:t>in a </a:t>
            </a:r>
            <a:r>
              <a:rPr lang="en-US" sz="3200" dirty="0"/>
              <a:t>voluntary exchange</a:t>
            </a:r>
            <a:r>
              <a:rPr lang="en-US" sz="3200" dirty="0" smtClean="0"/>
              <a:t>.</a:t>
            </a:r>
          </a:p>
          <a:p>
            <a:pPr marL="0" indent="0">
              <a:buNone/>
            </a:pPr>
            <a:r>
              <a:rPr lang="en-US" sz="3200" dirty="0" smtClean="0"/>
              <a:t>3</a:t>
            </a:r>
            <a:r>
              <a:rPr lang="en-US" sz="3200" dirty="0"/>
              <a:t>. </a:t>
            </a:r>
            <a:r>
              <a:rPr lang="en-US" sz="3200" i="1" dirty="0"/>
              <a:t>Enforceability</a:t>
            </a:r>
            <a:r>
              <a:rPr lang="en-US" sz="3200" dirty="0"/>
              <a:t>—Property rights should be secure from involuntary seizure or </a:t>
            </a:r>
            <a:r>
              <a:rPr lang="en-US" sz="3200" dirty="0" smtClean="0"/>
              <a:t>encroachment by </a:t>
            </a:r>
            <a:r>
              <a:rPr lang="en-US" sz="3200" dirty="0"/>
              <a:t>others</a:t>
            </a:r>
            <a:r>
              <a:rPr lang="en-US" sz="3200" dirty="0" smtClean="0"/>
              <a:t>.</a:t>
            </a:r>
            <a:endParaRPr lang="en-US" sz="3200" dirty="0"/>
          </a:p>
        </p:txBody>
      </p:sp>
    </p:spTree>
    <p:extLst>
      <p:ext uri="{BB962C8B-B14F-4D97-AF65-F5344CB8AC3E}">
        <p14:creationId xmlns:p14="http://schemas.microsoft.com/office/powerpoint/2010/main" val="3147269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Externality</a:t>
            </a:r>
            <a:endParaRPr lang="en-US" dirty="0"/>
          </a:p>
        </p:txBody>
      </p:sp>
      <p:sp>
        <p:nvSpPr>
          <p:cNvPr id="3" name="Объект 2"/>
          <p:cNvSpPr>
            <a:spLocks noGrp="1"/>
          </p:cNvSpPr>
          <p:nvPr>
            <p:ph idx="1"/>
          </p:nvPr>
        </p:nvSpPr>
        <p:spPr/>
        <p:txBody>
          <a:bodyPr>
            <a:normAutofit/>
          </a:bodyPr>
          <a:lstStyle/>
          <a:p>
            <a:r>
              <a:rPr lang="en-US" dirty="0" smtClean="0"/>
              <a:t>An </a:t>
            </a:r>
            <a:r>
              <a:rPr lang="en-US" i="1" dirty="0"/>
              <a:t>externality </a:t>
            </a:r>
            <a:r>
              <a:rPr lang="en-US" dirty="0"/>
              <a:t>exists whenever the welfare of some</a:t>
            </a:r>
            <a:br>
              <a:rPr lang="en-US" dirty="0"/>
            </a:br>
            <a:r>
              <a:rPr lang="en-US" dirty="0"/>
              <a:t>agent, either a firm or household, depends not only on his or her activities, but also </a:t>
            </a:r>
            <a:r>
              <a:rPr lang="en-US" dirty="0" smtClean="0"/>
              <a:t>on activities </a:t>
            </a:r>
            <a:r>
              <a:rPr lang="en-US" dirty="0"/>
              <a:t>under the control of some other agent. </a:t>
            </a:r>
            <a:endParaRPr lang="en-US" dirty="0" smtClean="0"/>
          </a:p>
          <a:p>
            <a:r>
              <a:rPr lang="en-US" dirty="0" smtClean="0"/>
              <a:t>Example of steel industry and river</a:t>
            </a:r>
            <a:endParaRPr lang="en-US" dirty="0"/>
          </a:p>
          <a:p>
            <a:r>
              <a:rPr lang="en-US" i="1" dirty="0" smtClean="0"/>
              <a:t>External cost </a:t>
            </a:r>
            <a:r>
              <a:rPr lang="en-US" dirty="0"/>
              <a:t>(</a:t>
            </a:r>
            <a:r>
              <a:rPr lang="en-US" i="1" dirty="0"/>
              <a:t>external </a:t>
            </a:r>
            <a:r>
              <a:rPr lang="en-US" i="1" dirty="0" smtClean="0"/>
              <a:t>diseconomy</a:t>
            </a:r>
            <a:r>
              <a:rPr lang="en-US" dirty="0" smtClean="0"/>
              <a:t>) - negative</a:t>
            </a:r>
          </a:p>
          <a:p>
            <a:r>
              <a:rPr lang="en-US" i="1" dirty="0" smtClean="0"/>
              <a:t>external </a:t>
            </a:r>
            <a:r>
              <a:rPr lang="en-US" i="1" dirty="0"/>
              <a:t>benefit </a:t>
            </a:r>
            <a:r>
              <a:rPr lang="en-US" dirty="0"/>
              <a:t>(</a:t>
            </a:r>
            <a:r>
              <a:rPr lang="en-US" i="1" dirty="0"/>
              <a:t>external economy</a:t>
            </a:r>
            <a:r>
              <a:rPr lang="en-US" dirty="0" smtClean="0"/>
              <a:t>) – positive</a:t>
            </a:r>
          </a:p>
          <a:p>
            <a:r>
              <a:rPr lang="en-US" dirty="0" smtClean="0"/>
              <a:t>Pecuniary externalities </a:t>
            </a:r>
            <a:r>
              <a:rPr lang="en-US" dirty="0"/>
              <a:t>arise when the external effect is transmitted through altered prices</a:t>
            </a:r>
            <a:r>
              <a:rPr lang="en-US" dirty="0" smtClean="0"/>
              <a:t>. (e.g. land price)</a:t>
            </a:r>
            <a:endParaRPr lang="en-US" dirty="0"/>
          </a:p>
        </p:txBody>
      </p:sp>
    </p:spTree>
    <p:extLst>
      <p:ext uri="{BB962C8B-B14F-4D97-AF65-F5344CB8AC3E}">
        <p14:creationId xmlns:p14="http://schemas.microsoft.com/office/powerpoint/2010/main" val="1000207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Other important concepts</a:t>
            </a:r>
            <a:endParaRPr lang="en-US" dirty="0"/>
          </a:p>
        </p:txBody>
      </p:sp>
      <p:sp>
        <p:nvSpPr>
          <p:cNvPr id="3" name="Объект 2"/>
          <p:cNvSpPr>
            <a:spLocks noGrp="1"/>
          </p:cNvSpPr>
          <p:nvPr>
            <p:ph idx="1"/>
          </p:nvPr>
        </p:nvSpPr>
        <p:spPr/>
        <p:txBody>
          <a:bodyPr>
            <a:normAutofit/>
          </a:bodyPr>
          <a:lstStyle/>
          <a:p>
            <a:r>
              <a:rPr lang="en-US" i="1" dirty="0"/>
              <a:t>Public goods</a:t>
            </a:r>
            <a:r>
              <a:rPr lang="en-US" dirty="0"/>
              <a:t>, defined as those that exhibit both consumption indivisibilities and </a:t>
            </a:r>
            <a:r>
              <a:rPr lang="en-US" dirty="0" err="1"/>
              <a:t>nonexcludability</a:t>
            </a:r>
            <a:r>
              <a:rPr lang="en-US" dirty="0"/>
              <a:t>, present a particularly complex category of environmental </a:t>
            </a:r>
            <a:r>
              <a:rPr lang="en-US" dirty="0" smtClean="0"/>
              <a:t>resources</a:t>
            </a:r>
          </a:p>
          <a:p>
            <a:r>
              <a:rPr lang="en-US" i="1" dirty="0" smtClean="0"/>
              <a:t>Biological </a:t>
            </a:r>
            <a:r>
              <a:rPr lang="en-US" i="1" dirty="0"/>
              <a:t>diversity </a:t>
            </a:r>
            <a:r>
              <a:rPr lang="en-US" dirty="0"/>
              <a:t>includes two related concepts: (1) the amount of genetic </a:t>
            </a:r>
            <a:r>
              <a:rPr lang="en-US" dirty="0" smtClean="0"/>
              <a:t>variability among </a:t>
            </a:r>
            <a:r>
              <a:rPr lang="en-US" dirty="0"/>
              <a:t>individuals within a single species, and (2) the number of species within a </a:t>
            </a:r>
            <a:r>
              <a:rPr lang="en-US" dirty="0" smtClean="0"/>
              <a:t>community of </a:t>
            </a:r>
            <a:r>
              <a:rPr lang="en-US" dirty="0"/>
              <a:t>organisms. </a:t>
            </a:r>
            <a:r>
              <a:rPr lang="en-US" i="1" dirty="0"/>
              <a:t>Genetic diversity</a:t>
            </a:r>
            <a:r>
              <a:rPr lang="en-US" dirty="0"/>
              <a:t>, critical to species survival in the natural world, has also</a:t>
            </a:r>
            <a:br>
              <a:rPr lang="en-US" dirty="0"/>
            </a:br>
            <a:r>
              <a:rPr lang="en-US" dirty="0"/>
              <a:t>proved to be important in the development of new crops </a:t>
            </a:r>
            <a:r>
              <a:rPr lang="en-US" dirty="0" smtClean="0"/>
              <a:t>and livestock</a:t>
            </a:r>
            <a:endParaRPr lang="en-US" dirty="0"/>
          </a:p>
        </p:txBody>
      </p:sp>
    </p:spTree>
    <p:extLst>
      <p:ext uri="{BB962C8B-B14F-4D97-AF65-F5344CB8AC3E}">
        <p14:creationId xmlns:p14="http://schemas.microsoft.com/office/powerpoint/2010/main" val="53154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The Pursuit of </a:t>
            </a:r>
            <a:r>
              <a:rPr lang="en-US" dirty="0" smtClean="0"/>
              <a:t>Efficiency</a:t>
            </a:r>
            <a:endParaRPr lang="en-US" dirty="0"/>
          </a:p>
        </p:txBody>
      </p:sp>
      <p:pic>
        <p:nvPicPr>
          <p:cNvPr id="4" name="Объект 3"/>
          <p:cNvPicPr>
            <a:picLocks noGrp="1" noChangeAspect="1"/>
          </p:cNvPicPr>
          <p:nvPr>
            <p:ph idx="1"/>
          </p:nvPr>
        </p:nvPicPr>
        <p:blipFill>
          <a:blip r:embed="rId3"/>
          <a:stretch>
            <a:fillRect/>
          </a:stretch>
        </p:blipFill>
        <p:spPr>
          <a:xfrm>
            <a:off x="838200" y="1555653"/>
            <a:ext cx="9807054" cy="4980898"/>
          </a:xfrm>
          <a:prstGeom prst="rect">
            <a:avLst/>
          </a:prstGeom>
        </p:spPr>
      </p:pic>
    </p:spTree>
    <p:extLst>
      <p:ext uri="{BB962C8B-B14F-4D97-AF65-F5344CB8AC3E}">
        <p14:creationId xmlns:p14="http://schemas.microsoft.com/office/powerpoint/2010/main" val="3427281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Role of Government</a:t>
            </a:r>
            <a:endParaRPr lang="en-US" dirty="0"/>
          </a:p>
        </p:txBody>
      </p:sp>
      <p:sp>
        <p:nvSpPr>
          <p:cNvPr id="3" name="Объект 2"/>
          <p:cNvSpPr>
            <a:spLocks noGrp="1"/>
          </p:cNvSpPr>
          <p:nvPr>
            <p:ph idx="1"/>
          </p:nvPr>
        </p:nvSpPr>
        <p:spPr/>
        <p:txBody>
          <a:bodyPr>
            <a:normAutofit/>
          </a:bodyPr>
          <a:lstStyle/>
          <a:p>
            <a:r>
              <a:rPr lang="en-US" sz="4400" dirty="0"/>
              <a:t>Legislative and Executive </a:t>
            </a:r>
            <a:r>
              <a:rPr lang="en-US" sz="4400" dirty="0" smtClean="0"/>
              <a:t>Regulation</a:t>
            </a:r>
          </a:p>
          <a:p>
            <a:pPr lvl="1"/>
            <a:r>
              <a:rPr lang="en-US" sz="4000" dirty="0" smtClean="0"/>
              <a:t>Improves the information asymmetry e.g. labelling</a:t>
            </a:r>
          </a:p>
          <a:p>
            <a:r>
              <a:rPr lang="en-US" sz="4400" dirty="0"/>
              <a:t>An Efficient Role for </a:t>
            </a:r>
            <a:r>
              <a:rPr lang="en-US" sz="4400" dirty="0" smtClean="0"/>
              <a:t>Government</a:t>
            </a:r>
          </a:p>
          <a:p>
            <a:pPr lvl="1"/>
            <a:r>
              <a:rPr lang="en-US" sz="4000" dirty="0" smtClean="0"/>
              <a:t>Certification </a:t>
            </a:r>
            <a:endParaRPr lang="en-US" sz="4000" dirty="0"/>
          </a:p>
        </p:txBody>
      </p:sp>
    </p:spTree>
    <p:extLst>
      <p:ext uri="{BB962C8B-B14F-4D97-AF65-F5344CB8AC3E}">
        <p14:creationId xmlns:p14="http://schemas.microsoft.com/office/powerpoint/2010/main" val="90585991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349</Words>
  <Application>Microsoft Office PowerPoint</Application>
  <PresentationFormat>Широкоэкранный</PresentationFormat>
  <Paragraphs>48</Paragraphs>
  <Slides>10</Slides>
  <Notes>5</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Calibri Light</vt:lpstr>
      <vt:lpstr>Тема Office</vt:lpstr>
      <vt:lpstr>The Economic Approach: Property Rights, Externalities, and Environmental Problems</vt:lpstr>
      <vt:lpstr>The Human–Environment Relationship</vt:lpstr>
      <vt:lpstr>The Economic System and the Environment </vt:lpstr>
      <vt:lpstr>Governing laws of human-environment relations</vt:lpstr>
      <vt:lpstr>Property rights structure – important part of environmental regulations</vt:lpstr>
      <vt:lpstr>Externality</vt:lpstr>
      <vt:lpstr>Other important concepts</vt:lpstr>
      <vt:lpstr>The Pursuit of Efficiency</vt:lpstr>
      <vt:lpstr>Role of Government</vt:lpstr>
      <vt:lpstr>Thank you! Questions?</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 Approach: Property Rights, Externalities, and Environmental Problems</dc:title>
  <dc:creator>Rahat</dc:creator>
  <cp:lastModifiedBy>Rahat</cp:lastModifiedBy>
  <cp:revision>23</cp:revision>
  <dcterms:created xsi:type="dcterms:W3CDTF">2019-09-18T05:22:13Z</dcterms:created>
  <dcterms:modified xsi:type="dcterms:W3CDTF">2019-09-18T06:05:18Z</dcterms:modified>
</cp:coreProperties>
</file>