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66" r:id="rId6"/>
    <p:sldId id="257" r:id="rId7"/>
    <p:sldId id="267" r:id="rId8"/>
    <p:sldId id="258" r:id="rId9"/>
    <p:sldId id="259" r:id="rId10"/>
    <p:sldId id="260" r:id="rId11"/>
    <p:sldId id="261"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2/26/2020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799"/>
            <a:ext cx="8825658" cy="3329581"/>
          </a:xfrm>
        </p:spPr>
        <p:txBody>
          <a:bodyPr/>
          <a:lstStyle/>
          <a:p>
            <a:r>
              <a:rPr lang="en-US" sz="5400" b="1" dirty="0"/>
              <a:t>HOW MUCH DOES REDUCING INEQUALITY MATTER FOR GLOBAL POVERTY</a:t>
            </a:r>
            <a:r>
              <a:rPr lang="en-US" sz="5400" b="1" dirty="0" smtClean="0"/>
              <a:t>?</a:t>
            </a:r>
            <a:endParaRPr lang="ru-RU" sz="5400" dirty="0"/>
          </a:p>
        </p:txBody>
      </p:sp>
      <p:sp>
        <p:nvSpPr>
          <p:cNvPr id="3" name="Подзаголовок 2"/>
          <p:cNvSpPr>
            <a:spLocks noGrp="1"/>
          </p:cNvSpPr>
          <p:nvPr>
            <p:ph type="subTitle" idx="1"/>
          </p:nvPr>
        </p:nvSpPr>
        <p:spPr>
          <a:xfrm>
            <a:off x="3022391" y="5872084"/>
            <a:ext cx="8825658" cy="861420"/>
          </a:xfrm>
        </p:spPr>
        <p:txBody>
          <a:bodyPr/>
          <a:lstStyle/>
          <a:p>
            <a:pPr algn="r"/>
            <a:r>
              <a:rPr lang="en-US" b="1" dirty="0" smtClean="0"/>
              <a:t>Aidaralieva </a:t>
            </a:r>
            <a:r>
              <a:rPr lang="en-US" b="1" dirty="0" err="1" smtClean="0"/>
              <a:t>Aiana</a:t>
            </a:r>
            <a:endParaRPr lang="ru-RU" b="1" dirty="0"/>
          </a:p>
        </p:txBody>
      </p:sp>
    </p:spTree>
    <p:extLst>
      <p:ext uri="{BB962C8B-B14F-4D97-AF65-F5344CB8AC3E}">
        <p14:creationId xmlns:p14="http://schemas.microsoft.com/office/powerpoint/2010/main" val="1737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018" y="149231"/>
            <a:ext cx="9404723" cy="551834"/>
          </a:xfrm>
        </p:spPr>
        <p:txBody>
          <a:bodyPr/>
          <a:lstStyle/>
          <a:p>
            <a:r>
              <a:rPr lang="en-US" sz="2800" dirty="0"/>
              <a:t>Figure </a:t>
            </a:r>
            <a:r>
              <a:rPr lang="en-US" sz="2800" dirty="0" smtClean="0"/>
              <a:t>4: </a:t>
            </a:r>
            <a:r>
              <a:rPr lang="en-US" sz="2800" dirty="0"/>
              <a:t>Poverty Projections in Sub-Saharan Africa</a:t>
            </a:r>
            <a:endParaRPr lang="ru-RU" sz="2800" dirty="0"/>
          </a:p>
        </p:txBody>
      </p:sp>
      <p:pic>
        <p:nvPicPr>
          <p:cNvPr id="3" name="Рисунок 2"/>
          <p:cNvPicPr>
            <a:picLocks noChangeAspect="1"/>
          </p:cNvPicPr>
          <p:nvPr/>
        </p:nvPicPr>
        <p:blipFill>
          <a:blip r:embed="rId2"/>
          <a:stretch>
            <a:fillRect/>
          </a:stretch>
        </p:blipFill>
        <p:spPr>
          <a:xfrm>
            <a:off x="165279" y="822937"/>
            <a:ext cx="11912958" cy="4569815"/>
          </a:xfrm>
          <a:prstGeom prst="rect">
            <a:avLst/>
          </a:prstGeom>
        </p:spPr>
      </p:pic>
      <p:sp>
        <p:nvSpPr>
          <p:cNvPr id="4" name="Прямоугольник 3"/>
          <p:cNvSpPr/>
          <p:nvPr/>
        </p:nvSpPr>
        <p:spPr>
          <a:xfrm>
            <a:off x="165279" y="5767244"/>
            <a:ext cx="11582400" cy="923330"/>
          </a:xfrm>
          <a:prstGeom prst="rect">
            <a:avLst/>
          </a:prstGeom>
        </p:spPr>
        <p:txBody>
          <a:bodyPr wrap="square">
            <a:spAutoFit/>
          </a:bodyPr>
          <a:lstStyle/>
          <a:p>
            <a:r>
              <a:rPr lang="en-US" dirty="0"/>
              <a:t>Note: Projected poverty rates in Sub-Saharan Africa measured at $1.90/day in 2011 PPPs assuming that countries follow the growth projections from the WEO under five different scenarios about how inequality will change in each country.</a:t>
            </a:r>
            <a:endParaRPr lang="ru-RU" dirty="0"/>
          </a:p>
        </p:txBody>
      </p:sp>
    </p:spTree>
    <p:extLst>
      <p:ext uri="{BB962C8B-B14F-4D97-AF65-F5344CB8AC3E}">
        <p14:creationId xmlns:p14="http://schemas.microsoft.com/office/powerpoint/2010/main" val="277068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898" y="208019"/>
            <a:ext cx="4737258" cy="1400530"/>
          </a:xfrm>
        </p:spPr>
        <p:txBody>
          <a:bodyPr/>
          <a:lstStyle/>
          <a:p>
            <a:r>
              <a:rPr lang="en-US" sz="2400" dirty="0"/>
              <a:t>Figure </a:t>
            </a:r>
            <a:r>
              <a:rPr lang="en-US" sz="2400" dirty="0" smtClean="0"/>
              <a:t>5: </a:t>
            </a:r>
            <a:r>
              <a:rPr lang="en-US" sz="2400" dirty="0"/>
              <a:t>Global and country-specific </a:t>
            </a:r>
            <a:r>
              <a:rPr lang="en-US" sz="2400" dirty="0" err="1"/>
              <a:t>iso</a:t>
            </a:r>
            <a:r>
              <a:rPr lang="en-US" sz="2400" dirty="0"/>
              <a:t>-poverty curves, 2030</a:t>
            </a:r>
            <a:endParaRPr lang="ru-RU" sz="2400" dirty="0"/>
          </a:p>
        </p:txBody>
      </p:sp>
      <p:sp>
        <p:nvSpPr>
          <p:cNvPr id="4" name="Объект 3"/>
          <p:cNvSpPr>
            <a:spLocks noGrp="1"/>
          </p:cNvSpPr>
          <p:nvPr>
            <p:ph idx="1"/>
          </p:nvPr>
        </p:nvSpPr>
        <p:spPr>
          <a:xfrm>
            <a:off x="92322" y="2497191"/>
            <a:ext cx="4737258" cy="4195481"/>
          </a:xfrm>
        </p:spPr>
        <p:txBody>
          <a:bodyPr/>
          <a:lstStyle/>
          <a:p>
            <a:r>
              <a:rPr lang="en-US" dirty="0"/>
              <a:t>Note: The figure shows different combinations of changes in the </a:t>
            </a:r>
            <a:r>
              <a:rPr lang="en-US" dirty="0" err="1"/>
              <a:t>Gini</a:t>
            </a:r>
            <a:r>
              <a:rPr lang="en-US" dirty="0"/>
              <a:t> index and exceeding/falling behind growth forecasts that results in the same poverty rate globally and for four selected countries. The flatter the curves, the more growth matters relative to reducing inequality.</a:t>
            </a:r>
            <a:endParaRPr lang="ru-RU" dirty="0"/>
          </a:p>
        </p:txBody>
      </p:sp>
      <p:pic>
        <p:nvPicPr>
          <p:cNvPr id="3" name="Рисунок 2"/>
          <p:cNvPicPr>
            <a:picLocks noChangeAspect="1"/>
          </p:cNvPicPr>
          <p:nvPr/>
        </p:nvPicPr>
        <p:blipFill>
          <a:blip r:embed="rId2"/>
          <a:stretch>
            <a:fillRect/>
          </a:stretch>
        </p:blipFill>
        <p:spPr>
          <a:xfrm>
            <a:off x="5316359" y="0"/>
            <a:ext cx="6618064" cy="6898981"/>
          </a:xfrm>
          <a:prstGeom prst="rect">
            <a:avLst/>
          </a:prstGeom>
        </p:spPr>
      </p:pic>
    </p:spTree>
    <p:extLst>
      <p:ext uri="{BB962C8B-B14F-4D97-AF65-F5344CB8AC3E}">
        <p14:creationId xmlns:p14="http://schemas.microsoft.com/office/powerpoint/2010/main" val="360500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54110"/>
          </a:xfrm>
        </p:spPr>
        <p:txBody>
          <a:bodyPr/>
          <a:lstStyle/>
          <a:p>
            <a:r>
              <a:rPr lang="en-US" b="1" dirty="0"/>
              <a:t>Conclusion</a:t>
            </a:r>
            <a:endParaRPr lang="ru-RU" dirty="0"/>
          </a:p>
        </p:txBody>
      </p:sp>
      <p:sp>
        <p:nvSpPr>
          <p:cNvPr id="3" name="Объект 2"/>
          <p:cNvSpPr>
            <a:spLocks noGrp="1"/>
          </p:cNvSpPr>
          <p:nvPr>
            <p:ph idx="1"/>
          </p:nvPr>
        </p:nvSpPr>
        <p:spPr>
          <a:xfrm>
            <a:off x="646110" y="1408976"/>
            <a:ext cx="10828965" cy="5056218"/>
          </a:xfrm>
        </p:spPr>
        <p:txBody>
          <a:bodyPr>
            <a:noAutofit/>
          </a:bodyPr>
          <a:lstStyle/>
          <a:p>
            <a:r>
              <a:rPr lang="en-US" sz="2400" dirty="0"/>
              <a:t>Using a global database covering 97% of the world’s population, this paper shows that under assumptions of distribution-neutral growth, the World Bank’s goal of achieving less than 3% extreme poverty by 2030, as well as the United Nations’ Sustainable Development Goal of complete eradication of poverty, will be very difficult to reach by 2030. </a:t>
            </a:r>
            <a:endParaRPr lang="en-US" sz="2400" dirty="0" smtClean="0"/>
          </a:p>
          <a:p>
            <a:r>
              <a:rPr lang="en-US" sz="2400" dirty="0"/>
              <a:t>The poverty impact of more inclusive growth defined in this way is different across countries and depends on the initial level of poverty, as well as the shape of the distribution, the precise growth incidence curve used and the growth rate. </a:t>
            </a:r>
            <a:endParaRPr lang="en-US" sz="2400" dirty="0" smtClean="0"/>
          </a:p>
          <a:p>
            <a:r>
              <a:rPr lang="en-US" sz="2400" dirty="0"/>
              <a:t>While many of the findings are intuitive, one of the contributions of the paper is to quantify these effects using plausible distributional changes. </a:t>
            </a:r>
            <a:endParaRPr lang="ru-RU" sz="2400" dirty="0"/>
          </a:p>
        </p:txBody>
      </p:sp>
    </p:spTree>
    <p:extLst>
      <p:ext uri="{BB962C8B-B14F-4D97-AF65-F5344CB8AC3E}">
        <p14:creationId xmlns:p14="http://schemas.microsoft.com/office/powerpoint/2010/main" val="269823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080" y="375445"/>
            <a:ext cx="9404723" cy="912443"/>
          </a:xfrm>
        </p:spPr>
        <p:txBody>
          <a:bodyPr/>
          <a:lstStyle/>
          <a:p>
            <a:r>
              <a:rPr lang="ru-RU" b="1" dirty="0" err="1" smtClean="0"/>
              <a:t>Introduction</a:t>
            </a:r>
            <a:endParaRPr lang="ru-RU" dirty="0"/>
          </a:p>
        </p:txBody>
      </p:sp>
      <p:sp>
        <p:nvSpPr>
          <p:cNvPr id="3" name="Объект 2"/>
          <p:cNvSpPr>
            <a:spLocks noGrp="1"/>
          </p:cNvSpPr>
          <p:nvPr>
            <p:ph idx="1"/>
          </p:nvPr>
        </p:nvSpPr>
        <p:spPr>
          <a:xfrm>
            <a:off x="543080" y="2052919"/>
            <a:ext cx="8946541" cy="3600906"/>
          </a:xfrm>
        </p:spPr>
        <p:txBody>
          <a:bodyPr>
            <a:noAutofit/>
          </a:bodyPr>
          <a:lstStyle/>
          <a:p>
            <a:r>
              <a:rPr lang="en-US" sz="2400" dirty="0"/>
              <a:t>Over the past two and a half decades, global extreme poverty has decreased rapidly. Since 1990, the share of the world population living below the extreme poverty line of $1.90 per day has fallen from 35.6% in 1990 to 10.0% in 2015 (World Bank, 2018a). Against this backdrop, international development actors, bilateral development agencies and countries themselves have united around a goal of ‘ending’ extreme poverty by 2030. </a:t>
            </a:r>
            <a:endParaRPr lang="ru-RU" sz="2400" dirty="0"/>
          </a:p>
        </p:txBody>
      </p:sp>
    </p:spTree>
    <p:extLst>
      <p:ext uri="{BB962C8B-B14F-4D97-AF65-F5344CB8AC3E}">
        <p14:creationId xmlns:p14="http://schemas.microsoft.com/office/powerpoint/2010/main" val="19651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99564"/>
          </a:xfrm>
        </p:spPr>
        <p:txBody>
          <a:bodyPr/>
          <a:lstStyle/>
          <a:p>
            <a:r>
              <a:rPr lang="en-US" dirty="0"/>
              <a:t>4</a:t>
            </a:r>
            <a:r>
              <a:rPr lang="en-US" dirty="0" smtClean="0"/>
              <a:t> </a:t>
            </a:r>
            <a:r>
              <a:rPr lang="en-US" dirty="0"/>
              <a:t>distinct contributions: </a:t>
            </a:r>
            <a:endParaRPr lang="ru-RU" dirty="0"/>
          </a:p>
        </p:txBody>
      </p:sp>
      <p:sp>
        <p:nvSpPr>
          <p:cNvPr id="3" name="Объект 2"/>
          <p:cNvSpPr>
            <a:spLocks noGrp="1"/>
          </p:cNvSpPr>
          <p:nvPr>
            <p:ph idx="1"/>
          </p:nvPr>
        </p:nvSpPr>
        <p:spPr>
          <a:xfrm>
            <a:off x="646111" y="1352282"/>
            <a:ext cx="9566835" cy="5138670"/>
          </a:xfrm>
        </p:spPr>
        <p:txBody>
          <a:bodyPr>
            <a:normAutofit lnSpcReduction="10000"/>
          </a:bodyPr>
          <a:lstStyle/>
          <a:p>
            <a:pPr lvl="0"/>
            <a:r>
              <a:rPr lang="en-US" dirty="0" smtClean="0"/>
              <a:t>Use </a:t>
            </a:r>
            <a:r>
              <a:rPr lang="en-US" dirty="0"/>
              <a:t>micro data for 119 countries and grouped data for an additional 45 countries, allowing for an unprecedented data coverage of 97% of the world’s population. </a:t>
            </a:r>
            <a:endParaRPr lang="ru-RU" dirty="0"/>
          </a:p>
          <a:p>
            <a:pPr lvl="0"/>
            <a:r>
              <a:rPr lang="en-US" dirty="0" smtClean="0"/>
              <a:t>Model </a:t>
            </a:r>
            <a:r>
              <a:rPr lang="en-US" dirty="0"/>
              <a:t>the impact of distributional changes on future trajectories of global poverty by changing countries’ </a:t>
            </a:r>
            <a:r>
              <a:rPr lang="en-US" dirty="0" err="1"/>
              <a:t>Gini</a:t>
            </a:r>
            <a:r>
              <a:rPr lang="en-US" dirty="0"/>
              <a:t> index. The </a:t>
            </a:r>
            <a:r>
              <a:rPr lang="en-US" dirty="0" err="1"/>
              <a:t>Gini</a:t>
            </a:r>
            <a:r>
              <a:rPr lang="en-US" dirty="0"/>
              <a:t> index is arguably the most frequently used measure of inequality, and it makes for an intuitive way of modeling distributional changes which has direct policy relevance and conceptual simplicity. </a:t>
            </a:r>
            <a:endParaRPr lang="ru-RU" dirty="0"/>
          </a:p>
          <a:p>
            <a:pPr lvl="0"/>
            <a:r>
              <a:rPr lang="en-US" dirty="0" smtClean="0"/>
              <a:t>Since </a:t>
            </a:r>
            <a:r>
              <a:rPr lang="en-US" dirty="0"/>
              <a:t>there are infinitely many ways in which a change in </a:t>
            </a:r>
            <a:r>
              <a:rPr lang="en-US" dirty="0" err="1"/>
              <a:t>Gini</a:t>
            </a:r>
            <a:r>
              <a:rPr lang="en-US" dirty="0"/>
              <a:t> indices can occur, they use different growth incidence curves to capture how inequality reductions may occur in an intuitive manner. </a:t>
            </a:r>
            <a:endParaRPr lang="ru-RU" dirty="0"/>
          </a:p>
          <a:p>
            <a:pPr lvl="0"/>
            <a:r>
              <a:rPr lang="en-US" dirty="0" smtClean="0"/>
              <a:t>Addressing </a:t>
            </a:r>
            <a:r>
              <a:rPr lang="en-US" dirty="0"/>
              <a:t>the criticism that economic growth in national accounts is increasingly disconnected from income and consumption as observed in surveys (</a:t>
            </a:r>
            <a:r>
              <a:rPr lang="en-US" dirty="0" err="1"/>
              <a:t>Ravallion</a:t>
            </a:r>
            <a:r>
              <a:rPr lang="en-US" dirty="0"/>
              <a:t>, 2003; Deaton, 2005; </a:t>
            </a:r>
            <a:r>
              <a:rPr lang="en-US" dirty="0" err="1"/>
              <a:t>Pinkovskiy</a:t>
            </a:r>
            <a:r>
              <a:rPr lang="en-US" dirty="0"/>
              <a:t> &amp; </a:t>
            </a:r>
            <a:r>
              <a:rPr lang="en-US" dirty="0" err="1"/>
              <a:t>Sala</a:t>
            </a:r>
            <a:r>
              <a:rPr lang="en-US" dirty="0"/>
              <a:t>-</a:t>
            </a:r>
            <a:r>
              <a:rPr lang="en-US" dirty="0" err="1"/>
              <a:t>i</a:t>
            </a:r>
            <a:r>
              <a:rPr lang="en-US" dirty="0"/>
              <a:t>-Martin, 2016), they utilize a novel </a:t>
            </a:r>
            <a:r>
              <a:rPr lang="en-US" dirty="0" err="1"/>
              <a:t>machinelearning</a:t>
            </a:r>
            <a:r>
              <a:rPr lang="en-US" dirty="0"/>
              <a:t> algorithm to estimate the share of economic growth passed through to income or consumption observed in surveys. </a:t>
            </a:r>
            <a:endParaRPr lang="ru-RU" dirty="0"/>
          </a:p>
          <a:p>
            <a:endParaRPr lang="ru-RU" dirty="0"/>
          </a:p>
        </p:txBody>
      </p:sp>
    </p:spTree>
    <p:extLst>
      <p:ext uri="{BB962C8B-B14F-4D97-AF65-F5344CB8AC3E}">
        <p14:creationId xmlns:p14="http://schemas.microsoft.com/office/powerpoint/2010/main" val="388943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3914" y="726394"/>
            <a:ext cx="9573275" cy="5004705"/>
          </a:xfrm>
        </p:spPr>
        <p:txBody>
          <a:bodyPr>
            <a:noAutofit/>
          </a:bodyPr>
          <a:lstStyle/>
          <a:p>
            <a:r>
              <a:rPr lang="en-US" sz="2800" dirty="0"/>
              <a:t>Their simulations suggest that the global poverty rate will remain around 6.5% in 2030 if growth is distribution-neutral and follows IMF forecasts. </a:t>
            </a:r>
            <a:endParaRPr lang="en-US" sz="2800" dirty="0" smtClean="0"/>
          </a:p>
          <a:p>
            <a:pPr marL="0" indent="0">
              <a:buNone/>
            </a:pPr>
            <a:endParaRPr lang="en-US" sz="2800" dirty="0" smtClean="0"/>
          </a:p>
          <a:p>
            <a:r>
              <a:rPr lang="en-US" sz="2800" dirty="0"/>
              <a:t>They simulate all changes in </a:t>
            </a:r>
            <a:r>
              <a:rPr lang="en-US" sz="2800" dirty="0" err="1"/>
              <a:t>Gini</a:t>
            </a:r>
            <a:r>
              <a:rPr lang="en-US" sz="2800" dirty="0"/>
              <a:t> indices at the national level, not globally. A pro-poor distributional change as simulated in this paper implies a fall in within-country inequality, but can be expected to have a more 3 muted effect on global inequality, for which between-country differences matter greatly. </a:t>
            </a:r>
            <a:endParaRPr lang="ru-RU" sz="2800" dirty="0"/>
          </a:p>
        </p:txBody>
      </p:sp>
    </p:spTree>
    <p:extLst>
      <p:ext uri="{BB962C8B-B14F-4D97-AF65-F5344CB8AC3E}">
        <p14:creationId xmlns:p14="http://schemas.microsoft.com/office/powerpoint/2010/main" val="277890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12443"/>
          </a:xfrm>
        </p:spPr>
        <p:txBody>
          <a:bodyPr/>
          <a:lstStyle/>
          <a:p>
            <a:r>
              <a:rPr lang="ru-RU" b="1" dirty="0" err="1"/>
              <a:t>Inequality</a:t>
            </a:r>
            <a:r>
              <a:rPr lang="ru-RU" b="1" dirty="0"/>
              <a:t> </a:t>
            </a:r>
            <a:r>
              <a:rPr lang="ru-RU" b="1" dirty="0" err="1"/>
              <a:t>scenarios</a:t>
            </a:r>
            <a:endParaRPr lang="ru-RU" dirty="0"/>
          </a:p>
        </p:txBody>
      </p:sp>
      <p:sp>
        <p:nvSpPr>
          <p:cNvPr id="3" name="Объект 2"/>
          <p:cNvSpPr>
            <a:spLocks noGrp="1"/>
          </p:cNvSpPr>
          <p:nvPr>
            <p:ph idx="1"/>
          </p:nvPr>
        </p:nvSpPr>
        <p:spPr>
          <a:xfrm>
            <a:off x="646111" y="1512005"/>
            <a:ext cx="9404723" cy="4734249"/>
          </a:xfrm>
        </p:spPr>
        <p:txBody>
          <a:bodyPr>
            <a:noAutofit/>
          </a:bodyPr>
          <a:lstStyle/>
          <a:p>
            <a:r>
              <a:rPr lang="en-US" sz="2400" dirty="0"/>
              <a:t>With the growth rates and </a:t>
            </a:r>
            <a:r>
              <a:rPr lang="en-US" sz="2400" dirty="0" err="1"/>
              <a:t>passthrough</a:t>
            </a:r>
            <a:r>
              <a:rPr lang="en-US" sz="2400" dirty="0"/>
              <a:t> rates in place, it was considered five different scenarios for changes in the </a:t>
            </a:r>
            <a:r>
              <a:rPr lang="en-US" sz="2400" dirty="0" err="1"/>
              <a:t>Gini</a:t>
            </a:r>
            <a:r>
              <a:rPr lang="en-US" sz="2400" dirty="0"/>
              <a:t> index; that it </a:t>
            </a:r>
            <a:r>
              <a:rPr lang="en-US" sz="2400" dirty="0" smtClean="0"/>
              <a:t>changes </a:t>
            </a:r>
            <a:r>
              <a:rPr lang="en-US" sz="2400" dirty="0"/>
              <a:t>by -2%, -1%, 0%, 1% and 2% per year. </a:t>
            </a:r>
            <a:endParaRPr lang="en-US" sz="2400" dirty="0" smtClean="0"/>
          </a:p>
          <a:p>
            <a:endParaRPr lang="en-US" sz="2400" dirty="0"/>
          </a:p>
          <a:p>
            <a:r>
              <a:rPr lang="en-US" sz="2400" dirty="0"/>
              <a:t>Utilizing the World Bank’s Global Shared Prosperity Database (World Bank, 2018b), it was can looked at 259 spells with a comparable welfare aggregate and surveys that lie about 5 years apart. The histogram of annualized percentage changes in the </a:t>
            </a:r>
            <a:r>
              <a:rPr lang="en-US" sz="2400" dirty="0" err="1"/>
              <a:t>Gini</a:t>
            </a:r>
            <a:r>
              <a:rPr lang="en-US" sz="2400" dirty="0"/>
              <a:t> index from these 259 </a:t>
            </a:r>
            <a:r>
              <a:rPr lang="en-US" sz="2400" dirty="0" err="1"/>
              <a:t>spellsis</a:t>
            </a:r>
            <a:r>
              <a:rPr lang="en-US" sz="2400" dirty="0"/>
              <a:t> plotted in Figure 1. </a:t>
            </a:r>
            <a:endParaRPr lang="ru-RU" sz="2400" dirty="0"/>
          </a:p>
        </p:txBody>
      </p:sp>
    </p:spTree>
    <p:extLst>
      <p:ext uri="{BB962C8B-B14F-4D97-AF65-F5344CB8AC3E}">
        <p14:creationId xmlns:p14="http://schemas.microsoft.com/office/powerpoint/2010/main" val="328968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58784"/>
            <a:ext cx="9760019" cy="873806"/>
          </a:xfrm>
        </p:spPr>
        <p:txBody>
          <a:bodyPr/>
          <a:lstStyle/>
          <a:p>
            <a:r>
              <a:rPr lang="en-US" sz="2400" dirty="0"/>
              <a:t>Figure </a:t>
            </a:r>
            <a:r>
              <a:rPr lang="en-US" sz="2400" dirty="0" smtClean="0"/>
              <a:t>1: </a:t>
            </a:r>
            <a:r>
              <a:rPr lang="en-US" sz="2400" dirty="0"/>
              <a:t>Observed annualized changes in the </a:t>
            </a:r>
            <a:r>
              <a:rPr lang="en-US" sz="2400" dirty="0" err="1"/>
              <a:t>Gini</a:t>
            </a:r>
            <a:r>
              <a:rPr lang="en-US" sz="2400" dirty="0"/>
              <a:t> compared with changes used in simulations</a:t>
            </a:r>
            <a:endParaRPr lang="ru-RU" sz="2400" dirty="0"/>
          </a:p>
        </p:txBody>
      </p:sp>
      <p:sp>
        <p:nvSpPr>
          <p:cNvPr id="3" name="Объект 2"/>
          <p:cNvSpPr>
            <a:spLocks noGrp="1"/>
          </p:cNvSpPr>
          <p:nvPr>
            <p:ph idx="1"/>
          </p:nvPr>
        </p:nvSpPr>
        <p:spPr>
          <a:xfrm>
            <a:off x="646111" y="6078827"/>
            <a:ext cx="8946541" cy="607453"/>
          </a:xfrm>
        </p:spPr>
        <p:txBody>
          <a:bodyPr>
            <a:normAutofit fontScale="92500" lnSpcReduction="20000"/>
          </a:bodyPr>
          <a:lstStyle/>
          <a:p>
            <a:r>
              <a:rPr lang="en-US" dirty="0"/>
              <a:t>Note: Histogram of empirically observed annualized changes in the </a:t>
            </a:r>
            <a:r>
              <a:rPr lang="en-US" dirty="0" err="1"/>
              <a:t>Gini</a:t>
            </a:r>
            <a:r>
              <a:rPr lang="en-US" dirty="0"/>
              <a:t> using the spells from the surveys in World Bank (2018b). </a:t>
            </a:r>
            <a:endParaRPr lang="ru-RU" dirty="0"/>
          </a:p>
        </p:txBody>
      </p:sp>
      <p:pic>
        <p:nvPicPr>
          <p:cNvPr id="4" name="Рисунок 3"/>
          <p:cNvPicPr>
            <a:picLocks noChangeAspect="1"/>
          </p:cNvPicPr>
          <p:nvPr/>
        </p:nvPicPr>
        <p:blipFill>
          <a:blip r:embed="rId2"/>
          <a:stretch>
            <a:fillRect/>
          </a:stretch>
        </p:blipFill>
        <p:spPr>
          <a:xfrm>
            <a:off x="2281171" y="1135621"/>
            <a:ext cx="6934200" cy="4505325"/>
          </a:xfrm>
          <a:prstGeom prst="rect">
            <a:avLst/>
          </a:prstGeom>
        </p:spPr>
      </p:pic>
    </p:spTree>
    <p:extLst>
      <p:ext uri="{BB962C8B-B14F-4D97-AF65-F5344CB8AC3E}">
        <p14:creationId xmlns:p14="http://schemas.microsoft.com/office/powerpoint/2010/main" val="163135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30746"/>
            <a:ext cx="9404723" cy="1015474"/>
          </a:xfrm>
        </p:spPr>
        <p:txBody>
          <a:bodyPr/>
          <a:lstStyle/>
          <a:p>
            <a:r>
              <a:rPr lang="en-US" b="1" dirty="0"/>
              <a:t>Estimating global </a:t>
            </a:r>
            <a:r>
              <a:rPr lang="en-US" b="1" dirty="0" smtClean="0"/>
              <a:t>poverty</a:t>
            </a:r>
            <a:endParaRPr lang="ru-RU" dirty="0"/>
          </a:p>
        </p:txBody>
      </p:sp>
      <p:sp>
        <p:nvSpPr>
          <p:cNvPr id="3" name="Объект 2"/>
          <p:cNvSpPr>
            <a:spLocks noGrp="1"/>
          </p:cNvSpPr>
          <p:nvPr>
            <p:ph idx="1"/>
          </p:nvPr>
        </p:nvSpPr>
        <p:spPr>
          <a:xfrm>
            <a:off x="646111" y="1146220"/>
            <a:ext cx="10996390" cy="5563672"/>
          </a:xfrm>
        </p:spPr>
        <p:txBody>
          <a:bodyPr>
            <a:noAutofit/>
          </a:bodyPr>
          <a:lstStyle/>
          <a:p>
            <a:r>
              <a:rPr lang="en-US" sz="2200" dirty="0"/>
              <a:t>Armed with growth rates, </a:t>
            </a:r>
            <a:r>
              <a:rPr lang="en-US" sz="2200" dirty="0" err="1"/>
              <a:t>passthrough</a:t>
            </a:r>
            <a:r>
              <a:rPr lang="en-US" sz="2200" dirty="0"/>
              <a:t> rates, and changes in the </a:t>
            </a:r>
            <a:r>
              <a:rPr lang="en-US" sz="2200" dirty="0" err="1"/>
              <a:t>Gini</a:t>
            </a:r>
            <a:r>
              <a:rPr lang="en-US" sz="2200" dirty="0"/>
              <a:t> index, using the linear or convex growth incidence curve, authors can project the welfare distribution in each country towards 2030. To project the distribution, it was used the </a:t>
            </a:r>
            <a:r>
              <a:rPr lang="en-US" sz="2200" dirty="0" err="1"/>
              <a:t>povsim</a:t>
            </a:r>
            <a:r>
              <a:rPr lang="en-US" sz="2200" dirty="0"/>
              <a:t> simulation tool (</a:t>
            </a:r>
            <a:r>
              <a:rPr lang="en-US" sz="2200" dirty="0" err="1"/>
              <a:t>Lakner</a:t>
            </a:r>
            <a:r>
              <a:rPr lang="en-US" sz="2200" dirty="0"/>
              <a:t> et al. 2014).</a:t>
            </a:r>
            <a:endParaRPr lang="ru-RU" sz="2200" dirty="0"/>
          </a:p>
          <a:p>
            <a:r>
              <a:rPr lang="en-US" sz="2200" dirty="0"/>
              <a:t>In order to derive global poverty rates, a few more pieces are </a:t>
            </a:r>
            <a:r>
              <a:rPr lang="en-US" sz="2200" dirty="0" smtClean="0"/>
              <a:t>needed.</a:t>
            </a:r>
          </a:p>
          <a:p>
            <a:pPr>
              <a:buFont typeface="Courier New" panose="02070309020205020404" pitchFamily="49" charset="0"/>
              <a:buChar char="o"/>
            </a:pPr>
            <a:r>
              <a:rPr lang="en-US" sz="2200" dirty="0" smtClean="0"/>
              <a:t>First</a:t>
            </a:r>
            <a:r>
              <a:rPr lang="en-US" sz="2200" dirty="0"/>
              <a:t>, they need consumer price indices (CPI) and purchasing power parity (PPP) exchange rates to convert the national welfare aggregates into constant USD that have been adjusted for international price differences. </a:t>
            </a:r>
            <a:endParaRPr lang="en-US" sz="2200" dirty="0" smtClean="0"/>
          </a:p>
          <a:p>
            <a:pPr>
              <a:buFont typeface="Courier New" panose="02070309020205020404" pitchFamily="49" charset="0"/>
              <a:buChar char="o"/>
            </a:pPr>
            <a:r>
              <a:rPr lang="en-US" sz="2200" dirty="0" smtClean="0"/>
              <a:t>Second</a:t>
            </a:r>
            <a:r>
              <a:rPr lang="en-US" sz="2200" dirty="0"/>
              <a:t>, they need population data to aggregate poverty estimates across regions and globally. </a:t>
            </a:r>
            <a:endParaRPr lang="en-US" sz="2200" dirty="0" smtClean="0"/>
          </a:p>
          <a:p>
            <a:pPr>
              <a:buFont typeface="Courier New" panose="02070309020205020404" pitchFamily="49" charset="0"/>
              <a:buChar char="o"/>
            </a:pPr>
            <a:r>
              <a:rPr lang="en-US" sz="2200" dirty="0" smtClean="0"/>
              <a:t>Finally</a:t>
            </a:r>
            <a:r>
              <a:rPr lang="en-US" sz="2200" dirty="0"/>
              <a:t>, to arrive at regional and global poverty rates, they also need estimates for the 3% of the world for which we have no distributional data</a:t>
            </a:r>
            <a:r>
              <a:rPr lang="en-US" sz="2200" dirty="0" smtClean="0"/>
              <a:t>.</a:t>
            </a:r>
            <a:endParaRPr lang="ru-RU" sz="2200" dirty="0"/>
          </a:p>
        </p:txBody>
      </p:sp>
    </p:spTree>
    <p:extLst>
      <p:ext uri="{BB962C8B-B14F-4D97-AF65-F5344CB8AC3E}">
        <p14:creationId xmlns:p14="http://schemas.microsoft.com/office/powerpoint/2010/main" val="70153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87" y="1301451"/>
            <a:ext cx="3024367" cy="1892509"/>
          </a:xfrm>
        </p:spPr>
        <p:txBody>
          <a:bodyPr/>
          <a:lstStyle/>
          <a:p>
            <a:r>
              <a:rPr lang="en-US" sz="2400" dirty="0"/>
              <a:t>Figure </a:t>
            </a:r>
            <a:r>
              <a:rPr lang="en-US" sz="2400" dirty="0" smtClean="0"/>
              <a:t>2: </a:t>
            </a:r>
            <a:r>
              <a:rPr lang="en-US" sz="2400" dirty="0"/>
              <a:t>Global and regional distribution-neutral poverty </a:t>
            </a:r>
            <a:r>
              <a:rPr lang="en-US" sz="2000" dirty="0"/>
              <a:t>projections</a:t>
            </a:r>
            <a:r>
              <a:rPr lang="en-US" sz="2400" dirty="0"/>
              <a:t> to 2030</a:t>
            </a:r>
            <a:endParaRPr lang="ru-RU" sz="2400" dirty="0"/>
          </a:p>
        </p:txBody>
      </p:sp>
      <p:pic>
        <p:nvPicPr>
          <p:cNvPr id="3" name="Рисунок 2"/>
          <p:cNvPicPr>
            <a:picLocks noChangeAspect="1"/>
          </p:cNvPicPr>
          <p:nvPr/>
        </p:nvPicPr>
        <p:blipFill>
          <a:blip r:embed="rId2"/>
          <a:stretch>
            <a:fillRect/>
          </a:stretch>
        </p:blipFill>
        <p:spPr>
          <a:xfrm>
            <a:off x="3591271" y="902206"/>
            <a:ext cx="8600729" cy="5955794"/>
          </a:xfrm>
          <a:prstGeom prst="rect">
            <a:avLst/>
          </a:prstGeom>
        </p:spPr>
      </p:pic>
      <p:sp>
        <p:nvSpPr>
          <p:cNvPr id="4" name="Прямоугольник 3"/>
          <p:cNvSpPr/>
          <p:nvPr/>
        </p:nvSpPr>
        <p:spPr>
          <a:xfrm>
            <a:off x="119543" y="3593205"/>
            <a:ext cx="3471728" cy="3139321"/>
          </a:xfrm>
          <a:prstGeom prst="rect">
            <a:avLst/>
          </a:prstGeom>
        </p:spPr>
        <p:txBody>
          <a:bodyPr wrap="square">
            <a:spAutoFit/>
          </a:bodyPr>
          <a:lstStyle/>
          <a:p>
            <a:r>
              <a:rPr lang="en-US" dirty="0"/>
              <a:t>Note: Projected global and regional poverty rates measured at $1.90/day in 2011 PPPs assuming distribution-neutrality under three different growth scenarios: countries follow their growth patterns of (1) the past 10 years, (2) the past 20 years, or (3) the growth projections from the WEO.</a:t>
            </a:r>
            <a:endParaRPr lang="ru-RU" dirty="0"/>
          </a:p>
        </p:txBody>
      </p:sp>
      <p:sp>
        <p:nvSpPr>
          <p:cNvPr id="5" name="Заголовок 1"/>
          <p:cNvSpPr txBox="1">
            <a:spLocks/>
          </p:cNvSpPr>
          <p:nvPr/>
        </p:nvSpPr>
        <p:spPr>
          <a:xfrm>
            <a:off x="0" y="157231"/>
            <a:ext cx="12192000" cy="69145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t>Impacts on Poverty: Global and Regional Trajectories to 2030</a:t>
            </a:r>
            <a:endParaRPr lang="ru-RU" sz="3200" dirty="0"/>
          </a:p>
        </p:txBody>
      </p:sp>
    </p:spTree>
    <p:extLst>
      <p:ext uri="{BB962C8B-B14F-4D97-AF65-F5344CB8AC3E}">
        <p14:creationId xmlns:p14="http://schemas.microsoft.com/office/powerpoint/2010/main" val="184464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169" y="349687"/>
            <a:ext cx="9850171" cy="963958"/>
          </a:xfrm>
        </p:spPr>
        <p:txBody>
          <a:bodyPr/>
          <a:lstStyle/>
          <a:p>
            <a:r>
              <a:rPr lang="en-US" sz="2400" dirty="0"/>
              <a:t>Figure </a:t>
            </a:r>
            <a:r>
              <a:rPr lang="en-US" sz="2400" dirty="0" smtClean="0"/>
              <a:t>3: </a:t>
            </a:r>
            <a:r>
              <a:rPr lang="en-US" sz="2400" dirty="0"/>
              <a:t>Simulations of global poverty under different growth and </a:t>
            </a:r>
            <a:r>
              <a:rPr lang="en-US" sz="2400" dirty="0" err="1"/>
              <a:t>Gini</a:t>
            </a:r>
            <a:r>
              <a:rPr lang="en-US" sz="2400" dirty="0"/>
              <a:t> scenarios</a:t>
            </a:r>
            <a:endParaRPr lang="ru-RU" sz="2400" dirty="0"/>
          </a:p>
        </p:txBody>
      </p:sp>
      <p:pic>
        <p:nvPicPr>
          <p:cNvPr id="3" name="Рисунок 2"/>
          <p:cNvPicPr>
            <a:picLocks noChangeAspect="1"/>
          </p:cNvPicPr>
          <p:nvPr/>
        </p:nvPicPr>
        <p:blipFill>
          <a:blip r:embed="rId2"/>
          <a:stretch>
            <a:fillRect/>
          </a:stretch>
        </p:blipFill>
        <p:spPr>
          <a:xfrm>
            <a:off x="3184363" y="1506827"/>
            <a:ext cx="9007637" cy="4752305"/>
          </a:xfrm>
          <a:prstGeom prst="rect">
            <a:avLst/>
          </a:prstGeom>
        </p:spPr>
      </p:pic>
      <p:sp>
        <p:nvSpPr>
          <p:cNvPr id="4" name="Прямоугольник 3"/>
          <p:cNvSpPr/>
          <p:nvPr/>
        </p:nvSpPr>
        <p:spPr>
          <a:xfrm>
            <a:off x="-1" y="2841559"/>
            <a:ext cx="3184363" cy="3693319"/>
          </a:xfrm>
          <a:prstGeom prst="rect">
            <a:avLst/>
          </a:prstGeom>
        </p:spPr>
        <p:txBody>
          <a:bodyPr wrap="square">
            <a:spAutoFit/>
          </a:bodyPr>
          <a:lstStyle/>
          <a:p>
            <a:r>
              <a:rPr lang="en-US" dirty="0"/>
              <a:t>Note: Projected global poverty rate measured at $1.90/day in 2011 PPPs assuming that countries (1) exceed or fall behind the growth projections from the WEO by 1 or 2 </a:t>
            </a:r>
            <a:r>
              <a:rPr lang="en-US" dirty="0" err="1"/>
              <a:t>pp</a:t>
            </a:r>
            <a:r>
              <a:rPr lang="en-US" dirty="0"/>
              <a:t> annually (left panel), or (2) follow the WEO projections exactly but reduce/increase their </a:t>
            </a:r>
            <a:r>
              <a:rPr lang="en-US" dirty="0" err="1"/>
              <a:t>Gini</a:t>
            </a:r>
            <a:r>
              <a:rPr lang="en-US" dirty="0"/>
              <a:t> index by 1 or 2% annually (right panel).</a:t>
            </a:r>
            <a:endParaRPr lang="ru-RU" dirty="0"/>
          </a:p>
        </p:txBody>
      </p:sp>
    </p:spTree>
    <p:extLst>
      <p:ext uri="{BB962C8B-B14F-4D97-AF65-F5344CB8AC3E}">
        <p14:creationId xmlns:p14="http://schemas.microsoft.com/office/powerpoint/2010/main" val="2234836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60</TotalTime>
  <Words>1028</Words>
  <Application>Microsoft Office PowerPoint</Application>
  <PresentationFormat>Широкоэкранный</PresentationFormat>
  <Paragraphs>37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Century Gothic</vt:lpstr>
      <vt:lpstr>Courier New</vt:lpstr>
      <vt:lpstr>Wingdings 3</vt:lpstr>
      <vt:lpstr>Ион</vt:lpstr>
      <vt:lpstr>HOW MUCH DOES REDUCING INEQUALITY MATTER FOR GLOBAL POVERTY?</vt:lpstr>
      <vt:lpstr>Introduction</vt:lpstr>
      <vt:lpstr>4 distinct contributions: </vt:lpstr>
      <vt:lpstr>Презентация PowerPoint</vt:lpstr>
      <vt:lpstr>Inequality scenarios</vt:lpstr>
      <vt:lpstr>Figure 1: Observed annualized changes in the Gini compared with changes used in simulations</vt:lpstr>
      <vt:lpstr>Estimating global poverty</vt:lpstr>
      <vt:lpstr>Figure 2: Global and regional distribution-neutral poverty projections to 2030</vt:lpstr>
      <vt:lpstr>Figure 3: Simulations of global poverty under different growth and Gini scenarios</vt:lpstr>
      <vt:lpstr>Figure 4: Poverty Projections in Sub-Saharan Africa</vt:lpstr>
      <vt:lpstr>Figure 5: Global and country-specific iso-poverty curves, 2030</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DOES REDUCING INEQUALITY MATTER FOR GLOBAL POVERTY?</dc:title>
  <dc:creator>Айдаралиева Аяна Айдаралиевна</dc:creator>
  <cp:lastModifiedBy>Айдаралиева Аяна Айдаралиевна</cp:lastModifiedBy>
  <cp:revision>5</cp:revision>
  <dcterms:created xsi:type="dcterms:W3CDTF">2020-02-25T12:11:27Z</dcterms:created>
  <dcterms:modified xsi:type="dcterms:W3CDTF">2020-02-26T06:41:45Z</dcterms:modified>
</cp:coreProperties>
</file>