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84" r:id="rId7"/>
    <p:sldId id="285" r:id="rId8"/>
    <p:sldId id="286" r:id="rId9"/>
    <p:sldId id="287" r:id="rId10"/>
    <p:sldId id="288" r:id="rId11"/>
    <p:sldId id="289" r:id="rId12"/>
    <p:sldId id="290" r:id="rId13"/>
    <p:sldId id="291" r:id="rId14"/>
    <p:sldId id="292"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83"/>
            <p14:sldId id="284"/>
            <p14:sldId id="285"/>
            <p14:sldId id="286"/>
            <p14:sldId id="287"/>
            <p14:sldId id="288"/>
            <p14:sldId id="289"/>
            <p14:sldId id="290"/>
            <p14:sldId id="291"/>
            <p14:sldId id="292"/>
            <p14:sldId id="293"/>
          </p14:sldIdLst>
        </p14:section>
        <p14:section name="Design, Morph, Annotate, Work Together, Tell Me" id="{B9B51309-D148-4332-87C2-07BE32FBCA3B}">
          <p14:sldIdLst/>
        </p14:section>
        <p14:section name="Learn More"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241" autoAdjust="0"/>
  </p:normalViewPr>
  <p:slideViewPr>
    <p:cSldViewPr snapToGrid="0">
      <p:cViewPr varScale="1">
        <p:scale>
          <a:sx n="77" d="100"/>
          <a:sy n="77" d="100"/>
        </p:scale>
        <p:origin x="64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9/5/2022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9/5/2022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smtClean="0"/>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9/5/2022</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smtClean="0"/>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9/5/2022</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smtClean="0">
                <a:solidFill>
                  <a:schemeClr val="bg1"/>
                </a:solidFill>
              </a:rPr>
              <a:t>Archaeology of Death</a:t>
            </a:r>
            <a:endParaRPr lang="en-US" sz="4800" dirty="0">
              <a:solidFill>
                <a:schemeClr val="bg1"/>
              </a:solidFill>
            </a:endParaRP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2400" dirty="0" smtClean="0">
                <a:solidFill>
                  <a:schemeClr val="bg1"/>
                </a:solidFill>
                <a:latin typeface="+mj-lt"/>
              </a:rPr>
              <a:t>The definition, the purpose and methods</a:t>
            </a:r>
            <a:endParaRPr lang="en-US" sz="2400" dirty="0">
              <a:solidFill>
                <a:schemeClr val="bg1"/>
              </a:solidFill>
              <a:latin typeface="+mj-lt"/>
            </a:endParaRPr>
          </a:p>
        </p:txBody>
      </p:sp>
      <p:pic>
        <p:nvPicPr>
          <p:cNvPr id="4" name="Picture 3" descr="PowerPoin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907283" y="5209538"/>
            <a:ext cx="2474189"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Fathers</a:t>
            </a:r>
            <a:endParaRPr lang="en-US" dirty="0"/>
          </a:p>
        </p:txBody>
      </p:sp>
      <p:sp>
        <p:nvSpPr>
          <p:cNvPr id="3" name="Content Placeholder 2"/>
          <p:cNvSpPr>
            <a:spLocks noGrp="1"/>
          </p:cNvSpPr>
          <p:nvPr>
            <p:ph sz="quarter" idx="10"/>
          </p:nvPr>
        </p:nvSpPr>
        <p:spPr>
          <a:xfrm>
            <a:off x="539496" y="1435608"/>
            <a:ext cx="8178620" cy="4802354"/>
          </a:xfrm>
        </p:spPr>
        <p:txBody>
          <a:bodyPr>
            <a:normAutofit/>
          </a:bodyPr>
          <a:lstStyle/>
          <a:p>
            <a:r>
              <a:rPr lang="en-US" sz="2400" dirty="0"/>
              <a:t>Pierre Paul </a:t>
            </a:r>
            <a:r>
              <a:rPr lang="en-US" sz="2400" dirty="0" err="1"/>
              <a:t>Broca</a:t>
            </a:r>
            <a:r>
              <a:rPr lang="en-US" sz="2400" dirty="0"/>
              <a:t> (1824–1880</a:t>
            </a:r>
            <a:r>
              <a:rPr lang="en-US" sz="2400" dirty="0" smtClean="0"/>
              <a:t>)</a:t>
            </a:r>
          </a:p>
          <a:p>
            <a:r>
              <a:rPr lang="en-US" sz="2400" dirty="0"/>
              <a:t>measured cranial capacity and asserted that men had larger brains than women (implying men were more intelligent) and that “superior races” had larger brains than “inferior races</a:t>
            </a:r>
            <a:r>
              <a:rPr lang="en-US" sz="2400" dirty="0" smtClean="0"/>
              <a:t>.”</a:t>
            </a:r>
          </a:p>
          <a:p>
            <a:r>
              <a:rPr lang="en-US" sz="2400" dirty="0" smtClean="0"/>
              <a:t>Contributed to methods of </a:t>
            </a:r>
            <a:r>
              <a:rPr lang="en-US" sz="2400" dirty="0" err="1" smtClean="0"/>
              <a:t>craniometry</a:t>
            </a:r>
            <a:r>
              <a:rPr lang="en-US" sz="2400" dirty="0"/>
              <a:t>.</a:t>
            </a:r>
          </a:p>
        </p:txBody>
      </p:sp>
      <p:pic>
        <p:nvPicPr>
          <p:cNvPr id="6" name="Picture 5"/>
          <p:cNvPicPr>
            <a:picLocks noChangeAspect="1"/>
          </p:cNvPicPr>
          <p:nvPr/>
        </p:nvPicPr>
        <p:blipFill>
          <a:blip r:embed="rId2"/>
          <a:stretch>
            <a:fillRect/>
          </a:stretch>
        </p:blipFill>
        <p:spPr>
          <a:xfrm>
            <a:off x="8825891" y="572022"/>
            <a:ext cx="2857500" cy="3810000"/>
          </a:xfrm>
          <a:prstGeom prst="rect">
            <a:avLst/>
          </a:prstGeom>
        </p:spPr>
      </p:pic>
    </p:spTree>
    <p:extLst>
      <p:ext uri="{BB962C8B-B14F-4D97-AF65-F5344CB8AC3E}">
        <p14:creationId xmlns:p14="http://schemas.microsoft.com/office/powerpoint/2010/main" val="1872592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Fathers</a:t>
            </a:r>
            <a:endParaRPr lang="en-US" dirty="0"/>
          </a:p>
        </p:txBody>
      </p:sp>
      <p:sp>
        <p:nvSpPr>
          <p:cNvPr id="3" name="Content Placeholder 2"/>
          <p:cNvSpPr>
            <a:spLocks noGrp="1"/>
          </p:cNvSpPr>
          <p:nvPr>
            <p:ph sz="quarter" idx="10"/>
          </p:nvPr>
        </p:nvSpPr>
        <p:spPr>
          <a:xfrm>
            <a:off x="539495" y="1435608"/>
            <a:ext cx="8353984" cy="4789828"/>
          </a:xfrm>
        </p:spPr>
        <p:txBody>
          <a:bodyPr>
            <a:normAutofit/>
          </a:bodyPr>
          <a:lstStyle/>
          <a:p>
            <a:r>
              <a:rPr lang="en-US" sz="2400" dirty="0" err="1"/>
              <a:t>Aleš</a:t>
            </a:r>
            <a:r>
              <a:rPr lang="en-US" sz="2400" dirty="0"/>
              <a:t> </a:t>
            </a:r>
            <a:r>
              <a:rPr lang="en-US" sz="2400" dirty="0" err="1"/>
              <a:t>Hrdlička</a:t>
            </a:r>
            <a:r>
              <a:rPr lang="en-US" sz="2400" dirty="0"/>
              <a:t> (1869–1943</a:t>
            </a:r>
            <a:r>
              <a:rPr lang="en-US" sz="2400" dirty="0" smtClean="0"/>
              <a:t>)</a:t>
            </a:r>
          </a:p>
          <a:p>
            <a:r>
              <a:rPr lang="en-US" sz="2400" dirty="0" err="1"/>
              <a:t>Hrdlička</a:t>
            </a:r>
            <a:r>
              <a:rPr lang="en-US" sz="2400" dirty="0"/>
              <a:t> founded the American Association of Physical Anthropologists in 1928 and created the American Journal of Physical Anthropology in 1918, which is still the foremost journal in the field.</a:t>
            </a:r>
          </a:p>
        </p:txBody>
      </p:sp>
      <p:pic>
        <p:nvPicPr>
          <p:cNvPr id="4" name="Picture 3"/>
          <p:cNvPicPr>
            <a:picLocks noChangeAspect="1"/>
          </p:cNvPicPr>
          <p:nvPr/>
        </p:nvPicPr>
        <p:blipFill>
          <a:blip r:embed="rId2"/>
          <a:stretch>
            <a:fillRect/>
          </a:stretch>
        </p:blipFill>
        <p:spPr>
          <a:xfrm>
            <a:off x="9106422" y="448056"/>
            <a:ext cx="2422066" cy="2887709"/>
          </a:xfrm>
          <a:prstGeom prst="rect">
            <a:avLst/>
          </a:prstGeom>
        </p:spPr>
      </p:pic>
    </p:spTree>
    <p:extLst>
      <p:ext uri="{BB962C8B-B14F-4D97-AF65-F5344CB8AC3E}">
        <p14:creationId xmlns:p14="http://schemas.microsoft.com/office/powerpoint/2010/main" val="105746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athers</a:t>
            </a:r>
            <a:endParaRPr lang="en-US" dirty="0"/>
          </a:p>
        </p:txBody>
      </p:sp>
      <p:sp>
        <p:nvSpPr>
          <p:cNvPr id="3" name="Content Placeholder 2"/>
          <p:cNvSpPr>
            <a:spLocks noGrp="1"/>
          </p:cNvSpPr>
          <p:nvPr>
            <p:ph sz="quarter" idx="10"/>
          </p:nvPr>
        </p:nvSpPr>
        <p:spPr>
          <a:xfrm>
            <a:off x="539496" y="1435608"/>
            <a:ext cx="8893712" cy="5040348"/>
          </a:xfrm>
        </p:spPr>
        <p:txBody>
          <a:bodyPr>
            <a:normAutofit/>
          </a:bodyPr>
          <a:lstStyle/>
          <a:p>
            <a:r>
              <a:rPr lang="en-US" sz="2400" dirty="0"/>
              <a:t>Earnest A. Hooton (1887–1954</a:t>
            </a:r>
            <a:r>
              <a:rPr lang="en-US" sz="2400" dirty="0" smtClean="0"/>
              <a:t>)</a:t>
            </a:r>
          </a:p>
          <a:p>
            <a:r>
              <a:rPr lang="en-US" sz="2400" dirty="0"/>
              <a:t>Hooton (1918) made many contributions, including data on the peopling of the Americas. He also analyzed the remains of 1,254 individuals excavated from Pecos Pueblo in the southwestern United States and argued that the Pecos Pueblo individuals could be racially typed and the racial history of the population understood through analysis of the </a:t>
            </a:r>
            <a:r>
              <a:rPr lang="en-US" sz="2400" dirty="0" smtClean="0"/>
              <a:t>individuals.</a:t>
            </a:r>
            <a:endParaRPr lang="en-US" sz="2400" dirty="0"/>
          </a:p>
        </p:txBody>
      </p:sp>
      <p:pic>
        <p:nvPicPr>
          <p:cNvPr id="4" name="Picture 3"/>
          <p:cNvPicPr>
            <a:picLocks noChangeAspect="1"/>
          </p:cNvPicPr>
          <p:nvPr/>
        </p:nvPicPr>
        <p:blipFill>
          <a:blip r:embed="rId2"/>
          <a:stretch>
            <a:fillRect/>
          </a:stretch>
        </p:blipFill>
        <p:spPr>
          <a:xfrm>
            <a:off x="9433208" y="768096"/>
            <a:ext cx="1743075" cy="2619375"/>
          </a:xfrm>
          <a:prstGeom prst="rect">
            <a:avLst/>
          </a:prstGeom>
        </p:spPr>
      </p:pic>
    </p:spTree>
    <p:extLst>
      <p:ext uri="{BB962C8B-B14F-4D97-AF65-F5344CB8AC3E}">
        <p14:creationId xmlns:p14="http://schemas.microsoft.com/office/powerpoint/2010/main" val="1443571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sz="quarter" idx="10"/>
          </p:nvPr>
        </p:nvSpPr>
        <p:spPr>
          <a:xfrm>
            <a:off x="539496" y="1435608"/>
            <a:ext cx="10915442" cy="3977640"/>
          </a:xfrm>
        </p:spPr>
        <p:txBody>
          <a:bodyPr>
            <a:normAutofit/>
          </a:bodyPr>
          <a:lstStyle/>
          <a:p>
            <a:r>
              <a:rPr lang="en-US" sz="2400" dirty="0" smtClean="0"/>
              <a:t>Mortuary Archaeology, Funerary Archaeology, </a:t>
            </a:r>
            <a:r>
              <a:rPr lang="en-US" sz="2400" dirty="0" err="1" smtClean="0"/>
              <a:t>Archeotanatology</a:t>
            </a:r>
            <a:r>
              <a:rPr lang="en-US" sz="2400" dirty="0" smtClean="0"/>
              <a:t>, Archaeology of the Death, </a:t>
            </a:r>
            <a:r>
              <a:rPr lang="en-US" sz="2400" dirty="0" err="1" smtClean="0"/>
              <a:t>Bioarchaeology</a:t>
            </a:r>
            <a:endParaRPr lang="en-US" sz="2400" dirty="0" smtClean="0"/>
          </a:p>
          <a:p>
            <a:r>
              <a:rPr lang="en-US" sz="2400" dirty="0" smtClean="0"/>
              <a:t>Study of the past through the burial, skeleton remains and funerary rites</a:t>
            </a:r>
          </a:p>
          <a:p>
            <a:r>
              <a:rPr lang="en-US" sz="2400" dirty="0" smtClean="0"/>
              <a:t>How humans have dealt with their dead?</a:t>
            </a:r>
          </a:p>
        </p:txBody>
      </p:sp>
    </p:spTree>
    <p:extLst>
      <p:ext uri="{BB962C8B-B14F-4D97-AF65-F5344CB8AC3E}">
        <p14:creationId xmlns:p14="http://schemas.microsoft.com/office/powerpoint/2010/main" val="1946215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Mortuary rite</a:t>
            </a:r>
            <a:endParaRPr lang="en-US" dirty="0"/>
          </a:p>
        </p:txBody>
      </p:sp>
      <p:sp>
        <p:nvSpPr>
          <p:cNvPr id="3" name="Content Placeholder 2"/>
          <p:cNvSpPr>
            <a:spLocks noGrp="1"/>
          </p:cNvSpPr>
          <p:nvPr>
            <p:ph sz="quarter" idx="10"/>
          </p:nvPr>
        </p:nvSpPr>
        <p:spPr>
          <a:xfrm>
            <a:off x="539495" y="1435608"/>
            <a:ext cx="10984449" cy="3977640"/>
          </a:xfrm>
        </p:spPr>
        <p:txBody>
          <a:bodyPr>
            <a:normAutofit/>
          </a:bodyPr>
          <a:lstStyle/>
          <a:p>
            <a:r>
              <a:rPr lang="en-US" sz="2400" dirty="0" smtClean="0"/>
              <a:t>Term that refers to all practices connected to death and burial within a culture.</a:t>
            </a:r>
          </a:p>
          <a:p>
            <a:r>
              <a:rPr lang="en-US" sz="2400" dirty="0" smtClean="0"/>
              <a:t>Customs that give form to values and concerns, belief systems, and identities.</a:t>
            </a:r>
          </a:p>
          <a:p>
            <a:r>
              <a:rPr lang="en-US" sz="2400" dirty="0" smtClean="0"/>
              <a:t>Need to separate them from results of natural processes </a:t>
            </a:r>
          </a:p>
        </p:txBody>
      </p:sp>
    </p:spTree>
    <p:extLst>
      <p:ext uri="{BB962C8B-B14F-4D97-AF65-F5344CB8AC3E}">
        <p14:creationId xmlns:p14="http://schemas.microsoft.com/office/powerpoint/2010/main" val="2249066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of </a:t>
            </a:r>
            <a:r>
              <a:rPr lang="en-US" dirty="0" err="1" smtClean="0"/>
              <a:t>Shanidar</a:t>
            </a:r>
            <a:r>
              <a:rPr lang="en-US" dirty="0" smtClean="0"/>
              <a:t> cave</a:t>
            </a:r>
            <a:endParaRPr lang="en-US" dirty="0"/>
          </a:p>
        </p:txBody>
      </p:sp>
      <p:sp>
        <p:nvSpPr>
          <p:cNvPr id="3" name="Content Placeholder 2"/>
          <p:cNvSpPr>
            <a:spLocks noGrp="1"/>
          </p:cNvSpPr>
          <p:nvPr>
            <p:ph sz="quarter" idx="10"/>
          </p:nvPr>
        </p:nvSpPr>
        <p:spPr/>
        <p:txBody>
          <a:bodyPr>
            <a:normAutofit/>
          </a:bodyPr>
          <a:lstStyle/>
          <a:p>
            <a:r>
              <a:rPr lang="en-US" sz="2400" dirty="0" err="1" smtClean="0"/>
              <a:t>Shanidar</a:t>
            </a:r>
            <a:r>
              <a:rPr lang="en-US" sz="2400" dirty="0" smtClean="0"/>
              <a:t> cave flower burial 4 </a:t>
            </a:r>
            <a:endParaRPr lang="en-US" sz="2400" dirty="0"/>
          </a:p>
        </p:txBody>
      </p:sp>
      <p:pic>
        <p:nvPicPr>
          <p:cNvPr id="1026" name="Picture 2" descr="Shanidar Cave as viewed from the south (a), and plan of Ralph Solecki's excavations at Shanidar Cave (b), showing Ralph Solecki's trench (black grid), the locations of the Neanderthal skeletons he discovered (numbered), and the area of the new excavations undertaken since 2015 (red outline) (photograph by Graeme Barker, illustration by Ralph Solecki and Ross La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766" y="3233340"/>
            <a:ext cx="8096250" cy="34385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0" y="2758687"/>
            <a:ext cx="3854877" cy="4099313"/>
          </a:xfrm>
          <a:prstGeom prst="rect">
            <a:avLst/>
          </a:prstGeom>
        </p:spPr>
      </p:pic>
      <p:pic>
        <p:nvPicPr>
          <p:cNvPr id="5" name="Picture 4"/>
          <p:cNvPicPr>
            <a:picLocks noChangeAspect="1"/>
          </p:cNvPicPr>
          <p:nvPr/>
        </p:nvPicPr>
        <p:blipFill>
          <a:blip r:embed="rId4"/>
          <a:stretch>
            <a:fillRect/>
          </a:stretch>
        </p:blipFill>
        <p:spPr>
          <a:xfrm>
            <a:off x="6295373" y="82261"/>
            <a:ext cx="4201438" cy="3151079"/>
          </a:xfrm>
          <a:prstGeom prst="rect">
            <a:avLst/>
          </a:prstGeom>
        </p:spPr>
      </p:pic>
    </p:spTree>
    <p:extLst>
      <p:ext uri="{BB962C8B-B14F-4D97-AF65-F5344CB8AC3E}">
        <p14:creationId xmlns:p14="http://schemas.microsoft.com/office/powerpoint/2010/main" val="369818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human past without human remains</a:t>
            </a:r>
            <a:endParaRPr lang="en-US" dirty="0"/>
          </a:p>
        </p:txBody>
      </p:sp>
      <p:sp>
        <p:nvSpPr>
          <p:cNvPr id="3" name="Content Placeholder 2"/>
          <p:cNvSpPr>
            <a:spLocks noGrp="1"/>
          </p:cNvSpPr>
          <p:nvPr>
            <p:ph sz="quarter" idx="10"/>
          </p:nvPr>
        </p:nvSpPr>
        <p:spPr>
          <a:xfrm>
            <a:off x="539496" y="1435607"/>
            <a:ext cx="7452529" cy="4927615"/>
          </a:xfrm>
        </p:spPr>
        <p:txBody>
          <a:bodyPr>
            <a:normAutofit/>
          </a:bodyPr>
          <a:lstStyle/>
          <a:p>
            <a:r>
              <a:rPr lang="en-US" sz="2400" dirty="0" smtClean="0"/>
              <a:t>Archaeologists are focused of material culture</a:t>
            </a:r>
          </a:p>
          <a:p>
            <a:r>
              <a:rPr lang="en-US" sz="2400" dirty="0" smtClean="0"/>
              <a:t>Biological anthropologists are limited to a lab analysis (sex and age) </a:t>
            </a:r>
          </a:p>
          <a:p>
            <a:r>
              <a:rPr lang="en-US" sz="2400" dirty="0" smtClean="0"/>
              <a:t>But individual buried in the grave is a main element and reason for everything else found there.</a:t>
            </a:r>
          </a:p>
          <a:p>
            <a:r>
              <a:rPr lang="en-US" sz="2400" dirty="0" smtClean="0"/>
              <a:t>It is essential that anthropological study begins in the field and then ends in the lab.</a:t>
            </a:r>
            <a:endParaRPr lang="en-US" sz="2400" dirty="0"/>
          </a:p>
        </p:txBody>
      </p:sp>
      <p:pic>
        <p:nvPicPr>
          <p:cNvPr id="4" name="Picture 3"/>
          <p:cNvPicPr>
            <a:picLocks noChangeAspect="1"/>
          </p:cNvPicPr>
          <p:nvPr/>
        </p:nvPicPr>
        <p:blipFill>
          <a:blip r:embed="rId2"/>
          <a:stretch>
            <a:fillRect/>
          </a:stretch>
        </p:blipFill>
        <p:spPr>
          <a:xfrm>
            <a:off x="7992025" y="-108197"/>
            <a:ext cx="3895175" cy="6809649"/>
          </a:xfrm>
          <a:prstGeom prst="rect">
            <a:avLst/>
          </a:prstGeom>
        </p:spPr>
      </p:pic>
    </p:spTree>
    <p:extLst>
      <p:ext uri="{BB962C8B-B14F-4D97-AF65-F5344CB8AC3E}">
        <p14:creationId xmlns:p14="http://schemas.microsoft.com/office/powerpoint/2010/main" val="1931737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remains</a:t>
            </a:r>
            <a:endParaRPr lang="en-US" dirty="0"/>
          </a:p>
        </p:txBody>
      </p:sp>
      <p:sp>
        <p:nvSpPr>
          <p:cNvPr id="3" name="Content Placeholder 2"/>
          <p:cNvSpPr>
            <a:spLocks noGrp="1"/>
          </p:cNvSpPr>
          <p:nvPr>
            <p:ph sz="quarter" idx="10"/>
          </p:nvPr>
        </p:nvSpPr>
        <p:spPr>
          <a:xfrm>
            <a:off x="539495" y="1435608"/>
            <a:ext cx="11072131" cy="5115504"/>
          </a:xfrm>
        </p:spPr>
        <p:txBody>
          <a:bodyPr>
            <a:normAutofit/>
          </a:bodyPr>
          <a:lstStyle/>
          <a:p>
            <a:r>
              <a:rPr lang="en-US" sz="2400" dirty="0"/>
              <a:t>a deceased person, in whole or part</a:t>
            </a:r>
            <a:r>
              <a:rPr lang="en-US" sz="2400" dirty="0" smtClean="0"/>
              <a:t>.</a:t>
            </a:r>
          </a:p>
          <a:p>
            <a:r>
              <a:rPr lang="en-US" sz="2400" dirty="0"/>
              <a:t>But </a:t>
            </a:r>
            <a:r>
              <a:rPr lang="en-US" sz="2400" dirty="0" smtClean="0"/>
              <a:t>what </a:t>
            </a:r>
            <a:r>
              <a:rPr lang="en-US" sz="2400" dirty="0"/>
              <a:t>about fragmentary remains, such as parts lost in life through trauma</a:t>
            </a:r>
            <a:r>
              <a:rPr lang="en-US" sz="2400" dirty="0" smtClean="0"/>
              <a:t>?</a:t>
            </a:r>
          </a:p>
          <a:p>
            <a:r>
              <a:rPr lang="en-US" sz="2400" dirty="0"/>
              <a:t>What about human material lost in the normal course of life without trauma</a:t>
            </a:r>
            <a:r>
              <a:rPr lang="en-US" sz="2400" dirty="0" smtClean="0"/>
              <a:t>?</a:t>
            </a:r>
          </a:p>
          <a:p>
            <a:r>
              <a:rPr lang="en-US" sz="2400" dirty="0"/>
              <a:t>What about remains such as blood, proteins, or DNA? What about </a:t>
            </a:r>
            <a:r>
              <a:rPr lang="en-US" sz="2400" dirty="0" err="1"/>
              <a:t>paleofeces</a:t>
            </a:r>
            <a:r>
              <a:rPr lang="en-US" sz="2400" dirty="0" smtClean="0"/>
              <a:t>?</a:t>
            </a:r>
          </a:p>
          <a:p>
            <a:endParaRPr lang="en-US" sz="2400" dirty="0"/>
          </a:p>
        </p:txBody>
      </p:sp>
    </p:spTree>
    <p:extLst>
      <p:ext uri="{BB962C8B-B14F-4D97-AF65-F5344CB8AC3E}">
        <p14:creationId xmlns:p14="http://schemas.microsoft.com/office/powerpoint/2010/main" val="1877023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the discipline</a:t>
            </a:r>
            <a:endParaRPr lang="en-US" dirty="0"/>
          </a:p>
        </p:txBody>
      </p:sp>
      <p:sp>
        <p:nvSpPr>
          <p:cNvPr id="3" name="Content Placeholder 2"/>
          <p:cNvSpPr>
            <a:spLocks noGrp="1"/>
          </p:cNvSpPr>
          <p:nvPr>
            <p:ph sz="quarter" idx="10"/>
          </p:nvPr>
        </p:nvSpPr>
        <p:spPr>
          <a:xfrm>
            <a:off x="539495" y="1435608"/>
            <a:ext cx="11047079" cy="4990244"/>
          </a:xfrm>
        </p:spPr>
        <p:txBody>
          <a:bodyPr>
            <a:normAutofit fontScale="85000" lnSpcReduction="10000"/>
          </a:bodyPr>
          <a:lstStyle/>
          <a:p>
            <a:r>
              <a:rPr lang="en-US" sz="2400" dirty="0" smtClean="0"/>
              <a:t>Early interest </a:t>
            </a:r>
            <a:r>
              <a:rPr lang="en-US" sz="2400" dirty="0"/>
              <a:t>in classifying and quantifying morphological variation in modern human populations into racial </a:t>
            </a:r>
            <a:r>
              <a:rPr lang="en-US" sz="2400" dirty="0" smtClean="0"/>
              <a:t>groups.</a:t>
            </a:r>
          </a:p>
          <a:p>
            <a:r>
              <a:rPr lang="en-US" sz="2400" dirty="0"/>
              <a:t>U</a:t>
            </a:r>
            <a:r>
              <a:rPr lang="en-US" sz="2400" dirty="0" smtClean="0"/>
              <a:t>nderstanding </a:t>
            </a:r>
            <a:r>
              <a:rPr lang="en-US" sz="2400" dirty="0"/>
              <a:t>of the position of modern humans in relationship to early fossil forms, such as Homo erectus and </a:t>
            </a:r>
            <a:r>
              <a:rPr lang="en-US" sz="2400" dirty="0" smtClean="0"/>
              <a:t>Neanderthals</a:t>
            </a:r>
          </a:p>
          <a:p>
            <a:r>
              <a:rPr lang="en-US" sz="2400" dirty="0" smtClean="0"/>
              <a:t>, </a:t>
            </a:r>
            <a:r>
              <a:rPr lang="en-US" sz="2400" dirty="0"/>
              <a:t>and to other </a:t>
            </a:r>
            <a:r>
              <a:rPr lang="en-US" sz="2400" dirty="0" smtClean="0"/>
              <a:t>primates.</a:t>
            </a:r>
          </a:p>
          <a:p>
            <a:r>
              <a:rPr lang="en-US" sz="2400" dirty="0"/>
              <a:t>A</a:t>
            </a:r>
            <a:r>
              <a:rPr lang="en-US" sz="2400" dirty="0" smtClean="0"/>
              <a:t>n </a:t>
            </a:r>
            <a:r>
              <a:rPr lang="en-US" sz="2400" dirty="0"/>
              <a:t>attempt to discern and standardize morphological measurements that would be the most useful for the analysis of biological affinity in human populations. </a:t>
            </a:r>
            <a:endParaRPr lang="en-US" sz="2400" dirty="0" smtClean="0"/>
          </a:p>
          <a:p>
            <a:r>
              <a:rPr lang="en-US" sz="2400" dirty="0" smtClean="0"/>
              <a:t>Much </a:t>
            </a:r>
            <a:r>
              <a:rPr lang="en-US" sz="2400" dirty="0"/>
              <a:t>of this early work had strong elements of racism, sexism, and biological determinism.</a:t>
            </a:r>
          </a:p>
        </p:txBody>
      </p:sp>
    </p:spTree>
    <p:extLst>
      <p:ext uri="{BB962C8B-B14F-4D97-AF65-F5344CB8AC3E}">
        <p14:creationId xmlns:p14="http://schemas.microsoft.com/office/powerpoint/2010/main" val="1230143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Fathers</a:t>
            </a:r>
            <a:endParaRPr lang="en-US" dirty="0"/>
          </a:p>
        </p:txBody>
      </p:sp>
      <p:sp>
        <p:nvSpPr>
          <p:cNvPr id="3" name="Content Placeholder 2"/>
          <p:cNvSpPr>
            <a:spLocks noGrp="1"/>
          </p:cNvSpPr>
          <p:nvPr>
            <p:ph sz="quarter" idx="10"/>
          </p:nvPr>
        </p:nvSpPr>
        <p:spPr>
          <a:xfrm>
            <a:off x="539495" y="1435608"/>
            <a:ext cx="10182783" cy="4839932"/>
          </a:xfrm>
        </p:spPr>
        <p:txBody>
          <a:bodyPr>
            <a:normAutofit/>
          </a:bodyPr>
          <a:lstStyle/>
          <a:p>
            <a:r>
              <a:rPr lang="en-US" sz="2400" dirty="0"/>
              <a:t>Johann Friedrich Blumenbach (1752–1840</a:t>
            </a:r>
            <a:r>
              <a:rPr lang="en-US" sz="2400" dirty="0" smtClean="0"/>
              <a:t>)</a:t>
            </a:r>
          </a:p>
          <a:p>
            <a:r>
              <a:rPr lang="en-US" sz="2400" dirty="0" smtClean="0"/>
              <a:t>(</a:t>
            </a:r>
            <a:r>
              <a:rPr lang="en-US" sz="2400" dirty="0"/>
              <a:t>1776) developed a classification of five “races” of humans: (1) Caucasian or white; (2) Mongolian or yellow, including all East Asians and some Central Asians; (3) Malayan or brown, including Southeast Asian and Pacific Islanders; (4) Ethiopian or black, including sub-Saharan Africans; and (5) American or red, including American Indians</a:t>
            </a:r>
            <a:r>
              <a:rPr lang="en-US" sz="2400" dirty="0" smtClean="0"/>
              <a:t>.</a:t>
            </a:r>
          </a:p>
          <a:p>
            <a:r>
              <a:rPr lang="en-US" sz="2400" dirty="0" smtClean="0"/>
              <a:t>“</a:t>
            </a:r>
            <a:r>
              <a:rPr lang="en-US" sz="2400" dirty="0"/>
              <a:t>degenerative” model of </a:t>
            </a:r>
            <a:r>
              <a:rPr lang="en-US" sz="2400" dirty="0" smtClean="0"/>
              <a:t>race</a:t>
            </a:r>
            <a:endParaRPr lang="en-US" sz="2400" dirty="0"/>
          </a:p>
        </p:txBody>
      </p:sp>
      <p:pic>
        <p:nvPicPr>
          <p:cNvPr id="2050" name="Picture 2" descr="Johann Friedrich Blumenbach, der Begründer der klassischen...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2517" y="36404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722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athers</a:t>
            </a:r>
            <a:endParaRPr lang="en-US" dirty="0"/>
          </a:p>
        </p:txBody>
      </p:sp>
      <p:sp>
        <p:nvSpPr>
          <p:cNvPr id="3" name="Content Placeholder 2"/>
          <p:cNvSpPr>
            <a:spLocks noGrp="1"/>
          </p:cNvSpPr>
          <p:nvPr>
            <p:ph sz="quarter" idx="10"/>
          </p:nvPr>
        </p:nvSpPr>
        <p:spPr>
          <a:xfrm>
            <a:off x="539495" y="1435608"/>
            <a:ext cx="11072131" cy="4915088"/>
          </a:xfrm>
        </p:spPr>
        <p:txBody>
          <a:bodyPr>
            <a:normAutofit/>
          </a:bodyPr>
          <a:lstStyle/>
          <a:p>
            <a:r>
              <a:rPr lang="en-US" sz="2400" dirty="0"/>
              <a:t>Samuel George Morton (</a:t>
            </a:r>
            <a:r>
              <a:rPr lang="en-US" sz="2400" dirty="0" smtClean="0"/>
              <a:t>1799–1850)</a:t>
            </a:r>
          </a:p>
          <a:p>
            <a:r>
              <a:rPr lang="en-US" sz="2400" dirty="0" smtClean="0"/>
              <a:t>Using </a:t>
            </a:r>
            <a:r>
              <a:rPr lang="en-US" sz="2400" dirty="0"/>
              <a:t>skull metrics from Peru, Mexico, and the “</a:t>
            </a:r>
            <a:r>
              <a:rPr lang="en-US" sz="2400" dirty="0" err="1"/>
              <a:t>Moundbuilders</a:t>
            </a:r>
            <a:r>
              <a:rPr lang="en-US" sz="2400" dirty="0"/>
              <a:t>” of North America (see Willey and </a:t>
            </a:r>
            <a:r>
              <a:rPr lang="en-US" sz="2400" dirty="0" err="1"/>
              <a:t>Sabloff</a:t>
            </a:r>
            <a:r>
              <a:rPr lang="en-US" sz="2400" dirty="0"/>
              <a:t> 1993:22–28, 39–45), he demonstrated that they were all the same “race</a:t>
            </a:r>
            <a:r>
              <a:rPr lang="en-US" sz="2400" dirty="0" smtClean="0"/>
              <a:t>”.</a:t>
            </a:r>
          </a:p>
          <a:p>
            <a:r>
              <a:rPr lang="en-US" sz="2400" dirty="0" smtClean="0"/>
              <a:t>Cranial </a:t>
            </a:r>
            <a:r>
              <a:rPr lang="en-US" sz="2400" dirty="0"/>
              <a:t>capacity </a:t>
            </a:r>
            <a:r>
              <a:rPr lang="en-US" sz="2400" dirty="0" smtClean="0"/>
              <a:t>as </a:t>
            </a:r>
            <a:r>
              <a:rPr lang="en-US" sz="2400" dirty="0"/>
              <a:t>the determining factor in intelligence and the capacity for culture</a:t>
            </a:r>
          </a:p>
        </p:txBody>
      </p:sp>
      <p:pic>
        <p:nvPicPr>
          <p:cNvPr id="3074" name="Picture 2" descr="Crania Americana: the most influential book on scientific rac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4208" y="276180"/>
            <a:ext cx="2193596" cy="219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62605"/>
      </p:ext>
    </p:extLst>
  </p:cSld>
  <p:clrMapOvr>
    <a:masterClrMapping/>
  </p:clrMapOvr>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072C5-DDE0-4258-BA7A-4D4B80DFA632}">
  <ds:schemaRefs>
    <ds:schemaRef ds:uri="16c05727-aa75-4e4a-9b5f-8a80a1165891"/>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71af3243-3dd4-4a8d-8c0d-dd76da1f02a5"/>
    <ds:schemaRef ds:uri="http://purl.org/dc/dcmitype/"/>
    <ds:schemaRef ds:uri="http://purl.org/dc/terms/"/>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593</Words>
  <Application>Microsoft Office PowerPoint</Application>
  <PresentationFormat>Widescreen</PresentationFormat>
  <Paragraphs>47</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Segoe UI</vt:lpstr>
      <vt:lpstr>Segoe UI Light</vt:lpstr>
      <vt:lpstr>WelcomeDoc</vt:lpstr>
      <vt:lpstr>Archaeology of Death</vt:lpstr>
      <vt:lpstr>Definitions</vt:lpstr>
      <vt:lpstr>Mortuary rite</vt:lpstr>
      <vt:lpstr>Case of Shanidar cave</vt:lpstr>
      <vt:lpstr>Study human past without human remains</vt:lpstr>
      <vt:lpstr>Human remains</vt:lpstr>
      <vt:lpstr>Development of the discipline</vt:lpstr>
      <vt:lpstr>Fathers</vt:lpstr>
      <vt:lpstr>Fathers</vt:lpstr>
      <vt:lpstr>Fathers</vt:lpstr>
      <vt:lpstr>Fathers</vt:lpstr>
      <vt:lpstr>Fathers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2022-09-05T06:02:24Z</dcterms:created>
  <dcterms:modified xsi:type="dcterms:W3CDTF">2022-09-05T11:02:40Z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