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60"/>
  </p:notes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14" r:id="rId14"/>
    <p:sldId id="317" r:id="rId15"/>
    <p:sldId id="318" r:id="rId16"/>
    <p:sldId id="315" r:id="rId17"/>
    <p:sldId id="322" r:id="rId18"/>
    <p:sldId id="323" r:id="rId19"/>
    <p:sldId id="316" r:id="rId20"/>
    <p:sldId id="319" r:id="rId21"/>
    <p:sldId id="320" r:id="rId22"/>
    <p:sldId id="321" r:id="rId23"/>
    <p:sldId id="325" r:id="rId24"/>
    <p:sldId id="324" r:id="rId25"/>
    <p:sldId id="326" r:id="rId26"/>
    <p:sldId id="327" r:id="rId27"/>
    <p:sldId id="328" r:id="rId28"/>
    <p:sldId id="360" r:id="rId29"/>
    <p:sldId id="361" r:id="rId30"/>
    <p:sldId id="362" r:id="rId31"/>
    <p:sldId id="363" r:id="rId32"/>
    <p:sldId id="364" r:id="rId33"/>
    <p:sldId id="341" r:id="rId34"/>
    <p:sldId id="342" r:id="rId35"/>
    <p:sldId id="343" r:id="rId36"/>
    <p:sldId id="344" r:id="rId37"/>
    <p:sldId id="346" r:id="rId38"/>
    <p:sldId id="329" r:id="rId39"/>
    <p:sldId id="331" r:id="rId40"/>
    <p:sldId id="330" r:id="rId41"/>
    <p:sldId id="332" r:id="rId42"/>
    <p:sldId id="333" r:id="rId43"/>
    <p:sldId id="334" r:id="rId44"/>
    <p:sldId id="335" r:id="rId45"/>
    <p:sldId id="336" r:id="rId46"/>
    <p:sldId id="337" r:id="rId47"/>
    <p:sldId id="338" r:id="rId48"/>
    <p:sldId id="339" r:id="rId49"/>
    <p:sldId id="340" r:id="rId50"/>
    <p:sldId id="352" r:id="rId51"/>
    <p:sldId id="353" r:id="rId52"/>
    <p:sldId id="354" r:id="rId53"/>
    <p:sldId id="355" r:id="rId54"/>
    <p:sldId id="356" r:id="rId55"/>
    <p:sldId id="357" r:id="rId56"/>
    <p:sldId id="358" r:id="rId57"/>
    <p:sldId id="359" r:id="rId58"/>
    <p:sldId id="288" r:id="rId5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97" autoAdjust="0"/>
  </p:normalViewPr>
  <p:slideViewPr>
    <p:cSldViewPr>
      <p:cViewPr>
        <p:scale>
          <a:sx n="75" d="100"/>
          <a:sy n="75" d="100"/>
        </p:scale>
        <p:origin x="-72" y="6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theme" Target="theme/theme1.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tableStyles" Target="tableStyles.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826873-6F3B-41EB-BCA8-19A8F6AA67F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59FD41A5-A520-405E-8939-3641648C6D6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9D0683B2-5DCA-46F4-B57D-404459DBCDE2}" type="datetimeFigureOut">
              <a:rPr lang="en-US"/>
              <a:pPr>
                <a:defRPr/>
              </a:pPr>
              <a:t>10/29/2021</a:t>
            </a:fld>
            <a:endParaRPr lang="en-US"/>
          </a:p>
        </p:txBody>
      </p:sp>
      <p:sp>
        <p:nvSpPr>
          <p:cNvPr id="4" name="Slide Image Placeholder 3">
            <a:extLst>
              <a:ext uri="{FF2B5EF4-FFF2-40B4-BE49-F238E27FC236}">
                <a16:creationId xmlns:a16="http://schemas.microsoft.com/office/drawing/2014/main" id="{48B9D374-5F78-4AC2-B3FF-A11B71EB743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7BBE0A3A-06E2-42F4-A041-E199CEE80FD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5128F7F-50BB-4DDA-95D5-1C0FA43AB8B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E5405537-64F2-46D1-BFE7-C5D422C44DD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4E40D1E-EE41-4336-BC94-8265634B2B4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34FE6BEF-97E2-4493-AF12-07B2906BF8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5D85C631-7F66-4021-B696-B2CB3F796C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a:extLst>
              <a:ext uri="{FF2B5EF4-FFF2-40B4-BE49-F238E27FC236}">
                <a16:creationId xmlns:a16="http://schemas.microsoft.com/office/drawing/2014/main" id="{9F5F2A64-0F9D-4452-A349-D32A531203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FF8C43-B078-41FA-AABD-7A527AB33209}"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F42B741-C0BE-4436-81AC-0A15883009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BD7ECA7-2161-4F39-896A-F39ED685D4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We’ve been assuming this whole time that people sit down and make these rational calculations about cost and benefit of their crimes, and seek to commit only those crimes which pay.  What’s the problem with this?  Not everyone is rational.</a:t>
            </a:r>
          </a:p>
        </p:txBody>
      </p:sp>
      <p:sp>
        <p:nvSpPr>
          <p:cNvPr id="74756" name="Slide Number Placeholder 3">
            <a:extLst>
              <a:ext uri="{FF2B5EF4-FFF2-40B4-BE49-F238E27FC236}">
                <a16:creationId xmlns:a16="http://schemas.microsoft.com/office/drawing/2014/main" id="{AE73CF32-B51C-4D3B-99D5-2D327B39AE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D98AF50-15CE-4722-A547-D7650924AECC}" type="slidenum">
              <a:rPr lang="en-US" altLang="en-US"/>
              <a:pPr/>
              <a:t>39</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B1501CBC-5BFC-4088-BEBE-5B26A9F885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A3387376-3481-4264-BC03-491FBECE79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that all crime is local: so, it is not just improving the economy, but improving the local economy.  We act in accordance with our surroundings.  This, the author explains, is why black rates of crime are so much higher than whites: they are more likely to come from broken families and live in conditions of poverty.</a:t>
            </a:r>
          </a:p>
          <a:p>
            <a:r>
              <a:rPr lang="en-US" altLang="en-US"/>
              <a:t>	Additionally, economic conditions for the wrongdoer personal leads to recidivism.  In the us, it’s common knowledge that ex-cons are virtually unemployable.  Thus, they are more unstable emotionally, but they also get more value from economic crimes.  Why? They have no other alternative, and thus benefit more.  That is, if you make $9 a day, and can steal for $10, it is worth less than if you make $1 per day and can steal for $10.  </a:t>
            </a:r>
          </a:p>
        </p:txBody>
      </p:sp>
      <p:sp>
        <p:nvSpPr>
          <p:cNvPr id="75780" name="Slide Number Placeholder 3">
            <a:extLst>
              <a:ext uri="{FF2B5EF4-FFF2-40B4-BE49-F238E27FC236}">
                <a16:creationId xmlns:a16="http://schemas.microsoft.com/office/drawing/2014/main" id="{7CBF65F3-3C2B-4B5C-9A3A-849370C80B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E5769F-1678-4727-8FF8-967358E4A938}" type="slidenum">
              <a:rPr lang="en-US" altLang="en-US"/>
              <a:pPr/>
              <a:t>47</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4F7B7F8B-74A4-4154-9A66-1911BDDF72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864F8469-09E9-4220-9D8D-0FE1987213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Thus, we could say that allowing the insane to use this as a defense (and avoid jail) may cause some crimes to occur that would otherwise be deterred.  However, this is okay, because there is no intent if you are insane, which we talked about at the very beginning of class.</a:t>
            </a:r>
          </a:p>
          <a:p>
            <a:endParaRPr lang="en-US" altLang="en-US"/>
          </a:p>
        </p:txBody>
      </p:sp>
      <p:sp>
        <p:nvSpPr>
          <p:cNvPr id="76804" name="Slide Number Placeholder 3">
            <a:extLst>
              <a:ext uri="{FF2B5EF4-FFF2-40B4-BE49-F238E27FC236}">
                <a16:creationId xmlns:a16="http://schemas.microsoft.com/office/drawing/2014/main" id="{98A94476-3EBD-4353-876F-84D409577B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D7ED98-6DB3-446A-8D97-BB4401C452F5}" type="slidenum">
              <a:rPr lang="en-US" altLang="en-US"/>
              <a:pPr/>
              <a:t>48</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C1ED141C-233E-47F5-9D58-066D92C322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4FE18F80-486E-4EEB-9D1F-1B53FBFEA7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Costs to the victim of course.  What costs to society?  Fear, perhaps perceived opportunity by other murderers. </a:t>
            </a:r>
          </a:p>
        </p:txBody>
      </p:sp>
      <p:sp>
        <p:nvSpPr>
          <p:cNvPr id="77828" name="Slide Number Placeholder 3">
            <a:extLst>
              <a:ext uri="{FF2B5EF4-FFF2-40B4-BE49-F238E27FC236}">
                <a16:creationId xmlns:a16="http://schemas.microsoft.com/office/drawing/2014/main" id="{50A0FA5D-E886-4C10-8F6F-05269809CB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51FD10-C493-4035-8E4F-755702352C2D}" type="slidenum">
              <a:rPr lang="en-US" altLang="en-US"/>
              <a:pPr/>
              <a:t>50</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4A018477-2F38-456A-A872-1122E05279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E999377F-86EB-493C-A1A0-E16035CF22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It would increase.  This is shown by D**, page 476.</a:t>
            </a:r>
          </a:p>
        </p:txBody>
      </p:sp>
      <p:sp>
        <p:nvSpPr>
          <p:cNvPr id="78852" name="Slide Number Placeholder 3">
            <a:extLst>
              <a:ext uri="{FF2B5EF4-FFF2-40B4-BE49-F238E27FC236}">
                <a16:creationId xmlns:a16="http://schemas.microsoft.com/office/drawing/2014/main" id="{4A2A8EF3-7103-453F-BA76-5C2DD35F0F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C2B6C0-B071-4CF5-87A0-7AB78A02858C}" type="slidenum">
              <a:rPr lang="en-US" altLang="en-US"/>
              <a:pPr/>
              <a:t>52</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6DAAFBE6-B909-4058-A786-CE5A2F7B36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E9DDCF3-BAF2-4686-BFAE-CF280F2E32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It would decrease, because it would be more costly to catch criminals and so optimal amount of deterrence would decrease.</a:t>
            </a:r>
          </a:p>
        </p:txBody>
      </p:sp>
      <p:sp>
        <p:nvSpPr>
          <p:cNvPr id="79876" name="Slide Number Placeholder 3">
            <a:extLst>
              <a:ext uri="{FF2B5EF4-FFF2-40B4-BE49-F238E27FC236}">
                <a16:creationId xmlns:a16="http://schemas.microsoft.com/office/drawing/2014/main" id="{CE1644EC-1E62-42E1-A97E-9D0DC52F44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4F54F7-EA6C-47DC-B625-21A61B6EE7C6}" type="slidenum">
              <a:rPr lang="en-US" altLang="en-US"/>
              <a:pPr/>
              <a:t>53</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F0FAFA3-96E8-489D-8351-204616EADA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4974E32F-5377-46FC-A76B-6696C977EA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Less emotional variation, and thus less discounting of the future.</a:t>
            </a:r>
          </a:p>
          <a:p>
            <a:endParaRPr lang="en-US" altLang="en-US"/>
          </a:p>
        </p:txBody>
      </p:sp>
      <p:sp>
        <p:nvSpPr>
          <p:cNvPr id="80900" name="Slide Number Placeholder 3">
            <a:extLst>
              <a:ext uri="{FF2B5EF4-FFF2-40B4-BE49-F238E27FC236}">
                <a16:creationId xmlns:a16="http://schemas.microsoft.com/office/drawing/2014/main" id="{07F3A75E-7189-402B-9D29-D9A2952683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D525693-D3BF-4463-860F-556E1CD1D92E}" type="slidenum">
              <a:rPr lang="en-US" altLang="en-US"/>
              <a:pPr/>
              <a:t>54</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26EB5EEB-D486-41C1-BD2B-580DBE3666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3E6358FB-8162-4E13-977C-024B54FC39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Against: it is victimless, and they are choosing to do it. And what about alcohol? That is not punished.   Additionally, there are many costs in fighting drug use ($88 billion in the US per year). For: it is not victimless, in that, in the aggregate, those on drugs are more likely to commit crimes and less likely to hold jobs and be productive members of society.</a:t>
            </a:r>
          </a:p>
        </p:txBody>
      </p:sp>
      <p:sp>
        <p:nvSpPr>
          <p:cNvPr id="81924" name="Slide Number Placeholder 3">
            <a:extLst>
              <a:ext uri="{FF2B5EF4-FFF2-40B4-BE49-F238E27FC236}">
                <a16:creationId xmlns:a16="http://schemas.microsoft.com/office/drawing/2014/main" id="{D6278199-BEC9-406F-B872-D90945C834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1B5966F-8715-4652-BE4F-2BCDAF1FA925}" type="slidenum">
              <a:rPr lang="en-US" altLang="en-US"/>
              <a:pPr/>
              <a:t>55</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3E570D29-B366-4C09-B4A7-2717CE1D82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49AF8D42-E453-4A2B-89CA-A8D6DD1591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that we could also legalize drugs and make it dramatically more expensive, so that fewer are able to buy the drug.  In the UK, addicts are able to buy drugs cheap (on the assumption they will do anything to get the drugs) and everyone else has to pay exceptionally high prices to get drugs.  Note also that the majority imprisoned for drug use in the US are young black men. </a:t>
            </a:r>
          </a:p>
        </p:txBody>
      </p:sp>
      <p:sp>
        <p:nvSpPr>
          <p:cNvPr id="82948" name="Slide Number Placeholder 3">
            <a:extLst>
              <a:ext uri="{FF2B5EF4-FFF2-40B4-BE49-F238E27FC236}">
                <a16:creationId xmlns:a16="http://schemas.microsoft.com/office/drawing/2014/main" id="{F9D7EF40-5F2D-4895-81F5-B310D8ABA4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680662-78D3-486D-AC32-9A8F2ED2D632}" type="slidenum">
              <a:rPr lang="en-US" altLang="en-US"/>
              <a:pPr/>
              <a:t>56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5CB77EE-661D-4F0B-BD83-7713F9D951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FEBD1C78-655D-40C4-9D09-D92D47F5E0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en-US"/>
          </a:p>
        </p:txBody>
      </p:sp>
      <p:sp>
        <p:nvSpPr>
          <p:cNvPr id="65540" name="Slide Number Placeholder 3">
            <a:extLst>
              <a:ext uri="{FF2B5EF4-FFF2-40B4-BE49-F238E27FC236}">
                <a16:creationId xmlns:a16="http://schemas.microsoft.com/office/drawing/2014/main" id="{C4ED8DE3-85EE-4AC4-AB75-CCFE7C91C0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CCE112-4B0E-46CC-8D10-736C02EFF841}" type="slidenum">
              <a:rPr lang="en-US" altLang="en-US"/>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017D211E-60FA-4B0A-B76F-C526E88228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93955CE-B6E3-4C5A-B30B-2CF9D9D9BB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Counterfeiting money; drug use; maybe prostitution.  </a:t>
            </a:r>
          </a:p>
          <a:p>
            <a:endParaRPr lang="en-US" altLang="en-US"/>
          </a:p>
          <a:p>
            <a:r>
              <a:rPr lang="en-US" altLang="en-US"/>
              <a:t>Trying to shoot someone and missing.  Trying to rob a bank and not getting away with it.</a:t>
            </a:r>
          </a:p>
        </p:txBody>
      </p:sp>
      <p:sp>
        <p:nvSpPr>
          <p:cNvPr id="66564" name="Slide Number Placeholder 3">
            <a:extLst>
              <a:ext uri="{FF2B5EF4-FFF2-40B4-BE49-F238E27FC236}">
                <a16:creationId xmlns:a16="http://schemas.microsoft.com/office/drawing/2014/main" id="{CF574053-06FF-49E4-8769-C526847182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504C44-E6A4-45AB-979F-C147A81B2448}" type="slidenum">
              <a:rPr lang="en-US" altLang="en-US"/>
              <a:pPr/>
              <a:t>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632C5E36-7599-4968-8C0D-6492D829C2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24CCF6BF-9F98-403B-BF9C-C6E3CC451D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7588" name="Slide Number Placeholder 3">
            <a:extLst>
              <a:ext uri="{FF2B5EF4-FFF2-40B4-BE49-F238E27FC236}">
                <a16:creationId xmlns:a16="http://schemas.microsoft.com/office/drawing/2014/main" id="{4E0D0783-1ABD-4730-8AE4-2786ABD5FA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78D9C26-DCC2-4C7D-922B-BF4F11CEF30A}" type="slidenum">
              <a:rPr lang="en-US" altLang="en-US"/>
              <a:pPr/>
              <a:t>14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19A58ED-0796-43E6-B0C8-3633CC7118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938C0ABC-B797-4D0C-A9AA-23E494E72C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Deterrence is probability X severity.  Show how this works with an example using simple numbers: e.g., 50% probability X 100 fine.  If the benefit is greater than $50, they will steal the TV or whatever is at issue.  If the benefit $50 or less, they won’t do it.  So that is deterrence.  </a:t>
            </a:r>
          </a:p>
          <a:p>
            <a:endParaRPr lang="en-US" altLang="en-US"/>
          </a:p>
          <a:p>
            <a:r>
              <a:rPr lang="en-US" altLang="en-US"/>
              <a:t>But that doesn’t tell us the right combination of probability or severity for the government.  To find this combination, we have to do that which is most efficient, and, in all cases, we have use deterrence which costs the state less than $50 (as discussed later in class, costs include not just the cost of deterrence but the costs of any crimes that are not deterred; e.g., half the crimes at 50% deterrence).  Otherwise, we might as well allow the crime to happen.  </a:t>
            </a:r>
          </a:p>
          <a:p>
            <a:endParaRPr lang="en-US" altLang="en-US"/>
          </a:p>
          <a:p>
            <a:r>
              <a:rPr lang="en-US" altLang="en-US"/>
              <a:t>So, we can assume that there are costs associated with deterrence, such as hiring new police officers, new judges, building new jails, etc.  Whatever costs are least so far as deterrence is the right approach, economically speaking.  </a:t>
            </a:r>
          </a:p>
          <a:p>
            <a:endParaRPr lang="en-US" altLang="en-US"/>
          </a:p>
          <a:p>
            <a:r>
              <a:rPr lang="en-US" altLang="en-US"/>
              <a:t>But note, finally, that we may not be able to entirely deter some crimes from happening.  Sometimes the cost of the crime is too low, or the cost to prevent the crime is too high.  In this case, we may have a benefit of $50 for something, but only be able to cause $25 of deterrence.  That would be the case if deterrence were very expensive to the state, and that $25 of deterrence to the criminal actually cost the state $100.  This might occur if, for instance, it is very hard to catch people committing the crime at issue (maybe cyber crime, for instance), or if the legal system is very slow and expensive (with lots of rights for appeal, very expensive prisons, etc).</a:t>
            </a:r>
          </a:p>
          <a:p>
            <a:endParaRPr lang="en-US" altLang="en-US"/>
          </a:p>
          <a:p>
            <a:r>
              <a:rPr lang="en-US" altLang="en-US"/>
              <a:t>If we are able to make the cost exceed the benefit, then all things being equal, we prefer increasing the probability of getting caught to the severity.  But, as we will see, this is harder than raising the severity.  </a:t>
            </a:r>
          </a:p>
        </p:txBody>
      </p:sp>
      <p:sp>
        <p:nvSpPr>
          <p:cNvPr id="68612" name="Slide Number Placeholder 3">
            <a:extLst>
              <a:ext uri="{FF2B5EF4-FFF2-40B4-BE49-F238E27FC236}">
                <a16:creationId xmlns:a16="http://schemas.microsoft.com/office/drawing/2014/main" id="{FB38BA3C-B6B2-417D-B482-07D9647738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E719D7-05CF-4FA3-8C8A-1C3DDEC9A010}" type="slidenum">
              <a:rPr lang="en-US" altLang="en-US"/>
              <a:pPr/>
              <a:t>21</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F91B211D-EEC0-4A5A-BC8A-0484CEC149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63AFDD8C-3C41-459B-B736-78D291A8AB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 to be confused with rational actors, which we talk about later.  The point for our purposes is that a fully rational criminal (maybe a career criminal, for example) acts with premeditation, and calculates how to make crime pay.  See next slide for this analysis.</a:t>
            </a:r>
          </a:p>
        </p:txBody>
      </p:sp>
      <p:sp>
        <p:nvSpPr>
          <p:cNvPr id="69636" name="Slide Number Placeholder 3">
            <a:extLst>
              <a:ext uri="{FF2B5EF4-FFF2-40B4-BE49-F238E27FC236}">
                <a16:creationId xmlns:a16="http://schemas.microsoft.com/office/drawing/2014/main" id="{DCFB9D86-FA98-4C8C-AE18-FF487CD180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75AE50-D002-4650-9966-70F122501B21}" type="slidenum">
              <a:rPr lang="en-US" altLang="en-US"/>
              <a:pPr/>
              <a:t>22</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43F2DDF9-064B-4F59-80DA-10DD7FE7EA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B960607C-1EC3-40D4-8191-4E015BCB5A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Go through these points, and end with ‘so now we have to determine the optimal point to engage in the crime’.</a:t>
            </a:r>
          </a:p>
        </p:txBody>
      </p:sp>
      <p:sp>
        <p:nvSpPr>
          <p:cNvPr id="70660" name="Slide Number Placeholder 3">
            <a:extLst>
              <a:ext uri="{FF2B5EF4-FFF2-40B4-BE49-F238E27FC236}">
                <a16:creationId xmlns:a16="http://schemas.microsoft.com/office/drawing/2014/main" id="{363676F8-B2D0-4F5B-9D90-B34014D614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B001F6-49A9-4143-80C5-01B4A9365CC9}" type="slidenum">
              <a:rPr lang="en-US" altLang="en-US"/>
              <a:pPr/>
              <a:t>24</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E59DC307-3B44-4386-ABC2-CE7FEC7F50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A0D5DD81-6186-4304-A8E2-06898B19DA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b="1"/>
              <a:t>When might this happen?</a:t>
            </a:r>
            <a:r>
              <a:rPr lang="en-US" altLang="en-US"/>
              <a:t> </a:t>
            </a:r>
            <a:r>
              <a:rPr lang="en-US" altLang="en-US" b="1"/>
              <a:t>– </a:t>
            </a:r>
            <a:r>
              <a:rPr lang="en-US" altLang="en-US"/>
              <a:t>wealthy person is fined; someone not afraid of jail is imprisoned. Or the benefit exceeds the harm.  </a:t>
            </a:r>
          </a:p>
          <a:p>
            <a:pPr marL="0" lvl="1"/>
            <a:endParaRPr lang="en-US" altLang="en-US" b="1"/>
          </a:p>
          <a:p>
            <a:pPr marL="0" lvl="1"/>
            <a:r>
              <a:rPr lang="en-US" altLang="en-US"/>
              <a:t>I struggled to maintain continuity while explaining this point.  Again, if I have made all of the points in 21 by this point, I think it will be easier.  Then, I say that they are looking for a gap.  Okay, it is not worth stealing a $50 TV.  But what about a $500 tv?  Maybe there’s only a $300 cost for this (show probability of getting caught increasing, maybe a little bit).  What about a $5,000 TV?  Now maybe there’s a $10,000 cost (show probability and severity increasing).  Steal the $300 TV.  </a:t>
            </a:r>
          </a:p>
          <a:p>
            <a:pPr marL="0" lvl="1"/>
            <a:endParaRPr lang="en-US" altLang="en-US"/>
          </a:p>
          <a:p>
            <a:pPr marL="0" lvl="1"/>
            <a:r>
              <a:rPr lang="en-US" altLang="en-US"/>
              <a:t>And society might be okay with this, because we’re still deterring the most serious crimes, and we may not have the resources to fight the lower level crimes.  This leads to the next slides.</a:t>
            </a:r>
          </a:p>
          <a:p>
            <a:pPr marL="0" lvl="1"/>
            <a:endParaRPr lang="en-US" altLang="en-US"/>
          </a:p>
        </p:txBody>
      </p:sp>
      <p:sp>
        <p:nvSpPr>
          <p:cNvPr id="71684" name="Slide Number Placeholder 3">
            <a:extLst>
              <a:ext uri="{FF2B5EF4-FFF2-40B4-BE49-F238E27FC236}">
                <a16:creationId xmlns:a16="http://schemas.microsoft.com/office/drawing/2014/main" id="{3A1DB5DA-8C26-47FA-A3A2-E292C9EC41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B95A524-1451-4654-BEF2-C2174850E17E}" type="slidenum">
              <a:rPr lang="en-US" altLang="en-US"/>
              <a:pPr/>
              <a:t>25</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1E2126FD-9B57-4E95-A0AB-7658C91117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3B9EB427-C154-478A-A9FF-7C8B07EBCA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Social costs: this is the idea of cost of crime – cost of deterrence (discussed in slide 21).  If we fully deter, we have just the cost of deterrence.  If we deter 50%, we have 50% of the cost of the crime + deterrence.  If we never deter, we have 100% of the crime and shouldn’t have deterrence, since we’re not deterring anyway.</a:t>
            </a:r>
          </a:p>
        </p:txBody>
      </p:sp>
      <p:sp>
        <p:nvSpPr>
          <p:cNvPr id="72708" name="Slide Number Placeholder 3">
            <a:extLst>
              <a:ext uri="{FF2B5EF4-FFF2-40B4-BE49-F238E27FC236}">
                <a16:creationId xmlns:a16="http://schemas.microsoft.com/office/drawing/2014/main" id="{46B9A19F-B5A0-4A76-8D18-141C67B753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7F0E1CB-9EAE-411A-B60B-F943026A597E}" type="slidenum">
              <a:rPr lang="en-US" altLang="en-US"/>
              <a:pPr/>
              <a:t>34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a:extLst>
              <a:ext uri="{FF2B5EF4-FFF2-40B4-BE49-F238E27FC236}">
                <a16:creationId xmlns:a16="http://schemas.microsoft.com/office/drawing/2014/main" id="{91C1EBD7-853D-4798-B57C-228BA3F5E546}"/>
              </a:ext>
            </a:extLst>
          </p:cNvPr>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8">
            <a:extLst>
              <a:ext uri="{FF2B5EF4-FFF2-40B4-BE49-F238E27FC236}">
                <a16:creationId xmlns:a16="http://schemas.microsoft.com/office/drawing/2014/main" id="{E7933D9A-D8B2-4890-9835-4CAA66070B41}"/>
              </a:ext>
            </a:extLst>
          </p:cNvPr>
          <p:cNvGrpSpPr>
            <a:grpSpLocks/>
          </p:cNvGrpSpPr>
          <p:nvPr/>
        </p:nvGrpSpPr>
        <p:grpSpPr bwMode="auto">
          <a:xfrm>
            <a:off x="7493000" y="2992438"/>
            <a:ext cx="1338263" cy="2189162"/>
            <a:chOff x="4704" y="1885"/>
            <a:chExt cx="843" cy="1379"/>
          </a:xfrm>
        </p:grpSpPr>
        <p:sp>
          <p:nvSpPr>
            <p:cNvPr id="6" name="Oval 9">
              <a:extLst>
                <a:ext uri="{FF2B5EF4-FFF2-40B4-BE49-F238E27FC236}">
                  <a16:creationId xmlns:a16="http://schemas.microsoft.com/office/drawing/2014/main" id="{5E0B5352-05A2-4367-92AC-A48FDD4A5D0C}"/>
                </a:ext>
              </a:extLst>
            </p:cNvPr>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7" name="Oval 10">
              <a:extLst>
                <a:ext uri="{FF2B5EF4-FFF2-40B4-BE49-F238E27FC236}">
                  <a16:creationId xmlns:a16="http://schemas.microsoft.com/office/drawing/2014/main" id="{C3514163-F12F-4D3A-A4EC-B8A0FEBC3C1B}"/>
                </a:ext>
              </a:extLst>
            </p:cNvPr>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8" name="Oval 11">
              <a:extLst>
                <a:ext uri="{FF2B5EF4-FFF2-40B4-BE49-F238E27FC236}">
                  <a16:creationId xmlns:a16="http://schemas.microsoft.com/office/drawing/2014/main" id="{BB65824A-C240-4FD8-AFDF-FBBA6898FBDB}"/>
                </a:ext>
              </a:extLst>
            </p:cNvPr>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9" name="Oval 12">
              <a:extLst>
                <a:ext uri="{FF2B5EF4-FFF2-40B4-BE49-F238E27FC236}">
                  <a16:creationId xmlns:a16="http://schemas.microsoft.com/office/drawing/2014/main" id="{9B9C17EA-DF7E-41A9-B2F5-66641A33AE71}"/>
                </a:ext>
              </a:extLst>
            </p:cNvPr>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 name="Oval 13">
              <a:extLst>
                <a:ext uri="{FF2B5EF4-FFF2-40B4-BE49-F238E27FC236}">
                  <a16:creationId xmlns:a16="http://schemas.microsoft.com/office/drawing/2014/main" id="{D598F0AA-7728-4CF4-83CC-BD4EF32A122E}"/>
                </a:ext>
              </a:extLst>
            </p:cNvPr>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1" name="Oval 14">
              <a:extLst>
                <a:ext uri="{FF2B5EF4-FFF2-40B4-BE49-F238E27FC236}">
                  <a16:creationId xmlns:a16="http://schemas.microsoft.com/office/drawing/2014/main" id="{276DA105-E2E0-497B-B4F6-A685951FA4C2}"/>
                </a:ext>
              </a:extLst>
            </p:cNvPr>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2" name="Oval 15">
              <a:extLst>
                <a:ext uri="{FF2B5EF4-FFF2-40B4-BE49-F238E27FC236}">
                  <a16:creationId xmlns:a16="http://schemas.microsoft.com/office/drawing/2014/main" id="{961FD03B-F239-4BD7-8B38-81BAE1DB3076}"/>
                </a:ext>
              </a:extLst>
            </p:cNvPr>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3" name="Oval 16">
              <a:extLst>
                <a:ext uri="{FF2B5EF4-FFF2-40B4-BE49-F238E27FC236}">
                  <a16:creationId xmlns:a16="http://schemas.microsoft.com/office/drawing/2014/main" id="{12575282-F7D8-45C9-8E66-BA7390C8C530}"/>
                </a:ext>
              </a:extLst>
            </p:cNvPr>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4" name="Oval 17">
              <a:extLst>
                <a:ext uri="{FF2B5EF4-FFF2-40B4-BE49-F238E27FC236}">
                  <a16:creationId xmlns:a16="http://schemas.microsoft.com/office/drawing/2014/main" id="{7C1A8A56-F4E8-4A28-A4D9-54B84B71B957}"/>
                </a:ext>
              </a:extLst>
            </p:cNvPr>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5" name="Oval 18">
              <a:extLst>
                <a:ext uri="{FF2B5EF4-FFF2-40B4-BE49-F238E27FC236}">
                  <a16:creationId xmlns:a16="http://schemas.microsoft.com/office/drawing/2014/main" id="{670E059A-4278-4CCA-8613-07736FBD08DF}"/>
                </a:ext>
              </a:extLst>
            </p:cNvPr>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6" name="Oval 19">
              <a:extLst>
                <a:ext uri="{FF2B5EF4-FFF2-40B4-BE49-F238E27FC236}">
                  <a16:creationId xmlns:a16="http://schemas.microsoft.com/office/drawing/2014/main" id="{4A23B4EF-F3AE-4CE4-A919-BF5C2701B494}"/>
                </a:ext>
              </a:extLst>
            </p:cNvPr>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7" name="Oval 20">
              <a:extLst>
                <a:ext uri="{FF2B5EF4-FFF2-40B4-BE49-F238E27FC236}">
                  <a16:creationId xmlns:a16="http://schemas.microsoft.com/office/drawing/2014/main" id="{387CAFFB-CC01-4528-9E6A-99A590FDFF28}"/>
                </a:ext>
              </a:extLst>
            </p:cNvPr>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8" name="Oval 21">
              <a:extLst>
                <a:ext uri="{FF2B5EF4-FFF2-40B4-BE49-F238E27FC236}">
                  <a16:creationId xmlns:a16="http://schemas.microsoft.com/office/drawing/2014/main" id="{1D4E8236-B1D4-41BC-A300-31731769631D}"/>
                </a:ext>
              </a:extLst>
            </p:cNvPr>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9" name="Oval 22">
              <a:extLst>
                <a:ext uri="{FF2B5EF4-FFF2-40B4-BE49-F238E27FC236}">
                  <a16:creationId xmlns:a16="http://schemas.microsoft.com/office/drawing/2014/main" id="{913BCA43-3D91-4852-B678-D5E3FE0A982F}"/>
                </a:ext>
              </a:extLst>
            </p:cNvPr>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0" name="Oval 23">
              <a:extLst>
                <a:ext uri="{FF2B5EF4-FFF2-40B4-BE49-F238E27FC236}">
                  <a16:creationId xmlns:a16="http://schemas.microsoft.com/office/drawing/2014/main" id="{3202979C-71AF-4389-8F25-9EF5BA867D8D}"/>
                </a:ext>
              </a:extLst>
            </p:cNvPr>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1" name="Oval 24">
              <a:extLst>
                <a:ext uri="{FF2B5EF4-FFF2-40B4-BE49-F238E27FC236}">
                  <a16:creationId xmlns:a16="http://schemas.microsoft.com/office/drawing/2014/main" id="{E62F58EF-7788-43CA-82A4-367DC6D596A4}"/>
                </a:ext>
              </a:extLst>
            </p:cNvPr>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2" name="Oval 25">
              <a:extLst>
                <a:ext uri="{FF2B5EF4-FFF2-40B4-BE49-F238E27FC236}">
                  <a16:creationId xmlns:a16="http://schemas.microsoft.com/office/drawing/2014/main" id="{058EF263-6AD8-4E9C-80B9-45B4677EAA04}"/>
                </a:ext>
              </a:extLst>
            </p:cNvPr>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3" name="Oval 26">
              <a:extLst>
                <a:ext uri="{FF2B5EF4-FFF2-40B4-BE49-F238E27FC236}">
                  <a16:creationId xmlns:a16="http://schemas.microsoft.com/office/drawing/2014/main" id="{8411A36F-8C97-4017-A960-0CEDAE6884F4}"/>
                </a:ext>
              </a:extLst>
            </p:cNvPr>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4" name="Oval 27">
              <a:extLst>
                <a:ext uri="{FF2B5EF4-FFF2-40B4-BE49-F238E27FC236}">
                  <a16:creationId xmlns:a16="http://schemas.microsoft.com/office/drawing/2014/main" id="{B0008A43-B7FE-4F4B-8B0C-18C95FAC1E03}"/>
                </a:ext>
              </a:extLst>
            </p:cNvPr>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5" name="Oval 28">
              <a:extLst>
                <a:ext uri="{FF2B5EF4-FFF2-40B4-BE49-F238E27FC236}">
                  <a16:creationId xmlns:a16="http://schemas.microsoft.com/office/drawing/2014/main" id="{2445F2F6-BA13-4752-A7C5-F602700F887A}"/>
                </a:ext>
              </a:extLst>
            </p:cNvPr>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6" name="Oval 29">
              <a:extLst>
                <a:ext uri="{FF2B5EF4-FFF2-40B4-BE49-F238E27FC236}">
                  <a16:creationId xmlns:a16="http://schemas.microsoft.com/office/drawing/2014/main" id="{E8C01CC5-7F39-4B39-9AF3-65D9D5D24CFA}"/>
                </a:ext>
              </a:extLst>
            </p:cNvPr>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7" name="Oval 30">
              <a:extLst>
                <a:ext uri="{FF2B5EF4-FFF2-40B4-BE49-F238E27FC236}">
                  <a16:creationId xmlns:a16="http://schemas.microsoft.com/office/drawing/2014/main" id="{37CB36FA-E6A5-4739-992D-44B1DD811D89}"/>
                </a:ext>
              </a:extLst>
            </p:cNvPr>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8" name="Oval 31">
              <a:extLst>
                <a:ext uri="{FF2B5EF4-FFF2-40B4-BE49-F238E27FC236}">
                  <a16:creationId xmlns:a16="http://schemas.microsoft.com/office/drawing/2014/main" id="{F3671ED9-0681-458E-A00E-EDC1798042BD}"/>
                </a:ext>
              </a:extLst>
            </p:cNvPr>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29" name="Oval 32">
              <a:extLst>
                <a:ext uri="{FF2B5EF4-FFF2-40B4-BE49-F238E27FC236}">
                  <a16:creationId xmlns:a16="http://schemas.microsoft.com/office/drawing/2014/main" id="{854ED592-5BB6-4858-B4F1-213B44D55789}"/>
                </a:ext>
              </a:extLst>
            </p:cNvPr>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0" name="Oval 33">
              <a:extLst>
                <a:ext uri="{FF2B5EF4-FFF2-40B4-BE49-F238E27FC236}">
                  <a16:creationId xmlns:a16="http://schemas.microsoft.com/office/drawing/2014/main" id="{85ED798C-5ACA-426C-BC0E-3C4783530AE1}"/>
                </a:ext>
              </a:extLst>
            </p:cNvPr>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1" name="Oval 34">
              <a:extLst>
                <a:ext uri="{FF2B5EF4-FFF2-40B4-BE49-F238E27FC236}">
                  <a16:creationId xmlns:a16="http://schemas.microsoft.com/office/drawing/2014/main" id="{58DE8A30-31BF-4850-B5D2-986CAC81A3FD}"/>
                </a:ext>
              </a:extLst>
            </p:cNvPr>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2" name="Oval 35">
              <a:extLst>
                <a:ext uri="{FF2B5EF4-FFF2-40B4-BE49-F238E27FC236}">
                  <a16:creationId xmlns:a16="http://schemas.microsoft.com/office/drawing/2014/main" id="{C9F7F10B-2E22-4313-9145-B587353B6686}"/>
                </a:ext>
              </a:extLst>
            </p:cNvPr>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3" name="Oval 36">
              <a:extLst>
                <a:ext uri="{FF2B5EF4-FFF2-40B4-BE49-F238E27FC236}">
                  <a16:creationId xmlns:a16="http://schemas.microsoft.com/office/drawing/2014/main" id="{E9322424-7D16-425E-A5D3-C568EEE0FC9B}"/>
                </a:ext>
              </a:extLst>
            </p:cNvPr>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4" name="Oval 37">
              <a:extLst>
                <a:ext uri="{FF2B5EF4-FFF2-40B4-BE49-F238E27FC236}">
                  <a16:creationId xmlns:a16="http://schemas.microsoft.com/office/drawing/2014/main" id="{4C1F2714-0C50-48EB-8C3C-30BB03A1D4C5}"/>
                </a:ext>
              </a:extLst>
            </p:cNvPr>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5" name="Oval 38">
              <a:extLst>
                <a:ext uri="{FF2B5EF4-FFF2-40B4-BE49-F238E27FC236}">
                  <a16:creationId xmlns:a16="http://schemas.microsoft.com/office/drawing/2014/main" id="{DAE28A34-3639-4DC6-A26F-5F6C6569FD5D}"/>
                </a:ext>
              </a:extLst>
            </p:cNvPr>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36" name="Oval 39">
              <a:extLst>
                <a:ext uri="{FF2B5EF4-FFF2-40B4-BE49-F238E27FC236}">
                  <a16:creationId xmlns:a16="http://schemas.microsoft.com/office/drawing/2014/main" id="{E7493EE3-E6BA-4947-96BA-76918B3C70E6}"/>
                </a:ext>
              </a:extLst>
            </p:cNvPr>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grpSp>
      <p:sp>
        <p:nvSpPr>
          <p:cNvPr id="37" name="Line 40">
            <a:extLst>
              <a:ext uri="{FF2B5EF4-FFF2-40B4-BE49-F238E27FC236}">
                <a16:creationId xmlns:a16="http://schemas.microsoft.com/office/drawing/2014/main" id="{EEDA6109-279A-4B0A-9B4B-ACC793421579}"/>
              </a:ext>
            </a:extLst>
          </p:cNvPr>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3"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20484" name="Rectangle 4"/>
          <p:cNvSpPr>
            <a:spLocks noGrp="1" noChangeArrowheads="1"/>
          </p:cNvSpPr>
          <p:nvPr>
            <p:ph type="subTitle" idx="1"/>
          </p:nvPr>
        </p:nvSpPr>
        <p:spPr>
          <a:xfrm>
            <a:off x="849313" y="3049588"/>
            <a:ext cx="6248400" cy="2362200"/>
          </a:xfrm>
        </p:spPr>
        <p:txBody>
          <a:bodyPr/>
          <a:lstStyle>
            <a:lvl1pPr marL="0" indent="0" algn="r">
              <a:buFont typeface="Wingdings" panose="05000000000000000000" pitchFamily="2" charset="2"/>
              <a:buNone/>
              <a:defRPr sz="3200"/>
            </a:lvl1pPr>
          </a:lstStyle>
          <a:p>
            <a:pPr lvl="0"/>
            <a:r>
              <a:rPr lang="en-US" altLang="en-US" noProof="0"/>
              <a:t>Click to edit Master subtitle style</a:t>
            </a:r>
          </a:p>
        </p:txBody>
      </p:sp>
      <p:sp>
        <p:nvSpPr>
          <p:cNvPr id="38" name="Rectangle 5">
            <a:extLst>
              <a:ext uri="{FF2B5EF4-FFF2-40B4-BE49-F238E27FC236}">
                <a16:creationId xmlns:a16="http://schemas.microsoft.com/office/drawing/2014/main" id="{86A03D33-6F53-47D3-998B-73233698246A}"/>
              </a:ext>
            </a:extLst>
          </p:cNvPr>
          <p:cNvSpPr>
            <a:spLocks noGrp="1" noChangeArrowheads="1"/>
          </p:cNvSpPr>
          <p:nvPr>
            <p:ph type="dt" sz="half" idx="10"/>
          </p:nvPr>
        </p:nvSpPr>
        <p:spPr/>
        <p:txBody>
          <a:bodyPr/>
          <a:lstStyle>
            <a:lvl1pPr>
              <a:defRPr/>
            </a:lvl1pPr>
          </a:lstStyle>
          <a:p>
            <a:pPr>
              <a:defRPr/>
            </a:pPr>
            <a:endParaRPr lang="en-US" altLang="en-US"/>
          </a:p>
        </p:txBody>
      </p:sp>
      <p:sp>
        <p:nvSpPr>
          <p:cNvPr id="39" name="Rectangle 6">
            <a:extLst>
              <a:ext uri="{FF2B5EF4-FFF2-40B4-BE49-F238E27FC236}">
                <a16:creationId xmlns:a16="http://schemas.microsoft.com/office/drawing/2014/main" id="{5AD03A44-E54A-4E03-989D-1335DF80F77F}"/>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a:extLst>
              <a:ext uri="{FF2B5EF4-FFF2-40B4-BE49-F238E27FC236}">
                <a16:creationId xmlns:a16="http://schemas.microsoft.com/office/drawing/2014/main" id="{7550B9BD-12F7-4618-82A9-040A5BEC5877}"/>
              </a:ext>
            </a:extLst>
          </p:cNvPr>
          <p:cNvSpPr>
            <a:spLocks noGrp="1" noChangeArrowheads="1"/>
          </p:cNvSpPr>
          <p:nvPr>
            <p:ph type="sldNum" sz="quarter" idx="12"/>
          </p:nvPr>
        </p:nvSpPr>
        <p:spPr/>
        <p:txBody>
          <a:bodyPr/>
          <a:lstStyle>
            <a:lvl1pPr>
              <a:defRPr/>
            </a:lvl1pPr>
          </a:lstStyle>
          <a:p>
            <a:fld id="{CC519898-C668-434C-B5DA-9C136AD9797E}" type="slidenum">
              <a:rPr lang="en-US" altLang="en-US"/>
              <a:pPr/>
              <a:t>‹#›</a:t>
            </a:fld>
            <a:endParaRPr lang="en-US" altLang="en-US"/>
          </a:p>
        </p:txBody>
      </p:sp>
    </p:spTree>
    <p:extLst>
      <p:ext uri="{BB962C8B-B14F-4D97-AF65-F5344CB8AC3E}">
        <p14:creationId xmlns:p14="http://schemas.microsoft.com/office/powerpoint/2010/main" val="35690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7A7E952E-3461-4AD1-ADD8-0C28CE15969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300821F3-2C21-4C86-B886-0B76DB7CD94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4106E56C-C3B3-4632-B332-1CDFA766A516}"/>
              </a:ext>
            </a:extLst>
          </p:cNvPr>
          <p:cNvSpPr>
            <a:spLocks noGrp="1" noChangeArrowheads="1"/>
          </p:cNvSpPr>
          <p:nvPr>
            <p:ph type="sldNum" sz="quarter" idx="12"/>
          </p:nvPr>
        </p:nvSpPr>
        <p:spPr>
          <a:ln/>
        </p:spPr>
        <p:txBody>
          <a:bodyPr/>
          <a:lstStyle>
            <a:lvl1pPr>
              <a:defRPr/>
            </a:lvl1pPr>
          </a:lstStyle>
          <a:p>
            <a:fld id="{FE8CCF8D-1B7F-41BA-92B6-5E6822E86D46}" type="slidenum">
              <a:rPr lang="en-US" altLang="en-US"/>
              <a:pPr/>
              <a:t>‹#›</a:t>
            </a:fld>
            <a:endParaRPr lang="en-US" altLang="en-US"/>
          </a:p>
        </p:txBody>
      </p:sp>
    </p:spTree>
    <p:extLst>
      <p:ext uri="{BB962C8B-B14F-4D97-AF65-F5344CB8AC3E}">
        <p14:creationId xmlns:p14="http://schemas.microsoft.com/office/powerpoint/2010/main" val="2907860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E4076617-6134-4C9D-AB47-E0A67DAA9A1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7B6C662D-75A4-42EB-AC5E-24F26612A23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144DC389-0246-4151-9E6D-B382ADACC64C}"/>
              </a:ext>
            </a:extLst>
          </p:cNvPr>
          <p:cNvSpPr>
            <a:spLocks noGrp="1" noChangeArrowheads="1"/>
          </p:cNvSpPr>
          <p:nvPr>
            <p:ph type="sldNum" sz="quarter" idx="12"/>
          </p:nvPr>
        </p:nvSpPr>
        <p:spPr>
          <a:ln/>
        </p:spPr>
        <p:txBody>
          <a:bodyPr/>
          <a:lstStyle>
            <a:lvl1pPr>
              <a:defRPr/>
            </a:lvl1pPr>
          </a:lstStyle>
          <a:p>
            <a:fld id="{0CC9950B-EDD3-4656-A26A-633252DCAFB0}" type="slidenum">
              <a:rPr lang="en-US" altLang="en-US"/>
              <a:pPr/>
              <a:t>‹#›</a:t>
            </a:fld>
            <a:endParaRPr lang="en-US" altLang="en-US"/>
          </a:p>
        </p:txBody>
      </p:sp>
    </p:spTree>
    <p:extLst>
      <p:ext uri="{BB962C8B-B14F-4D97-AF65-F5344CB8AC3E}">
        <p14:creationId xmlns:p14="http://schemas.microsoft.com/office/powerpoint/2010/main" val="1516697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4DF821D2-841D-4423-A872-9CC7BEAF9A1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31CB819-6565-44D0-AE8F-22138637EF0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2979BE6E-CDC4-40A6-9ADC-EF6A5AC42D74}"/>
              </a:ext>
            </a:extLst>
          </p:cNvPr>
          <p:cNvSpPr>
            <a:spLocks noGrp="1" noChangeArrowheads="1"/>
          </p:cNvSpPr>
          <p:nvPr>
            <p:ph type="sldNum" sz="quarter" idx="12"/>
          </p:nvPr>
        </p:nvSpPr>
        <p:spPr>
          <a:ln/>
        </p:spPr>
        <p:txBody>
          <a:bodyPr/>
          <a:lstStyle>
            <a:lvl1pPr>
              <a:defRPr/>
            </a:lvl1pPr>
          </a:lstStyle>
          <a:p>
            <a:fld id="{B98616E1-82F6-4C75-BEFF-EDA2258ED90F}" type="slidenum">
              <a:rPr lang="en-US" altLang="en-US"/>
              <a:pPr/>
              <a:t>‹#›</a:t>
            </a:fld>
            <a:endParaRPr lang="en-US" altLang="en-US"/>
          </a:p>
        </p:txBody>
      </p:sp>
    </p:spTree>
    <p:extLst>
      <p:ext uri="{BB962C8B-B14F-4D97-AF65-F5344CB8AC3E}">
        <p14:creationId xmlns:p14="http://schemas.microsoft.com/office/powerpoint/2010/main" val="245612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3F43A3A6-02DD-4E91-AD86-132E61D1D75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ABC2AC6-28E3-4BB3-98CB-C131F550ED4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076DF72A-7DC2-494D-8ACF-8D8E5A8596F9}"/>
              </a:ext>
            </a:extLst>
          </p:cNvPr>
          <p:cNvSpPr>
            <a:spLocks noGrp="1" noChangeArrowheads="1"/>
          </p:cNvSpPr>
          <p:nvPr>
            <p:ph type="sldNum" sz="quarter" idx="12"/>
          </p:nvPr>
        </p:nvSpPr>
        <p:spPr>
          <a:ln/>
        </p:spPr>
        <p:txBody>
          <a:bodyPr/>
          <a:lstStyle>
            <a:lvl1pPr>
              <a:defRPr/>
            </a:lvl1pPr>
          </a:lstStyle>
          <a:p>
            <a:fld id="{73477913-F942-4C12-A431-85162A284A46}" type="slidenum">
              <a:rPr lang="en-US" altLang="en-US"/>
              <a:pPr/>
              <a:t>‹#›</a:t>
            </a:fld>
            <a:endParaRPr lang="en-US" altLang="en-US"/>
          </a:p>
        </p:txBody>
      </p:sp>
    </p:spTree>
    <p:extLst>
      <p:ext uri="{BB962C8B-B14F-4D97-AF65-F5344CB8AC3E}">
        <p14:creationId xmlns:p14="http://schemas.microsoft.com/office/powerpoint/2010/main" val="236267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DE1A7004-6861-4E44-A570-0EB04E1023F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F0820CD9-C375-4487-9E89-D6A7BC62D58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47D6D6DA-E9F0-4D3A-A113-A3C5B8066810}"/>
              </a:ext>
            </a:extLst>
          </p:cNvPr>
          <p:cNvSpPr>
            <a:spLocks noGrp="1" noChangeArrowheads="1"/>
          </p:cNvSpPr>
          <p:nvPr>
            <p:ph type="sldNum" sz="quarter" idx="12"/>
          </p:nvPr>
        </p:nvSpPr>
        <p:spPr>
          <a:ln/>
        </p:spPr>
        <p:txBody>
          <a:bodyPr/>
          <a:lstStyle>
            <a:lvl1pPr>
              <a:defRPr/>
            </a:lvl1pPr>
          </a:lstStyle>
          <a:p>
            <a:fld id="{85C3765B-2513-4DD4-8D49-852A4645389A}" type="slidenum">
              <a:rPr lang="en-US" altLang="en-US"/>
              <a:pPr/>
              <a:t>‹#›</a:t>
            </a:fld>
            <a:endParaRPr lang="en-US" altLang="en-US"/>
          </a:p>
        </p:txBody>
      </p:sp>
    </p:spTree>
    <p:extLst>
      <p:ext uri="{BB962C8B-B14F-4D97-AF65-F5344CB8AC3E}">
        <p14:creationId xmlns:p14="http://schemas.microsoft.com/office/powerpoint/2010/main" val="203825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a:extLst>
              <a:ext uri="{FF2B5EF4-FFF2-40B4-BE49-F238E27FC236}">
                <a16:creationId xmlns:a16="http://schemas.microsoft.com/office/drawing/2014/main" id="{A8698F5B-FAC5-445D-98AE-25C1C5828AB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FE19AB72-4B02-4B84-86C8-A4F43F95C97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A2B00AF5-6E40-4725-A1E8-88DCA6EE0DB5}"/>
              </a:ext>
            </a:extLst>
          </p:cNvPr>
          <p:cNvSpPr>
            <a:spLocks noGrp="1" noChangeArrowheads="1"/>
          </p:cNvSpPr>
          <p:nvPr>
            <p:ph type="sldNum" sz="quarter" idx="12"/>
          </p:nvPr>
        </p:nvSpPr>
        <p:spPr>
          <a:ln/>
        </p:spPr>
        <p:txBody>
          <a:bodyPr/>
          <a:lstStyle>
            <a:lvl1pPr>
              <a:defRPr/>
            </a:lvl1pPr>
          </a:lstStyle>
          <a:p>
            <a:fld id="{CA4C4F4F-2D6E-49EE-986E-4D6019EE02DC}" type="slidenum">
              <a:rPr lang="en-US" altLang="en-US"/>
              <a:pPr/>
              <a:t>‹#›</a:t>
            </a:fld>
            <a:endParaRPr lang="en-US" altLang="en-US"/>
          </a:p>
        </p:txBody>
      </p:sp>
    </p:spTree>
    <p:extLst>
      <p:ext uri="{BB962C8B-B14F-4D97-AF65-F5344CB8AC3E}">
        <p14:creationId xmlns:p14="http://schemas.microsoft.com/office/powerpoint/2010/main" val="1195734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FB1599C4-57AC-45A6-A935-14E689DDA5E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BC0B64A-D705-44FE-81BE-1327835DF09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96869B3D-433A-41BC-8783-1400221FDED5}"/>
              </a:ext>
            </a:extLst>
          </p:cNvPr>
          <p:cNvSpPr>
            <a:spLocks noGrp="1" noChangeArrowheads="1"/>
          </p:cNvSpPr>
          <p:nvPr>
            <p:ph type="sldNum" sz="quarter" idx="12"/>
          </p:nvPr>
        </p:nvSpPr>
        <p:spPr>
          <a:ln/>
        </p:spPr>
        <p:txBody>
          <a:bodyPr/>
          <a:lstStyle>
            <a:lvl1pPr>
              <a:defRPr/>
            </a:lvl1pPr>
          </a:lstStyle>
          <a:p>
            <a:fld id="{0717BD45-8E70-4F55-A276-FBC58EAA5734}" type="slidenum">
              <a:rPr lang="en-US" altLang="en-US"/>
              <a:pPr/>
              <a:t>‹#›</a:t>
            </a:fld>
            <a:endParaRPr lang="en-US" altLang="en-US"/>
          </a:p>
        </p:txBody>
      </p:sp>
    </p:spTree>
    <p:extLst>
      <p:ext uri="{BB962C8B-B14F-4D97-AF65-F5344CB8AC3E}">
        <p14:creationId xmlns:p14="http://schemas.microsoft.com/office/powerpoint/2010/main" val="422376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4F7E2F7F-8F53-4962-99A2-65622711D27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0165B101-278D-48CE-9F91-DA76B0B55C9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a:extLst>
              <a:ext uri="{FF2B5EF4-FFF2-40B4-BE49-F238E27FC236}">
                <a16:creationId xmlns:a16="http://schemas.microsoft.com/office/drawing/2014/main" id="{0D0C66B6-581A-47D4-8964-F3F9E8875EDC}"/>
              </a:ext>
            </a:extLst>
          </p:cNvPr>
          <p:cNvSpPr>
            <a:spLocks noGrp="1" noChangeArrowheads="1"/>
          </p:cNvSpPr>
          <p:nvPr>
            <p:ph type="sldNum" sz="quarter" idx="12"/>
          </p:nvPr>
        </p:nvSpPr>
        <p:spPr>
          <a:ln/>
        </p:spPr>
        <p:txBody>
          <a:bodyPr/>
          <a:lstStyle>
            <a:lvl1pPr>
              <a:defRPr/>
            </a:lvl1pPr>
          </a:lstStyle>
          <a:p>
            <a:fld id="{3948AB51-7A9E-43B1-A25B-49F78DF51803}" type="slidenum">
              <a:rPr lang="en-US" altLang="en-US"/>
              <a:pPr/>
              <a:t>‹#›</a:t>
            </a:fld>
            <a:endParaRPr lang="en-US" altLang="en-US"/>
          </a:p>
        </p:txBody>
      </p:sp>
    </p:spTree>
    <p:extLst>
      <p:ext uri="{BB962C8B-B14F-4D97-AF65-F5344CB8AC3E}">
        <p14:creationId xmlns:p14="http://schemas.microsoft.com/office/powerpoint/2010/main" val="251006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58BC2C42-F1BA-4A9D-BD57-4CCFAA65497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8AFF3697-EB56-41E9-BA60-4B9DAC2D96E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id="{6D03159F-E276-481B-8EEF-2B23600006B6}"/>
              </a:ext>
            </a:extLst>
          </p:cNvPr>
          <p:cNvSpPr>
            <a:spLocks noGrp="1" noChangeArrowheads="1"/>
          </p:cNvSpPr>
          <p:nvPr>
            <p:ph type="sldNum" sz="quarter" idx="12"/>
          </p:nvPr>
        </p:nvSpPr>
        <p:spPr>
          <a:ln/>
        </p:spPr>
        <p:txBody>
          <a:bodyPr/>
          <a:lstStyle>
            <a:lvl1pPr>
              <a:defRPr/>
            </a:lvl1pPr>
          </a:lstStyle>
          <a:p>
            <a:fld id="{D77AA3F0-8E64-4AAA-8667-131BEC5B2290}" type="slidenum">
              <a:rPr lang="en-US" altLang="en-US"/>
              <a:pPr/>
              <a:t>‹#›</a:t>
            </a:fld>
            <a:endParaRPr lang="en-US" altLang="en-US"/>
          </a:p>
        </p:txBody>
      </p:sp>
    </p:spTree>
    <p:extLst>
      <p:ext uri="{BB962C8B-B14F-4D97-AF65-F5344CB8AC3E}">
        <p14:creationId xmlns:p14="http://schemas.microsoft.com/office/powerpoint/2010/main" val="2841097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F98BB4E3-61BD-4FF6-AE42-C63BFCB7EA4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a:extLst>
              <a:ext uri="{FF2B5EF4-FFF2-40B4-BE49-F238E27FC236}">
                <a16:creationId xmlns:a16="http://schemas.microsoft.com/office/drawing/2014/main" id="{1E03B3A0-3424-47AE-8A6B-EC5B27CD3C5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a:extLst>
              <a:ext uri="{FF2B5EF4-FFF2-40B4-BE49-F238E27FC236}">
                <a16:creationId xmlns:a16="http://schemas.microsoft.com/office/drawing/2014/main" id="{6B75DEB7-3A7F-48A5-AF66-689BB871CE6C}"/>
              </a:ext>
            </a:extLst>
          </p:cNvPr>
          <p:cNvSpPr>
            <a:spLocks noGrp="1" noChangeArrowheads="1"/>
          </p:cNvSpPr>
          <p:nvPr>
            <p:ph type="sldNum" sz="quarter" idx="12"/>
          </p:nvPr>
        </p:nvSpPr>
        <p:spPr>
          <a:ln/>
        </p:spPr>
        <p:txBody>
          <a:bodyPr/>
          <a:lstStyle>
            <a:lvl1pPr>
              <a:defRPr/>
            </a:lvl1pPr>
          </a:lstStyle>
          <a:p>
            <a:fld id="{775DB71A-241A-4C8B-81A6-D273CEF78752}" type="slidenum">
              <a:rPr lang="en-US" altLang="en-US"/>
              <a:pPr/>
              <a:t>‹#›</a:t>
            </a:fld>
            <a:endParaRPr lang="en-US" altLang="en-US"/>
          </a:p>
        </p:txBody>
      </p:sp>
    </p:spTree>
    <p:extLst>
      <p:ext uri="{BB962C8B-B14F-4D97-AF65-F5344CB8AC3E}">
        <p14:creationId xmlns:p14="http://schemas.microsoft.com/office/powerpoint/2010/main" val="2101518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C4C069F4-0DE4-4068-990F-9847C8C5E42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E3BC331-386A-4040-9A37-39D8D31FA33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A0B681C1-A5C3-463F-A977-9D4063C447E2}"/>
              </a:ext>
            </a:extLst>
          </p:cNvPr>
          <p:cNvSpPr>
            <a:spLocks noGrp="1" noChangeArrowheads="1"/>
          </p:cNvSpPr>
          <p:nvPr>
            <p:ph type="sldNum" sz="quarter" idx="12"/>
          </p:nvPr>
        </p:nvSpPr>
        <p:spPr>
          <a:ln/>
        </p:spPr>
        <p:txBody>
          <a:bodyPr/>
          <a:lstStyle>
            <a:lvl1pPr>
              <a:defRPr/>
            </a:lvl1pPr>
          </a:lstStyle>
          <a:p>
            <a:fld id="{4A293589-E292-459D-AA06-84D7A3B73A56}" type="slidenum">
              <a:rPr lang="en-US" altLang="en-US"/>
              <a:pPr/>
              <a:t>‹#›</a:t>
            </a:fld>
            <a:endParaRPr lang="en-US" altLang="en-US"/>
          </a:p>
        </p:txBody>
      </p:sp>
    </p:spTree>
    <p:extLst>
      <p:ext uri="{BB962C8B-B14F-4D97-AF65-F5344CB8AC3E}">
        <p14:creationId xmlns:p14="http://schemas.microsoft.com/office/powerpoint/2010/main" val="194034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D2B55CDB-211A-4FE5-A7B2-36BE7D36DF0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1FFF660-BA21-41E0-9A80-1840564D732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3961328C-5949-48A0-8278-7FCDB5AF0791}"/>
              </a:ext>
            </a:extLst>
          </p:cNvPr>
          <p:cNvSpPr>
            <a:spLocks noGrp="1" noChangeArrowheads="1"/>
          </p:cNvSpPr>
          <p:nvPr>
            <p:ph type="sldNum" sz="quarter" idx="12"/>
          </p:nvPr>
        </p:nvSpPr>
        <p:spPr>
          <a:ln/>
        </p:spPr>
        <p:txBody>
          <a:bodyPr/>
          <a:lstStyle>
            <a:lvl1pPr>
              <a:defRPr/>
            </a:lvl1pPr>
          </a:lstStyle>
          <a:p>
            <a:fld id="{B76A4B29-9EE4-49D5-B126-BE1DB62BF0C7}" type="slidenum">
              <a:rPr lang="en-US" altLang="en-US"/>
              <a:pPr/>
              <a:t>‹#›</a:t>
            </a:fld>
            <a:endParaRPr lang="en-US" altLang="en-US"/>
          </a:p>
        </p:txBody>
      </p:sp>
    </p:spTree>
    <p:extLst>
      <p:ext uri="{BB962C8B-B14F-4D97-AF65-F5344CB8AC3E}">
        <p14:creationId xmlns:p14="http://schemas.microsoft.com/office/powerpoint/2010/main" val="2439184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1381DB4F-ABAD-45B3-984B-1362EC449CD3}"/>
              </a:ext>
            </a:extLst>
          </p:cNvPr>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3">
            <a:extLst>
              <a:ext uri="{FF2B5EF4-FFF2-40B4-BE49-F238E27FC236}">
                <a16:creationId xmlns:a16="http://schemas.microsoft.com/office/drawing/2014/main" id="{D8FAB3F7-22D6-4227-87EA-87A155A9DCBC}"/>
              </a:ext>
            </a:extLst>
          </p:cNvPr>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46B879F9-5E14-4C08-91C7-D296DFB90ED6}"/>
              </a:ext>
            </a:extLst>
          </p:cNvPr>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461" name="Rectangle 5">
            <a:extLst>
              <a:ext uri="{FF2B5EF4-FFF2-40B4-BE49-F238E27FC236}">
                <a16:creationId xmlns:a16="http://schemas.microsoft.com/office/drawing/2014/main" id="{B55B532D-E129-4E9F-A6F7-A68C6ACA1D5B}"/>
              </a:ext>
            </a:extLst>
          </p:cNvPr>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cs typeface="Arial" panose="020B0604020202020204" pitchFamily="34" charset="0"/>
              </a:defRPr>
            </a:lvl1pPr>
          </a:lstStyle>
          <a:p>
            <a:pPr>
              <a:defRPr/>
            </a:pPr>
            <a:endParaRPr lang="en-US" altLang="en-US"/>
          </a:p>
        </p:txBody>
      </p:sp>
      <p:sp>
        <p:nvSpPr>
          <p:cNvPr id="19462" name="Rectangle 6">
            <a:extLst>
              <a:ext uri="{FF2B5EF4-FFF2-40B4-BE49-F238E27FC236}">
                <a16:creationId xmlns:a16="http://schemas.microsoft.com/office/drawing/2014/main" id="{C5890B23-8955-48F9-99C7-3559BA5C73C8}"/>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cs typeface="Arial" panose="020B0604020202020204" pitchFamily="34" charset="0"/>
              </a:defRPr>
            </a:lvl1pPr>
          </a:lstStyle>
          <a:p>
            <a:pPr>
              <a:defRPr/>
            </a:pPr>
            <a:endParaRPr lang="en-US" altLang="en-US"/>
          </a:p>
        </p:txBody>
      </p:sp>
      <p:sp>
        <p:nvSpPr>
          <p:cNvPr id="19463" name="Rectangle 7">
            <a:extLst>
              <a:ext uri="{FF2B5EF4-FFF2-40B4-BE49-F238E27FC236}">
                <a16:creationId xmlns:a16="http://schemas.microsoft.com/office/drawing/2014/main" id="{4C02D859-09ED-438E-9977-9F44669AF432}"/>
              </a:ext>
            </a:extLst>
          </p:cNvPr>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25280FF5-2F53-4D51-BEE4-4851A6119964}" type="slidenum">
              <a:rPr lang="en-US" altLang="en-US"/>
              <a:pPr/>
              <a:t>‹#›</a:t>
            </a:fld>
            <a:endParaRPr lang="en-US" altLang="en-US"/>
          </a:p>
        </p:txBody>
      </p:sp>
      <p:grpSp>
        <p:nvGrpSpPr>
          <p:cNvPr id="1032" name="Group 8">
            <a:extLst>
              <a:ext uri="{FF2B5EF4-FFF2-40B4-BE49-F238E27FC236}">
                <a16:creationId xmlns:a16="http://schemas.microsoft.com/office/drawing/2014/main" id="{2DD11EC6-DD19-4B76-97E4-32979DF780D6}"/>
              </a:ext>
            </a:extLst>
          </p:cNvPr>
          <p:cNvGrpSpPr>
            <a:grpSpLocks/>
          </p:cNvGrpSpPr>
          <p:nvPr/>
        </p:nvGrpSpPr>
        <p:grpSpPr bwMode="auto">
          <a:xfrm>
            <a:off x="8153400" y="152400"/>
            <a:ext cx="792163" cy="1295400"/>
            <a:chOff x="5136" y="960"/>
            <a:chExt cx="528" cy="864"/>
          </a:xfrm>
        </p:grpSpPr>
        <p:sp>
          <p:nvSpPr>
            <p:cNvPr id="1033" name="Oval 9">
              <a:extLst>
                <a:ext uri="{FF2B5EF4-FFF2-40B4-BE49-F238E27FC236}">
                  <a16:creationId xmlns:a16="http://schemas.microsoft.com/office/drawing/2014/main" id="{13866664-EDDB-419E-9F95-5D5F88A460E5}"/>
                </a:ext>
              </a:extLst>
            </p:cNvPr>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34" name="Oval 10">
              <a:extLst>
                <a:ext uri="{FF2B5EF4-FFF2-40B4-BE49-F238E27FC236}">
                  <a16:creationId xmlns:a16="http://schemas.microsoft.com/office/drawing/2014/main" id="{2A2D6D50-B07C-47C1-B3E1-543C4B0ED399}"/>
                </a:ext>
              </a:extLst>
            </p:cNvPr>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35" name="Oval 11">
              <a:extLst>
                <a:ext uri="{FF2B5EF4-FFF2-40B4-BE49-F238E27FC236}">
                  <a16:creationId xmlns:a16="http://schemas.microsoft.com/office/drawing/2014/main" id="{BC6B066B-8DB5-4076-8670-6816EB19C608}"/>
                </a:ext>
              </a:extLst>
            </p:cNvPr>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36" name="Oval 12">
              <a:extLst>
                <a:ext uri="{FF2B5EF4-FFF2-40B4-BE49-F238E27FC236}">
                  <a16:creationId xmlns:a16="http://schemas.microsoft.com/office/drawing/2014/main" id="{E55BCF6F-94DE-4D39-8AE0-6FC2A3CF8FE9}"/>
                </a:ext>
              </a:extLst>
            </p:cNvPr>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37" name="Oval 13">
              <a:extLst>
                <a:ext uri="{FF2B5EF4-FFF2-40B4-BE49-F238E27FC236}">
                  <a16:creationId xmlns:a16="http://schemas.microsoft.com/office/drawing/2014/main" id="{9B5400CE-88D6-420D-936B-E91BFE7F6806}"/>
                </a:ext>
              </a:extLst>
            </p:cNvPr>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38" name="Oval 14">
              <a:extLst>
                <a:ext uri="{FF2B5EF4-FFF2-40B4-BE49-F238E27FC236}">
                  <a16:creationId xmlns:a16="http://schemas.microsoft.com/office/drawing/2014/main" id="{783FF450-785F-4CC1-A0E9-993994870890}"/>
                </a:ext>
              </a:extLst>
            </p:cNvPr>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39" name="Oval 15">
              <a:extLst>
                <a:ext uri="{FF2B5EF4-FFF2-40B4-BE49-F238E27FC236}">
                  <a16:creationId xmlns:a16="http://schemas.microsoft.com/office/drawing/2014/main" id="{6F57BF81-1714-4F33-AF14-51AD2391C9AE}"/>
                </a:ext>
              </a:extLst>
            </p:cNvPr>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0" name="Oval 16">
              <a:extLst>
                <a:ext uri="{FF2B5EF4-FFF2-40B4-BE49-F238E27FC236}">
                  <a16:creationId xmlns:a16="http://schemas.microsoft.com/office/drawing/2014/main" id="{05E95B82-6639-4629-8729-40E236F8A820}"/>
                </a:ext>
              </a:extLst>
            </p:cNvPr>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1" name="Oval 17">
              <a:extLst>
                <a:ext uri="{FF2B5EF4-FFF2-40B4-BE49-F238E27FC236}">
                  <a16:creationId xmlns:a16="http://schemas.microsoft.com/office/drawing/2014/main" id="{49879C10-9B2F-431C-9F3A-ABEDEF921646}"/>
                </a:ext>
              </a:extLst>
            </p:cNvPr>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2" name="Oval 18">
              <a:extLst>
                <a:ext uri="{FF2B5EF4-FFF2-40B4-BE49-F238E27FC236}">
                  <a16:creationId xmlns:a16="http://schemas.microsoft.com/office/drawing/2014/main" id="{7ADF8DB8-3B00-4F88-8443-F65EAADA8475}"/>
                </a:ext>
              </a:extLst>
            </p:cNvPr>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3" name="Oval 19">
              <a:extLst>
                <a:ext uri="{FF2B5EF4-FFF2-40B4-BE49-F238E27FC236}">
                  <a16:creationId xmlns:a16="http://schemas.microsoft.com/office/drawing/2014/main" id="{1948EEB4-5E1B-418A-B1CF-CE561BD0C5FA}"/>
                </a:ext>
              </a:extLst>
            </p:cNvPr>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4" name="Oval 20">
              <a:extLst>
                <a:ext uri="{FF2B5EF4-FFF2-40B4-BE49-F238E27FC236}">
                  <a16:creationId xmlns:a16="http://schemas.microsoft.com/office/drawing/2014/main" id="{59757829-546E-4BD5-BFD5-778190D6E67E}"/>
                </a:ext>
              </a:extLst>
            </p:cNvPr>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5" name="Oval 21">
              <a:extLst>
                <a:ext uri="{FF2B5EF4-FFF2-40B4-BE49-F238E27FC236}">
                  <a16:creationId xmlns:a16="http://schemas.microsoft.com/office/drawing/2014/main" id="{C285EA25-03D4-44BD-AC27-45AA1D77162A}"/>
                </a:ext>
              </a:extLst>
            </p:cNvPr>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6" name="Oval 22">
              <a:extLst>
                <a:ext uri="{FF2B5EF4-FFF2-40B4-BE49-F238E27FC236}">
                  <a16:creationId xmlns:a16="http://schemas.microsoft.com/office/drawing/2014/main" id="{1FF5EE23-E48F-4D83-ADCC-69C3F97FE670}"/>
                </a:ext>
              </a:extLst>
            </p:cNvPr>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7" name="Oval 23">
              <a:extLst>
                <a:ext uri="{FF2B5EF4-FFF2-40B4-BE49-F238E27FC236}">
                  <a16:creationId xmlns:a16="http://schemas.microsoft.com/office/drawing/2014/main" id="{DC7EFEA9-16BE-4253-BAF3-C83AB380A089}"/>
                </a:ext>
              </a:extLst>
            </p:cNvPr>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8" name="Oval 24">
              <a:extLst>
                <a:ext uri="{FF2B5EF4-FFF2-40B4-BE49-F238E27FC236}">
                  <a16:creationId xmlns:a16="http://schemas.microsoft.com/office/drawing/2014/main" id="{D1DB8C10-F93D-4D92-AB85-326B10CC56B7}"/>
                </a:ext>
              </a:extLst>
            </p:cNvPr>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49" name="Oval 25">
              <a:extLst>
                <a:ext uri="{FF2B5EF4-FFF2-40B4-BE49-F238E27FC236}">
                  <a16:creationId xmlns:a16="http://schemas.microsoft.com/office/drawing/2014/main" id="{EA03D71B-6EA0-4DBC-9873-E762659999BC}"/>
                </a:ext>
              </a:extLst>
            </p:cNvPr>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0" name="Oval 26">
              <a:extLst>
                <a:ext uri="{FF2B5EF4-FFF2-40B4-BE49-F238E27FC236}">
                  <a16:creationId xmlns:a16="http://schemas.microsoft.com/office/drawing/2014/main" id="{08CD739A-B3A4-4C24-A7E8-73E27573EB00}"/>
                </a:ext>
              </a:extLst>
            </p:cNvPr>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1" name="Oval 27">
              <a:extLst>
                <a:ext uri="{FF2B5EF4-FFF2-40B4-BE49-F238E27FC236}">
                  <a16:creationId xmlns:a16="http://schemas.microsoft.com/office/drawing/2014/main" id="{67518736-345C-4BCF-9666-73071DAF0236}"/>
                </a:ext>
              </a:extLst>
            </p:cNvPr>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2" name="Oval 28">
              <a:extLst>
                <a:ext uri="{FF2B5EF4-FFF2-40B4-BE49-F238E27FC236}">
                  <a16:creationId xmlns:a16="http://schemas.microsoft.com/office/drawing/2014/main" id="{B333F76C-0DB9-43BC-8759-27EE9428B3A2}"/>
                </a:ext>
              </a:extLst>
            </p:cNvPr>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3" name="Oval 29">
              <a:extLst>
                <a:ext uri="{FF2B5EF4-FFF2-40B4-BE49-F238E27FC236}">
                  <a16:creationId xmlns:a16="http://schemas.microsoft.com/office/drawing/2014/main" id="{2FD47FEC-A34E-42F0-9E30-ADF252FCA53C}"/>
                </a:ext>
              </a:extLst>
            </p:cNvPr>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4" name="Oval 30">
              <a:extLst>
                <a:ext uri="{FF2B5EF4-FFF2-40B4-BE49-F238E27FC236}">
                  <a16:creationId xmlns:a16="http://schemas.microsoft.com/office/drawing/2014/main" id="{AA6972B7-4C2E-40B1-A011-7476E380FE31}"/>
                </a:ext>
              </a:extLst>
            </p:cNvPr>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5" name="Oval 31">
              <a:extLst>
                <a:ext uri="{FF2B5EF4-FFF2-40B4-BE49-F238E27FC236}">
                  <a16:creationId xmlns:a16="http://schemas.microsoft.com/office/drawing/2014/main" id="{628E2600-274E-4731-ACE6-0983BADA7ED5}"/>
                </a:ext>
              </a:extLst>
            </p:cNvPr>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6" name="Oval 32">
              <a:extLst>
                <a:ext uri="{FF2B5EF4-FFF2-40B4-BE49-F238E27FC236}">
                  <a16:creationId xmlns:a16="http://schemas.microsoft.com/office/drawing/2014/main" id="{FEBB0775-359E-4674-AC79-71673EEF6B8C}"/>
                </a:ext>
              </a:extLst>
            </p:cNvPr>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7" name="Oval 33">
              <a:extLst>
                <a:ext uri="{FF2B5EF4-FFF2-40B4-BE49-F238E27FC236}">
                  <a16:creationId xmlns:a16="http://schemas.microsoft.com/office/drawing/2014/main" id="{342D12AB-DB07-4FCD-9B5D-91520BD0DE8D}"/>
                </a:ext>
              </a:extLst>
            </p:cNvPr>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8" name="Oval 34">
              <a:extLst>
                <a:ext uri="{FF2B5EF4-FFF2-40B4-BE49-F238E27FC236}">
                  <a16:creationId xmlns:a16="http://schemas.microsoft.com/office/drawing/2014/main" id="{397A1E5E-0224-4828-8918-598D14935DF3}"/>
                </a:ext>
              </a:extLst>
            </p:cNvPr>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59" name="Oval 35">
              <a:extLst>
                <a:ext uri="{FF2B5EF4-FFF2-40B4-BE49-F238E27FC236}">
                  <a16:creationId xmlns:a16="http://schemas.microsoft.com/office/drawing/2014/main" id="{1C8DC51F-123B-4202-B2B1-C2DB64AAF271}"/>
                </a:ext>
              </a:extLst>
            </p:cNvPr>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60" name="Oval 36">
              <a:extLst>
                <a:ext uri="{FF2B5EF4-FFF2-40B4-BE49-F238E27FC236}">
                  <a16:creationId xmlns:a16="http://schemas.microsoft.com/office/drawing/2014/main" id="{ECBFC1FB-E931-4753-864E-D5C076D5A6A3}"/>
                </a:ext>
              </a:extLst>
            </p:cNvPr>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61" name="Oval 37">
              <a:extLst>
                <a:ext uri="{FF2B5EF4-FFF2-40B4-BE49-F238E27FC236}">
                  <a16:creationId xmlns:a16="http://schemas.microsoft.com/office/drawing/2014/main" id="{422B0EDC-8290-4B1A-A536-5EA8A581DBEC}"/>
                </a:ext>
              </a:extLst>
            </p:cNvPr>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62" name="Oval 38">
              <a:extLst>
                <a:ext uri="{FF2B5EF4-FFF2-40B4-BE49-F238E27FC236}">
                  <a16:creationId xmlns:a16="http://schemas.microsoft.com/office/drawing/2014/main" id="{D504BE8F-3195-45E8-82F9-11F44D156F0F}"/>
                </a:ext>
              </a:extLst>
            </p:cNvPr>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1063" name="Oval 39">
              <a:extLst>
                <a:ext uri="{FF2B5EF4-FFF2-40B4-BE49-F238E27FC236}">
                  <a16:creationId xmlns:a16="http://schemas.microsoft.com/office/drawing/2014/main" id="{52CCDE14-A2E6-484C-B1F9-BD1295516C0D}"/>
                </a:ext>
              </a:extLst>
            </p:cNvPr>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grpSp>
    </p:spTree>
  </p:cSld>
  <p:clrMap bg1="dk2" tx1="lt1" bg2="dk1" tx2="lt2" accent1="accent1" accent2="accent2" accent3="accent3" accent4="accent4" accent5="accent5" accent6="accent6" hlink="hlink" folHlink="folHlink"/>
  <p:sldLayoutIdLst>
    <p:sldLayoutId id="2147483940"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 id="2147483939" r:id="rId13"/>
  </p:sldLayoutIdLst>
  <p:txStyles>
    <p:titleStyle>
      <a:lvl1pPr algn="l" rtl="0" eaLnBrk="0" fontAlgn="base" hangingPunct="0">
        <a:spcBef>
          <a:spcPct val="0"/>
        </a:spcBef>
        <a:spcAft>
          <a:spcPct val="0"/>
        </a:spcAft>
        <a:defRPr sz="3900" b="1" kern="1200">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900" b="1">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900" b="1">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900" b="1">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9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kern="12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kern="1200">
          <a:solidFill>
            <a:schemeClr val="tx1"/>
          </a:solidFill>
          <a:latin typeface="+mn-lt"/>
          <a:ea typeface="+mn-ea"/>
          <a:cs typeface="+mn-cs"/>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kern="1200">
          <a:solidFill>
            <a:schemeClr val="tx1"/>
          </a:solidFill>
          <a:latin typeface="+mn-lt"/>
          <a:ea typeface="+mn-ea"/>
          <a:cs typeface="+mn-cs"/>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kern="1200">
          <a:solidFill>
            <a:schemeClr val="tx1"/>
          </a:solidFill>
          <a:latin typeface="+mn-lt"/>
          <a:ea typeface="+mn-ea"/>
          <a:cs typeface="+mn-cs"/>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8551164-05DD-4592-90C5-82E62D9FA464}"/>
              </a:ext>
            </a:extLst>
          </p:cNvPr>
          <p:cNvSpPr>
            <a:spLocks noGrp="1" noChangeArrowheads="1"/>
          </p:cNvSpPr>
          <p:nvPr>
            <p:ph type="ctrTitle"/>
          </p:nvPr>
        </p:nvSpPr>
        <p:spPr/>
        <p:txBody>
          <a:bodyPr/>
          <a:lstStyle/>
          <a:p>
            <a:pPr algn="ctr" eaLnBrk="1" hangingPunct="1"/>
            <a:r>
              <a:rPr lang="en-US" altLang="en-US" sz="4500"/>
              <a:t>Law and Economics</a:t>
            </a:r>
          </a:p>
        </p:txBody>
      </p:sp>
      <p:pic>
        <p:nvPicPr>
          <p:cNvPr id="3075" name="Picture 5" descr="Image result for law and economics">
            <a:extLst>
              <a:ext uri="{FF2B5EF4-FFF2-40B4-BE49-F238E27FC236}">
                <a16:creationId xmlns:a16="http://schemas.microsoft.com/office/drawing/2014/main" id="{02293157-5F48-4A7A-8D17-0E50C70806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429000"/>
            <a:ext cx="5334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D92144B1-C449-46FF-8405-F3422A7510B4}"/>
              </a:ext>
            </a:extLst>
          </p:cNvPr>
          <p:cNvSpPr>
            <a:spLocks noGrp="1"/>
          </p:cNvSpPr>
          <p:nvPr>
            <p:ph type="title"/>
          </p:nvPr>
        </p:nvSpPr>
        <p:spPr/>
        <p:txBody>
          <a:bodyPr/>
          <a:lstStyle/>
          <a:p>
            <a:r>
              <a:rPr lang="en-US" altLang="en-US"/>
              <a:t>Standard of Proof</a:t>
            </a:r>
          </a:p>
        </p:txBody>
      </p:sp>
      <p:sp>
        <p:nvSpPr>
          <p:cNvPr id="12291" name="Content Placeholder 2">
            <a:extLst>
              <a:ext uri="{FF2B5EF4-FFF2-40B4-BE49-F238E27FC236}">
                <a16:creationId xmlns:a16="http://schemas.microsoft.com/office/drawing/2014/main" id="{288AB254-9015-4DBF-8A2D-D8EBD609F4EA}"/>
              </a:ext>
            </a:extLst>
          </p:cNvPr>
          <p:cNvSpPr>
            <a:spLocks noGrp="1"/>
          </p:cNvSpPr>
          <p:nvPr>
            <p:ph idx="1"/>
          </p:nvPr>
        </p:nvSpPr>
        <p:spPr/>
        <p:txBody>
          <a:bodyPr/>
          <a:lstStyle/>
          <a:p>
            <a:r>
              <a:rPr lang="en-US" altLang="en-US"/>
              <a:t>Higher standard of proof in criminal case. </a:t>
            </a:r>
          </a:p>
          <a:p>
            <a:pPr lvl="1"/>
            <a:r>
              <a:rPr lang="en-US" altLang="en-US"/>
              <a:t>Preponderance of the evidence, versus </a:t>
            </a:r>
          </a:p>
          <a:p>
            <a:pPr lvl="1"/>
            <a:r>
              <a:rPr lang="en-US" altLang="en-US"/>
              <a:t>Beyond a reasonable doubt.  </a:t>
            </a:r>
          </a:p>
          <a:p>
            <a:pPr marL="344487" lvl="1" indent="0">
              <a:buNone/>
            </a:pPr>
            <a:endParaRPr lang="en-US" altLang="en-US"/>
          </a:p>
          <a:p>
            <a:r>
              <a:rPr lang="en-US" altLang="en-US" b="1"/>
              <a:t>Why the higher standard?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46743CD-90D2-4664-B927-B1D2B02DA47B}"/>
              </a:ext>
            </a:extLst>
          </p:cNvPr>
          <p:cNvSpPr>
            <a:spLocks noGrp="1"/>
          </p:cNvSpPr>
          <p:nvPr>
            <p:ph type="title"/>
          </p:nvPr>
        </p:nvSpPr>
        <p:spPr/>
        <p:txBody>
          <a:bodyPr/>
          <a:lstStyle/>
          <a:p>
            <a:r>
              <a:rPr lang="en-US" altLang="en-US"/>
              <a:t>Standard of Proof</a:t>
            </a:r>
          </a:p>
        </p:txBody>
      </p:sp>
      <p:sp>
        <p:nvSpPr>
          <p:cNvPr id="13315" name="Content Placeholder 2">
            <a:extLst>
              <a:ext uri="{FF2B5EF4-FFF2-40B4-BE49-F238E27FC236}">
                <a16:creationId xmlns:a16="http://schemas.microsoft.com/office/drawing/2014/main" id="{1FFA9FE4-7766-4D18-83B1-ABF986E3B4C8}"/>
              </a:ext>
            </a:extLst>
          </p:cNvPr>
          <p:cNvSpPr>
            <a:spLocks noGrp="1"/>
          </p:cNvSpPr>
          <p:nvPr>
            <p:ph idx="1"/>
          </p:nvPr>
        </p:nvSpPr>
        <p:spPr/>
        <p:txBody>
          <a:bodyPr/>
          <a:lstStyle/>
          <a:p>
            <a:r>
              <a:rPr lang="en-US" altLang="en-US"/>
              <a:t>Convicting an innocent person seems worse than failing to convict a guilty person</a:t>
            </a:r>
          </a:p>
          <a:p>
            <a:r>
              <a:rPr lang="en-US" altLang="en-US"/>
              <a:t>Prosecution has full resources of the state.  The higher standard reduces the advantage</a:t>
            </a:r>
          </a:p>
          <a:p>
            <a:r>
              <a:rPr lang="en-US" altLang="en-US"/>
              <a:t>Citizens may need protection from overzealous prosecutors that seek personal advantage or seek to promote improper governmental interests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F67AA4E-8B7A-4B7A-859A-3B3705509787}"/>
              </a:ext>
            </a:extLst>
          </p:cNvPr>
          <p:cNvSpPr>
            <a:spLocks noGrp="1"/>
          </p:cNvSpPr>
          <p:nvPr>
            <p:ph type="title"/>
          </p:nvPr>
        </p:nvSpPr>
        <p:spPr/>
        <p:txBody>
          <a:bodyPr/>
          <a:lstStyle/>
          <a:p>
            <a:r>
              <a:rPr lang="en-US" altLang="en-US"/>
              <a:t>Punishment</a:t>
            </a:r>
          </a:p>
        </p:txBody>
      </p:sp>
      <p:sp>
        <p:nvSpPr>
          <p:cNvPr id="3" name="Content Placeholder 2">
            <a:extLst>
              <a:ext uri="{FF2B5EF4-FFF2-40B4-BE49-F238E27FC236}">
                <a16:creationId xmlns:a16="http://schemas.microsoft.com/office/drawing/2014/main" id="{26D6DE2F-DFFA-4EF9-B760-B17F358C6C3E}"/>
              </a:ext>
            </a:extLst>
          </p:cNvPr>
          <p:cNvSpPr>
            <a:spLocks noGrp="1"/>
          </p:cNvSpPr>
          <p:nvPr>
            <p:ph idx="1"/>
          </p:nvPr>
        </p:nvSpPr>
        <p:spPr/>
        <p:txBody>
          <a:bodyPr/>
          <a:lstStyle/>
          <a:p>
            <a:pPr marL="0" indent="0" algn="ctr">
              <a:buFont typeface="Wingdings" panose="05000000000000000000" pitchFamily="2" charset="2"/>
              <a:buNone/>
              <a:defRPr/>
            </a:pPr>
            <a:endParaRPr lang="en-US" b="1" dirty="0"/>
          </a:p>
          <a:p>
            <a:pPr marL="0" indent="0" algn="ctr">
              <a:buFont typeface="Wingdings" panose="05000000000000000000" pitchFamily="2" charset="2"/>
              <a:buNone/>
              <a:defRPr/>
            </a:pPr>
            <a:r>
              <a:rPr lang="en-US" sz="3500" b="1" dirty="0"/>
              <a:t>Explain how punishment differs in </a:t>
            </a:r>
          </a:p>
          <a:p>
            <a:pPr marL="0" indent="0" algn="ctr">
              <a:buFont typeface="Wingdings" panose="05000000000000000000" pitchFamily="2" charset="2"/>
              <a:buNone/>
              <a:defRPr/>
            </a:pPr>
            <a:r>
              <a:rPr lang="en-US" sz="3500" b="1" dirty="0"/>
              <a:t>civil law versus criminal law?  </a:t>
            </a:r>
          </a:p>
          <a:p>
            <a:pP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83CEEA7-8ECB-406F-8A54-C572F5670878}"/>
              </a:ext>
            </a:extLst>
          </p:cNvPr>
          <p:cNvSpPr>
            <a:spLocks noGrp="1"/>
          </p:cNvSpPr>
          <p:nvPr>
            <p:ph type="title"/>
          </p:nvPr>
        </p:nvSpPr>
        <p:spPr/>
        <p:txBody>
          <a:bodyPr/>
          <a:lstStyle/>
          <a:p>
            <a:r>
              <a:rPr lang="en-US" altLang="en-US"/>
              <a:t>Punishment</a:t>
            </a:r>
          </a:p>
        </p:txBody>
      </p:sp>
      <p:sp>
        <p:nvSpPr>
          <p:cNvPr id="3" name="Content Placeholder 2">
            <a:extLst>
              <a:ext uri="{FF2B5EF4-FFF2-40B4-BE49-F238E27FC236}">
                <a16:creationId xmlns:a16="http://schemas.microsoft.com/office/drawing/2014/main" id="{7BADD517-9853-4862-842E-701867B16C1E}"/>
              </a:ext>
            </a:extLst>
          </p:cNvPr>
          <p:cNvSpPr>
            <a:spLocks noGrp="1"/>
          </p:cNvSpPr>
          <p:nvPr>
            <p:ph idx="1"/>
          </p:nvPr>
        </p:nvSpPr>
        <p:spPr/>
        <p:txBody>
          <a:bodyPr>
            <a:normAutofit fontScale="92500"/>
          </a:bodyPr>
          <a:lstStyle/>
          <a:p>
            <a:pPr>
              <a:defRPr/>
            </a:pPr>
            <a:r>
              <a:rPr lang="en-US" dirty="0"/>
              <a:t>Compensation to restore welfare of the victim versus,</a:t>
            </a:r>
          </a:p>
          <a:p>
            <a:pPr>
              <a:defRPr/>
            </a:pPr>
            <a:r>
              <a:rPr lang="en-US" dirty="0"/>
              <a:t>Punishment to make injurer worse without directly benefiting the victim.  </a:t>
            </a:r>
          </a:p>
          <a:p>
            <a:pPr>
              <a:defRPr/>
            </a:pPr>
            <a:r>
              <a:rPr lang="en-US" dirty="0"/>
              <a:t>Torts thus seeks to make the injured indifferent between the injury and the compensation</a:t>
            </a:r>
          </a:p>
          <a:p>
            <a:pPr>
              <a:defRPr/>
            </a:pPr>
            <a:r>
              <a:rPr lang="en-US" dirty="0"/>
              <a:t>Criminal law focuses on making the injurer prefer not having caused the injury to causing the injury and paying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ED7ADB-A6AF-4CAB-9BD0-79D82093777C}"/>
              </a:ext>
            </a:extLst>
          </p:cNvPr>
          <p:cNvSpPr>
            <a:spLocks noGrp="1"/>
          </p:cNvSpPr>
          <p:nvPr>
            <p:ph type="title"/>
          </p:nvPr>
        </p:nvSpPr>
        <p:spPr/>
        <p:txBody>
          <a:bodyPr/>
          <a:lstStyle/>
          <a:p>
            <a:r>
              <a:rPr lang="en-US" altLang="en-US"/>
              <a:t>Punishment</a:t>
            </a:r>
          </a:p>
        </p:txBody>
      </p:sp>
      <p:sp>
        <p:nvSpPr>
          <p:cNvPr id="16387" name="Content Placeholder 2">
            <a:extLst>
              <a:ext uri="{FF2B5EF4-FFF2-40B4-BE49-F238E27FC236}">
                <a16:creationId xmlns:a16="http://schemas.microsoft.com/office/drawing/2014/main" id="{C2039B16-D03D-437F-B488-72788F4B6D41}"/>
              </a:ext>
            </a:extLst>
          </p:cNvPr>
          <p:cNvSpPr>
            <a:spLocks noGrp="1"/>
          </p:cNvSpPr>
          <p:nvPr>
            <p:ph idx="1"/>
          </p:nvPr>
        </p:nvSpPr>
        <p:spPr/>
        <p:txBody>
          <a:bodyPr/>
          <a:lstStyle/>
          <a:p>
            <a:r>
              <a:rPr lang="en-US" altLang="en-US" b="1"/>
              <a:t>So how does this work when a thief breaks a window ($100) to steal a radio (worth $75).  Under torts?  Under criminal law?</a:t>
            </a:r>
          </a:p>
          <a:p>
            <a:endParaRPr lang="en-US" altLang="en-US" b="1"/>
          </a:p>
          <a:p>
            <a:r>
              <a:rPr lang="en-US" altLang="en-US" b="1"/>
              <a:t>What is the purpose of punishment under the criminal law system?</a:t>
            </a:r>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747CDC4-3F91-4E1E-8205-708E7A4A1F7C}"/>
              </a:ext>
            </a:extLst>
          </p:cNvPr>
          <p:cNvSpPr>
            <a:spLocks noGrp="1"/>
          </p:cNvSpPr>
          <p:nvPr>
            <p:ph type="title"/>
          </p:nvPr>
        </p:nvSpPr>
        <p:spPr/>
        <p:txBody>
          <a:bodyPr/>
          <a:lstStyle/>
          <a:p>
            <a:r>
              <a:rPr lang="en-US" altLang="en-US"/>
              <a:t>Punishment</a:t>
            </a:r>
          </a:p>
        </p:txBody>
      </p:sp>
      <p:sp>
        <p:nvSpPr>
          <p:cNvPr id="17411" name="Content Placeholder 2">
            <a:extLst>
              <a:ext uri="{FF2B5EF4-FFF2-40B4-BE49-F238E27FC236}">
                <a16:creationId xmlns:a16="http://schemas.microsoft.com/office/drawing/2014/main" id="{FF9AB78D-26D8-47CD-BA8F-7DF16FCB3374}"/>
              </a:ext>
            </a:extLst>
          </p:cNvPr>
          <p:cNvSpPr>
            <a:spLocks noGrp="1"/>
          </p:cNvSpPr>
          <p:nvPr>
            <p:ph idx="1"/>
          </p:nvPr>
        </p:nvSpPr>
        <p:spPr/>
        <p:txBody>
          <a:bodyPr/>
          <a:lstStyle/>
          <a:p>
            <a:r>
              <a:rPr lang="en-US" altLang="en-US"/>
              <a:t>To punish the wrongdoer</a:t>
            </a:r>
          </a:p>
          <a:p>
            <a:r>
              <a:rPr lang="en-US" altLang="en-US"/>
              <a:t>To provide justice for the wronged</a:t>
            </a:r>
          </a:p>
          <a:p>
            <a:r>
              <a:rPr lang="en-US" altLang="en-US"/>
              <a:t>To deter others</a:t>
            </a:r>
          </a:p>
          <a:p>
            <a:endParaRPr lang="en-US" altLang="en-US"/>
          </a:p>
          <a:p>
            <a:r>
              <a:rPr lang="en-US" altLang="en-US"/>
              <a:t>Economics focuses on deterrence</a:t>
            </a:r>
          </a:p>
          <a:p>
            <a:endParaRPr lang="en-US" altLang="en-US"/>
          </a:p>
          <a:p>
            <a:r>
              <a:rPr lang="en-US" altLang="en-US" b="1"/>
              <a:t>Why is the criminal law approach a good thing, at least sometimes? </a:t>
            </a:r>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A45AFC35-4733-4826-8DB5-DE623B34C6AB}"/>
              </a:ext>
            </a:extLst>
          </p:cNvPr>
          <p:cNvSpPr>
            <a:spLocks noGrp="1"/>
          </p:cNvSpPr>
          <p:nvPr>
            <p:ph type="title"/>
          </p:nvPr>
        </p:nvSpPr>
        <p:spPr/>
        <p:txBody>
          <a:bodyPr/>
          <a:lstStyle/>
          <a:p>
            <a:r>
              <a:rPr lang="en-US" altLang="en-US"/>
              <a:t>Punishment</a:t>
            </a:r>
          </a:p>
        </p:txBody>
      </p:sp>
      <p:sp>
        <p:nvSpPr>
          <p:cNvPr id="3" name="Content Placeholder 2">
            <a:extLst>
              <a:ext uri="{FF2B5EF4-FFF2-40B4-BE49-F238E27FC236}">
                <a16:creationId xmlns:a16="http://schemas.microsoft.com/office/drawing/2014/main" id="{8BCC4795-B3BE-4ADB-AC76-2C718B260CEC}"/>
              </a:ext>
            </a:extLst>
          </p:cNvPr>
          <p:cNvSpPr>
            <a:spLocks noGrp="1"/>
          </p:cNvSpPr>
          <p:nvPr>
            <p:ph idx="1"/>
          </p:nvPr>
        </p:nvSpPr>
        <p:spPr/>
        <p:txBody>
          <a:bodyPr>
            <a:normAutofit fontScale="85000" lnSpcReduction="20000"/>
          </a:bodyPr>
          <a:lstStyle/>
          <a:p>
            <a:pPr>
              <a:defRPr/>
            </a:pPr>
            <a:r>
              <a:rPr lang="en-US" dirty="0"/>
              <a:t>Perfect compensation is sometimes impossible – the loss of a leg, or a child.  </a:t>
            </a:r>
          </a:p>
          <a:p>
            <a:pPr lvl="1">
              <a:defRPr/>
            </a:pPr>
            <a:r>
              <a:rPr lang="en-US" dirty="0"/>
              <a:t>In these cases, it would be better if the harm did not occur.  </a:t>
            </a:r>
          </a:p>
          <a:p>
            <a:pPr lvl="1">
              <a:defRPr/>
            </a:pPr>
            <a:r>
              <a:rPr lang="en-US" dirty="0"/>
              <a:t>The concept of indifference is difficult to apply to crimes like assault.   Thus, criminal law focuses on deterrence.  </a:t>
            </a:r>
          </a:p>
          <a:p>
            <a:pPr>
              <a:defRPr/>
            </a:pPr>
            <a:r>
              <a:rPr lang="en-US" dirty="0"/>
              <a:t>Additionally, sometimes it is hard to prove perfect compensation.  Presumably there actually is, for some people, a dollar amount that makes a person indifferent to losing an arm or a leg.  </a:t>
            </a:r>
          </a:p>
          <a:p>
            <a:pPr lvl="1">
              <a:defRPr/>
            </a:pPr>
            <a:r>
              <a:rPr lang="en-US" dirty="0"/>
              <a:t>But how to prove this?  There is no market to see the going rate for this.  And the victim could testify, but may answer by exaggerating or may not know the real number.  </a:t>
            </a:r>
          </a:p>
          <a:p>
            <a:pPr lvl="1">
              <a:defRPr/>
            </a:pPr>
            <a:r>
              <a:rPr lang="en-US" dirty="0"/>
              <a:t>This is known as a “problem of preference revelation”.</a:t>
            </a:r>
          </a:p>
          <a:p>
            <a:pP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DB7CB4B-B1F7-413C-8F01-6686B21F473C}"/>
              </a:ext>
            </a:extLst>
          </p:cNvPr>
          <p:cNvSpPr>
            <a:spLocks noGrp="1"/>
          </p:cNvSpPr>
          <p:nvPr>
            <p:ph type="title"/>
          </p:nvPr>
        </p:nvSpPr>
        <p:spPr/>
        <p:txBody>
          <a:bodyPr/>
          <a:lstStyle/>
          <a:p>
            <a:r>
              <a:rPr lang="en-US" altLang="en-US"/>
              <a:t>Punishment</a:t>
            </a:r>
          </a:p>
        </p:txBody>
      </p:sp>
      <p:sp>
        <p:nvSpPr>
          <p:cNvPr id="19459" name="Content Placeholder 2">
            <a:extLst>
              <a:ext uri="{FF2B5EF4-FFF2-40B4-BE49-F238E27FC236}">
                <a16:creationId xmlns:a16="http://schemas.microsoft.com/office/drawing/2014/main" id="{3CD8CEE9-2864-4E9B-991D-D1FA1574A78F}"/>
              </a:ext>
            </a:extLst>
          </p:cNvPr>
          <p:cNvSpPr>
            <a:spLocks noGrp="1"/>
          </p:cNvSpPr>
          <p:nvPr>
            <p:ph idx="1"/>
          </p:nvPr>
        </p:nvSpPr>
        <p:spPr/>
        <p:txBody>
          <a:bodyPr/>
          <a:lstStyle/>
          <a:p>
            <a:pPr marL="0" indent="0">
              <a:buFont typeface="Wingdings" panose="05000000000000000000" pitchFamily="2" charset="2"/>
              <a:buNone/>
            </a:pPr>
            <a:endParaRPr lang="en-US" altLang="en-US"/>
          </a:p>
          <a:p>
            <a:pPr marL="0" indent="0">
              <a:buFont typeface="Wingdings" panose="05000000000000000000" pitchFamily="2" charset="2"/>
              <a:buNone/>
            </a:pPr>
            <a:endParaRPr lang="en-US" altLang="en-US"/>
          </a:p>
          <a:p>
            <a:pPr marL="0" indent="0" algn="ctr">
              <a:buFont typeface="Wingdings" panose="05000000000000000000" pitchFamily="2" charset="2"/>
              <a:buNone/>
            </a:pPr>
            <a:r>
              <a:rPr lang="en-US" altLang="en-US" sz="3500" b="1"/>
              <a:t>What types of punishments are there?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9E95584-4D81-4494-BE16-56C2E7292825}"/>
              </a:ext>
            </a:extLst>
          </p:cNvPr>
          <p:cNvSpPr>
            <a:spLocks noGrp="1"/>
          </p:cNvSpPr>
          <p:nvPr>
            <p:ph type="title"/>
          </p:nvPr>
        </p:nvSpPr>
        <p:spPr/>
        <p:txBody>
          <a:bodyPr/>
          <a:lstStyle/>
          <a:p>
            <a:r>
              <a:rPr lang="en-US" altLang="en-US"/>
              <a:t>Punishment</a:t>
            </a:r>
          </a:p>
        </p:txBody>
      </p:sp>
      <p:sp>
        <p:nvSpPr>
          <p:cNvPr id="20483" name="Content Placeholder 2">
            <a:extLst>
              <a:ext uri="{FF2B5EF4-FFF2-40B4-BE49-F238E27FC236}">
                <a16:creationId xmlns:a16="http://schemas.microsoft.com/office/drawing/2014/main" id="{195549ED-2D19-4F82-A31D-364F5AF72F41}"/>
              </a:ext>
            </a:extLst>
          </p:cNvPr>
          <p:cNvSpPr>
            <a:spLocks noGrp="1"/>
          </p:cNvSpPr>
          <p:nvPr>
            <p:ph idx="1"/>
          </p:nvPr>
        </p:nvSpPr>
        <p:spPr/>
        <p:txBody>
          <a:bodyPr/>
          <a:lstStyle/>
          <a:p>
            <a:r>
              <a:rPr lang="en-US" altLang="en-US"/>
              <a:t>Prison, probation, monetary fines.  </a:t>
            </a:r>
          </a:p>
          <a:p>
            <a:r>
              <a:rPr lang="en-US" altLang="en-US"/>
              <a:t>Forced labor may occur in some jurisdictions, along with beatings, mutilations, or execution.  </a:t>
            </a:r>
          </a:p>
          <a:p>
            <a:pPr lvl="1"/>
            <a:r>
              <a:rPr lang="en-US" altLang="en-US"/>
              <a:t>Capital punishment: prohibited in EU; prohibited in Turkey (for now); China has it; US has it in many states.</a:t>
            </a:r>
          </a:p>
          <a:p>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7EECB53-5326-41F4-9953-41633AD216AE}"/>
              </a:ext>
            </a:extLst>
          </p:cNvPr>
          <p:cNvSpPr>
            <a:spLocks noGrp="1"/>
          </p:cNvSpPr>
          <p:nvPr>
            <p:ph type="title"/>
          </p:nvPr>
        </p:nvSpPr>
        <p:spPr/>
        <p:txBody>
          <a:bodyPr/>
          <a:lstStyle/>
          <a:p>
            <a:r>
              <a:rPr lang="en-US" altLang="en-US"/>
              <a:t>Deterrence </a:t>
            </a:r>
          </a:p>
        </p:txBody>
      </p:sp>
      <p:sp>
        <p:nvSpPr>
          <p:cNvPr id="21507" name="Content Placeholder 2">
            <a:extLst>
              <a:ext uri="{FF2B5EF4-FFF2-40B4-BE49-F238E27FC236}">
                <a16:creationId xmlns:a16="http://schemas.microsoft.com/office/drawing/2014/main" id="{AC48563D-E453-4173-99AB-DB173E3A6FA3}"/>
              </a:ext>
            </a:extLst>
          </p:cNvPr>
          <p:cNvSpPr>
            <a:spLocks noGrp="1"/>
          </p:cNvSpPr>
          <p:nvPr>
            <p:ph idx="1"/>
          </p:nvPr>
        </p:nvSpPr>
        <p:spPr/>
        <p:txBody>
          <a:bodyPr/>
          <a:lstStyle/>
          <a:p>
            <a:pPr marL="0" indent="0">
              <a:buFont typeface="Wingdings" panose="05000000000000000000" pitchFamily="2" charset="2"/>
              <a:buNone/>
            </a:pPr>
            <a:endParaRPr lang="en-US" altLang="en-US" b="1"/>
          </a:p>
          <a:p>
            <a:pPr marL="0" indent="0">
              <a:buFont typeface="Wingdings" panose="05000000000000000000" pitchFamily="2" charset="2"/>
              <a:buNone/>
            </a:pPr>
            <a:endParaRPr lang="en-US" altLang="en-US" b="1"/>
          </a:p>
          <a:p>
            <a:pPr marL="0" indent="0" algn="ctr">
              <a:buFont typeface="Wingdings" panose="05000000000000000000" pitchFamily="2" charset="2"/>
              <a:buNone/>
            </a:pPr>
            <a:r>
              <a:rPr lang="en-US" altLang="en-US" sz="3500" b="1"/>
              <a:t>How is crime deterred?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03908800-18E4-41D1-8104-3C020504773C}"/>
              </a:ext>
            </a:extLst>
          </p:cNvPr>
          <p:cNvSpPr>
            <a:spLocks noGrp="1"/>
          </p:cNvSpPr>
          <p:nvPr>
            <p:ph type="title"/>
          </p:nvPr>
        </p:nvSpPr>
        <p:spPr/>
        <p:txBody>
          <a:bodyPr/>
          <a:lstStyle/>
          <a:p>
            <a:r>
              <a:rPr lang="en-US" altLang="en-US"/>
              <a:t>Criminal Law</a:t>
            </a:r>
            <a:endParaRPr lang="ru-RU" altLang="en-US"/>
          </a:p>
        </p:txBody>
      </p:sp>
      <p:sp>
        <p:nvSpPr>
          <p:cNvPr id="4099" name="Content Placeholder 2">
            <a:extLst>
              <a:ext uri="{FF2B5EF4-FFF2-40B4-BE49-F238E27FC236}">
                <a16:creationId xmlns:a16="http://schemas.microsoft.com/office/drawing/2014/main" id="{1B4D4E16-B095-4549-8734-FF5BFEECC54B}"/>
              </a:ext>
            </a:extLst>
          </p:cNvPr>
          <p:cNvSpPr>
            <a:spLocks noGrp="1"/>
          </p:cNvSpPr>
          <p:nvPr>
            <p:ph idx="1"/>
          </p:nvPr>
        </p:nvSpPr>
        <p:spPr/>
        <p:txBody>
          <a:bodyPr/>
          <a:lstStyle/>
          <a:p>
            <a:pPr>
              <a:defRPr/>
            </a:pPr>
            <a:endParaRPr lang="en-US" b="1" dirty="0"/>
          </a:p>
          <a:p>
            <a:pPr>
              <a:defRPr/>
            </a:pPr>
            <a:endParaRPr lang="en-US" b="1" dirty="0"/>
          </a:p>
          <a:p>
            <a:pPr marL="0" indent="0" algn="ctr">
              <a:buFont typeface="Wingdings" panose="05000000000000000000" pitchFamily="2" charset="2"/>
              <a:buNone/>
              <a:defRPr/>
            </a:pPr>
            <a:r>
              <a:rPr lang="en-US" sz="4500" b="1" dirty="0"/>
              <a:t>How do we distinguish a crime from a civil action (such as a tort)?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AC26AB0-E773-42A1-B3D9-0A560C85247B}"/>
              </a:ext>
            </a:extLst>
          </p:cNvPr>
          <p:cNvSpPr>
            <a:spLocks noGrp="1"/>
          </p:cNvSpPr>
          <p:nvPr>
            <p:ph type="title"/>
          </p:nvPr>
        </p:nvSpPr>
        <p:spPr/>
        <p:txBody>
          <a:bodyPr/>
          <a:lstStyle/>
          <a:p>
            <a:r>
              <a:rPr lang="en-US" altLang="en-US"/>
              <a:t>Deterrence</a:t>
            </a:r>
          </a:p>
        </p:txBody>
      </p:sp>
      <p:sp>
        <p:nvSpPr>
          <p:cNvPr id="22531" name="Content Placeholder 2">
            <a:extLst>
              <a:ext uri="{FF2B5EF4-FFF2-40B4-BE49-F238E27FC236}">
                <a16:creationId xmlns:a16="http://schemas.microsoft.com/office/drawing/2014/main" id="{7BAB642D-F9A6-4B62-BE37-2D874725CFE7}"/>
              </a:ext>
            </a:extLst>
          </p:cNvPr>
          <p:cNvSpPr>
            <a:spLocks noGrp="1"/>
          </p:cNvSpPr>
          <p:nvPr>
            <p:ph idx="1"/>
          </p:nvPr>
        </p:nvSpPr>
        <p:spPr/>
        <p:txBody>
          <a:bodyPr/>
          <a:lstStyle/>
          <a:p>
            <a:r>
              <a:rPr lang="en-US" altLang="en-US"/>
              <a:t>By making the cost of the crime higher than the benefits.  </a:t>
            </a:r>
          </a:p>
          <a:p>
            <a:endParaRPr lang="en-US" altLang="en-US" b="1"/>
          </a:p>
          <a:p>
            <a:r>
              <a:rPr lang="en-US" altLang="en-US" b="1"/>
              <a:t>How do criminals compute the cost of a crime?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F8B9623-8BD1-4045-937A-D67F338EB87B}"/>
              </a:ext>
            </a:extLst>
          </p:cNvPr>
          <p:cNvSpPr>
            <a:spLocks noGrp="1"/>
          </p:cNvSpPr>
          <p:nvPr>
            <p:ph type="title"/>
          </p:nvPr>
        </p:nvSpPr>
        <p:spPr/>
        <p:txBody>
          <a:bodyPr/>
          <a:lstStyle/>
          <a:p>
            <a:r>
              <a:rPr lang="en-US" altLang="en-US"/>
              <a:t>Deterrence</a:t>
            </a:r>
          </a:p>
        </p:txBody>
      </p:sp>
      <p:sp>
        <p:nvSpPr>
          <p:cNvPr id="23555" name="Content Placeholder 2">
            <a:extLst>
              <a:ext uri="{FF2B5EF4-FFF2-40B4-BE49-F238E27FC236}">
                <a16:creationId xmlns:a16="http://schemas.microsoft.com/office/drawing/2014/main" id="{D8B8580A-F624-4A70-9748-0F4E5C32503C}"/>
              </a:ext>
            </a:extLst>
          </p:cNvPr>
          <p:cNvSpPr>
            <a:spLocks noGrp="1"/>
          </p:cNvSpPr>
          <p:nvPr>
            <p:ph idx="1"/>
          </p:nvPr>
        </p:nvSpPr>
        <p:spPr/>
        <p:txBody>
          <a:bodyPr/>
          <a:lstStyle/>
          <a:p>
            <a:r>
              <a:rPr lang="en-US" altLang="en-US"/>
              <a:t>Probability of Getting Caught X</a:t>
            </a:r>
          </a:p>
          <a:p>
            <a:r>
              <a:rPr lang="en-US" altLang="en-US"/>
              <a:t>Severity of Punishment</a:t>
            </a:r>
          </a:p>
          <a:p>
            <a:pPr lvl="1"/>
            <a:r>
              <a:rPr lang="en-US" altLang="en-US"/>
              <a:t>E.g., the 50% chance of getting caught and a $100 fine.  The cost of the crime is $50.  </a:t>
            </a:r>
          </a:p>
          <a:p>
            <a:pPr lvl="1"/>
            <a:r>
              <a:rPr lang="en-US" altLang="en-US"/>
              <a:t>If the benefit of committing the crime is more than $50, commit the crime!  </a:t>
            </a:r>
          </a:p>
          <a:p>
            <a:pPr lvl="1"/>
            <a:r>
              <a:rPr lang="en-US" altLang="en-US"/>
              <a:t>The benefit can be economic or non-economic (e.g., satisfaction from the criminal act).  So too can the cost (e.g., prison time).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47C7CB1-1E72-4B67-BD0E-26BAD3C37AD1}"/>
              </a:ext>
            </a:extLst>
          </p:cNvPr>
          <p:cNvSpPr>
            <a:spLocks noGrp="1"/>
          </p:cNvSpPr>
          <p:nvPr>
            <p:ph type="title"/>
          </p:nvPr>
        </p:nvSpPr>
        <p:spPr/>
        <p:txBody>
          <a:bodyPr/>
          <a:lstStyle/>
          <a:p>
            <a:r>
              <a:rPr lang="en-US" altLang="en-US"/>
              <a:t>When Does a Criminal Commit the Crime: Premeditation </a:t>
            </a:r>
          </a:p>
        </p:txBody>
      </p:sp>
      <p:sp>
        <p:nvSpPr>
          <p:cNvPr id="24579" name="Content Placeholder 2">
            <a:extLst>
              <a:ext uri="{FF2B5EF4-FFF2-40B4-BE49-F238E27FC236}">
                <a16:creationId xmlns:a16="http://schemas.microsoft.com/office/drawing/2014/main" id="{22AF7B65-3A3C-44AB-B612-55761B848395}"/>
              </a:ext>
            </a:extLst>
          </p:cNvPr>
          <p:cNvSpPr>
            <a:spLocks noGrp="1"/>
          </p:cNvSpPr>
          <p:nvPr>
            <p:ph idx="1"/>
          </p:nvPr>
        </p:nvSpPr>
        <p:spPr/>
        <p:txBody>
          <a:bodyPr/>
          <a:lstStyle/>
          <a:p>
            <a:r>
              <a:rPr lang="en-US" altLang="en-US"/>
              <a:t>A premeditated actor: someone who carefully determines the means to achieve illegal ends, without restraint by guilt or internalized morality.</a:t>
            </a:r>
          </a:p>
          <a:p>
            <a:endParaRPr lang="en-US" altLang="en-US"/>
          </a:p>
          <a:p>
            <a:r>
              <a:rPr lang="en-US" altLang="en-US" b="1"/>
              <a:t>At what point is it worth committing the crime?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2962CFF-C275-47C3-9096-6E2DDA186F75}"/>
              </a:ext>
            </a:extLst>
          </p:cNvPr>
          <p:cNvSpPr>
            <a:spLocks noGrp="1"/>
          </p:cNvSpPr>
          <p:nvPr>
            <p:ph type="title"/>
          </p:nvPr>
        </p:nvSpPr>
        <p:spPr/>
        <p:txBody>
          <a:bodyPr/>
          <a:lstStyle/>
          <a:p>
            <a:r>
              <a:rPr lang="en-US" altLang="en-US"/>
              <a:t>The Fraud Triangle</a:t>
            </a:r>
          </a:p>
        </p:txBody>
      </p:sp>
      <p:sp>
        <p:nvSpPr>
          <p:cNvPr id="25603" name="Content Placeholder 2">
            <a:extLst>
              <a:ext uri="{FF2B5EF4-FFF2-40B4-BE49-F238E27FC236}">
                <a16:creationId xmlns:a16="http://schemas.microsoft.com/office/drawing/2014/main" id="{B996C474-F28C-49BB-9215-30B904E262EF}"/>
              </a:ext>
            </a:extLst>
          </p:cNvPr>
          <p:cNvSpPr>
            <a:spLocks noGrp="1"/>
          </p:cNvSpPr>
          <p:nvPr>
            <p:ph idx="1"/>
          </p:nvPr>
        </p:nvSpPr>
        <p:spPr>
          <a:xfrm>
            <a:off x="420029" y="1669702"/>
            <a:ext cx="8229600" cy="4411662"/>
          </a:xfrm>
        </p:spPr>
        <p:txBody>
          <a:bodyPr/>
          <a:lstStyle/>
          <a:p>
            <a:r>
              <a:rPr lang="en-US" altLang="en-US"/>
              <a:t>There are three things that cause crime: opportunity, pressure and rationalization.  The criminal justice system focuses most on opportunity.  Crime pays when there is little probability of getting caught, such as small scale embezzlement.  This creates an </a:t>
            </a:r>
            <a:r>
              <a:rPr lang="en-US" altLang="en-US" i="1"/>
              <a:t>opportunity</a:t>
            </a:r>
            <a:r>
              <a:rPr lang="en-US" altLang="en-US"/>
              <a:t>. </a:t>
            </a:r>
          </a:p>
          <a:p>
            <a:endParaRPr lang="en-US" altLang="en-US"/>
          </a:p>
          <a:p>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A700FFD8-504C-4106-A0C5-08B5A3AD6E74}"/>
              </a:ext>
            </a:extLst>
          </p:cNvPr>
          <p:cNvSpPr>
            <a:spLocks noGrp="1"/>
          </p:cNvSpPr>
          <p:nvPr>
            <p:ph type="title"/>
          </p:nvPr>
        </p:nvSpPr>
        <p:spPr/>
        <p:txBody>
          <a:bodyPr/>
          <a:lstStyle/>
          <a:p>
            <a:r>
              <a:rPr lang="en-US" altLang="en-US"/>
              <a:t>Premeditated Actors</a:t>
            </a:r>
          </a:p>
        </p:txBody>
      </p:sp>
      <p:sp>
        <p:nvSpPr>
          <p:cNvPr id="3" name="Content Placeholder 2">
            <a:extLst>
              <a:ext uri="{FF2B5EF4-FFF2-40B4-BE49-F238E27FC236}">
                <a16:creationId xmlns:a16="http://schemas.microsoft.com/office/drawing/2014/main" id="{6E612423-6CC9-4401-A3DE-DD266A30A9D6}"/>
              </a:ext>
            </a:extLst>
          </p:cNvPr>
          <p:cNvSpPr>
            <a:spLocks noGrp="1"/>
          </p:cNvSpPr>
          <p:nvPr>
            <p:ph idx="1"/>
          </p:nvPr>
        </p:nvSpPr>
        <p:spPr/>
        <p:txBody>
          <a:bodyPr>
            <a:normAutofit fontScale="85000" lnSpcReduction="10000"/>
          </a:bodyPr>
          <a:lstStyle/>
          <a:p>
            <a:pPr>
              <a:defRPr/>
            </a:pPr>
            <a:r>
              <a:rPr lang="en-US" dirty="0"/>
              <a:t>We assume that the more serious the crime, the greater the payout to wrongdoer  (more </a:t>
            </a:r>
            <a:r>
              <a:rPr lang="en-US" i="1" dirty="0"/>
              <a:t>benefit</a:t>
            </a:r>
            <a:r>
              <a:rPr lang="en-US" dirty="0"/>
              <a:t>); and,</a:t>
            </a:r>
          </a:p>
          <a:p>
            <a:pPr>
              <a:defRPr/>
            </a:pPr>
            <a:r>
              <a:rPr lang="en-US" dirty="0"/>
              <a:t>The more severe the crime, the more severe the punishment (</a:t>
            </a:r>
            <a:r>
              <a:rPr lang="en-US" i="1" dirty="0"/>
              <a:t>less opportunity</a:t>
            </a:r>
            <a:r>
              <a:rPr lang="en-US" dirty="0"/>
              <a:t>)  </a:t>
            </a:r>
          </a:p>
          <a:p>
            <a:pPr>
              <a:defRPr/>
            </a:pPr>
            <a:r>
              <a:rPr lang="en-US" dirty="0"/>
              <a:t>The more serious the crime, the more likely to get caught (</a:t>
            </a:r>
            <a:r>
              <a:rPr lang="en-US" i="1" dirty="0"/>
              <a:t>less opportunity</a:t>
            </a:r>
            <a:r>
              <a:rPr lang="en-US" dirty="0"/>
              <a:t>)</a:t>
            </a:r>
          </a:p>
          <a:p>
            <a:pPr lvl="1">
              <a:defRPr/>
            </a:pPr>
            <a:r>
              <a:rPr lang="en-US" dirty="0"/>
              <a:t>More efforts are made to detect, prosecute and convict.</a:t>
            </a:r>
          </a:p>
          <a:p>
            <a:pPr>
              <a:defRPr/>
            </a:pPr>
            <a:r>
              <a:rPr lang="en-US" dirty="0"/>
              <a:t>Thus, it is more beneficial to steal $1 million than $100, but it is more serious, too both as to probability and seriousness.</a:t>
            </a:r>
          </a:p>
          <a:p>
            <a:pPr lvl="1">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D97FB483-5173-4F5D-BBD5-7C64B9338D92}"/>
              </a:ext>
            </a:extLst>
          </p:cNvPr>
          <p:cNvSpPr>
            <a:spLocks noGrp="1"/>
          </p:cNvSpPr>
          <p:nvPr>
            <p:ph type="title"/>
          </p:nvPr>
        </p:nvSpPr>
        <p:spPr/>
        <p:txBody>
          <a:bodyPr/>
          <a:lstStyle/>
          <a:p>
            <a:r>
              <a:rPr lang="en-US" altLang="en-US"/>
              <a:t>Opportunity</a:t>
            </a:r>
          </a:p>
        </p:txBody>
      </p:sp>
      <p:sp>
        <p:nvSpPr>
          <p:cNvPr id="3" name="Content Placeholder 2">
            <a:extLst>
              <a:ext uri="{FF2B5EF4-FFF2-40B4-BE49-F238E27FC236}">
                <a16:creationId xmlns:a16="http://schemas.microsoft.com/office/drawing/2014/main" id="{AED94D4D-DA4E-4A4B-AFD6-94689DD05032}"/>
              </a:ext>
            </a:extLst>
          </p:cNvPr>
          <p:cNvSpPr>
            <a:spLocks noGrp="1"/>
          </p:cNvSpPr>
          <p:nvPr>
            <p:ph idx="1"/>
          </p:nvPr>
        </p:nvSpPr>
        <p:spPr/>
        <p:txBody>
          <a:bodyPr>
            <a:normAutofit fontScale="92500" lnSpcReduction="10000"/>
          </a:bodyPr>
          <a:lstStyle/>
          <a:p>
            <a:pPr>
              <a:defRPr/>
            </a:pPr>
            <a:r>
              <a:rPr lang="en-US" dirty="0"/>
              <a:t>The rational criminal embezzles at the point where the difference between the expected punishment and the payoff is greatest.  </a:t>
            </a:r>
          </a:p>
          <a:p>
            <a:pPr lvl="1">
              <a:defRPr/>
            </a:pPr>
            <a:r>
              <a:rPr lang="en-US" dirty="0"/>
              <a:t>As probability of getting caught increases (with punishment staying the same), the payoff to the criminal falls (figure 12.4, page 466) and crime falls.</a:t>
            </a:r>
          </a:p>
          <a:p>
            <a:pPr marL="0" indent="0">
              <a:buFont typeface="Wingdings" panose="05000000000000000000" pitchFamily="2" charset="2"/>
              <a:buNone/>
              <a:defRPr/>
            </a:pPr>
            <a:endParaRPr lang="en-US" dirty="0"/>
          </a:p>
          <a:p>
            <a:pPr>
              <a:defRPr/>
            </a:pPr>
            <a:r>
              <a:rPr lang="en-US" dirty="0"/>
              <a:t>Crime also pays when the criminal suffers little from the punishment.  </a:t>
            </a:r>
          </a:p>
          <a:p>
            <a:pPr lvl="1">
              <a:defRPr/>
            </a:pPr>
            <a:r>
              <a:rPr lang="en-US" b="1" dirty="0"/>
              <a:t>When might this happen?</a:t>
            </a:r>
          </a:p>
          <a:p>
            <a:pPr>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BB758D3-D9BA-43A8-AFC2-9888323CD790}"/>
              </a:ext>
            </a:extLst>
          </p:cNvPr>
          <p:cNvSpPr>
            <a:spLocks noGrp="1"/>
          </p:cNvSpPr>
          <p:nvPr>
            <p:ph type="title"/>
          </p:nvPr>
        </p:nvSpPr>
        <p:spPr/>
        <p:txBody>
          <a:bodyPr/>
          <a:lstStyle/>
          <a:p>
            <a:pPr algn="ctr"/>
            <a:r>
              <a:rPr lang="en-US" altLang="en-US"/>
              <a:t>Rational Crime and </a:t>
            </a:r>
            <a:br>
              <a:rPr lang="en-US" altLang="en-US"/>
            </a:br>
            <a:r>
              <a:rPr lang="en-US" altLang="en-US"/>
              <a:t>Public Policy</a:t>
            </a:r>
          </a:p>
        </p:txBody>
      </p:sp>
      <p:sp>
        <p:nvSpPr>
          <p:cNvPr id="28675" name="Content Placeholder 2">
            <a:extLst>
              <a:ext uri="{FF2B5EF4-FFF2-40B4-BE49-F238E27FC236}">
                <a16:creationId xmlns:a16="http://schemas.microsoft.com/office/drawing/2014/main" id="{5ED2352A-487B-49EE-B7DA-17B71F8BF4CC}"/>
              </a:ext>
            </a:extLst>
          </p:cNvPr>
          <p:cNvSpPr>
            <a:spLocks noGrp="1"/>
          </p:cNvSpPr>
          <p:nvPr>
            <p:ph idx="1"/>
          </p:nvPr>
        </p:nvSpPr>
        <p:spPr/>
        <p:txBody>
          <a:bodyPr/>
          <a:lstStyle/>
          <a:p>
            <a:r>
              <a:rPr lang="en-US" altLang="en-US"/>
              <a:t>The lower the probability of being caught, the greater the punishment must be to deter.  </a:t>
            </a:r>
          </a:p>
          <a:p>
            <a:pPr lvl="1"/>
            <a:r>
              <a:rPr lang="en-US" altLang="en-US"/>
              <a:t>This is known as the first law of deterrence.  </a:t>
            </a:r>
          </a:p>
          <a:p>
            <a:pPr lvl="1"/>
            <a:r>
              <a:rPr lang="en-US" altLang="en-US" b="1"/>
              <a:t>How do we increase probability?  </a:t>
            </a:r>
          </a:p>
          <a:p>
            <a:pPr lvl="1"/>
            <a:r>
              <a:rPr lang="en-US" altLang="en-US" b="1"/>
              <a:t>How do we increase severity?</a:t>
            </a:r>
          </a:p>
          <a:p>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A207F65C-97FA-4440-A167-046ACF348787}"/>
              </a:ext>
            </a:extLst>
          </p:cNvPr>
          <p:cNvSpPr>
            <a:spLocks noGrp="1"/>
          </p:cNvSpPr>
          <p:nvPr>
            <p:ph type="title"/>
          </p:nvPr>
        </p:nvSpPr>
        <p:spPr/>
        <p:txBody>
          <a:bodyPr/>
          <a:lstStyle/>
          <a:p>
            <a:r>
              <a:rPr lang="en-US" altLang="en-US"/>
              <a:t>Probability and Severity</a:t>
            </a:r>
          </a:p>
        </p:txBody>
      </p:sp>
      <p:sp>
        <p:nvSpPr>
          <p:cNvPr id="29699" name="Content Placeholder 2">
            <a:extLst>
              <a:ext uri="{FF2B5EF4-FFF2-40B4-BE49-F238E27FC236}">
                <a16:creationId xmlns:a16="http://schemas.microsoft.com/office/drawing/2014/main" id="{58EB6DC8-8D1C-4FA1-A73A-5FF5A185E73F}"/>
              </a:ext>
            </a:extLst>
          </p:cNvPr>
          <p:cNvSpPr>
            <a:spLocks noGrp="1"/>
          </p:cNvSpPr>
          <p:nvPr>
            <p:ph idx="1"/>
          </p:nvPr>
        </p:nvSpPr>
        <p:spPr/>
        <p:txBody>
          <a:bodyPr/>
          <a:lstStyle/>
          <a:p>
            <a:pPr>
              <a:defRPr/>
            </a:pPr>
            <a:r>
              <a:rPr lang="en-US" dirty="0"/>
              <a:t>Invest in police, prosecutors and judges.  </a:t>
            </a:r>
          </a:p>
          <a:p>
            <a:pPr>
              <a:defRPr/>
            </a:pPr>
            <a:r>
              <a:rPr lang="en-US" dirty="0"/>
              <a:t>Increase severity of punishment (fines and incarceration; shaming) </a:t>
            </a:r>
          </a:p>
          <a:p>
            <a:pPr>
              <a:defRPr/>
            </a:pPr>
            <a:endParaRPr lang="en-US" dirty="0"/>
          </a:p>
          <a:p>
            <a:pPr>
              <a:defRPr/>
            </a:pPr>
            <a:r>
              <a:rPr lang="en-US" b="1" dirty="0"/>
              <a:t>Which is easier?</a:t>
            </a:r>
          </a:p>
          <a:p>
            <a:pPr marL="0" indent="0">
              <a:buFont typeface="Wingdings" panose="05000000000000000000" pitchFamily="2" charset="2"/>
              <a:buNone/>
              <a:defRP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EF93B0E5-391C-4B8B-8D51-929CB1B5A6C5}"/>
              </a:ext>
            </a:extLst>
          </p:cNvPr>
          <p:cNvSpPr>
            <a:spLocks noGrp="1"/>
          </p:cNvSpPr>
          <p:nvPr>
            <p:ph type="title"/>
          </p:nvPr>
        </p:nvSpPr>
        <p:spPr/>
        <p:txBody>
          <a:bodyPr/>
          <a:lstStyle/>
          <a:p>
            <a:r>
              <a:rPr lang="en-US" altLang="en-US"/>
              <a:t>Severity</a:t>
            </a:r>
            <a:endParaRPr lang="ru-RU" altLang="en-US"/>
          </a:p>
        </p:txBody>
      </p:sp>
      <p:sp>
        <p:nvSpPr>
          <p:cNvPr id="30723" name="Content Placeholder 2">
            <a:extLst>
              <a:ext uri="{FF2B5EF4-FFF2-40B4-BE49-F238E27FC236}">
                <a16:creationId xmlns:a16="http://schemas.microsoft.com/office/drawing/2014/main" id="{16BD0ED3-7D3D-49F3-8883-BF0553FA26FE}"/>
              </a:ext>
            </a:extLst>
          </p:cNvPr>
          <p:cNvSpPr>
            <a:spLocks noGrp="1"/>
          </p:cNvSpPr>
          <p:nvPr>
            <p:ph idx="1"/>
          </p:nvPr>
        </p:nvSpPr>
        <p:spPr/>
        <p:txBody>
          <a:bodyPr/>
          <a:lstStyle/>
          <a:p>
            <a:r>
              <a:rPr lang="en-US" altLang="en-US"/>
              <a:t>Increasing severity of punishment is easier.</a:t>
            </a:r>
          </a:p>
          <a:p>
            <a:endParaRPr lang="en-US" altLang="en-US"/>
          </a:p>
          <a:p>
            <a:r>
              <a:rPr lang="en-US" altLang="en-US"/>
              <a:t>However, it costs money to imprison people. </a:t>
            </a:r>
          </a:p>
          <a:p>
            <a:endParaRPr lang="ru-RU"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583B295E-7679-4449-B7DB-A78AA76088FB}"/>
              </a:ext>
            </a:extLst>
          </p:cNvPr>
          <p:cNvSpPr>
            <a:spLocks noGrp="1"/>
          </p:cNvSpPr>
          <p:nvPr>
            <p:ph type="title"/>
          </p:nvPr>
        </p:nvSpPr>
        <p:spPr/>
        <p:txBody>
          <a:bodyPr/>
          <a:lstStyle/>
          <a:p>
            <a:r>
              <a:rPr lang="en-US" altLang="en-US"/>
              <a:t>Fines versus Incarceration</a:t>
            </a:r>
          </a:p>
        </p:txBody>
      </p:sp>
      <p:sp>
        <p:nvSpPr>
          <p:cNvPr id="31747" name="Content Placeholder 2">
            <a:extLst>
              <a:ext uri="{FF2B5EF4-FFF2-40B4-BE49-F238E27FC236}">
                <a16:creationId xmlns:a16="http://schemas.microsoft.com/office/drawing/2014/main" id="{4700530A-B358-4772-B719-741E2A1A7008}"/>
              </a:ext>
            </a:extLst>
          </p:cNvPr>
          <p:cNvSpPr>
            <a:spLocks noGrp="1"/>
          </p:cNvSpPr>
          <p:nvPr>
            <p:ph idx="1"/>
          </p:nvPr>
        </p:nvSpPr>
        <p:spPr/>
        <p:txBody>
          <a:bodyPr/>
          <a:lstStyle/>
          <a:p>
            <a:r>
              <a:rPr lang="en-US" altLang="en-US"/>
              <a:t>Table 12.1 (page 477) shows that typically, increasing probability is more costly than increasing punishment.  This is especially true where the punishment is a fine.  </a:t>
            </a:r>
          </a:p>
          <a:p>
            <a:r>
              <a:rPr lang="en-US" altLang="en-US" b="1"/>
              <a:t>Why is incarceration so expensive?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65BCB5F-EF06-4D42-8284-84C20768BD6C}"/>
              </a:ext>
            </a:extLst>
          </p:cNvPr>
          <p:cNvSpPr>
            <a:spLocks noGrp="1"/>
          </p:cNvSpPr>
          <p:nvPr>
            <p:ph type="title"/>
          </p:nvPr>
        </p:nvSpPr>
        <p:spPr/>
        <p:txBody>
          <a:bodyPr/>
          <a:lstStyle/>
          <a:p>
            <a:r>
              <a:rPr lang="en-US" altLang="en-US"/>
              <a:t>Criminal Violations</a:t>
            </a:r>
          </a:p>
        </p:txBody>
      </p:sp>
      <p:sp>
        <p:nvSpPr>
          <p:cNvPr id="3" name="Content Placeholder 2">
            <a:extLst>
              <a:ext uri="{FF2B5EF4-FFF2-40B4-BE49-F238E27FC236}">
                <a16:creationId xmlns:a16="http://schemas.microsoft.com/office/drawing/2014/main" id="{D874B302-E1EF-4268-88A8-E7E06648E4B9}"/>
              </a:ext>
            </a:extLst>
          </p:cNvPr>
          <p:cNvSpPr>
            <a:spLocks noGrp="1"/>
          </p:cNvSpPr>
          <p:nvPr>
            <p:ph idx="1"/>
          </p:nvPr>
        </p:nvSpPr>
        <p:spPr/>
        <p:txBody>
          <a:bodyPr>
            <a:normAutofit fontScale="92500"/>
          </a:bodyPr>
          <a:lstStyle/>
          <a:p>
            <a:pPr>
              <a:defRPr/>
            </a:pPr>
            <a:r>
              <a:rPr lang="en-US" dirty="0"/>
              <a:t>The criminal intended to do the wrong (whereas some civil wrongs are accidental)</a:t>
            </a:r>
          </a:p>
          <a:p>
            <a:pPr>
              <a:defRPr/>
            </a:pPr>
            <a:r>
              <a:rPr lang="en-US" dirty="0"/>
              <a:t>The harm done by the criminal was public as well as private</a:t>
            </a:r>
          </a:p>
          <a:p>
            <a:pPr>
              <a:defRPr/>
            </a:pPr>
            <a:r>
              <a:rPr lang="en-US" dirty="0"/>
              <a:t>The plaintiff is the state, not a private individual</a:t>
            </a:r>
          </a:p>
          <a:p>
            <a:pPr>
              <a:defRPr/>
            </a:pPr>
            <a:r>
              <a:rPr lang="en-US" dirty="0"/>
              <a:t>The plaintiff has a higher standard of proof in a criminal trial than in a civil suit</a:t>
            </a:r>
          </a:p>
          <a:p>
            <a:pPr>
              <a:defRPr/>
            </a:pPr>
            <a:r>
              <a:rPr lang="en-US" dirty="0"/>
              <a:t>If the defendant is guilty, he or she will be punished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4B60C646-CD76-4C95-B9F8-64E6CF621183}"/>
              </a:ext>
            </a:extLst>
          </p:cNvPr>
          <p:cNvSpPr>
            <a:spLocks noGrp="1"/>
          </p:cNvSpPr>
          <p:nvPr>
            <p:ph type="title"/>
          </p:nvPr>
        </p:nvSpPr>
        <p:spPr/>
        <p:txBody>
          <a:bodyPr/>
          <a:lstStyle/>
          <a:p>
            <a:r>
              <a:rPr lang="en-US" altLang="en-US"/>
              <a:t>Incarceration </a:t>
            </a:r>
          </a:p>
        </p:txBody>
      </p:sp>
      <p:sp>
        <p:nvSpPr>
          <p:cNvPr id="32771" name="Content Placeholder 2">
            <a:extLst>
              <a:ext uri="{FF2B5EF4-FFF2-40B4-BE49-F238E27FC236}">
                <a16:creationId xmlns:a16="http://schemas.microsoft.com/office/drawing/2014/main" id="{AB31C372-5AC5-4CFE-B0A8-CE88EFA1EF25}"/>
              </a:ext>
            </a:extLst>
          </p:cNvPr>
          <p:cNvSpPr>
            <a:spLocks noGrp="1"/>
          </p:cNvSpPr>
          <p:nvPr>
            <p:ph idx="1"/>
          </p:nvPr>
        </p:nvSpPr>
        <p:spPr/>
        <p:txBody>
          <a:bodyPr/>
          <a:lstStyle/>
          <a:p>
            <a:r>
              <a:rPr lang="en-US" altLang="en-US"/>
              <a:t>In the U.S., it costs $40,000 per year per inmate</a:t>
            </a:r>
          </a:p>
          <a:p>
            <a:r>
              <a:rPr lang="en-US" altLang="en-US"/>
              <a:t>Opportunity costs: you may have imprisoned someone that would not commit new crime</a:t>
            </a:r>
          </a:p>
          <a:p>
            <a:pPr lvl="1"/>
            <a:r>
              <a:rPr lang="en-US" altLang="en-US"/>
              <a:t>Especially true with lengthy prison sentences that leave the old and weak in prison</a:t>
            </a:r>
          </a:p>
          <a:p>
            <a:r>
              <a:rPr lang="en-US" altLang="en-US"/>
              <a:t>Benefits: No crimes committed while in prison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A8A4FC17-89C8-4D6C-A478-41BAC6C9E245}"/>
              </a:ext>
            </a:extLst>
          </p:cNvPr>
          <p:cNvSpPr>
            <a:spLocks noGrp="1"/>
          </p:cNvSpPr>
          <p:nvPr>
            <p:ph type="title"/>
          </p:nvPr>
        </p:nvSpPr>
        <p:spPr/>
        <p:txBody>
          <a:bodyPr/>
          <a:lstStyle/>
          <a:p>
            <a:r>
              <a:rPr lang="en-US" altLang="en-US"/>
              <a:t>Fines</a:t>
            </a:r>
          </a:p>
        </p:txBody>
      </p:sp>
      <p:sp>
        <p:nvSpPr>
          <p:cNvPr id="33795" name="Content Placeholder 2">
            <a:extLst>
              <a:ext uri="{FF2B5EF4-FFF2-40B4-BE49-F238E27FC236}">
                <a16:creationId xmlns:a16="http://schemas.microsoft.com/office/drawing/2014/main" id="{9799031D-FBE8-437C-9988-F3C01DEA108F}"/>
              </a:ext>
            </a:extLst>
          </p:cNvPr>
          <p:cNvSpPr>
            <a:spLocks noGrp="1"/>
          </p:cNvSpPr>
          <p:nvPr>
            <p:ph idx="1"/>
          </p:nvPr>
        </p:nvSpPr>
        <p:spPr/>
        <p:txBody>
          <a:bodyPr/>
          <a:lstStyle/>
          <a:p>
            <a:r>
              <a:rPr lang="en-US" altLang="en-US"/>
              <a:t>Thus, we typically prefer increasing punishment, and doing it through fines.  </a:t>
            </a:r>
          </a:p>
          <a:p>
            <a:pPr lvl="1"/>
            <a:r>
              <a:rPr lang="en-US" altLang="en-US"/>
              <a:t>Fines are cheap to administer and collect, and typically profit the state.  </a:t>
            </a:r>
          </a:p>
          <a:p>
            <a:pPr lvl="1"/>
            <a:r>
              <a:rPr lang="en-US" altLang="en-US" b="1"/>
              <a:t>Assuming that a fine is high enough to have equal deterrence to incarceration, what are still some drawbacks to using fines?</a:t>
            </a:r>
          </a:p>
          <a:p>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6E94294F-187A-4AA2-927F-23C365941BC5}"/>
              </a:ext>
            </a:extLst>
          </p:cNvPr>
          <p:cNvSpPr>
            <a:spLocks noGrp="1"/>
          </p:cNvSpPr>
          <p:nvPr>
            <p:ph type="title"/>
          </p:nvPr>
        </p:nvSpPr>
        <p:spPr/>
        <p:txBody>
          <a:bodyPr/>
          <a:lstStyle/>
          <a:p>
            <a:r>
              <a:rPr lang="en-US" altLang="en-US"/>
              <a:t>Fines</a:t>
            </a:r>
          </a:p>
        </p:txBody>
      </p:sp>
      <p:sp>
        <p:nvSpPr>
          <p:cNvPr id="3" name="Content Placeholder 2">
            <a:extLst>
              <a:ext uri="{FF2B5EF4-FFF2-40B4-BE49-F238E27FC236}">
                <a16:creationId xmlns:a16="http://schemas.microsoft.com/office/drawing/2014/main" id="{F4ECE91E-A1DC-40B4-912A-2131A0BAC7EF}"/>
              </a:ext>
            </a:extLst>
          </p:cNvPr>
          <p:cNvSpPr>
            <a:spLocks noGrp="1"/>
          </p:cNvSpPr>
          <p:nvPr>
            <p:ph idx="1"/>
          </p:nvPr>
        </p:nvSpPr>
        <p:spPr/>
        <p:txBody>
          <a:bodyPr>
            <a:normAutofit fontScale="92500" lnSpcReduction="10000"/>
          </a:bodyPr>
          <a:lstStyle/>
          <a:p>
            <a:pPr marL="342900" lvl="1" indent="-342900">
              <a:buClr>
                <a:schemeClr val="tx2"/>
              </a:buClr>
              <a:defRPr/>
            </a:pPr>
            <a:r>
              <a:rPr lang="en-US" dirty="0"/>
              <a:t>Inability to pay fines results as a constraint on this option.  </a:t>
            </a:r>
          </a:p>
          <a:p>
            <a:pPr marL="638175" lvl="2" indent="-342900">
              <a:buClr>
                <a:schemeClr val="tx2"/>
              </a:buClr>
              <a:defRPr/>
            </a:pPr>
            <a:r>
              <a:rPr lang="en-US" dirty="0"/>
              <a:t>The optimal combination of fines and incarceration includes the maximum fine that the criminal can pay: e.g., pay all that you can in fines, and use that to offset jail time.  </a:t>
            </a:r>
          </a:p>
          <a:p>
            <a:pPr marL="0" indent="-349250">
              <a:defRPr/>
            </a:pPr>
            <a:r>
              <a:rPr lang="en-US" dirty="0"/>
              <a:t>This however varies from person to person</a:t>
            </a:r>
          </a:p>
          <a:p>
            <a:pPr marL="638175" lvl="2" indent="-342900">
              <a:buClr>
                <a:schemeClr val="tx2"/>
              </a:buClr>
              <a:defRPr/>
            </a:pPr>
            <a:r>
              <a:rPr lang="en-US" dirty="0"/>
              <a:t>Options include: set up fines as a percentage of wealth.  E.g., you commit embezzlement over XX dollars, and you pay a fine worth XX percent of your net worth.  </a:t>
            </a:r>
          </a:p>
          <a:p>
            <a:pPr marL="638175" lvl="2" indent="-342900">
              <a:buClr>
                <a:schemeClr val="tx2"/>
              </a:buClr>
              <a:defRPr/>
            </a:pPr>
            <a:r>
              <a:rPr lang="en-US" dirty="0"/>
              <a:t>Use levies on your salary going forward </a:t>
            </a:r>
          </a:p>
          <a:p>
            <a:pPr marL="931863" lvl="3" indent="-342900">
              <a:defRPr/>
            </a:pPr>
            <a:r>
              <a:rPr lang="en-US" dirty="0"/>
              <a:t>This is nearly what is done in many European countries, wherein there is a fixed fine followed by a day fine scaled to the offender’s income.  </a:t>
            </a:r>
          </a:p>
          <a:p>
            <a:pPr marL="638175" lvl="2" indent="-342900">
              <a:buClr>
                <a:schemeClr val="tx2"/>
              </a:buClr>
              <a:defRPr/>
            </a:pPr>
            <a:endParaRPr lang="en-US" dirty="0"/>
          </a:p>
          <a:p>
            <a:pPr>
              <a:defRPr/>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09E488A1-A653-4CA5-AB07-57D15747D0EC}"/>
              </a:ext>
            </a:extLst>
          </p:cNvPr>
          <p:cNvSpPr>
            <a:spLocks noGrp="1"/>
          </p:cNvSpPr>
          <p:nvPr>
            <p:ph type="title"/>
          </p:nvPr>
        </p:nvSpPr>
        <p:spPr/>
        <p:txBody>
          <a:bodyPr/>
          <a:lstStyle/>
          <a:p>
            <a:pPr algn="ctr"/>
            <a:endParaRPr lang="ru-RU" altLang="en-US"/>
          </a:p>
        </p:txBody>
      </p:sp>
      <p:sp>
        <p:nvSpPr>
          <p:cNvPr id="3" name="Content Placeholder 2">
            <a:extLst>
              <a:ext uri="{FF2B5EF4-FFF2-40B4-BE49-F238E27FC236}">
                <a16:creationId xmlns:a16="http://schemas.microsoft.com/office/drawing/2014/main" id="{7D1FA1CC-B40C-4681-8145-B2B50051249A}"/>
              </a:ext>
            </a:extLst>
          </p:cNvPr>
          <p:cNvSpPr>
            <a:spLocks noGrp="1"/>
          </p:cNvSpPr>
          <p:nvPr>
            <p:ph idx="1"/>
          </p:nvPr>
        </p:nvSpPr>
        <p:spPr/>
        <p:txBody>
          <a:bodyPr/>
          <a:lstStyle/>
          <a:p>
            <a:pPr marL="0" indent="0">
              <a:buFont typeface="Wingdings" panose="05000000000000000000" pitchFamily="2" charset="2"/>
              <a:buNone/>
              <a:defRPr/>
            </a:pPr>
            <a:endParaRPr lang="en-US" dirty="0"/>
          </a:p>
          <a:p>
            <a:pPr marL="0" indent="0" algn="ctr">
              <a:buFont typeface="Wingdings" panose="05000000000000000000" pitchFamily="2" charset="2"/>
              <a:buNone/>
              <a:defRPr/>
            </a:pPr>
            <a:r>
              <a:rPr lang="en-US" sz="3500" b="1" dirty="0"/>
              <a:t>What is the Right Amount of Deterrence?</a:t>
            </a:r>
          </a:p>
          <a:p>
            <a:pPr>
              <a:defRPr/>
            </a:pPr>
            <a:endParaRPr lang="en-US" sz="35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AEACF82F-E426-4C37-A667-5786A6753CFF}"/>
              </a:ext>
            </a:extLst>
          </p:cNvPr>
          <p:cNvSpPr>
            <a:spLocks noGrp="1"/>
          </p:cNvSpPr>
          <p:nvPr>
            <p:ph type="title"/>
          </p:nvPr>
        </p:nvSpPr>
        <p:spPr/>
        <p:txBody>
          <a:bodyPr/>
          <a:lstStyle/>
          <a:p>
            <a:r>
              <a:rPr lang="en-US" altLang="en-US"/>
              <a:t>Right Amount of Deterrence</a:t>
            </a:r>
          </a:p>
        </p:txBody>
      </p:sp>
      <p:sp>
        <p:nvSpPr>
          <p:cNvPr id="36867" name="Content Placeholder 2">
            <a:extLst>
              <a:ext uri="{FF2B5EF4-FFF2-40B4-BE49-F238E27FC236}">
                <a16:creationId xmlns:a16="http://schemas.microsoft.com/office/drawing/2014/main" id="{239ECFE0-D46E-4CE4-851A-FE39F2F081DF}"/>
              </a:ext>
            </a:extLst>
          </p:cNvPr>
          <p:cNvSpPr>
            <a:spLocks noGrp="1"/>
          </p:cNvSpPr>
          <p:nvPr>
            <p:ph idx="1"/>
          </p:nvPr>
        </p:nvSpPr>
        <p:spPr/>
        <p:txBody>
          <a:bodyPr/>
          <a:lstStyle/>
          <a:p>
            <a:r>
              <a:rPr lang="en-US" altLang="en-US"/>
              <a:t>The amount of deterrence which minimizes social costs of crime</a:t>
            </a:r>
          </a:p>
          <a:p>
            <a:pPr lvl="1"/>
            <a:r>
              <a:rPr lang="en-US" altLang="en-US"/>
              <a:t>Social costs include: the cost from the crime; and the cost of deterrence</a:t>
            </a:r>
          </a:p>
          <a:p>
            <a:pPr lvl="1"/>
            <a:r>
              <a:rPr lang="en-US" altLang="en-US" b="1"/>
              <a:t>What are some costs from the crime?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50EF5C73-F2C6-4537-B535-9A3B4C777516}"/>
              </a:ext>
            </a:extLst>
          </p:cNvPr>
          <p:cNvSpPr>
            <a:spLocks noGrp="1"/>
          </p:cNvSpPr>
          <p:nvPr>
            <p:ph type="title"/>
          </p:nvPr>
        </p:nvSpPr>
        <p:spPr/>
        <p:txBody>
          <a:bodyPr/>
          <a:lstStyle/>
          <a:p>
            <a:r>
              <a:rPr lang="en-US" altLang="en-US"/>
              <a:t>Costs of a Crime</a:t>
            </a:r>
          </a:p>
        </p:txBody>
      </p:sp>
      <p:sp>
        <p:nvSpPr>
          <p:cNvPr id="3" name="Content Placeholder 2">
            <a:extLst>
              <a:ext uri="{FF2B5EF4-FFF2-40B4-BE49-F238E27FC236}">
                <a16:creationId xmlns:a16="http://schemas.microsoft.com/office/drawing/2014/main" id="{A9BA2DE1-CA92-46F3-A729-9CE7DC11A6C9}"/>
              </a:ext>
            </a:extLst>
          </p:cNvPr>
          <p:cNvSpPr>
            <a:spLocks noGrp="1"/>
          </p:cNvSpPr>
          <p:nvPr>
            <p:ph idx="1"/>
          </p:nvPr>
        </p:nvSpPr>
        <p:spPr/>
        <p:txBody>
          <a:bodyPr>
            <a:normAutofit fontScale="92500" lnSpcReduction="10000"/>
          </a:bodyPr>
          <a:lstStyle/>
          <a:p>
            <a:pPr>
              <a:defRPr/>
            </a:pPr>
            <a:r>
              <a:rPr lang="en-US" dirty="0"/>
              <a:t>The harm to society and the victim</a:t>
            </a:r>
          </a:p>
          <a:p>
            <a:pPr>
              <a:defRPr/>
            </a:pPr>
            <a:r>
              <a:rPr lang="en-US" dirty="0"/>
              <a:t>But also, the opportunity cost for the criminal, that is, whatever he/she would have otherwise done.  </a:t>
            </a:r>
          </a:p>
          <a:p>
            <a:pPr lvl="1">
              <a:defRPr/>
            </a:pPr>
            <a:r>
              <a:rPr lang="en-US" dirty="0"/>
              <a:t>If an accountant embezzles, he/she is not auditing books.  That is a cost of the crime</a:t>
            </a:r>
          </a:p>
          <a:p>
            <a:pPr lvl="1">
              <a:defRPr/>
            </a:pPr>
            <a:r>
              <a:rPr lang="en-US" dirty="0"/>
              <a:t>If an accountant goes to jail, he/she is not auditing books.  That too is a cost.</a:t>
            </a:r>
          </a:p>
          <a:p>
            <a:pPr lvl="1">
              <a:defRPr/>
            </a:pPr>
            <a:r>
              <a:rPr lang="en-US" dirty="0"/>
              <a:t>This means that we can’t increase penalties to extreme levels, even though the direct costs may be minimal (especially if the penalty is execution).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6C48F808-2459-4648-90B2-1C98FC585D51}"/>
              </a:ext>
            </a:extLst>
          </p:cNvPr>
          <p:cNvSpPr>
            <a:spLocks noGrp="1"/>
          </p:cNvSpPr>
          <p:nvPr>
            <p:ph type="title"/>
          </p:nvPr>
        </p:nvSpPr>
        <p:spPr/>
        <p:txBody>
          <a:bodyPr/>
          <a:lstStyle/>
          <a:p>
            <a:r>
              <a:rPr lang="en-US" altLang="en-US"/>
              <a:t>Socially Optimal Deterrence </a:t>
            </a:r>
          </a:p>
        </p:txBody>
      </p:sp>
      <p:sp>
        <p:nvSpPr>
          <p:cNvPr id="3" name="Content Placeholder 2">
            <a:extLst>
              <a:ext uri="{FF2B5EF4-FFF2-40B4-BE49-F238E27FC236}">
                <a16:creationId xmlns:a16="http://schemas.microsoft.com/office/drawing/2014/main" id="{59CB095E-C763-4CA8-A5E2-C297D6DFAF4A}"/>
              </a:ext>
            </a:extLst>
          </p:cNvPr>
          <p:cNvSpPr>
            <a:spLocks noGrp="1"/>
          </p:cNvSpPr>
          <p:nvPr>
            <p:ph idx="1"/>
          </p:nvPr>
        </p:nvSpPr>
        <p:spPr/>
        <p:txBody>
          <a:bodyPr>
            <a:normAutofit fontScale="92500"/>
          </a:bodyPr>
          <a:lstStyle/>
          <a:p>
            <a:pPr>
              <a:defRPr/>
            </a:pPr>
            <a:r>
              <a:rPr lang="en-US" b="1" dirty="0"/>
              <a:t>Socially optimal deterrence </a:t>
            </a:r>
            <a:r>
              <a:rPr lang="en-US" dirty="0"/>
              <a:t>is the point where the marginal social cost of reducing crime equals the marginal social benefit. </a:t>
            </a:r>
          </a:p>
          <a:p>
            <a:pPr>
              <a:defRPr/>
            </a:pPr>
            <a:r>
              <a:rPr lang="en-US" dirty="0"/>
              <a:t>Thus, the more efficiently we can reduce crime, the more crime it is rational to eliminate through deterrence (punishment + probability)</a:t>
            </a:r>
          </a:p>
          <a:p>
            <a:pPr>
              <a:defRPr/>
            </a:pPr>
            <a:r>
              <a:rPr lang="en-US" dirty="0"/>
              <a:t>The marginal cost is affected by: </a:t>
            </a:r>
          </a:p>
          <a:p>
            <a:pPr lvl="1">
              <a:defRPr/>
            </a:pPr>
            <a:r>
              <a:rPr lang="en-US" dirty="0"/>
              <a:t>The impact on potential criminals </a:t>
            </a:r>
          </a:p>
          <a:p>
            <a:pPr lvl="1">
              <a:defRPr/>
            </a:pPr>
            <a:r>
              <a:rPr lang="en-US" dirty="0"/>
              <a:t>The costs of increasing probability and severity</a:t>
            </a:r>
          </a:p>
          <a:p>
            <a:pP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4B2D6A8B-F109-48CC-B5B8-BCBA59FFED0D}"/>
              </a:ext>
            </a:extLst>
          </p:cNvPr>
          <p:cNvSpPr>
            <a:spLocks noGrp="1"/>
          </p:cNvSpPr>
          <p:nvPr>
            <p:ph type="title"/>
          </p:nvPr>
        </p:nvSpPr>
        <p:spPr/>
        <p:txBody>
          <a:bodyPr/>
          <a:lstStyle/>
          <a:p>
            <a:r>
              <a:rPr lang="en-US" altLang="en-US"/>
              <a:t>Socially Optimal Deterrence </a:t>
            </a:r>
          </a:p>
        </p:txBody>
      </p:sp>
      <p:sp>
        <p:nvSpPr>
          <p:cNvPr id="3" name="Content Placeholder 2">
            <a:extLst>
              <a:ext uri="{FF2B5EF4-FFF2-40B4-BE49-F238E27FC236}">
                <a16:creationId xmlns:a16="http://schemas.microsoft.com/office/drawing/2014/main" id="{4AB9629A-D80D-4D66-9E5B-5CCCEEFD3421}"/>
              </a:ext>
            </a:extLst>
          </p:cNvPr>
          <p:cNvSpPr>
            <a:spLocks noGrp="1"/>
          </p:cNvSpPr>
          <p:nvPr>
            <p:ph idx="1"/>
          </p:nvPr>
        </p:nvSpPr>
        <p:spPr/>
        <p:txBody>
          <a:bodyPr>
            <a:normAutofit fontScale="62500" lnSpcReduction="20000"/>
          </a:bodyPr>
          <a:lstStyle/>
          <a:p>
            <a:pPr>
              <a:defRPr/>
            </a:pPr>
            <a:r>
              <a:rPr lang="en-US" sz="3800" dirty="0"/>
              <a:t>This optimal level overlooks a few extraneous things:</a:t>
            </a:r>
          </a:p>
          <a:p>
            <a:pPr lvl="1">
              <a:defRPr/>
            </a:pPr>
            <a:r>
              <a:rPr lang="en-US" sz="2800" dirty="0"/>
              <a:t>Let’s say the penalty for embezzlement is death.  In this case, the embezzler has an incentive to kill anybody that discovers his/her actions, because the penalty will be no worse.  </a:t>
            </a:r>
          </a:p>
          <a:p>
            <a:pPr lvl="2">
              <a:defRPr/>
            </a:pPr>
            <a:r>
              <a:rPr lang="en-US" sz="2500" dirty="0"/>
              <a:t>This is what we see in some societies, such as Saudi Arabia, that give life sentences for things like drug distribution.</a:t>
            </a:r>
          </a:p>
          <a:p>
            <a:pPr lvl="1">
              <a:defRPr/>
            </a:pPr>
            <a:r>
              <a:rPr lang="en-US" sz="2900" dirty="0"/>
              <a:t>This doesn’t answer the question as to whether harsh penalties for purposes of deterring others, rather than punishing, is morally fair.  </a:t>
            </a:r>
          </a:p>
          <a:p>
            <a:pPr lvl="1">
              <a:defRPr/>
            </a:pPr>
            <a:r>
              <a:rPr lang="en-US" sz="2800" dirty="0"/>
              <a:t>Wealth to fight charges  </a:t>
            </a:r>
          </a:p>
          <a:p>
            <a:pPr lvl="2">
              <a:defRPr/>
            </a:pPr>
            <a:r>
              <a:rPr lang="en-US" sz="2500" dirty="0"/>
              <a:t>The wealthier one is, the less probable he or she is to be convicted.  </a:t>
            </a:r>
          </a:p>
          <a:p>
            <a:pPr lvl="1">
              <a:defRPr/>
            </a:pPr>
            <a:r>
              <a:rPr lang="en-US" sz="2800" dirty="0"/>
              <a:t>Racism</a:t>
            </a:r>
          </a:p>
          <a:p>
            <a:pPr lvl="2">
              <a:defRPr/>
            </a:pPr>
            <a:r>
              <a:rPr lang="en-US" sz="2500" dirty="0"/>
              <a:t>Police may focus more on low-income </a:t>
            </a:r>
            <a:r>
              <a:rPr lang="en-US" sz="2500"/>
              <a:t>or ethnic minority </a:t>
            </a:r>
            <a:r>
              <a:rPr lang="en-US" sz="2500" dirty="0"/>
              <a:t>neighborhoods, thereby catching more (increasing probability of getting caught); or, judges may treat these people more severely.  </a:t>
            </a:r>
          </a:p>
          <a:p>
            <a:pPr lvl="2">
              <a:defRPr/>
            </a:pPr>
            <a:r>
              <a:rPr lang="en-US" sz="2500" dirty="0"/>
              <a:t>This may result in other neighborhoods calculating a lower chance of getting caught or of getting severely punished.</a:t>
            </a:r>
          </a:p>
          <a:p>
            <a:pPr lvl="1">
              <a:defRPr/>
            </a:pPr>
            <a:r>
              <a:rPr lang="en-US" dirty="0"/>
              <a:t>And last, we are assuming that actors are </a:t>
            </a:r>
            <a:r>
              <a:rPr lang="en-US" u="sng" dirty="0"/>
              <a:t>rational</a:t>
            </a:r>
            <a:r>
              <a:rPr lang="en-US" dirty="0"/>
              <a:t>.</a:t>
            </a:r>
          </a:p>
          <a:p>
            <a:pPr>
              <a:defRPr/>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1169962F-9EDF-4F62-8898-68BFE89158F3}"/>
              </a:ext>
            </a:extLst>
          </p:cNvPr>
          <p:cNvSpPr>
            <a:spLocks noGrp="1"/>
          </p:cNvSpPr>
          <p:nvPr>
            <p:ph type="title"/>
          </p:nvPr>
        </p:nvSpPr>
        <p:spPr/>
        <p:txBody>
          <a:bodyPr/>
          <a:lstStyle/>
          <a:p>
            <a:pPr algn="ctr"/>
            <a:r>
              <a:rPr lang="en-US" altLang="en-US"/>
              <a:t>Rational Crime and </a:t>
            </a:r>
            <a:br>
              <a:rPr lang="en-US" altLang="en-US"/>
            </a:br>
            <a:r>
              <a:rPr lang="en-US" altLang="en-US"/>
              <a:t>Public Policy</a:t>
            </a:r>
          </a:p>
        </p:txBody>
      </p:sp>
      <p:sp>
        <p:nvSpPr>
          <p:cNvPr id="41987" name="Content Placeholder 2">
            <a:extLst>
              <a:ext uri="{FF2B5EF4-FFF2-40B4-BE49-F238E27FC236}">
                <a16:creationId xmlns:a16="http://schemas.microsoft.com/office/drawing/2014/main" id="{0811A0F4-540A-4B8B-8D06-D47055012BE9}"/>
              </a:ext>
            </a:extLst>
          </p:cNvPr>
          <p:cNvSpPr>
            <a:spLocks noGrp="1"/>
          </p:cNvSpPr>
          <p:nvPr>
            <p:ph idx="1"/>
          </p:nvPr>
        </p:nvSpPr>
        <p:spPr/>
        <p:txBody>
          <a:bodyPr/>
          <a:lstStyle/>
          <a:p>
            <a:r>
              <a:rPr lang="en-US" altLang="en-US"/>
              <a:t>We ask: How much do crime rates respond to increases in expected punishment (probability and severity)?  </a:t>
            </a:r>
          </a:p>
          <a:p>
            <a:pPr lvl="1"/>
            <a:r>
              <a:rPr lang="en-US" altLang="en-US"/>
              <a:t>This is the elasticity of the supply of crime.   </a:t>
            </a:r>
          </a:p>
          <a:p>
            <a:pPr lvl="1"/>
            <a:r>
              <a:rPr lang="en-US" altLang="en-US"/>
              <a:t>If it is elastic, it is responsive  </a:t>
            </a:r>
          </a:p>
          <a:p>
            <a:pPr lvl="1"/>
            <a:r>
              <a:rPr lang="en-US" altLang="en-US"/>
              <a:t>If inelastic, it is not responsive, and expected punishment is less important than other factors (such as employment rates, quality of schooling, drug addiction)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52BDD27-B4C7-4B8D-B75F-BDF2081240D0}"/>
              </a:ext>
            </a:extLst>
          </p:cNvPr>
          <p:cNvSpPr>
            <a:spLocks noGrp="1"/>
          </p:cNvSpPr>
          <p:nvPr>
            <p:ph type="title"/>
          </p:nvPr>
        </p:nvSpPr>
        <p:spPr/>
        <p:txBody>
          <a:bodyPr/>
          <a:lstStyle/>
          <a:p>
            <a:r>
              <a:rPr lang="en-US" altLang="en-US"/>
              <a:t>Rational Actors</a:t>
            </a:r>
          </a:p>
        </p:txBody>
      </p:sp>
      <p:sp>
        <p:nvSpPr>
          <p:cNvPr id="3" name="Content Placeholder 2">
            <a:extLst>
              <a:ext uri="{FF2B5EF4-FFF2-40B4-BE49-F238E27FC236}">
                <a16:creationId xmlns:a16="http://schemas.microsoft.com/office/drawing/2014/main" id="{685345FF-89B7-4CD4-93F0-24DCA8620B42}"/>
              </a:ext>
            </a:extLst>
          </p:cNvPr>
          <p:cNvSpPr>
            <a:spLocks noGrp="1"/>
          </p:cNvSpPr>
          <p:nvPr>
            <p:ph idx="1"/>
          </p:nvPr>
        </p:nvSpPr>
        <p:spPr/>
        <p:txBody>
          <a:bodyPr/>
          <a:lstStyle/>
          <a:p>
            <a:pPr marL="342900" lvl="1" indent="-342900">
              <a:buClr>
                <a:schemeClr val="tx2"/>
              </a:buClr>
              <a:defRPr/>
            </a:pPr>
            <a:r>
              <a:rPr lang="en-US" sz="3000" dirty="0"/>
              <a:t>We assume elasticity so far as rational actors, but the less rational, the less elastic.  </a:t>
            </a:r>
          </a:p>
          <a:p>
            <a:pPr marL="342900" lvl="1" indent="-342900">
              <a:buClr>
                <a:schemeClr val="tx2"/>
              </a:buClr>
              <a:defRPr/>
            </a:pPr>
            <a:endParaRPr lang="en-US" b="1" dirty="0"/>
          </a:p>
          <a:p>
            <a:pPr marL="342900" lvl="1" indent="-342900">
              <a:buClr>
                <a:schemeClr val="tx2"/>
              </a:buClr>
              <a:defRPr/>
            </a:pPr>
            <a:endParaRPr lang="en-US" b="1" dirty="0"/>
          </a:p>
          <a:p>
            <a:pPr marL="0" lvl="1" indent="0" algn="ctr">
              <a:buClr>
                <a:schemeClr val="tx2"/>
              </a:buClr>
              <a:buFont typeface="Wingdings" panose="05000000000000000000" pitchFamily="2" charset="2"/>
              <a:buNone/>
              <a:defRPr/>
            </a:pPr>
            <a:r>
              <a:rPr lang="en-US" sz="3500" b="1" dirty="0"/>
              <a:t>What is a rational actor?</a:t>
            </a:r>
          </a:p>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513B245-64D9-4628-9207-4BAD9004E3EC}"/>
              </a:ext>
            </a:extLst>
          </p:cNvPr>
          <p:cNvSpPr>
            <a:spLocks noGrp="1"/>
          </p:cNvSpPr>
          <p:nvPr>
            <p:ph type="title"/>
          </p:nvPr>
        </p:nvSpPr>
        <p:spPr/>
        <p:txBody>
          <a:bodyPr/>
          <a:lstStyle/>
          <a:p>
            <a:r>
              <a:rPr lang="en-US" altLang="en-US"/>
              <a:t>Criminal Intent</a:t>
            </a:r>
          </a:p>
        </p:txBody>
      </p:sp>
      <p:sp>
        <p:nvSpPr>
          <p:cNvPr id="6147" name="Content Placeholder 2">
            <a:extLst>
              <a:ext uri="{FF2B5EF4-FFF2-40B4-BE49-F238E27FC236}">
                <a16:creationId xmlns:a16="http://schemas.microsoft.com/office/drawing/2014/main" id="{F59BC25C-BE87-406F-8183-D3B4CBC67CEB}"/>
              </a:ext>
            </a:extLst>
          </p:cNvPr>
          <p:cNvSpPr>
            <a:spLocks noGrp="1"/>
          </p:cNvSpPr>
          <p:nvPr>
            <p:ph idx="1"/>
          </p:nvPr>
        </p:nvSpPr>
        <p:spPr/>
        <p:txBody>
          <a:bodyPr/>
          <a:lstStyle/>
          <a:p>
            <a:r>
              <a:rPr lang="en-US" altLang="en-US"/>
              <a:t>Act with caution = no liability</a:t>
            </a:r>
          </a:p>
          <a:p>
            <a:r>
              <a:rPr lang="en-US" altLang="en-US"/>
              <a:t>Act negligently = tort</a:t>
            </a:r>
          </a:p>
          <a:p>
            <a:r>
              <a:rPr lang="en-US" altLang="en-US"/>
              <a:t>Act recklessly (intentionally indifferent to the harm that could be caused) = tort with punitive damages</a:t>
            </a:r>
          </a:p>
          <a:p>
            <a:r>
              <a:rPr lang="en-US" altLang="en-US"/>
              <a:t>Intentionally cause harm = criminal</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5013BDD4-4796-4AFD-8C8E-BBB62A4F48B7}"/>
              </a:ext>
            </a:extLst>
          </p:cNvPr>
          <p:cNvSpPr>
            <a:spLocks noGrp="1"/>
          </p:cNvSpPr>
          <p:nvPr>
            <p:ph type="title"/>
          </p:nvPr>
        </p:nvSpPr>
        <p:spPr/>
        <p:txBody>
          <a:bodyPr/>
          <a:lstStyle/>
          <a:p>
            <a:r>
              <a:rPr lang="en-US" altLang="en-US"/>
              <a:t>Rational Actor</a:t>
            </a:r>
          </a:p>
        </p:txBody>
      </p:sp>
      <p:sp>
        <p:nvSpPr>
          <p:cNvPr id="44035" name="Content Placeholder 2">
            <a:extLst>
              <a:ext uri="{FF2B5EF4-FFF2-40B4-BE49-F238E27FC236}">
                <a16:creationId xmlns:a16="http://schemas.microsoft.com/office/drawing/2014/main" id="{EFA03E30-C4AF-43F2-8E30-8C51108D99ED}"/>
              </a:ext>
            </a:extLst>
          </p:cNvPr>
          <p:cNvSpPr>
            <a:spLocks noGrp="1"/>
          </p:cNvSpPr>
          <p:nvPr>
            <p:ph idx="1"/>
          </p:nvPr>
        </p:nvSpPr>
        <p:spPr/>
        <p:txBody>
          <a:bodyPr/>
          <a:lstStyle/>
          <a:p>
            <a:r>
              <a:rPr lang="en-US" altLang="en-US"/>
              <a:t>To be elastic, actors must be:</a:t>
            </a:r>
          </a:p>
          <a:p>
            <a:pPr lvl="1"/>
            <a:r>
              <a:rPr lang="en-US" altLang="en-US"/>
              <a:t>Perfectly rational and informed (knowing the costs, benefits and probabilities associated with the crime; </a:t>
            </a:r>
          </a:p>
          <a:p>
            <a:pPr lvl="1"/>
            <a:r>
              <a:rPr lang="en-US" altLang="en-US"/>
              <a:t>They must be risk-neutral (not risk seeking, as criminals may be, and not risk averse, as most people are); and ,</a:t>
            </a:r>
          </a:p>
          <a:p>
            <a:pPr lvl="1"/>
            <a:r>
              <a:rPr lang="en-US" altLang="en-US"/>
              <a:t>We must assume that all the costs and benefits are monetary (as opposed to disapproval of society, and prestige amongst criminals).</a:t>
            </a:r>
          </a:p>
          <a:p>
            <a:endParaRPr lang="en-US"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EDC4550F-8590-4A80-97EF-31F5CF356550}"/>
              </a:ext>
            </a:extLst>
          </p:cNvPr>
          <p:cNvSpPr>
            <a:spLocks noGrp="1"/>
          </p:cNvSpPr>
          <p:nvPr>
            <p:ph type="title"/>
          </p:nvPr>
        </p:nvSpPr>
        <p:spPr/>
        <p:txBody>
          <a:bodyPr/>
          <a:lstStyle/>
          <a:p>
            <a:r>
              <a:rPr lang="en-US" altLang="en-US"/>
              <a:t>Spontaneous Actors</a:t>
            </a:r>
          </a:p>
        </p:txBody>
      </p:sp>
      <p:sp>
        <p:nvSpPr>
          <p:cNvPr id="45059" name="Content Placeholder 2">
            <a:extLst>
              <a:ext uri="{FF2B5EF4-FFF2-40B4-BE49-F238E27FC236}">
                <a16:creationId xmlns:a16="http://schemas.microsoft.com/office/drawing/2014/main" id="{80C45919-BAF9-406C-8FE9-B8F583A44EC9}"/>
              </a:ext>
            </a:extLst>
          </p:cNvPr>
          <p:cNvSpPr>
            <a:spLocks noGrp="1"/>
          </p:cNvSpPr>
          <p:nvPr>
            <p:ph idx="1"/>
          </p:nvPr>
        </p:nvSpPr>
        <p:spPr/>
        <p:txBody>
          <a:bodyPr/>
          <a:lstStyle/>
          <a:p>
            <a:r>
              <a:rPr lang="en-US" altLang="en-US"/>
              <a:t>Note: A spontaneous actor is not necessarily an irrational actor.  </a:t>
            </a:r>
          </a:p>
          <a:p>
            <a:r>
              <a:rPr lang="en-US" altLang="en-US"/>
              <a:t>Spontaneous actors may still follow the economic model, because, even in the moment of committing the crime, they may process the known risks and rewards.  </a:t>
            </a:r>
          </a:p>
          <a:p>
            <a:endParaRPr lang="en-US" altLang="en-US"/>
          </a:p>
          <a:p>
            <a:r>
              <a:rPr lang="en-US" altLang="en-US" b="1"/>
              <a:t>So, what is an irrational actor?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C19B6BB5-4C85-4513-880C-F79BD9E5B5E7}"/>
              </a:ext>
            </a:extLst>
          </p:cNvPr>
          <p:cNvSpPr>
            <a:spLocks noGrp="1"/>
          </p:cNvSpPr>
          <p:nvPr>
            <p:ph type="title"/>
          </p:nvPr>
        </p:nvSpPr>
        <p:spPr/>
        <p:txBody>
          <a:bodyPr/>
          <a:lstStyle/>
          <a:p>
            <a:r>
              <a:rPr lang="en-US" altLang="en-US"/>
              <a:t>Irrational Actors </a:t>
            </a:r>
          </a:p>
        </p:txBody>
      </p:sp>
      <p:sp>
        <p:nvSpPr>
          <p:cNvPr id="3" name="Content Placeholder 2">
            <a:extLst>
              <a:ext uri="{FF2B5EF4-FFF2-40B4-BE49-F238E27FC236}">
                <a16:creationId xmlns:a16="http://schemas.microsoft.com/office/drawing/2014/main" id="{4CC8FDAB-8870-4B74-A4A3-8F9FF201B626}"/>
              </a:ext>
            </a:extLst>
          </p:cNvPr>
          <p:cNvSpPr>
            <a:spLocks noGrp="1"/>
          </p:cNvSpPr>
          <p:nvPr>
            <p:ph idx="1"/>
          </p:nvPr>
        </p:nvSpPr>
        <p:spPr/>
        <p:txBody>
          <a:bodyPr>
            <a:normAutofit fontScale="92500" lnSpcReduction="20000"/>
          </a:bodyPr>
          <a:lstStyle/>
          <a:p>
            <a:pPr>
              <a:defRPr/>
            </a:pPr>
            <a:r>
              <a:rPr lang="en-US" dirty="0"/>
              <a:t>Crimes committed from lapses or temporary aberrations in behavior</a:t>
            </a:r>
            <a:r>
              <a:rPr lang="en-US"/>
              <a:t>.  </a:t>
            </a:r>
            <a:endParaRPr lang="en-US" dirty="0"/>
          </a:p>
          <a:p>
            <a:pPr lvl="1">
              <a:defRPr/>
            </a:pPr>
            <a:r>
              <a:rPr lang="en-US" dirty="0"/>
              <a:t>This is an act of imprudence whereby unreasonably little weight is given to </a:t>
            </a:r>
            <a:r>
              <a:rPr lang="en-US"/>
              <a:t>future events. </a:t>
            </a:r>
            <a:endParaRPr lang="en-US" dirty="0"/>
          </a:p>
          <a:p>
            <a:pPr lvl="2">
              <a:defRPr/>
            </a:pPr>
            <a:r>
              <a:rPr lang="en-US" b="1" dirty="0"/>
              <a:t>Are all discounts on future events irrational?</a:t>
            </a:r>
          </a:p>
          <a:p>
            <a:pPr lvl="1">
              <a:defRPr/>
            </a:pPr>
            <a:r>
              <a:rPr lang="en-US" dirty="0"/>
              <a:t>The greater the discount on future events, the more likely to commit the crime given the same level of severity or probability of punishment.  </a:t>
            </a:r>
          </a:p>
          <a:p>
            <a:pPr lvl="1">
              <a:defRPr/>
            </a:pPr>
            <a:r>
              <a:rPr lang="en-US" dirty="0"/>
              <a:t>Once the discount rate is great enough that the future harm is exceeded by the immediate benefit, the crime occurs.  </a:t>
            </a:r>
          </a:p>
          <a:p>
            <a:pPr lvl="2">
              <a:defRPr/>
            </a:pPr>
            <a:r>
              <a:rPr lang="en-US" dirty="0"/>
              <a:t>This is shown in figure 12.6 (page 471), and is known as the tipping point.</a:t>
            </a:r>
          </a:p>
          <a:p>
            <a:pPr>
              <a:defRPr/>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BC3CBD1B-64D5-4925-8686-019191920A06}"/>
              </a:ext>
            </a:extLst>
          </p:cNvPr>
          <p:cNvSpPr>
            <a:spLocks noGrp="1"/>
          </p:cNvSpPr>
          <p:nvPr>
            <p:ph type="title"/>
          </p:nvPr>
        </p:nvSpPr>
        <p:spPr/>
        <p:txBody>
          <a:bodyPr/>
          <a:lstStyle/>
          <a:p>
            <a:r>
              <a:rPr lang="en-US" altLang="en-US"/>
              <a:t>Irrational Actors</a:t>
            </a:r>
          </a:p>
        </p:txBody>
      </p:sp>
      <p:sp>
        <p:nvSpPr>
          <p:cNvPr id="47107" name="Content Placeholder 2">
            <a:extLst>
              <a:ext uri="{FF2B5EF4-FFF2-40B4-BE49-F238E27FC236}">
                <a16:creationId xmlns:a16="http://schemas.microsoft.com/office/drawing/2014/main" id="{5401204A-3FB9-44B6-8877-D37C6EB09D15}"/>
              </a:ext>
            </a:extLst>
          </p:cNvPr>
          <p:cNvSpPr>
            <a:spLocks noGrp="1"/>
          </p:cNvSpPr>
          <p:nvPr>
            <p:ph idx="1"/>
          </p:nvPr>
        </p:nvSpPr>
        <p:spPr/>
        <p:txBody>
          <a:bodyPr/>
          <a:lstStyle/>
          <a:p>
            <a:r>
              <a:rPr lang="en-US" altLang="en-US"/>
              <a:t>Emotions are most volatile in young people and result in discounts on future events; </a:t>
            </a:r>
          </a:p>
          <a:p>
            <a:r>
              <a:rPr lang="en-US" altLang="en-US"/>
              <a:t>Thus, young people commit are the least deterred, and, therefore,</a:t>
            </a:r>
          </a:p>
          <a:p>
            <a:pPr lvl="1"/>
            <a:r>
              <a:rPr lang="en-US" altLang="en-US"/>
              <a:t>For instance, young people do not commit fewer crimes in America when they turn 18 (and penalties increase)</a:t>
            </a:r>
          </a:p>
          <a:p>
            <a:r>
              <a:rPr lang="en-US" altLang="en-US"/>
              <a:t>Young people commit disproportionately more crimes.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D1113226-670E-4477-B705-C5D502C0EDBE}"/>
              </a:ext>
            </a:extLst>
          </p:cNvPr>
          <p:cNvSpPr>
            <a:spLocks noGrp="1"/>
          </p:cNvSpPr>
          <p:nvPr>
            <p:ph type="title"/>
          </p:nvPr>
        </p:nvSpPr>
        <p:spPr/>
        <p:txBody>
          <a:bodyPr/>
          <a:lstStyle/>
          <a:p>
            <a:pPr algn="ctr"/>
            <a:r>
              <a:rPr lang="en-US" altLang="en-US"/>
              <a:t>Irrational Actors and Deterrence</a:t>
            </a:r>
          </a:p>
        </p:txBody>
      </p:sp>
      <p:sp>
        <p:nvSpPr>
          <p:cNvPr id="3" name="Content Placeholder 2">
            <a:extLst>
              <a:ext uri="{FF2B5EF4-FFF2-40B4-BE49-F238E27FC236}">
                <a16:creationId xmlns:a16="http://schemas.microsoft.com/office/drawing/2014/main" id="{D6524FE0-D7A9-4676-A89B-CB40EDE2D970}"/>
              </a:ext>
            </a:extLst>
          </p:cNvPr>
          <p:cNvSpPr>
            <a:spLocks noGrp="1"/>
          </p:cNvSpPr>
          <p:nvPr>
            <p:ph idx="1"/>
          </p:nvPr>
        </p:nvSpPr>
        <p:spPr/>
        <p:txBody>
          <a:bodyPr>
            <a:normAutofit lnSpcReduction="10000"/>
          </a:bodyPr>
          <a:lstStyle/>
          <a:p>
            <a:pPr>
              <a:defRPr/>
            </a:pPr>
            <a:r>
              <a:rPr lang="en-US" dirty="0"/>
              <a:t>The amount of deterrence is dependent on the amount of discount of future events.  Unless the consequences in the future are 100% discounted, there is some amount of deterrence.  </a:t>
            </a:r>
          </a:p>
          <a:p>
            <a:pPr>
              <a:defRPr/>
            </a:pPr>
            <a:r>
              <a:rPr lang="en-US" dirty="0"/>
              <a:t>Therefore, for all but the most extreme, increasing penalties even more would have a deterrent effect</a:t>
            </a:r>
          </a:p>
          <a:p>
            <a:pPr>
              <a:defRPr/>
            </a:pPr>
            <a:r>
              <a:rPr lang="en-US" b="1" dirty="0"/>
              <a:t>But is there a better way to deter than by increasing penalties?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6F9BD5DC-9B37-40C7-89B4-993BE856171B}"/>
              </a:ext>
            </a:extLst>
          </p:cNvPr>
          <p:cNvSpPr>
            <a:spLocks noGrp="1"/>
          </p:cNvSpPr>
          <p:nvPr>
            <p:ph type="title"/>
          </p:nvPr>
        </p:nvSpPr>
        <p:spPr/>
        <p:txBody>
          <a:bodyPr/>
          <a:lstStyle/>
          <a:p>
            <a:r>
              <a:rPr lang="en-US" altLang="en-US"/>
              <a:t>Deterrence </a:t>
            </a:r>
          </a:p>
        </p:txBody>
      </p:sp>
      <p:sp>
        <p:nvSpPr>
          <p:cNvPr id="3" name="Content Placeholder 2">
            <a:extLst>
              <a:ext uri="{FF2B5EF4-FFF2-40B4-BE49-F238E27FC236}">
                <a16:creationId xmlns:a16="http://schemas.microsoft.com/office/drawing/2014/main" id="{4B9F8FFC-A957-4346-A564-057E9CB14011}"/>
              </a:ext>
            </a:extLst>
          </p:cNvPr>
          <p:cNvSpPr>
            <a:spLocks noGrp="1"/>
          </p:cNvSpPr>
          <p:nvPr>
            <p:ph idx="1"/>
          </p:nvPr>
        </p:nvSpPr>
        <p:spPr/>
        <p:txBody>
          <a:bodyPr>
            <a:normAutofit fontScale="92500" lnSpcReduction="10000"/>
          </a:bodyPr>
          <a:lstStyle/>
          <a:p>
            <a:pPr>
              <a:defRPr/>
            </a:pPr>
            <a:r>
              <a:rPr lang="en-US" dirty="0"/>
              <a:t>Increasing probability and immediacy of punishment may be more effective than making the punishment more severe.  </a:t>
            </a:r>
          </a:p>
          <a:p>
            <a:pPr>
              <a:defRPr/>
            </a:pPr>
            <a:r>
              <a:rPr lang="en-US" dirty="0"/>
              <a:t>Why?  </a:t>
            </a:r>
          </a:p>
          <a:p>
            <a:pPr>
              <a:defRPr/>
            </a:pPr>
            <a:r>
              <a:rPr lang="en-US" dirty="0"/>
              <a:t>Because they </a:t>
            </a:r>
            <a:r>
              <a:rPr lang="en-US" i="1" dirty="0"/>
              <a:t>are </a:t>
            </a:r>
            <a:r>
              <a:rPr lang="en-US" dirty="0"/>
              <a:t>thinking about now. </a:t>
            </a:r>
          </a:p>
          <a:p>
            <a:pPr>
              <a:defRPr/>
            </a:pPr>
            <a:r>
              <a:rPr lang="en-US" dirty="0"/>
              <a:t>By contrast, severe punishment that is uncertain and remote may deter adults (and rational thinkers)</a:t>
            </a:r>
          </a:p>
          <a:p>
            <a:pPr>
              <a:defRPr/>
            </a:pPr>
            <a:r>
              <a:rPr lang="en-US" b="1" dirty="0"/>
              <a:t>How to increase the probability AND immediacy of punishment?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08AD992F-9BA1-4914-BD51-3A884BF817EF}"/>
              </a:ext>
            </a:extLst>
          </p:cNvPr>
          <p:cNvSpPr>
            <a:spLocks noGrp="1"/>
          </p:cNvSpPr>
          <p:nvPr>
            <p:ph type="title"/>
          </p:nvPr>
        </p:nvSpPr>
        <p:spPr/>
        <p:txBody>
          <a:bodyPr/>
          <a:lstStyle/>
          <a:p>
            <a:r>
              <a:rPr lang="en-US" altLang="en-US"/>
              <a:t>Probability and Immediacy </a:t>
            </a:r>
          </a:p>
        </p:txBody>
      </p:sp>
      <p:sp>
        <p:nvSpPr>
          <p:cNvPr id="3" name="Content Placeholder 2">
            <a:extLst>
              <a:ext uri="{FF2B5EF4-FFF2-40B4-BE49-F238E27FC236}">
                <a16:creationId xmlns:a16="http://schemas.microsoft.com/office/drawing/2014/main" id="{06E497DD-9947-4001-9777-D4C37E5BDF24}"/>
              </a:ext>
            </a:extLst>
          </p:cNvPr>
          <p:cNvSpPr>
            <a:spLocks noGrp="1"/>
          </p:cNvSpPr>
          <p:nvPr>
            <p:ph idx="1"/>
          </p:nvPr>
        </p:nvSpPr>
        <p:spPr/>
        <p:txBody>
          <a:bodyPr>
            <a:normAutofit lnSpcReduction="10000"/>
          </a:bodyPr>
          <a:lstStyle/>
          <a:p>
            <a:pPr>
              <a:defRPr/>
            </a:pPr>
            <a:r>
              <a:rPr lang="en-US" dirty="0"/>
              <a:t>Identify the types of crimes committed by youth (maybe assaults, crimes of a sexual nature, grand theft auto, </a:t>
            </a:r>
            <a:r>
              <a:rPr lang="en-US" dirty="0" err="1"/>
              <a:t>etc</a:t>
            </a:r>
            <a:r>
              <a:rPr lang="en-US" dirty="0"/>
              <a:t>) and focus on </a:t>
            </a:r>
            <a:r>
              <a:rPr lang="en-US"/>
              <a:t>having police present </a:t>
            </a:r>
            <a:r>
              <a:rPr lang="en-US" dirty="0"/>
              <a:t>in the places where these crimes happen </a:t>
            </a:r>
          </a:p>
          <a:p>
            <a:pPr lvl="1">
              <a:defRPr/>
            </a:pPr>
            <a:r>
              <a:rPr lang="en-US" dirty="0"/>
              <a:t>Focus less on prisons and more on police funding</a:t>
            </a:r>
          </a:p>
          <a:p>
            <a:pPr>
              <a:defRPr/>
            </a:pPr>
            <a:r>
              <a:rPr lang="en-US" dirty="0"/>
              <a:t>Identify the types of crimes committed by adults (white collar crime, not paying child support, child abuse) and ensure the penalties are severe.</a:t>
            </a:r>
          </a:p>
          <a:p>
            <a:pPr>
              <a:defRPr/>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A3A3C73D-C31E-43F8-A958-38FC63CDF16D}"/>
              </a:ext>
            </a:extLst>
          </p:cNvPr>
          <p:cNvSpPr>
            <a:spLocks noGrp="1"/>
          </p:cNvSpPr>
          <p:nvPr>
            <p:ph type="title"/>
          </p:nvPr>
        </p:nvSpPr>
        <p:spPr/>
        <p:txBody>
          <a:bodyPr/>
          <a:lstStyle/>
          <a:p>
            <a:pPr algn="ctr"/>
            <a:r>
              <a:rPr lang="en-US" altLang="en-US"/>
              <a:t>The Implications of </a:t>
            </a:r>
            <a:br>
              <a:rPr lang="en-US" altLang="en-US"/>
            </a:br>
            <a:r>
              <a:rPr lang="en-US" altLang="en-US"/>
              <a:t>Irrational Thinking</a:t>
            </a:r>
          </a:p>
        </p:txBody>
      </p:sp>
      <p:sp>
        <p:nvSpPr>
          <p:cNvPr id="3" name="Content Placeholder 2">
            <a:extLst>
              <a:ext uri="{FF2B5EF4-FFF2-40B4-BE49-F238E27FC236}">
                <a16:creationId xmlns:a16="http://schemas.microsoft.com/office/drawing/2014/main" id="{F803513C-6071-48F8-BDC5-FC15E3C7E16D}"/>
              </a:ext>
            </a:extLst>
          </p:cNvPr>
          <p:cNvSpPr>
            <a:spLocks noGrp="1"/>
          </p:cNvSpPr>
          <p:nvPr>
            <p:ph idx="1"/>
          </p:nvPr>
        </p:nvSpPr>
        <p:spPr/>
        <p:txBody>
          <a:bodyPr>
            <a:normAutofit fontScale="77500" lnSpcReduction="20000"/>
          </a:bodyPr>
          <a:lstStyle/>
          <a:p>
            <a:pPr>
              <a:defRPr/>
            </a:pPr>
            <a:r>
              <a:rPr lang="en-US" dirty="0"/>
              <a:t>This provides justification for the punishment or control of certain drugs.  </a:t>
            </a:r>
            <a:r>
              <a:rPr lang="en-US" b="1" dirty="0"/>
              <a:t>Why?</a:t>
            </a:r>
            <a:r>
              <a:rPr lang="en-US" dirty="0"/>
              <a:t>  </a:t>
            </a:r>
          </a:p>
          <a:p>
            <a:pPr lvl="1">
              <a:defRPr/>
            </a:pPr>
            <a:r>
              <a:rPr lang="en-US" dirty="0"/>
              <a:t>Because drugs enhance mood variability and results in excessive discount of future consequences.  </a:t>
            </a:r>
          </a:p>
          <a:p>
            <a:pPr>
              <a:defRPr/>
            </a:pPr>
            <a:r>
              <a:rPr lang="en-US" dirty="0"/>
              <a:t>This also compels improvement of social conditions: where one is employed, presumably emotions are more stable than where one is not (and thus feels helpless, angry, </a:t>
            </a:r>
            <a:r>
              <a:rPr lang="en-US" dirty="0" err="1"/>
              <a:t>etc</a:t>
            </a:r>
            <a:r>
              <a:rPr lang="en-US" dirty="0"/>
              <a:t>).</a:t>
            </a:r>
          </a:p>
          <a:p>
            <a:pPr lvl="1">
              <a:defRPr/>
            </a:pPr>
            <a:r>
              <a:rPr lang="en-US" dirty="0"/>
              <a:t>Thus, providing jobs, and the education to get jobs is essential</a:t>
            </a:r>
            <a:r>
              <a:rPr lang="en-US"/>
              <a:t>. </a:t>
            </a:r>
            <a:endParaRPr lang="en-US" dirty="0"/>
          </a:p>
          <a:p>
            <a:pPr lvl="1">
              <a:defRPr/>
            </a:pPr>
            <a:r>
              <a:rPr lang="en-US" dirty="0"/>
              <a:t>Economic implications for the individual wrongdoer and recidivism</a:t>
            </a:r>
          </a:p>
          <a:p>
            <a:pPr>
              <a:defRPr/>
            </a:pPr>
            <a:r>
              <a:rPr lang="en-US" dirty="0"/>
              <a:t>In China, there is a big concern about the male to female ratio of 120:100.  </a:t>
            </a:r>
          </a:p>
          <a:p>
            <a:pPr lvl="1">
              <a:defRPr/>
            </a:pPr>
            <a:r>
              <a:rPr lang="en-US" dirty="0"/>
              <a:t>Where men are unmarried they may feel angry or frustrated, resulting in greater mood swings.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19C7211-A1D8-4F87-AF8F-C746829DF55E}"/>
              </a:ext>
            </a:extLst>
          </p:cNvPr>
          <p:cNvSpPr>
            <a:spLocks noGrp="1"/>
          </p:cNvSpPr>
          <p:nvPr>
            <p:ph type="title"/>
          </p:nvPr>
        </p:nvSpPr>
        <p:spPr/>
        <p:txBody>
          <a:bodyPr/>
          <a:lstStyle/>
          <a:p>
            <a:r>
              <a:rPr lang="en-US" altLang="en-US"/>
              <a:t>Insanity</a:t>
            </a:r>
          </a:p>
        </p:txBody>
      </p:sp>
      <p:sp>
        <p:nvSpPr>
          <p:cNvPr id="3" name="Content Placeholder 2">
            <a:extLst>
              <a:ext uri="{FF2B5EF4-FFF2-40B4-BE49-F238E27FC236}">
                <a16:creationId xmlns:a16="http://schemas.microsoft.com/office/drawing/2014/main" id="{B3F74BCF-59C2-4D4B-9542-DE75A31A8F59}"/>
              </a:ext>
            </a:extLst>
          </p:cNvPr>
          <p:cNvSpPr>
            <a:spLocks noGrp="1"/>
          </p:cNvSpPr>
          <p:nvPr>
            <p:ph idx="1"/>
          </p:nvPr>
        </p:nvSpPr>
        <p:spPr/>
        <p:txBody>
          <a:bodyPr>
            <a:normAutofit fontScale="92500" lnSpcReduction="10000"/>
          </a:bodyPr>
          <a:lstStyle/>
          <a:p>
            <a:pPr>
              <a:defRPr/>
            </a:pPr>
            <a:r>
              <a:rPr lang="en-US" dirty="0"/>
              <a:t>Where all rationality is lost, a person is insane.  </a:t>
            </a:r>
          </a:p>
          <a:p>
            <a:pPr>
              <a:defRPr/>
            </a:pPr>
            <a:r>
              <a:rPr lang="en-US" dirty="0"/>
              <a:t>For some (but not all) insane people, no level of punishment or probability is effective. Thus, we have insanity as a defense against criminal charges.  </a:t>
            </a:r>
          </a:p>
          <a:p>
            <a:pPr>
              <a:defRPr/>
            </a:pPr>
            <a:r>
              <a:rPr lang="en-US" dirty="0"/>
              <a:t>In the US, this follow the </a:t>
            </a:r>
            <a:r>
              <a:rPr lang="en-US" dirty="0" err="1"/>
              <a:t>M’Naughten</a:t>
            </a:r>
            <a:r>
              <a:rPr lang="en-US" dirty="0"/>
              <a:t> rule: </a:t>
            </a:r>
          </a:p>
          <a:p>
            <a:pPr lvl="1">
              <a:defRPr/>
            </a:pPr>
            <a:r>
              <a:rPr lang="en-US" dirty="0"/>
              <a:t>An actor is insane who does not know the difference between right and wrong.  </a:t>
            </a:r>
          </a:p>
          <a:p>
            <a:pPr lvl="1">
              <a:defRPr/>
            </a:pPr>
            <a:r>
              <a:rPr lang="en-US" dirty="0"/>
              <a:t>A criminal knows the difference and makes the </a:t>
            </a:r>
            <a:r>
              <a:rPr lang="en-US"/>
              <a:t>wrong choice.</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2533BF8C-04A7-4BA9-88FC-306E663482D6}"/>
              </a:ext>
            </a:extLst>
          </p:cNvPr>
          <p:cNvSpPr>
            <a:spLocks noGrp="1"/>
          </p:cNvSpPr>
          <p:nvPr>
            <p:ph type="title"/>
          </p:nvPr>
        </p:nvSpPr>
        <p:spPr/>
        <p:txBody>
          <a:bodyPr/>
          <a:lstStyle/>
          <a:p>
            <a:pPr algn="ctr"/>
            <a:r>
              <a:rPr lang="en-US" altLang="en-US"/>
              <a:t>Discussion Question</a:t>
            </a:r>
          </a:p>
        </p:txBody>
      </p:sp>
      <p:sp>
        <p:nvSpPr>
          <p:cNvPr id="53251" name="Content Placeholder 2">
            <a:extLst>
              <a:ext uri="{FF2B5EF4-FFF2-40B4-BE49-F238E27FC236}">
                <a16:creationId xmlns:a16="http://schemas.microsoft.com/office/drawing/2014/main" id="{3948EBDB-02C3-4416-9578-926B04547C2F}"/>
              </a:ext>
            </a:extLst>
          </p:cNvPr>
          <p:cNvSpPr>
            <a:spLocks noGrp="1"/>
          </p:cNvSpPr>
          <p:nvPr>
            <p:ph idx="1"/>
          </p:nvPr>
        </p:nvSpPr>
        <p:spPr/>
        <p:txBody>
          <a:bodyPr/>
          <a:lstStyle/>
          <a:p>
            <a:r>
              <a:rPr lang="en-US" altLang="en-US"/>
              <a:t>We gave several reasons for having criminal punishments instead of tort liability. What are they? Give a concrete example illustrating each reason.</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1168C21D-78E7-46A8-B04F-57912916D727}"/>
              </a:ext>
            </a:extLst>
          </p:cNvPr>
          <p:cNvSpPr>
            <a:spLocks noGrp="1"/>
          </p:cNvSpPr>
          <p:nvPr>
            <p:ph type="title"/>
          </p:nvPr>
        </p:nvSpPr>
        <p:spPr/>
        <p:txBody>
          <a:bodyPr/>
          <a:lstStyle/>
          <a:p>
            <a:r>
              <a:rPr lang="en-US" altLang="en-US"/>
              <a:t>Harm was Public</a:t>
            </a:r>
          </a:p>
        </p:txBody>
      </p:sp>
      <p:sp>
        <p:nvSpPr>
          <p:cNvPr id="7171" name="Content Placeholder 2">
            <a:extLst>
              <a:ext uri="{FF2B5EF4-FFF2-40B4-BE49-F238E27FC236}">
                <a16:creationId xmlns:a16="http://schemas.microsoft.com/office/drawing/2014/main" id="{CDEC1439-2D75-47B2-9544-7AD5312C86AB}"/>
              </a:ext>
            </a:extLst>
          </p:cNvPr>
          <p:cNvSpPr>
            <a:spLocks noGrp="1"/>
          </p:cNvSpPr>
          <p:nvPr>
            <p:ph idx="1"/>
          </p:nvPr>
        </p:nvSpPr>
        <p:spPr/>
        <p:txBody>
          <a:bodyPr/>
          <a:lstStyle/>
          <a:p>
            <a:pPr marL="0" indent="0" algn="ctr">
              <a:buFont typeface="Wingdings" panose="05000000000000000000" pitchFamily="2" charset="2"/>
              <a:buNone/>
            </a:pPr>
            <a:endParaRPr lang="en-US" altLang="en-US" b="1"/>
          </a:p>
          <a:p>
            <a:pPr marL="0" indent="0" algn="ctr">
              <a:buFont typeface="Wingdings" panose="05000000000000000000" pitchFamily="2" charset="2"/>
              <a:buNone/>
            </a:pPr>
            <a:r>
              <a:rPr lang="en-US" altLang="en-US" sz="3200" b="1"/>
              <a:t>How is a criminal action harmful </a:t>
            </a:r>
          </a:p>
          <a:p>
            <a:pPr marL="0" indent="0" algn="ctr">
              <a:buFont typeface="Wingdings" panose="05000000000000000000" pitchFamily="2" charset="2"/>
              <a:buNone/>
            </a:pPr>
            <a:r>
              <a:rPr lang="en-US" altLang="en-US" sz="3200" b="1"/>
              <a:t>to the public?</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759DCCF7-32B0-41BD-B831-DFC40E293ECB}"/>
              </a:ext>
            </a:extLst>
          </p:cNvPr>
          <p:cNvSpPr>
            <a:spLocks noGrp="1"/>
          </p:cNvSpPr>
          <p:nvPr>
            <p:ph type="title"/>
          </p:nvPr>
        </p:nvSpPr>
        <p:spPr/>
        <p:txBody>
          <a:bodyPr/>
          <a:lstStyle/>
          <a:p>
            <a:pPr algn="ctr"/>
            <a:r>
              <a:rPr lang="en-US" altLang="en-US"/>
              <a:t>Discussion Question</a:t>
            </a:r>
          </a:p>
        </p:txBody>
      </p:sp>
      <p:sp>
        <p:nvSpPr>
          <p:cNvPr id="54275" name="Content Placeholder 2">
            <a:extLst>
              <a:ext uri="{FF2B5EF4-FFF2-40B4-BE49-F238E27FC236}">
                <a16:creationId xmlns:a16="http://schemas.microsoft.com/office/drawing/2014/main" id="{C3901287-4CA5-47DD-BDD1-7685991C9812}"/>
              </a:ext>
            </a:extLst>
          </p:cNvPr>
          <p:cNvSpPr>
            <a:spLocks noGrp="1"/>
          </p:cNvSpPr>
          <p:nvPr>
            <p:ph idx="1"/>
          </p:nvPr>
        </p:nvSpPr>
        <p:spPr/>
        <p:txBody>
          <a:bodyPr/>
          <a:lstStyle/>
          <a:p>
            <a:r>
              <a:rPr lang="en-US" altLang="en-US"/>
              <a:t>Identify the costs of the harm caused by murder?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94CED9B8-54F7-4EF5-884D-0332598C7F03}"/>
              </a:ext>
            </a:extLst>
          </p:cNvPr>
          <p:cNvSpPr>
            <a:spLocks noGrp="1"/>
          </p:cNvSpPr>
          <p:nvPr>
            <p:ph type="title"/>
          </p:nvPr>
        </p:nvSpPr>
        <p:spPr/>
        <p:txBody>
          <a:bodyPr/>
          <a:lstStyle/>
          <a:p>
            <a:r>
              <a:rPr lang="en-US" altLang="en-US"/>
              <a:t>Discussion Question</a:t>
            </a:r>
          </a:p>
        </p:txBody>
      </p:sp>
      <p:sp>
        <p:nvSpPr>
          <p:cNvPr id="55299" name="Content Placeholder 2">
            <a:extLst>
              <a:ext uri="{FF2B5EF4-FFF2-40B4-BE49-F238E27FC236}">
                <a16:creationId xmlns:a16="http://schemas.microsoft.com/office/drawing/2014/main" id="{3E57CABF-0D0D-4EF6-ACFA-D7E3A8350450}"/>
              </a:ext>
            </a:extLst>
          </p:cNvPr>
          <p:cNvSpPr>
            <a:spLocks noGrp="1"/>
          </p:cNvSpPr>
          <p:nvPr>
            <p:ph idx="1"/>
          </p:nvPr>
        </p:nvSpPr>
        <p:spPr/>
        <p:txBody>
          <a:bodyPr/>
          <a:lstStyle/>
          <a:p>
            <a:r>
              <a:rPr lang="en-US" altLang="en-US"/>
              <a:t>Compare the economic goals of criminal law and tort law.  </a:t>
            </a:r>
          </a:p>
          <a:p>
            <a:endParaRPr lang="en-US"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D3A43074-09C5-45A3-B481-6AF9554B0FD8}"/>
              </a:ext>
            </a:extLst>
          </p:cNvPr>
          <p:cNvSpPr>
            <a:spLocks noGrp="1"/>
          </p:cNvSpPr>
          <p:nvPr>
            <p:ph type="title"/>
          </p:nvPr>
        </p:nvSpPr>
        <p:spPr/>
        <p:txBody>
          <a:bodyPr/>
          <a:lstStyle/>
          <a:p>
            <a:r>
              <a:rPr lang="en-US" altLang="en-US"/>
              <a:t>Discussion Question</a:t>
            </a:r>
          </a:p>
        </p:txBody>
      </p:sp>
      <p:sp>
        <p:nvSpPr>
          <p:cNvPr id="56323" name="Content Placeholder 2">
            <a:extLst>
              <a:ext uri="{FF2B5EF4-FFF2-40B4-BE49-F238E27FC236}">
                <a16:creationId xmlns:a16="http://schemas.microsoft.com/office/drawing/2014/main" id="{F13BA88A-A8FD-4F1B-9EB1-22CC82EA36ED}"/>
              </a:ext>
            </a:extLst>
          </p:cNvPr>
          <p:cNvSpPr>
            <a:spLocks noGrp="1"/>
          </p:cNvSpPr>
          <p:nvPr>
            <p:ph idx="1"/>
          </p:nvPr>
        </p:nvSpPr>
        <p:spPr/>
        <p:txBody>
          <a:bodyPr/>
          <a:lstStyle/>
          <a:p>
            <a:r>
              <a:rPr lang="en-US" altLang="en-US"/>
              <a:t>Assume the marginal cost to catch criminals declines.  For example, the police force acquires computers that allow it to better organize its records.  How would the optimal level of deterrence change?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2808B5CB-3247-4407-99A0-3E3679D5F5AD}"/>
              </a:ext>
            </a:extLst>
          </p:cNvPr>
          <p:cNvSpPr>
            <a:spLocks noGrp="1"/>
          </p:cNvSpPr>
          <p:nvPr>
            <p:ph type="title"/>
          </p:nvPr>
        </p:nvSpPr>
        <p:spPr/>
        <p:txBody>
          <a:bodyPr/>
          <a:lstStyle/>
          <a:p>
            <a:r>
              <a:rPr lang="en-US" altLang="en-US"/>
              <a:t>Discussion Question</a:t>
            </a:r>
          </a:p>
        </p:txBody>
      </p:sp>
      <p:sp>
        <p:nvSpPr>
          <p:cNvPr id="57347" name="Content Placeholder 2">
            <a:extLst>
              <a:ext uri="{FF2B5EF4-FFF2-40B4-BE49-F238E27FC236}">
                <a16:creationId xmlns:a16="http://schemas.microsoft.com/office/drawing/2014/main" id="{65A1F02C-D403-4734-B3B7-9CC81C4CB143}"/>
              </a:ext>
            </a:extLst>
          </p:cNvPr>
          <p:cNvSpPr>
            <a:spLocks noGrp="1"/>
          </p:cNvSpPr>
          <p:nvPr>
            <p:ph idx="1"/>
          </p:nvPr>
        </p:nvSpPr>
        <p:spPr/>
        <p:txBody>
          <a:bodyPr/>
          <a:lstStyle/>
          <a:p>
            <a:r>
              <a:rPr lang="en-US" altLang="en-US"/>
              <a:t>Conversely, what if criminals suddenly got much smarter and were harder to catch.  How would the optimal level of deterrence change in this situation?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A97017EC-8EC1-4FF6-A235-5C3BCD8EEB9D}"/>
              </a:ext>
            </a:extLst>
          </p:cNvPr>
          <p:cNvSpPr>
            <a:spLocks noGrp="1"/>
          </p:cNvSpPr>
          <p:nvPr>
            <p:ph type="title"/>
          </p:nvPr>
        </p:nvSpPr>
        <p:spPr/>
        <p:txBody>
          <a:bodyPr/>
          <a:lstStyle/>
          <a:p>
            <a:r>
              <a:rPr lang="en-US" altLang="en-US"/>
              <a:t>Discussion Question</a:t>
            </a:r>
          </a:p>
        </p:txBody>
      </p:sp>
      <p:sp>
        <p:nvSpPr>
          <p:cNvPr id="58371" name="Content Placeholder 2">
            <a:extLst>
              <a:ext uri="{FF2B5EF4-FFF2-40B4-BE49-F238E27FC236}">
                <a16:creationId xmlns:a16="http://schemas.microsoft.com/office/drawing/2014/main" id="{D77AC38D-0F82-484B-89E0-F11BA2DB8233}"/>
              </a:ext>
            </a:extLst>
          </p:cNvPr>
          <p:cNvSpPr>
            <a:spLocks noGrp="1"/>
          </p:cNvSpPr>
          <p:nvPr>
            <p:ph idx="1"/>
          </p:nvPr>
        </p:nvSpPr>
        <p:spPr/>
        <p:txBody>
          <a:bodyPr/>
          <a:lstStyle/>
          <a:p>
            <a:r>
              <a:rPr lang="en-US" altLang="en-US"/>
              <a:t>How might full employment reduce the cost of deterring crime?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D987B19E-226E-4F50-BC01-67D441B3786D}"/>
              </a:ext>
            </a:extLst>
          </p:cNvPr>
          <p:cNvSpPr>
            <a:spLocks noGrp="1"/>
          </p:cNvSpPr>
          <p:nvPr>
            <p:ph type="title"/>
          </p:nvPr>
        </p:nvSpPr>
        <p:spPr/>
        <p:txBody>
          <a:bodyPr/>
          <a:lstStyle/>
          <a:p>
            <a:r>
              <a:rPr lang="en-US" altLang="en-US"/>
              <a:t>Discussion Question</a:t>
            </a:r>
          </a:p>
        </p:txBody>
      </p:sp>
      <p:sp>
        <p:nvSpPr>
          <p:cNvPr id="59395" name="Content Placeholder 2">
            <a:extLst>
              <a:ext uri="{FF2B5EF4-FFF2-40B4-BE49-F238E27FC236}">
                <a16:creationId xmlns:a16="http://schemas.microsoft.com/office/drawing/2014/main" id="{18387D36-0B99-4313-89E5-6A0584FDAB38}"/>
              </a:ext>
            </a:extLst>
          </p:cNvPr>
          <p:cNvSpPr>
            <a:spLocks noGrp="1"/>
          </p:cNvSpPr>
          <p:nvPr>
            <p:ph idx="1"/>
          </p:nvPr>
        </p:nvSpPr>
        <p:spPr/>
        <p:txBody>
          <a:bodyPr/>
          <a:lstStyle/>
          <a:p>
            <a:r>
              <a:rPr lang="en-US" altLang="en-US"/>
              <a:t>Argue for (against) punishing drug users?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2B042256-2266-4845-B42B-D5A3DF0CBAD4}"/>
              </a:ext>
            </a:extLst>
          </p:cNvPr>
          <p:cNvSpPr>
            <a:spLocks noGrp="1"/>
          </p:cNvSpPr>
          <p:nvPr>
            <p:ph type="title"/>
          </p:nvPr>
        </p:nvSpPr>
        <p:spPr/>
        <p:txBody>
          <a:bodyPr/>
          <a:lstStyle/>
          <a:p>
            <a:r>
              <a:rPr lang="en-US" altLang="en-US"/>
              <a:t>Discussion Question</a:t>
            </a:r>
          </a:p>
        </p:txBody>
      </p:sp>
      <p:sp>
        <p:nvSpPr>
          <p:cNvPr id="60419" name="Content Placeholder 2">
            <a:extLst>
              <a:ext uri="{FF2B5EF4-FFF2-40B4-BE49-F238E27FC236}">
                <a16:creationId xmlns:a16="http://schemas.microsoft.com/office/drawing/2014/main" id="{5FD9E9ED-4505-430A-AB9A-3706E5EE31A9}"/>
              </a:ext>
            </a:extLst>
          </p:cNvPr>
          <p:cNvSpPr>
            <a:spLocks noGrp="1"/>
          </p:cNvSpPr>
          <p:nvPr>
            <p:ph idx="1"/>
          </p:nvPr>
        </p:nvSpPr>
        <p:spPr/>
        <p:txBody>
          <a:bodyPr/>
          <a:lstStyle/>
          <a:p>
            <a:r>
              <a:rPr lang="en-US" altLang="en-US"/>
              <a:t>If we accept that drug use has harms to society, is it better to imprison drug users, or attempt to rehabilitate them?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0BCA0648-CDAC-4016-991B-B5BB83967D4B}"/>
              </a:ext>
            </a:extLst>
          </p:cNvPr>
          <p:cNvSpPr>
            <a:spLocks noGrp="1"/>
          </p:cNvSpPr>
          <p:nvPr>
            <p:ph type="title"/>
          </p:nvPr>
        </p:nvSpPr>
        <p:spPr/>
        <p:txBody>
          <a:bodyPr/>
          <a:lstStyle/>
          <a:p>
            <a:r>
              <a:rPr lang="en-US" altLang="en-US"/>
              <a:t>Discussion Question</a:t>
            </a:r>
          </a:p>
        </p:txBody>
      </p:sp>
      <p:sp>
        <p:nvSpPr>
          <p:cNvPr id="61443" name="Content Placeholder 2">
            <a:extLst>
              <a:ext uri="{FF2B5EF4-FFF2-40B4-BE49-F238E27FC236}">
                <a16:creationId xmlns:a16="http://schemas.microsoft.com/office/drawing/2014/main" id="{CBE21254-CCBD-4184-9979-1255C062FBDF}"/>
              </a:ext>
            </a:extLst>
          </p:cNvPr>
          <p:cNvSpPr>
            <a:spLocks noGrp="1"/>
          </p:cNvSpPr>
          <p:nvPr>
            <p:ph idx="1"/>
          </p:nvPr>
        </p:nvSpPr>
        <p:spPr/>
        <p:txBody>
          <a:bodyPr/>
          <a:lstStyle/>
          <a:p>
            <a:r>
              <a:rPr lang="en-US" altLang="en-US"/>
              <a:t>Jim is convicted of assault for striking and breaking the nose of Joe.  If either option will equally deter future crime, should the judge impose a fine as punishment, or a short jail sentence?  </a:t>
            </a:r>
          </a:p>
          <a:p>
            <a:endParaRPr lang="en-US"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E27A1629-AFBB-4955-9E0E-4180E4F89E40}"/>
              </a:ext>
            </a:extLst>
          </p:cNvPr>
          <p:cNvSpPr>
            <a:spLocks noGrp="1" noChangeArrowheads="1"/>
          </p:cNvSpPr>
          <p:nvPr>
            <p:ph type="title"/>
          </p:nvPr>
        </p:nvSpPr>
        <p:spPr/>
        <p:txBody>
          <a:bodyPr/>
          <a:lstStyle/>
          <a:p>
            <a:pPr eaLnBrk="1" hangingPunct="1"/>
            <a:r>
              <a:rPr lang="en-US" altLang="en-US"/>
              <a:t>Questions?</a:t>
            </a:r>
          </a:p>
        </p:txBody>
      </p:sp>
      <p:sp>
        <p:nvSpPr>
          <p:cNvPr id="62467" name="AutoShape 6" descr="Z">
            <a:extLst>
              <a:ext uri="{FF2B5EF4-FFF2-40B4-BE49-F238E27FC236}">
                <a16:creationId xmlns:a16="http://schemas.microsoft.com/office/drawing/2014/main" id="{DF951850-B9A8-4F31-9A87-3AD4B66FE566}"/>
              </a:ext>
            </a:extLst>
          </p:cNvPr>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62468" name="AutoShape 8" descr="Z">
            <a:extLst>
              <a:ext uri="{FF2B5EF4-FFF2-40B4-BE49-F238E27FC236}">
                <a16:creationId xmlns:a16="http://schemas.microsoft.com/office/drawing/2014/main" id="{056FB3DE-E882-44D0-9AF9-9DA774AD1960}"/>
              </a:ext>
            </a:extLst>
          </p:cNvPr>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62469" name="AutoShape 10" descr="Z">
            <a:extLst>
              <a:ext uri="{FF2B5EF4-FFF2-40B4-BE49-F238E27FC236}">
                <a16:creationId xmlns:a16="http://schemas.microsoft.com/office/drawing/2014/main" id="{C1D7BF8C-BAE7-47F5-A5A3-F57917F4D31F}"/>
              </a:ext>
            </a:extLst>
          </p:cNvPr>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sp>
        <p:nvSpPr>
          <p:cNvPr id="62470" name="AutoShape 12" descr="Z">
            <a:extLst>
              <a:ext uri="{FF2B5EF4-FFF2-40B4-BE49-F238E27FC236}">
                <a16:creationId xmlns:a16="http://schemas.microsoft.com/office/drawing/2014/main" id="{2DB5FD44-1E17-4185-92D5-0587B8F2FC34}"/>
              </a:ext>
            </a:extLst>
          </p:cNvPr>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ru-RU" altLang="en-US"/>
          </a:p>
        </p:txBody>
      </p:sp>
      <p:pic>
        <p:nvPicPr>
          <p:cNvPr id="62471" name="Picture 14" descr="Question%20People">
            <a:extLst>
              <a:ext uri="{FF2B5EF4-FFF2-40B4-BE49-F238E27FC236}">
                <a16:creationId xmlns:a16="http://schemas.microsoft.com/office/drawing/2014/main" id="{9C26CA15-1CD7-46CA-A1A2-6AB52106CD3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00200" y="1676400"/>
            <a:ext cx="5418138" cy="4724400"/>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4C0D7E2-9B21-48E9-895B-D930B45B60EB}"/>
              </a:ext>
            </a:extLst>
          </p:cNvPr>
          <p:cNvSpPr>
            <a:spLocks noGrp="1"/>
          </p:cNvSpPr>
          <p:nvPr>
            <p:ph type="title"/>
          </p:nvPr>
        </p:nvSpPr>
        <p:spPr/>
        <p:txBody>
          <a:bodyPr/>
          <a:lstStyle/>
          <a:p>
            <a:r>
              <a:rPr lang="en-US" altLang="en-US"/>
              <a:t>Harm to Public</a:t>
            </a:r>
          </a:p>
        </p:txBody>
      </p:sp>
      <p:sp>
        <p:nvSpPr>
          <p:cNvPr id="8195" name="Content Placeholder 2">
            <a:extLst>
              <a:ext uri="{FF2B5EF4-FFF2-40B4-BE49-F238E27FC236}">
                <a16:creationId xmlns:a16="http://schemas.microsoft.com/office/drawing/2014/main" id="{E8CD28ED-88D6-4C12-869C-A95E6B4B31DF}"/>
              </a:ext>
            </a:extLst>
          </p:cNvPr>
          <p:cNvSpPr>
            <a:spLocks noGrp="1"/>
          </p:cNvSpPr>
          <p:nvPr>
            <p:ph idx="1"/>
          </p:nvPr>
        </p:nvSpPr>
        <p:spPr/>
        <p:txBody>
          <a:bodyPr/>
          <a:lstStyle/>
          <a:p>
            <a:r>
              <a:rPr lang="en-US" altLang="en-US"/>
              <a:t>May result in insecurity, or fear of repetition</a:t>
            </a:r>
          </a:p>
          <a:p>
            <a:r>
              <a:rPr lang="en-US" altLang="en-US"/>
              <a:t>May cause other actors to commit the same or similar crime</a:t>
            </a:r>
          </a:p>
          <a:p>
            <a:endParaRPr lang="en-US" altLang="en-US"/>
          </a:p>
          <a:p>
            <a:r>
              <a:rPr lang="en-US" altLang="en-US"/>
              <a:t>It is this harm to the public that justifies the government as the plaintiff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9D10527-BD13-4407-9577-FD1D03B7A861}"/>
              </a:ext>
            </a:extLst>
          </p:cNvPr>
          <p:cNvSpPr>
            <a:spLocks noGrp="1"/>
          </p:cNvSpPr>
          <p:nvPr>
            <p:ph type="title"/>
          </p:nvPr>
        </p:nvSpPr>
        <p:spPr/>
        <p:txBody>
          <a:bodyPr/>
          <a:lstStyle/>
          <a:p>
            <a:r>
              <a:rPr lang="en-US" altLang="en-US"/>
              <a:t>Harm to the Public</a:t>
            </a:r>
          </a:p>
        </p:txBody>
      </p:sp>
      <p:sp>
        <p:nvSpPr>
          <p:cNvPr id="9219" name="Content Placeholder 2">
            <a:extLst>
              <a:ext uri="{FF2B5EF4-FFF2-40B4-BE49-F238E27FC236}">
                <a16:creationId xmlns:a16="http://schemas.microsoft.com/office/drawing/2014/main" id="{B5B8F22B-165C-4D98-B6CD-085572A3662F}"/>
              </a:ext>
            </a:extLst>
          </p:cNvPr>
          <p:cNvSpPr>
            <a:spLocks noGrp="1"/>
          </p:cNvSpPr>
          <p:nvPr>
            <p:ph idx="1"/>
          </p:nvPr>
        </p:nvSpPr>
        <p:spPr/>
        <p:txBody>
          <a:bodyPr/>
          <a:lstStyle/>
          <a:p>
            <a:pPr marL="0" indent="0" algn="ctr">
              <a:buFont typeface="Wingdings" panose="05000000000000000000" pitchFamily="2" charset="2"/>
              <a:buNone/>
            </a:pPr>
            <a:endParaRPr lang="en-US" altLang="en-US" b="1"/>
          </a:p>
          <a:p>
            <a:pPr marL="0" indent="0" algn="ctr">
              <a:buFont typeface="Wingdings" panose="05000000000000000000" pitchFamily="2" charset="2"/>
              <a:buNone/>
            </a:pPr>
            <a:r>
              <a:rPr lang="en-US" altLang="en-US" sz="3500" b="1"/>
              <a:t>Why not rely on torts to </a:t>
            </a:r>
          </a:p>
          <a:p>
            <a:pPr marL="0" indent="0" algn="ctr">
              <a:buFont typeface="Wingdings" panose="05000000000000000000" pitchFamily="2" charset="2"/>
              <a:buNone/>
            </a:pPr>
            <a:r>
              <a:rPr lang="en-US" altLang="en-US" sz="3500" b="1"/>
              <a:t>handle these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C5F52F6-9DF0-46B4-9D5C-EDDE4DBC9C53}"/>
              </a:ext>
            </a:extLst>
          </p:cNvPr>
          <p:cNvSpPr>
            <a:spLocks noGrp="1"/>
          </p:cNvSpPr>
          <p:nvPr>
            <p:ph type="title"/>
          </p:nvPr>
        </p:nvSpPr>
        <p:spPr/>
        <p:txBody>
          <a:bodyPr/>
          <a:lstStyle/>
          <a:p>
            <a:r>
              <a:rPr lang="en-US" altLang="en-US"/>
              <a:t>The Need for Criminal Laws</a:t>
            </a:r>
          </a:p>
        </p:txBody>
      </p:sp>
      <p:sp>
        <p:nvSpPr>
          <p:cNvPr id="3" name="Content Placeholder 2">
            <a:extLst>
              <a:ext uri="{FF2B5EF4-FFF2-40B4-BE49-F238E27FC236}">
                <a16:creationId xmlns:a16="http://schemas.microsoft.com/office/drawing/2014/main" id="{C3A3FAFC-839C-4136-90DD-DE659065FA96}"/>
              </a:ext>
            </a:extLst>
          </p:cNvPr>
          <p:cNvSpPr>
            <a:spLocks noGrp="1"/>
          </p:cNvSpPr>
          <p:nvPr>
            <p:ph idx="1"/>
          </p:nvPr>
        </p:nvSpPr>
        <p:spPr/>
        <p:txBody>
          <a:bodyPr>
            <a:normAutofit lnSpcReduction="10000"/>
          </a:bodyPr>
          <a:lstStyle/>
          <a:p>
            <a:pPr>
              <a:defRPr/>
            </a:pPr>
            <a:r>
              <a:rPr lang="en-US" dirty="0"/>
              <a:t>If civil suits cause the injurer to internalize the cost of crimes, then no criminal laws are necessary.  </a:t>
            </a:r>
          </a:p>
          <a:p>
            <a:pPr>
              <a:defRPr/>
            </a:pPr>
            <a:r>
              <a:rPr lang="en-US" dirty="0"/>
              <a:t>However, not all wrongdoers are caught</a:t>
            </a:r>
          </a:p>
          <a:p>
            <a:pPr lvl="1">
              <a:defRPr/>
            </a:pPr>
            <a:r>
              <a:rPr lang="en-US" dirty="0"/>
              <a:t>Imagine stealing a $1000 TV set, and having a 50% chance of getting caught.  Your expected cost is $500.  But the TV is worth $1000, so you’re better off stealing the TV every time, and getting caught half the time, in the absence of criminal law. </a:t>
            </a:r>
          </a:p>
          <a:p>
            <a:pPr>
              <a:defRPr/>
            </a:pPr>
            <a:endParaRPr lang="en-US" dirty="0"/>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ABC8C690-D6EF-4FEA-BD6D-0624B9FF42DF}"/>
              </a:ext>
            </a:extLst>
          </p:cNvPr>
          <p:cNvSpPr>
            <a:spLocks noGrp="1"/>
          </p:cNvSpPr>
          <p:nvPr>
            <p:ph type="title"/>
          </p:nvPr>
        </p:nvSpPr>
        <p:spPr/>
        <p:txBody>
          <a:bodyPr/>
          <a:lstStyle/>
          <a:p>
            <a:r>
              <a:rPr lang="en-US" altLang="en-US"/>
              <a:t>The Need for Criminal Laws</a:t>
            </a:r>
          </a:p>
        </p:txBody>
      </p:sp>
      <p:sp>
        <p:nvSpPr>
          <p:cNvPr id="3" name="Content Placeholder 2">
            <a:extLst>
              <a:ext uri="{FF2B5EF4-FFF2-40B4-BE49-F238E27FC236}">
                <a16:creationId xmlns:a16="http://schemas.microsoft.com/office/drawing/2014/main" id="{653F7FBB-3D67-4DA7-AC2B-321D890863E7}"/>
              </a:ext>
            </a:extLst>
          </p:cNvPr>
          <p:cNvSpPr>
            <a:spLocks noGrp="1"/>
          </p:cNvSpPr>
          <p:nvPr>
            <p:ph idx="1"/>
          </p:nvPr>
        </p:nvSpPr>
        <p:spPr/>
        <p:txBody>
          <a:bodyPr>
            <a:normAutofit fontScale="92500" lnSpcReduction="10000"/>
          </a:bodyPr>
          <a:lstStyle/>
          <a:p>
            <a:pPr>
              <a:defRPr/>
            </a:pPr>
            <a:r>
              <a:rPr lang="en-US" dirty="0"/>
              <a:t>There are victimless crimes</a:t>
            </a:r>
          </a:p>
          <a:p>
            <a:pPr lvl="1">
              <a:defRPr/>
            </a:pPr>
            <a:r>
              <a:rPr lang="en-US" b="1" dirty="0"/>
              <a:t>What are some examples of these?</a:t>
            </a:r>
          </a:p>
          <a:p>
            <a:pPr lvl="1">
              <a:defRPr/>
            </a:pPr>
            <a:r>
              <a:rPr lang="en-US" dirty="0"/>
              <a:t>In these cases, there is harm to the public (or there should be, if it is criminalized)</a:t>
            </a:r>
          </a:p>
          <a:p>
            <a:pPr>
              <a:defRPr/>
            </a:pPr>
            <a:endParaRPr lang="en-US" dirty="0"/>
          </a:p>
          <a:p>
            <a:pPr>
              <a:defRPr/>
            </a:pPr>
            <a:r>
              <a:rPr lang="en-US" dirty="0"/>
              <a:t>There are inchoate crimes (things that are dangerous but have no victim or third party)</a:t>
            </a:r>
          </a:p>
          <a:p>
            <a:pPr lvl="1">
              <a:defRPr/>
            </a:pPr>
            <a:r>
              <a:rPr lang="en-US" b="1" dirty="0"/>
              <a:t>What are some examples of these?</a:t>
            </a:r>
          </a:p>
          <a:p>
            <a:pPr lvl="1">
              <a:defRPr/>
            </a:pPr>
            <a:r>
              <a:rPr lang="en-US" dirty="0"/>
              <a:t>In these cases, there is harm to the public, such as inspiring fear in others and the risk that the bad actor will try again (and succeed)</a:t>
            </a:r>
          </a:p>
        </p:txBody>
      </p:sp>
    </p:spTree>
  </p:cSld>
  <p:clrMapOvr>
    <a:masterClrMapping/>
  </p:clrMapOvr>
</p:sld>
</file>

<file path=ppt/theme/theme1.xml><?xml version="1.0" encoding="utf-8"?>
<a:theme xmlns:a="http://schemas.openxmlformats.org/drawingml/2006/main" name="Network">
  <a:themeElements>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1840</TotalTime>
  <Words>4194</Words>
  <Application>Microsoft Office PowerPoint</Application>
  <PresentationFormat>On-screen Show (4:3)</PresentationFormat>
  <Paragraphs>314</Paragraphs>
  <Slides>58</Slides>
  <Notes>18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Network</vt:lpstr>
      <vt:lpstr>Law and Economics</vt:lpstr>
      <vt:lpstr>Criminal Law</vt:lpstr>
      <vt:lpstr>Criminal Violations</vt:lpstr>
      <vt:lpstr>Criminal Intent</vt:lpstr>
      <vt:lpstr>Harm was Public</vt:lpstr>
      <vt:lpstr>Harm to Public</vt:lpstr>
      <vt:lpstr>Harm to the Public</vt:lpstr>
      <vt:lpstr>The Need for Criminal Laws</vt:lpstr>
      <vt:lpstr>The Need for Criminal Laws</vt:lpstr>
      <vt:lpstr>Standard of Proof</vt:lpstr>
      <vt:lpstr>Standard of Proof</vt:lpstr>
      <vt:lpstr>Punishment</vt:lpstr>
      <vt:lpstr>Punishment</vt:lpstr>
      <vt:lpstr>Punishment</vt:lpstr>
      <vt:lpstr>Punishment</vt:lpstr>
      <vt:lpstr>Punishment</vt:lpstr>
      <vt:lpstr>Punishment</vt:lpstr>
      <vt:lpstr>Punishment</vt:lpstr>
      <vt:lpstr>Deterrence </vt:lpstr>
      <vt:lpstr>Deterrence</vt:lpstr>
      <vt:lpstr>Deterrence</vt:lpstr>
      <vt:lpstr>When Does a Criminal Commit the Crime: Premeditation </vt:lpstr>
      <vt:lpstr>The Fraud Triangle</vt:lpstr>
      <vt:lpstr>Premeditated Actors</vt:lpstr>
      <vt:lpstr>Opportunity</vt:lpstr>
      <vt:lpstr>Rational Crime and  Public Policy</vt:lpstr>
      <vt:lpstr>Probability and Severity</vt:lpstr>
      <vt:lpstr>Severity</vt:lpstr>
      <vt:lpstr>Fines versus Incarceration</vt:lpstr>
      <vt:lpstr>Incarceration </vt:lpstr>
      <vt:lpstr>Fines</vt:lpstr>
      <vt:lpstr>Fines</vt:lpstr>
      <vt:lpstr>PowerPoint Presentation</vt:lpstr>
      <vt:lpstr>Right Amount of Deterrence</vt:lpstr>
      <vt:lpstr>Costs of a Crime</vt:lpstr>
      <vt:lpstr>Socially Optimal Deterrence </vt:lpstr>
      <vt:lpstr>Socially Optimal Deterrence </vt:lpstr>
      <vt:lpstr>Rational Crime and  Public Policy</vt:lpstr>
      <vt:lpstr>Rational Actors</vt:lpstr>
      <vt:lpstr>Rational Actor</vt:lpstr>
      <vt:lpstr>Spontaneous Actors</vt:lpstr>
      <vt:lpstr>Irrational Actors </vt:lpstr>
      <vt:lpstr>Irrational Actors</vt:lpstr>
      <vt:lpstr>Irrational Actors and Deterrence</vt:lpstr>
      <vt:lpstr>Deterrence </vt:lpstr>
      <vt:lpstr>Probability and Immediacy </vt:lpstr>
      <vt:lpstr>The Implications of  Irrational Thinking</vt:lpstr>
      <vt:lpstr>Insanity</vt:lpstr>
      <vt:lpstr>Discussion Question</vt:lpstr>
      <vt:lpstr>Discussion Question</vt:lpstr>
      <vt:lpstr>Discussion Question</vt:lpstr>
      <vt:lpstr>Discussion Question</vt:lpstr>
      <vt:lpstr>Discussion Question</vt:lpstr>
      <vt:lpstr>Discussion Question</vt:lpstr>
      <vt:lpstr>Discussion Question</vt:lpstr>
      <vt:lpstr>Discussion Question</vt:lpstr>
      <vt:lpstr>Discussion Question</vt:lpstr>
      <vt:lpstr>Questions?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Literacy</dc:title>
  <dc:creator>Kelly</dc:creator>
  <cp:lastModifiedBy>Nicholas J. Mazik</cp:lastModifiedBy>
  <cp:revision>127</cp:revision>
  <dcterms:created xsi:type="dcterms:W3CDTF">2015-10-12T08:53:17Z</dcterms:created>
  <dcterms:modified xsi:type="dcterms:W3CDTF">2021-10-29T07:56:51Z</dcterms:modified>
</cp:coreProperties>
</file>