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Open Sauce Light" charset="1" panose="00000400000000000000"/>
      <p:regular r:id="rId11"/>
    </p:embeddedFont>
    <p:embeddedFont>
      <p:font typeface="Open Sauce Light Bold" charset="1" panose="00000600000000000000"/>
      <p:regular r:id="rId12"/>
    </p:embeddedFont>
    <p:embeddedFont>
      <p:font typeface="Open Sauce Light Italics" charset="1" panose="00000400000000000000"/>
      <p:regular r:id="rId13"/>
    </p:embeddedFont>
    <p:embeddedFont>
      <p:font typeface="Open Sauce Light Bold Italics" charset="1" panose="000006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name="AutoShape 3" id="3"/>
          <p:cNvSpPr/>
          <p:nvPr/>
        </p:nvSpPr>
        <p:spPr>
          <a:xfrm rot="0">
            <a:off x="8556216" y="3485222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209882" y="5025805"/>
            <a:ext cx="9650160" cy="560455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1942172"/>
            <a:ext cx="16230600" cy="146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League Spartan"/>
              </a:rPr>
              <a:t>Introduction to Stata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19304" y="4106958"/>
            <a:ext cx="864939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American University of Central Asia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977630"/>
            <a:ext cx="4321082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uce Light"/>
              </a:rPr>
              <a:t>Spring 2022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618220"/>
            <a:ext cx="432108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League Spartan"/>
              </a:rPr>
              <a:t>Akylai Muktarbek kyzy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38218" y="8977630"/>
            <a:ext cx="4321082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uce Light"/>
              </a:rPr>
              <a:t>Bishkek, Kyrgyzstan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38218" y="8618220"/>
            <a:ext cx="432108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League Spartan"/>
              </a:rPr>
              <a:t>January 24, 2022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2488389"/>
            <a:ext cx="14726713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</a:rPr>
              <a:t>Course overview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5191125"/>
            <a:ext cx="4959543" cy="1246436"/>
            <a:chOff x="0" y="0"/>
            <a:chExt cx="6612725" cy="166191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35119"/>
              <a:ext cx="6612725" cy="1026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For students with no or limited experience with Stata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6612725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Audience</a:t>
              </a: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16991245" y="8907589"/>
            <a:ext cx="268055" cy="350711"/>
            <a:chOff x="0" y="0"/>
            <a:chExt cx="357406" cy="467614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6664228" y="5191125"/>
            <a:ext cx="4959543" cy="2046536"/>
            <a:chOff x="0" y="0"/>
            <a:chExt cx="6612725" cy="272871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635119"/>
              <a:ext cx="6612725" cy="2093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To teach about the basic functionality of Stata and how it can be used to analyse large data sets and in applied research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47625"/>
              <a:ext cx="6612725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Aim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299757" y="5191125"/>
            <a:ext cx="4959543" cy="846386"/>
            <a:chOff x="0" y="0"/>
            <a:chExt cx="6612725" cy="112851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635119"/>
              <a:ext cx="6612725" cy="4933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Practical and project-based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6612725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Format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857250"/>
            <a:ext cx="16230600" cy="146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League Spartan"/>
              </a:rPr>
              <a:t>Learning objectives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028700" y="7957886"/>
            <a:ext cx="16230600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028700" y="7266797"/>
            <a:ext cx="16230600" cy="0"/>
          </a:xfrm>
          <a:prstGeom prst="line">
            <a:avLst/>
          </a:prstGeom>
          <a:ln cap="rnd" w="28575">
            <a:solidFill>
              <a:srgbClr val="A6A6A6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028700" y="6575709"/>
            <a:ext cx="16230600" cy="0"/>
          </a:xfrm>
          <a:prstGeom prst="line">
            <a:avLst/>
          </a:prstGeom>
          <a:ln cap="rnd" w="28575">
            <a:solidFill>
              <a:srgbClr val="A6A6A6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1028700" y="5884620"/>
            <a:ext cx="16230600" cy="0"/>
          </a:xfrm>
          <a:prstGeom prst="line">
            <a:avLst/>
          </a:prstGeom>
          <a:ln cap="rnd" w="28575">
            <a:solidFill>
              <a:srgbClr val="A6A6A6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1028700" y="5193531"/>
            <a:ext cx="16230600" cy="0"/>
          </a:xfrm>
          <a:prstGeom prst="line">
            <a:avLst/>
          </a:prstGeom>
          <a:ln cap="rnd" w="28575">
            <a:solidFill>
              <a:srgbClr val="A6A6A6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1028700" y="4502443"/>
            <a:ext cx="16230600" cy="0"/>
          </a:xfrm>
          <a:prstGeom prst="line">
            <a:avLst/>
          </a:prstGeom>
          <a:ln cap="rnd" w="28575">
            <a:solidFill>
              <a:srgbClr val="A6A6A6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1028700" y="3811354"/>
            <a:ext cx="16230600" cy="0"/>
          </a:xfrm>
          <a:prstGeom prst="line">
            <a:avLst/>
          </a:prstGeom>
          <a:ln cap="rnd" w="28575">
            <a:solidFill>
              <a:srgbClr val="A6A6A6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781003" y="3335104"/>
            <a:ext cx="2312440" cy="0"/>
          </a:xfrm>
          <a:prstGeom prst="line">
            <a:avLst/>
          </a:prstGeom>
          <a:ln cap="rnd" w="952500">
            <a:solidFill>
              <a:srgbClr val="FF161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1028700" y="8053136"/>
            <a:ext cx="107083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24627" y="8053136"/>
            <a:ext cx="168308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2 - 3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62311" y="8053136"/>
            <a:ext cx="13281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4-5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29552" y="8053136"/>
            <a:ext cx="1265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6-7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8053136"/>
            <a:ext cx="146025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8-9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18563" y="8053136"/>
            <a:ext cx="139535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10-11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967561" y="8053136"/>
            <a:ext cx="142780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12-13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88462" y="8053136"/>
            <a:ext cx="161398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Week 14-15</a:t>
            </a:r>
          </a:p>
        </p:txBody>
      </p:sp>
      <p:sp>
        <p:nvSpPr>
          <p:cNvPr name="AutoShape 20" id="20"/>
          <p:cNvSpPr/>
          <p:nvPr/>
        </p:nvSpPr>
        <p:spPr>
          <a:xfrm rot="0">
            <a:off x="2695071" y="4031908"/>
            <a:ext cx="2242668" cy="0"/>
          </a:xfrm>
          <a:prstGeom prst="line">
            <a:avLst/>
          </a:prstGeom>
          <a:ln cap="rnd" w="952500">
            <a:solidFill>
              <a:srgbClr val="FF914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0">
            <a:off x="4507709" y="4728711"/>
            <a:ext cx="2445447" cy="0"/>
          </a:xfrm>
          <a:prstGeom prst="line">
            <a:avLst/>
          </a:prstGeom>
          <a:ln cap="rnd" w="952500">
            <a:solidFill>
              <a:srgbClr val="FFBD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0">
            <a:off x="6403476" y="5425515"/>
            <a:ext cx="2617188" cy="0"/>
          </a:xfrm>
          <a:prstGeom prst="line">
            <a:avLst/>
          </a:prstGeom>
          <a:ln cap="rnd" w="952500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rot="0">
            <a:off x="8592735" y="6265194"/>
            <a:ext cx="2925828" cy="0"/>
          </a:xfrm>
          <a:prstGeom prst="line">
            <a:avLst/>
          </a:prstGeom>
          <a:ln cap="rnd" w="666750">
            <a:solidFill>
              <a:srgbClr val="C9E26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rot="0">
            <a:off x="10915047" y="6931944"/>
            <a:ext cx="2952250" cy="0"/>
          </a:xfrm>
          <a:prstGeom prst="line">
            <a:avLst/>
          </a:prstGeom>
          <a:ln cap="rnd" w="666750">
            <a:solidFill>
              <a:srgbClr val="7ED95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915411" y="3358173"/>
            <a:ext cx="2043624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League Spartan"/>
              </a:rPr>
              <a:t>Interface, data entry and exploring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61845" y="4138588"/>
            <a:ext cx="2067240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Manipulating data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638707" y="4828198"/>
            <a:ext cx="2190844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Graphing in Stata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54845" y="5527959"/>
            <a:ext cx="2314448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Basic inferential statistics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869293" y="6397591"/>
            <a:ext cx="245996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OLS regression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860399" y="7088680"/>
            <a:ext cx="3061546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Logit and probit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090459" y="8977630"/>
            <a:ext cx="6107083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737373"/>
                </a:solidFill>
                <a:latin typeface="Open Sauce Light"/>
              </a:rPr>
              <a:t>NOTE: Subject to revision.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937739" y="2365375"/>
            <a:ext cx="8412521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Expected delivery in 3.5 months</a:t>
            </a:r>
          </a:p>
        </p:txBody>
      </p:sp>
      <p:sp>
        <p:nvSpPr>
          <p:cNvPr name="AutoShape 33" id="33"/>
          <p:cNvSpPr/>
          <p:nvPr/>
        </p:nvSpPr>
        <p:spPr>
          <a:xfrm rot="0">
            <a:off x="13562274" y="7265319"/>
            <a:ext cx="2250866" cy="0"/>
          </a:xfrm>
          <a:prstGeom prst="line">
            <a:avLst/>
          </a:prstGeom>
          <a:ln cap="rnd" w="666750">
            <a:solidFill>
              <a:srgbClr val="38B6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4" id="34"/>
          <p:cNvSpPr txBox="true"/>
          <p:nvPr/>
        </p:nvSpPr>
        <p:spPr>
          <a:xfrm rot="0">
            <a:off x="13350261" y="7392001"/>
            <a:ext cx="2610358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 Panel data</a:t>
            </a:r>
          </a:p>
        </p:txBody>
      </p:sp>
      <p:sp>
        <p:nvSpPr>
          <p:cNvPr name="AutoShape 35" id="35"/>
          <p:cNvSpPr/>
          <p:nvPr/>
        </p:nvSpPr>
        <p:spPr>
          <a:xfrm rot="0">
            <a:off x="15662743" y="7500586"/>
            <a:ext cx="1749546" cy="0"/>
          </a:xfrm>
          <a:prstGeom prst="line">
            <a:avLst/>
          </a:prstGeom>
          <a:ln cap="rnd" w="51435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6" id="36"/>
          <p:cNvSpPr txBox="true"/>
          <p:nvPr/>
        </p:nvSpPr>
        <p:spPr>
          <a:xfrm rot="0">
            <a:off x="15192086" y="7551069"/>
            <a:ext cx="2610358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 Project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907589"/>
            <a:ext cx="268055" cy="350711"/>
            <a:chOff x="0" y="0"/>
            <a:chExt cx="357406" cy="46761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70951" y="2914706"/>
            <a:ext cx="3508802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3569018"/>
            <a:ext cx="398871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eague Spartan"/>
              </a:rPr>
              <a:t>Evaluation and Grading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095875"/>
            <a:ext cx="3988719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All assignments should be submitted through Canvas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18554" y="2412295"/>
            <a:ext cx="3548595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Class participation and attendance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18554" y="4170680"/>
            <a:ext cx="312090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Assignments (3 out of 4)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818554" y="5599112"/>
            <a:ext cx="312090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Mid-way assessment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79837" y="4170680"/>
            <a:ext cx="65148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30%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62863" y="2431345"/>
            <a:ext cx="76846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10%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79837" y="5599112"/>
            <a:ext cx="65148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30%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79837" y="7319756"/>
            <a:ext cx="65148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30%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818554" y="7319756"/>
            <a:ext cx="3440746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Final project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991245" y="8907589"/>
            <a:ext cx="268055" cy="350711"/>
            <a:chOff x="0" y="0"/>
            <a:chExt cx="357406" cy="467614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24857" y="3372161"/>
            <a:ext cx="4114800" cy="4114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2015104"/>
            <a:ext cx="5462450" cy="2278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>
                <a:solidFill>
                  <a:srgbClr val="000000"/>
                </a:solidFill>
                <a:latin typeface="League Spartan"/>
              </a:rPr>
              <a:t>Let's warm up: collaborative resume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2064067"/>
            <a:ext cx="7786516" cy="6054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Open Sauce Light"/>
              </a:rPr>
              <a:t>•Name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•Education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•Professional background: total years of experience and positions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•Main soft &amp; hard skills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•Notable accomplishments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•Research interests</a:t>
            </a:r>
          </a:p>
          <a:p>
            <a:pPr>
              <a:lnSpc>
                <a:spcPts val="539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•Hobbies, travel, family, etc.</a:t>
            </a:r>
          </a:p>
          <a:p>
            <a:pPr>
              <a:lnSpc>
                <a:spcPts val="539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3895725"/>
            <a:ext cx="6949700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</a:rPr>
              <a:t>Why Stata?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472784" y="2542152"/>
            <a:ext cx="7786516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One of the most popular and widely used statistical software in the world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76330" y="2580252"/>
            <a:ext cx="46767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01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1028700" y="6457950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9472784" y="4505891"/>
            <a:ext cx="7786516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Able to load gigabytes of data, but still make data manipulation fast and easy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72784" y="6469629"/>
            <a:ext cx="7786516" cy="38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Does not require any knowledge of programming and coding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76330" y="4553516"/>
            <a:ext cx="46767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76330" y="6517254"/>
            <a:ext cx="46767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03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991245" y="8907589"/>
            <a:ext cx="268055" cy="350711"/>
            <a:chOff x="0" y="0"/>
            <a:chExt cx="357406" cy="467614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name="TextBox 14" id="14"/>
          <p:cNvSpPr txBox="true"/>
          <p:nvPr/>
        </p:nvSpPr>
        <p:spPr>
          <a:xfrm rot="0">
            <a:off x="1028700" y="8097247"/>
            <a:ext cx="6949700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 Bold"/>
              </a:rPr>
              <a:t>BUT:</a:t>
            </a:r>
            <a:r>
              <a:rPr lang="en-US" sz="2100">
                <a:solidFill>
                  <a:srgbClr val="000000"/>
                </a:solidFill>
                <a:latin typeface="Open Sauce Light"/>
              </a:rPr>
              <a:t> not free and not well integrated with machine learning algorithms and predictive time-series models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72784" y="7937227"/>
            <a:ext cx="7786516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Used to analyze, manage, and produce a graphical vizualization of data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76330" y="7956277"/>
            <a:ext cx="46767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>
                <a:solidFill>
                  <a:srgbClr val="000000"/>
                </a:solidFill>
                <a:latin typeface="League Spartan"/>
              </a:rPr>
              <a:t>04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225981"/>
            <a:ext cx="6616769" cy="78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Open Sauce Light"/>
              </a:rPr>
              <a:t>Mostly used in economics, biomedicine, and political science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2488389"/>
            <a:ext cx="14726713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League Spartan"/>
              </a:rPr>
              <a:t>Stata quick tour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5191125"/>
            <a:ext cx="4959543" cy="2846636"/>
            <a:chOff x="0" y="0"/>
            <a:chExt cx="6612725" cy="379551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35119"/>
              <a:ext cx="6612725" cy="31603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Stata/IC: Can handle up to 2,047 variables</a:t>
              </a: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STATA/SE: can handle up to 32,766 variables. Max obs 2 billion </a:t>
              </a: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STATA/MP: 120,000 variables. Max obs a trillion.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6612725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Versions</a:t>
              </a: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1028700" y="3724484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16991245" y="8907589"/>
            <a:ext cx="268055" cy="350711"/>
            <a:chOff x="0" y="0"/>
            <a:chExt cx="357406" cy="467614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6664228" y="5191125"/>
            <a:ext cx="4959543" cy="2846636"/>
            <a:chOff x="0" y="0"/>
            <a:chExt cx="6612725" cy="379551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635119"/>
              <a:ext cx="6612725" cy="31603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Can be used using point and click method</a:t>
              </a: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and coding method</a:t>
              </a:r>
            </a:p>
            <a:p>
              <a:pPr>
                <a:lnSpc>
                  <a:spcPts val="3150"/>
                </a:lnSpc>
              </a:pP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Some statistical knowledge is benefitial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47625"/>
              <a:ext cx="6612725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Skills required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299757" y="5191125"/>
            <a:ext cx="4959543" cy="2046536"/>
            <a:chOff x="0" y="0"/>
            <a:chExt cx="6612725" cy="272871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635119"/>
              <a:ext cx="6612725" cy="2093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stata.com</a:t>
              </a: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Free Stata webinars</a:t>
              </a: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"/>
                </a:rPr>
                <a:t>Stata blog</a:t>
              </a:r>
            </a:p>
            <a:p>
              <a:pPr>
                <a:lnSpc>
                  <a:spcPts val="3150"/>
                </a:lnSpc>
              </a:pPr>
              <a:r>
                <a:rPr lang="en-US" sz="2100">
                  <a:solidFill>
                    <a:srgbClr val="000000"/>
                  </a:solidFill>
                  <a:latin typeface="Open Sauce Light Bold"/>
                </a:rPr>
                <a:t>Statalist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6612725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200">
                  <a:solidFill>
                    <a:srgbClr val="000000"/>
                  </a:solidFill>
                  <a:latin typeface="League Spartan"/>
                </a:rPr>
                <a:t>Official resources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69018"/>
            <a:ext cx="482123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eague Spartan"/>
              </a:rPr>
              <a:t>How this course it taught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62727" y="6065094"/>
            <a:ext cx="503847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Practical sessions in Zoom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59147" y="2431345"/>
            <a:ext cx="4775258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Training data set: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small data on car prices and auto prices in  the US (1978)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59147" y="4402455"/>
            <a:ext cx="4775258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 (Training data set: 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National Longitudinal Survey of Women of 1988 (NLWS88)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59147" y="6695828"/>
            <a:ext cx="477525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uce Light"/>
              </a:rPr>
              <a:t>Each session has an associated do-file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20430" y="4453255"/>
            <a:ext cx="46767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20430" y="2431345"/>
            <a:ext cx="46767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20430" y="6695828"/>
            <a:ext cx="46767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eague Spartan"/>
              </a:rPr>
              <a:t>03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8907589"/>
            <a:ext cx="268055" cy="350711"/>
            <a:chOff x="0" y="0"/>
            <a:chExt cx="357406" cy="467614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5556" y="36672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829993" y="1769396"/>
            <a:ext cx="16230600" cy="1120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403360" indent="-701680" lvl="1">
              <a:lnSpc>
                <a:spcPts val="9100"/>
              </a:lnSpc>
              <a:buFont typeface="Arial"/>
              <a:buChar char="•"/>
            </a:pPr>
            <a:r>
              <a:rPr lang="en-US" sz="6500">
                <a:solidFill>
                  <a:srgbClr val="000000"/>
                </a:solidFill>
                <a:latin typeface="League Spartan"/>
              </a:rPr>
              <a:t>Stata Interface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637999" y="3250868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637999" y="4478729"/>
            <a:ext cx="6855017" cy="2364106"/>
            <a:chOff x="0" y="0"/>
            <a:chExt cx="9140022" cy="315214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713741"/>
              <a:ext cx="9140022" cy="24384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46" indent="-269873" lvl="1">
                <a:lnSpc>
                  <a:spcPts val="374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uce Light"/>
                </a:rPr>
                <a:t>The Stata graphical user interface</a:t>
              </a:r>
            </a:p>
            <a:p>
              <a:pPr marL="539746" indent="-269873" lvl="1">
                <a:lnSpc>
                  <a:spcPts val="374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uce Light"/>
                </a:rPr>
                <a:t>Command syntax</a:t>
              </a:r>
            </a:p>
            <a:p>
              <a:pPr marL="539746" indent="-269873" lvl="1">
                <a:lnSpc>
                  <a:spcPts val="374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uce Light"/>
                </a:rPr>
                <a:t>.do and log files</a:t>
              </a:r>
            </a:p>
            <a:p>
              <a:pPr marL="539748" indent="-269874" lvl="1">
                <a:lnSpc>
                  <a:spcPts val="3749"/>
                </a:lnSpc>
                <a:buFont typeface="Arial"/>
                <a:buChar char="•"/>
              </a:pPr>
              <a:r>
                <a:rPr lang="en-US" sz="2499">
                  <a:solidFill>
                    <a:srgbClr val="000000"/>
                  </a:solidFill>
                  <a:latin typeface="Open Sauce Light"/>
                </a:rPr>
                <a:t>Importing data to Stata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9140022" cy="612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49"/>
                </a:lnSpc>
              </a:pPr>
              <a:r>
                <a:rPr lang="en-US" sz="2699">
                  <a:solidFill>
                    <a:srgbClr val="000000"/>
                  </a:solidFill>
                  <a:latin typeface="League Spartan"/>
                </a:rPr>
                <a:t>In this session we explore: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DAEox7tLgZo</dc:identifier>
  <dcterms:modified xsi:type="dcterms:W3CDTF">2011-08-01T06:04:30Z</dcterms:modified>
  <cp:revision>1</cp:revision>
  <dc:title>Introduction to Stata</dc:title>
</cp:coreProperties>
</file>