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Roboto"/>
      <p:regular r:id="rId28"/>
      <p:bold r:id="rId29"/>
      <p:italic r:id="rId30"/>
      <p:boldItalic r:id="rId31"/>
    </p:embeddedFont>
    <p:embeddedFont>
      <p:font typeface="Montserrat"/>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oboto-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Montserrat-bold.fntdata"/><Relationship Id="rId10" Type="http://schemas.openxmlformats.org/officeDocument/2006/relationships/slide" Target="slides/slide3.xml"/><Relationship Id="rId32" Type="http://schemas.openxmlformats.org/officeDocument/2006/relationships/font" Target="fonts/Montserrat-regular.fntdata"/><Relationship Id="rId13" Type="http://schemas.openxmlformats.org/officeDocument/2006/relationships/slide" Target="slides/slide6.xml"/><Relationship Id="rId35" Type="http://schemas.openxmlformats.org/officeDocument/2006/relationships/font" Target="fonts/Montserrat-boldItalic.fntdata"/><Relationship Id="rId12" Type="http://schemas.openxmlformats.org/officeDocument/2006/relationships/slide" Target="slides/slide5.xml"/><Relationship Id="rId34" Type="http://schemas.openxmlformats.org/officeDocument/2006/relationships/font" Target="fonts/Montserrat-italic.fntdata"/><Relationship Id="rId15" Type="http://schemas.openxmlformats.org/officeDocument/2006/relationships/slide" Target="slides/slide8.xml"/><Relationship Id="rId37" Type="http://schemas.openxmlformats.org/officeDocument/2006/relationships/font" Target="fonts/Lato-bold.fntdata"/><Relationship Id="rId14" Type="http://schemas.openxmlformats.org/officeDocument/2006/relationships/slide" Target="slides/slide7.xml"/><Relationship Id="rId36" Type="http://schemas.openxmlformats.org/officeDocument/2006/relationships/font" Target="fonts/Lato-regular.fntdata"/><Relationship Id="rId17" Type="http://schemas.openxmlformats.org/officeDocument/2006/relationships/slide" Target="slides/slide10.xml"/><Relationship Id="rId39" Type="http://schemas.openxmlformats.org/officeDocument/2006/relationships/font" Target="fonts/Lato-boldItalic.fntdata"/><Relationship Id="rId16" Type="http://schemas.openxmlformats.org/officeDocument/2006/relationships/slide" Target="slides/slide9.xml"/><Relationship Id="rId38" Type="http://schemas.openxmlformats.org/officeDocument/2006/relationships/font" Target="fonts/La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81a974637_2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481a974637_2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481a974637_2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481a974637_2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481a974637_2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481a974637_2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81a974637_2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481a974637_2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1600"/>
              </a:spcBef>
              <a:spcAft>
                <a:spcPts val="0"/>
              </a:spcAft>
              <a:buSzPts val="1100"/>
              <a:buNone/>
            </a:pPr>
            <a:r>
              <a:rPr lang="ru" sz="1100">
                <a:solidFill>
                  <a:srgbClr val="FFFFFF"/>
                </a:solidFill>
                <a:latin typeface="Roboto"/>
                <a:ea typeface="Roboto"/>
                <a:cs typeface="Roboto"/>
                <a:sym typeface="Roboto"/>
              </a:rPr>
              <a:t>This method assumes that electricity consumption is the best physical indicator of both formal and informal economic activity. By using electricity as a proxy for the overall economic activity and then subtracting from it the official estimates of GDP, we get an indicator of informal economic activity. The difference between the growth of electricity consumption and official GDP is then attributed to the growth of the informal economy.</a:t>
            </a:r>
            <a:endParaRPr/>
          </a:p>
          <a:p>
            <a:pPr indent="0" lvl="0" marL="457200" rtl="0" algn="l">
              <a:lnSpc>
                <a:spcPct val="100000"/>
              </a:lnSpc>
              <a:spcBef>
                <a:spcPts val="1600"/>
              </a:spcBef>
              <a:spcAft>
                <a:spcPts val="0"/>
              </a:spcAft>
              <a:buSzPts val="1100"/>
              <a:buNone/>
            </a:pPr>
            <a:r>
              <a:t/>
            </a:r>
            <a:endParaRPr sz="1100">
              <a:solidFill>
                <a:srgbClr val="FFFFFF"/>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81a974637_2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481a974637_2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81a974637_2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481a974637_2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9397ad7f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9397ad7f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474e258ce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474e258ce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74e258ce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74e258ce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81a974637_2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481a974637_2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81a974637_2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481a974637_2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81a974637_2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481a974637_2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81a974637_2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481a974637_2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81a974637_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481a974637_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493b249b0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493b249b0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81a974637_2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481a974637_2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81a974637_2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481a974637_2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481a974637_2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481a974637_2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481a974637_2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481a974637_2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81a974637_2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481a974637_2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p:nvPr/>
          </p:nvSpPr>
          <p:spPr>
            <a:xfrm rot="-5400000">
              <a:off x="150" y="1145825"/>
              <a:ext cx="3996600" cy="3996900"/>
            </a:xfrm>
            <a:prstGeom prst="diagStripe">
              <a:avLst>
                <a:gd fmla="val 58774" name="adj"/>
              </a:avLst>
            </a:prstGeom>
            <a:solidFill>
              <a:schemeClr val="lt1">
                <a:alpha val="274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4"/>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 name="Google Shape;61;p14"/>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4" name="Shape 64"/>
        <p:cNvGrpSpPr/>
        <p:nvPr/>
      </p:nvGrpSpPr>
      <p:grpSpPr>
        <a:xfrm>
          <a:off x="0" y="0"/>
          <a:ext cx="0" cy="0"/>
          <a:chOff x="0" y="0"/>
          <a:chExt cx="0" cy="0"/>
        </a:xfrm>
      </p:grpSpPr>
      <p:grpSp>
        <p:nvGrpSpPr>
          <p:cNvPr id="65" name="Google Shape;65;p15"/>
          <p:cNvGrpSpPr/>
          <p:nvPr/>
        </p:nvGrpSpPr>
        <p:grpSpPr>
          <a:xfrm>
            <a:off x="0" y="381001"/>
            <a:ext cx="1037850" cy="1016288"/>
            <a:chOff x="0" y="381001"/>
            <a:chExt cx="1037850" cy="1016288"/>
          </a:xfrm>
        </p:grpSpPr>
        <p:sp>
          <p:nvSpPr>
            <p:cNvPr id="66" name="Google Shape;66;p1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1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15"/>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0" name="Google Shape;7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1" name="Shape 71"/>
        <p:cNvGrpSpPr/>
        <p:nvPr/>
      </p:nvGrpSpPr>
      <p:grpSpPr>
        <a:xfrm>
          <a:off x="0" y="0"/>
          <a:ext cx="0" cy="0"/>
          <a:chOff x="0" y="0"/>
          <a:chExt cx="0" cy="0"/>
        </a:xfrm>
      </p:grpSpPr>
      <p:grpSp>
        <p:nvGrpSpPr>
          <p:cNvPr id="72" name="Google Shape;72;p16"/>
          <p:cNvGrpSpPr/>
          <p:nvPr/>
        </p:nvGrpSpPr>
        <p:grpSpPr>
          <a:xfrm>
            <a:off x="4406400" y="0"/>
            <a:ext cx="4737600" cy="5143065"/>
            <a:chOff x="4406400" y="0"/>
            <a:chExt cx="4737600" cy="5143065"/>
          </a:xfrm>
        </p:grpSpPr>
        <p:sp>
          <p:nvSpPr>
            <p:cNvPr id="73" name="Google Shape;73;p16"/>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6"/>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6"/>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6"/>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6"/>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6"/>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6"/>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6"/>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6"/>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6"/>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6"/>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6"/>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6"/>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6"/>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6"/>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6"/>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 name="Google Shape;91;p16"/>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8"/>
            <a:chOff x="0" y="381001"/>
            <a:chExt cx="1037850" cy="1016288"/>
          </a:xfrm>
        </p:grpSpPr>
        <p:sp>
          <p:nvSpPr>
            <p:cNvPr id="95" name="Google Shape;95;p1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8" name="Google Shape;98;p17"/>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99" name="Google Shape;99;p17"/>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00" name="Google Shape;10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1" name="Shape 101"/>
        <p:cNvGrpSpPr/>
        <p:nvPr/>
      </p:nvGrpSpPr>
      <p:grpSpPr>
        <a:xfrm>
          <a:off x="0" y="0"/>
          <a:ext cx="0" cy="0"/>
          <a:chOff x="0" y="0"/>
          <a:chExt cx="0" cy="0"/>
        </a:xfrm>
      </p:grpSpPr>
      <p:grpSp>
        <p:nvGrpSpPr>
          <p:cNvPr id="102" name="Google Shape;102;p18"/>
          <p:cNvGrpSpPr/>
          <p:nvPr/>
        </p:nvGrpSpPr>
        <p:grpSpPr>
          <a:xfrm>
            <a:off x="0" y="381001"/>
            <a:ext cx="1037850" cy="1016288"/>
            <a:chOff x="0" y="381001"/>
            <a:chExt cx="1037850" cy="1016288"/>
          </a:xfrm>
        </p:grpSpPr>
        <p:sp>
          <p:nvSpPr>
            <p:cNvPr id="103" name="Google Shape;103;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1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6" name="Google Shape;10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7" name="Shape 107"/>
        <p:cNvGrpSpPr/>
        <p:nvPr/>
      </p:nvGrpSpPr>
      <p:grpSpPr>
        <a:xfrm>
          <a:off x="0" y="0"/>
          <a:ext cx="0" cy="0"/>
          <a:chOff x="0" y="0"/>
          <a:chExt cx="0" cy="0"/>
        </a:xfrm>
      </p:grpSpPr>
      <p:grpSp>
        <p:nvGrpSpPr>
          <p:cNvPr id="108" name="Google Shape;108;p19"/>
          <p:cNvGrpSpPr/>
          <p:nvPr/>
        </p:nvGrpSpPr>
        <p:grpSpPr>
          <a:xfrm>
            <a:off x="0" y="381001"/>
            <a:ext cx="1037850" cy="1016288"/>
            <a:chOff x="0" y="381001"/>
            <a:chExt cx="1037850" cy="1016288"/>
          </a:xfrm>
        </p:grpSpPr>
        <p:sp>
          <p:nvSpPr>
            <p:cNvPr id="109" name="Google Shape;109;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p19"/>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2" name="Google Shape;112;p19"/>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13" name="Google Shape;11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14" name="Shape 114"/>
        <p:cNvGrpSpPr/>
        <p:nvPr/>
      </p:nvGrpSpPr>
      <p:grpSpPr>
        <a:xfrm>
          <a:off x="0" y="0"/>
          <a:ext cx="0" cy="0"/>
          <a:chOff x="0" y="0"/>
          <a:chExt cx="0" cy="0"/>
        </a:xfrm>
      </p:grpSpPr>
      <p:grpSp>
        <p:nvGrpSpPr>
          <p:cNvPr id="115" name="Google Shape;115;p20"/>
          <p:cNvGrpSpPr/>
          <p:nvPr/>
        </p:nvGrpSpPr>
        <p:grpSpPr>
          <a:xfrm>
            <a:off x="4406400" y="0"/>
            <a:ext cx="4737600" cy="5143500"/>
            <a:chOff x="4406400" y="0"/>
            <a:chExt cx="4737600" cy="5143500"/>
          </a:xfrm>
        </p:grpSpPr>
        <p:sp>
          <p:nvSpPr>
            <p:cNvPr id="116" name="Google Shape;116;p20"/>
            <p:cNvSpPr/>
            <p:nvPr/>
          </p:nvSpPr>
          <p:spPr>
            <a:xfrm rot="5400000">
              <a:off x="4407900" y="-1500"/>
              <a:ext cx="47346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0"/>
            <p:cNvSpPr/>
            <p:nvPr/>
          </p:nvSpPr>
          <p:spPr>
            <a:xfrm rot="5400000">
              <a:off x="4840825" y="6000"/>
              <a:ext cx="42987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p:nvPr/>
          </p:nvSpPr>
          <p:spPr>
            <a:xfrm rot="-5400000">
              <a:off x="5618399" y="123664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0"/>
            <p:cNvSpPr/>
            <p:nvPr/>
          </p:nvSpPr>
          <p:spPr>
            <a:xfrm flipH="1">
              <a:off x="5849857" y="144407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0"/>
            <p:cNvSpPr/>
            <p:nvPr/>
          </p:nvSpPr>
          <p:spPr>
            <a:xfrm rot="-5400000">
              <a:off x="5987081" y="246974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0"/>
            <p:cNvSpPr/>
            <p:nvPr/>
          </p:nvSpPr>
          <p:spPr>
            <a:xfrm flipH="1">
              <a:off x="6222115" y="2677179"/>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0"/>
            <p:cNvSpPr/>
            <p:nvPr/>
          </p:nvSpPr>
          <p:spPr>
            <a:xfrm rot="-5400000">
              <a:off x="6675341" y="186224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0"/>
            <p:cNvSpPr/>
            <p:nvPr/>
          </p:nvSpPr>
          <p:spPr>
            <a:xfrm rot="-5400000">
              <a:off x="6861141" y="247808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0"/>
            <p:cNvSpPr/>
            <p:nvPr/>
          </p:nvSpPr>
          <p:spPr>
            <a:xfrm flipH="1">
              <a:off x="7965266" y="269319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0"/>
            <p:cNvSpPr/>
            <p:nvPr/>
          </p:nvSpPr>
          <p:spPr>
            <a:xfrm flipH="1">
              <a:off x="8145082" y="330903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p:nvPr/>
          </p:nvSpPr>
          <p:spPr>
            <a:xfrm rot="-5400000">
              <a:off x="7047599" y="309534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0"/>
            <p:cNvSpPr/>
            <p:nvPr/>
          </p:nvSpPr>
          <p:spPr>
            <a:xfrm flipH="1">
              <a:off x="7276649" y="3302781"/>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0"/>
            <p:cNvSpPr/>
            <p:nvPr/>
          </p:nvSpPr>
          <p:spPr>
            <a:xfrm flipH="1">
              <a:off x="7462448" y="391862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0"/>
            <p:cNvSpPr/>
            <p:nvPr/>
          </p:nvSpPr>
          <p:spPr>
            <a:xfrm rot="-5400000">
              <a:off x="8102491" y="37188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0"/>
            <p:cNvSpPr/>
            <p:nvPr/>
          </p:nvSpPr>
          <p:spPr>
            <a:xfrm flipH="1">
              <a:off x="8334533" y="392629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rot="-5400000">
              <a:off x="8288290" y="433470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p20"/>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5" name="Google Shape;13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6" name="Shape 136"/>
        <p:cNvGrpSpPr/>
        <p:nvPr/>
      </p:nvGrpSpPr>
      <p:grpSpPr>
        <a:xfrm>
          <a:off x="0" y="0"/>
          <a:ext cx="0" cy="0"/>
          <a:chOff x="0" y="0"/>
          <a:chExt cx="0" cy="0"/>
        </a:xfrm>
      </p:grpSpPr>
      <p:grpSp>
        <p:nvGrpSpPr>
          <p:cNvPr id="137" name="Google Shape;137;p21"/>
          <p:cNvGrpSpPr/>
          <p:nvPr/>
        </p:nvGrpSpPr>
        <p:grpSpPr>
          <a:xfrm>
            <a:off x="0" y="381001"/>
            <a:ext cx="1037850" cy="1016288"/>
            <a:chOff x="0" y="381001"/>
            <a:chExt cx="1037850" cy="1016288"/>
          </a:xfrm>
        </p:grpSpPr>
        <p:sp>
          <p:nvSpPr>
            <p:cNvPr id="138" name="Google Shape;138;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21"/>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41" name="Google Shape;141;p21"/>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42" name="Google Shape;142;p21"/>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43" name="Google Shape;1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44" name="Shape 144"/>
        <p:cNvGrpSpPr/>
        <p:nvPr/>
      </p:nvGrpSpPr>
      <p:grpSpPr>
        <a:xfrm>
          <a:off x="0" y="0"/>
          <a:ext cx="0" cy="0"/>
          <a:chOff x="0" y="0"/>
          <a:chExt cx="0" cy="0"/>
        </a:xfrm>
      </p:grpSpPr>
      <p:grpSp>
        <p:nvGrpSpPr>
          <p:cNvPr id="145" name="Google Shape;145;p22"/>
          <p:cNvGrpSpPr/>
          <p:nvPr/>
        </p:nvGrpSpPr>
        <p:grpSpPr>
          <a:xfrm>
            <a:off x="0" y="4128572"/>
            <a:ext cx="698925" cy="684657"/>
            <a:chOff x="0" y="3785672"/>
            <a:chExt cx="698925" cy="684657"/>
          </a:xfrm>
        </p:grpSpPr>
        <p:sp>
          <p:nvSpPr>
            <p:cNvPr id="146" name="Google Shape;146;p22"/>
            <p:cNvSpPr/>
            <p:nvPr/>
          </p:nvSpPr>
          <p:spPr>
            <a:xfrm rot="-5400000">
              <a:off x="0" y="3785672"/>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2"/>
            <p:cNvSpPr/>
            <p:nvPr/>
          </p:nvSpPr>
          <p:spPr>
            <a:xfrm flipH="1">
              <a:off x="154125" y="3925529"/>
              <a:ext cx="544800" cy="544800"/>
            </a:xfrm>
            <a:prstGeom prst="diagStripe">
              <a:avLst>
                <a:gd fmla="val 50000" name="adj"/>
              </a:avLst>
            </a:prstGeom>
            <a:solidFill>
              <a:schemeClr val="lt1">
                <a:alpha val="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22"/>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300"/>
              <a:buNone/>
              <a:defRPr/>
            </a:lvl1pPr>
          </a:lstStyle>
          <a:p/>
        </p:txBody>
      </p:sp>
      <p:sp>
        <p:nvSpPr>
          <p:cNvPr id="149" name="Google Shape;14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50" name="Shape 150"/>
        <p:cNvGrpSpPr/>
        <p:nvPr/>
      </p:nvGrpSpPr>
      <p:grpSpPr>
        <a:xfrm>
          <a:off x="0" y="0"/>
          <a:ext cx="0" cy="0"/>
          <a:chOff x="0" y="0"/>
          <a:chExt cx="0" cy="0"/>
        </a:xfrm>
      </p:grpSpPr>
      <p:grpSp>
        <p:nvGrpSpPr>
          <p:cNvPr id="151" name="Google Shape;151;p23"/>
          <p:cNvGrpSpPr/>
          <p:nvPr/>
        </p:nvGrpSpPr>
        <p:grpSpPr>
          <a:xfrm>
            <a:off x="4406400" y="0"/>
            <a:ext cx="4737600" cy="5143065"/>
            <a:chOff x="4406400" y="0"/>
            <a:chExt cx="4737600" cy="5143065"/>
          </a:xfrm>
        </p:grpSpPr>
        <p:sp>
          <p:nvSpPr>
            <p:cNvPr id="152" name="Google Shape;152;p23"/>
            <p:cNvSpPr/>
            <p:nvPr/>
          </p:nvSpPr>
          <p:spPr>
            <a:xfrm rot="5400000">
              <a:off x="4408200" y="-1800"/>
              <a:ext cx="4734000" cy="4737600"/>
            </a:xfrm>
            <a:prstGeom prst="diagStripe">
              <a:avLst>
                <a:gd fmla="val 49469"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3"/>
            <p:cNvSpPr/>
            <p:nvPr/>
          </p:nvSpPr>
          <p:spPr>
            <a:xfrm rot="5400000">
              <a:off x="4841125" y="5700"/>
              <a:ext cx="4298100" cy="4286700"/>
            </a:xfrm>
            <a:prstGeom prst="diagStripe">
              <a:avLst>
                <a:gd fmla="val 0" name="adj"/>
              </a:avLst>
            </a:prstGeom>
            <a:solidFill>
              <a:schemeClr val="lt1">
                <a:alpha val="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3"/>
            <p:cNvSpPr/>
            <p:nvPr/>
          </p:nvSpPr>
          <p:spPr>
            <a:xfrm rot="-5400000">
              <a:off x="5618399" y="123646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3"/>
            <p:cNvSpPr/>
            <p:nvPr/>
          </p:nvSpPr>
          <p:spPr>
            <a:xfrm flipH="1">
              <a:off x="5849857" y="1443956"/>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3"/>
            <p:cNvSpPr/>
            <p:nvPr/>
          </p:nvSpPr>
          <p:spPr>
            <a:xfrm rot="-5400000">
              <a:off x="5987081" y="24694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3"/>
            <p:cNvSpPr/>
            <p:nvPr/>
          </p:nvSpPr>
          <p:spPr>
            <a:xfrm flipH="1">
              <a:off x="6222115" y="267695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3"/>
            <p:cNvSpPr/>
            <p:nvPr/>
          </p:nvSpPr>
          <p:spPr>
            <a:xfrm rot="-5400000">
              <a:off x="6675341" y="1862018"/>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3"/>
            <p:cNvSpPr/>
            <p:nvPr/>
          </p:nvSpPr>
          <p:spPr>
            <a:xfrm rot="-5400000">
              <a:off x="6861141" y="247781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p:nvPr/>
          </p:nvSpPr>
          <p:spPr>
            <a:xfrm flipH="1">
              <a:off x="7965266" y="269296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flipH="1">
              <a:off x="8145082" y="330875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rot="-5400000">
              <a:off x="7047599" y="309501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3"/>
            <p:cNvSpPr/>
            <p:nvPr/>
          </p:nvSpPr>
          <p:spPr>
            <a:xfrm flipH="1">
              <a:off x="7276649" y="3302502"/>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3"/>
            <p:cNvSpPr/>
            <p:nvPr/>
          </p:nvSpPr>
          <p:spPr>
            <a:xfrm flipH="1">
              <a:off x="7462448" y="3918294"/>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3"/>
            <p:cNvSpPr/>
            <p:nvPr/>
          </p:nvSpPr>
          <p:spPr>
            <a:xfrm rot="-5400000">
              <a:off x="8102491" y="3718473"/>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3"/>
            <p:cNvSpPr/>
            <p:nvPr/>
          </p:nvSpPr>
          <p:spPr>
            <a:xfrm flipH="1">
              <a:off x="8334533" y="3925960"/>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3"/>
            <p:cNvSpPr/>
            <p:nvPr/>
          </p:nvSpPr>
          <p:spPr>
            <a:xfrm rot="-5400000">
              <a:off x="8288290" y="4334265"/>
              <a:ext cx="808800" cy="808800"/>
            </a:xfrm>
            <a:prstGeom prst="diagStripe">
              <a:avLst>
                <a:gd fmla="val 50000" name="adj"/>
              </a:avLst>
            </a:prstGeom>
            <a:solidFill>
              <a:schemeClr val="lt1">
                <a:alpha val="705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 name="Google Shape;170;p23"/>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71" name="Google Shape;171;p23"/>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72" name="Google Shape;17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3" name="Shape 173"/>
        <p:cNvGrpSpPr/>
        <p:nvPr/>
      </p:nvGrpSpPr>
      <p:grpSpPr>
        <a:xfrm>
          <a:off x="0" y="0"/>
          <a:ext cx="0" cy="0"/>
          <a:chOff x="0" y="0"/>
          <a:chExt cx="0" cy="0"/>
        </a:xfrm>
      </p:grpSpPr>
      <p:sp>
        <p:nvSpPr>
          <p:cNvPr id="174" name="Google Shape;17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9" name="Shape 179"/>
        <p:cNvGrpSpPr/>
        <p:nvPr/>
      </p:nvGrpSpPr>
      <p:grpSpPr>
        <a:xfrm>
          <a:off x="0" y="0"/>
          <a:ext cx="0" cy="0"/>
          <a:chOff x="0" y="0"/>
          <a:chExt cx="0" cy="0"/>
        </a:xfrm>
      </p:grpSpPr>
      <p:sp>
        <p:nvSpPr>
          <p:cNvPr id="180" name="Google Shape;180;p26"/>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26"/>
          <p:cNvGrpSpPr/>
          <p:nvPr/>
        </p:nvGrpSpPr>
        <p:grpSpPr>
          <a:xfrm>
            <a:off x="0" y="490"/>
            <a:ext cx="5153705" cy="5134399"/>
            <a:chOff x="0" y="75"/>
            <a:chExt cx="5153705" cy="5152950"/>
          </a:xfrm>
        </p:grpSpPr>
        <p:sp>
          <p:nvSpPr>
            <p:cNvPr id="182" name="Google Shape;182;p26"/>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87" name="Google Shape;187;p26"/>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88" name="Google Shape;18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9" name="Shape 189"/>
        <p:cNvGrpSpPr/>
        <p:nvPr/>
      </p:nvGrpSpPr>
      <p:grpSpPr>
        <a:xfrm>
          <a:off x="0" y="0"/>
          <a:ext cx="0" cy="0"/>
          <a:chOff x="0" y="0"/>
          <a:chExt cx="0" cy="0"/>
        </a:xfrm>
      </p:grpSpPr>
      <p:grpSp>
        <p:nvGrpSpPr>
          <p:cNvPr id="190" name="Google Shape;190;p27"/>
          <p:cNvGrpSpPr/>
          <p:nvPr/>
        </p:nvGrpSpPr>
        <p:grpSpPr>
          <a:xfrm>
            <a:off x="4406400" y="0"/>
            <a:ext cx="4737600" cy="5143065"/>
            <a:chOff x="4406400" y="0"/>
            <a:chExt cx="4737600" cy="5143065"/>
          </a:xfrm>
        </p:grpSpPr>
        <p:sp>
          <p:nvSpPr>
            <p:cNvPr id="191" name="Google Shape;191;p2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27"/>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0" name="Google Shape;21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1" name="Shape 211"/>
        <p:cNvGrpSpPr/>
        <p:nvPr/>
      </p:nvGrpSpPr>
      <p:grpSpPr>
        <a:xfrm>
          <a:off x="0" y="0"/>
          <a:ext cx="0" cy="0"/>
          <a:chOff x="0" y="0"/>
          <a:chExt cx="0" cy="0"/>
        </a:xfrm>
      </p:grpSpPr>
      <p:grpSp>
        <p:nvGrpSpPr>
          <p:cNvPr id="212" name="Google Shape;212;p28"/>
          <p:cNvGrpSpPr/>
          <p:nvPr/>
        </p:nvGrpSpPr>
        <p:grpSpPr>
          <a:xfrm>
            <a:off x="0" y="381001"/>
            <a:ext cx="1037850" cy="1016287"/>
            <a:chOff x="0" y="381001"/>
            <a:chExt cx="1037850" cy="1016287"/>
          </a:xfrm>
        </p:grpSpPr>
        <p:sp>
          <p:nvSpPr>
            <p:cNvPr id="213" name="Google Shape;213;p2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 name="Google Shape;215;p28"/>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6" name="Google Shape;216;p28"/>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17" name="Google Shape;2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8" name="Shape 218"/>
        <p:cNvGrpSpPr/>
        <p:nvPr/>
      </p:nvGrpSpPr>
      <p:grpSpPr>
        <a:xfrm>
          <a:off x="0" y="0"/>
          <a:ext cx="0" cy="0"/>
          <a:chOff x="0" y="0"/>
          <a:chExt cx="0" cy="0"/>
        </a:xfrm>
      </p:grpSpPr>
      <p:grpSp>
        <p:nvGrpSpPr>
          <p:cNvPr id="219" name="Google Shape;219;p29"/>
          <p:cNvGrpSpPr/>
          <p:nvPr/>
        </p:nvGrpSpPr>
        <p:grpSpPr>
          <a:xfrm>
            <a:off x="0" y="381001"/>
            <a:ext cx="1037850" cy="1016287"/>
            <a:chOff x="0" y="381001"/>
            <a:chExt cx="1037850" cy="1016287"/>
          </a:xfrm>
        </p:grpSpPr>
        <p:sp>
          <p:nvSpPr>
            <p:cNvPr id="220" name="Google Shape;220;p2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29"/>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3" name="Google Shape;223;p29"/>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24" name="Google Shape;224;p29"/>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25" name="Google Shape;22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6" name="Shape 226"/>
        <p:cNvGrpSpPr/>
        <p:nvPr/>
      </p:nvGrpSpPr>
      <p:grpSpPr>
        <a:xfrm>
          <a:off x="0" y="0"/>
          <a:ext cx="0" cy="0"/>
          <a:chOff x="0" y="0"/>
          <a:chExt cx="0" cy="0"/>
        </a:xfrm>
      </p:grpSpPr>
      <p:grpSp>
        <p:nvGrpSpPr>
          <p:cNvPr id="227" name="Google Shape;227;p30"/>
          <p:cNvGrpSpPr/>
          <p:nvPr/>
        </p:nvGrpSpPr>
        <p:grpSpPr>
          <a:xfrm>
            <a:off x="0" y="381001"/>
            <a:ext cx="1037850" cy="1016287"/>
            <a:chOff x="0" y="381001"/>
            <a:chExt cx="1037850" cy="1016287"/>
          </a:xfrm>
        </p:grpSpPr>
        <p:sp>
          <p:nvSpPr>
            <p:cNvPr id="228" name="Google Shape;228;p3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 name="Google Shape;230;p3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1" name="Google Shape;23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32" name="Shape 232"/>
        <p:cNvGrpSpPr/>
        <p:nvPr/>
      </p:nvGrpSpPr>
      <p:grpSpPr>
        <a:xfrm>
          <a:off x="0" y="0"/>
          <a:ext cx="0" cy="0"/>
          <a:chOff x="0" y="0"/>
          <a:chExt cx="0" cy="0"/>
        </a:xfrm>
      </p:grpSpPr>
      <p:grpSp>
        <p:nvGrpSpPr>
          <p:cNvPr id="233" name="Google Shape;233;p31"/>
          <p:cNvGrpSpPr/>
          <p:nvPr/>
        </p:nvGrpSpPr>
        <p:grpSpPr>
          <a:xfrm>
            <a:off x="0" y="381001"/>
            <a:ext cx="1037850" cy="1016287"/>
            <a:chOff x="0" y="381001"/>
            <a:chExt cx="1037850" cy="1016287"/>
          </a:xfrm>
        </p:grpSpPr>
        <p:sp>
          <p:nvSpPr>
            <p:cNvPr id="234" name="Google Shape;234;p3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31"/>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7" name="Google Shape;237;p31"/>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38" name="Google Shape;23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39" name="Shape 239"/>
        <p:cNvGrpSpPr/>
        <p:nvPr/>
      </p:nvGrpSpPr>
      <p:grpSpPr>
        <a:xfrm>
          <a:off x="0" y="0"/>
          <a:ext cx="0" cy="0"/>
          <a:chOff x="0" y="0"/>
          <a:chExt cx="0" cy="0"/>
        </a:xfrm>
      </p:grpSpPr>
      <p:grpSp>
        <p:nvGrpSpPr>
          <p:cNvPr id="240" name="Google Shape;240;p32"/>
          <p:cNvGrpSpPr/>
          <p:nvPr/>
        </p:nvGrpSpPr>
        <p:grpSpPr>
          <a:xfrm>
            <a:off x="4406400" y="0"/>
            <a:ext cx="4737600" cy="5143500"/>
            <a:chOff x="4406400" y="0"/>
            <a:chExt cx="4737600" cy="5143500"/>
          </a:xfrm>
        </p:grpSpPr>
        <p:sp>
          <p:nvSpPr>
            <p:cNvPr id="241" name="Google Shape;241;p32"/>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2"/>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2"/>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2"/>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2"/>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2"/>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2"/>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2"/>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2"/>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2"/>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32"/>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0" name="Google Shape;26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61" name="Shape 261"/>
        <p:cNvGrpSpPr/>
        <p:nvPr/>
      </p:nvGrpSpPr>
      <p:grpSpPr>
        <a:xfrm>
          <a:off x="0" y="0"/>
          <a:ext cx="0" cy="0"/>
          <a:chOff x="0" y="0"/>
          <a:chExt cx="0" cy="0"/>
        </a:xfrm>
      </p:grpSpPr>
      <p:grpSp>
        <p:nvGrpSpPr>
          <p:cNvPr id="262" name="Google Shape;262;p33"/>
          <p:cNvGrpSpPr/>
          <p:nvPr/>
        </p:nvGrpSpPr>
        <p:grpSpPr>
          <a:xfrm>
            <a:off x="0" y="381001"/>
            <a:ext cx="1037850" cy="1016287"/>
            <a:chOff x="0" y="381001"/>
            <a:chExt cx="1037850" cy="1016287"/>
          </a:xfrm>
        </p:grpSpPr>
        <p:sp>
          <p:nvSpPr>
            <p:cNvPr id="263" name="Google Shape;263;p3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33"/>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6" name="Google Shape;266;p33"/>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267" name="Google Shape;267;p33"/>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68" name="Google Shape;26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69" name="Shape 269"/>
        <p:cNvGrpSpPr/>
        <p:nvPr/>
      </p:nvGrpSpPr>
      <p:grpSpPr>
        <a:xfrm>
          <a:off x="0" y="0"/>
          <a:ext cx="0" cy="0"/>
          <a:chOff x="0" y="0"/>
          <a:chExt cx="0" cy="0"/>
        </a:xfrm>
      </p:grpSpPr>
      <p:grpSp>
        <p:nvGrpSpPr>
          <p:cNvPr id="270" name="Google Shape;270;p34"/>
          <p:cNvGrpSpPr/>
          <p:nvPr/>
        </p:nvGrpSpPr>
        <p:grpSpPr>
          <a:xfrm>
            <a:off x="0" y="4128572"/>
            <a:ext cx="698925" cy="684657"/>
            <a:chOff x="0" y="3785672"/>
            <a:chExt cx="698925" cy="684657"/>
          </a:xfrm>
        </p:grpSpPr>
        <p:sp>
          <p:nvSpPr>
            <p:cNvPr id="271" name="Google Shape;271;p34"/>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34"/>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274" name="Google Shape;27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75" name="Shape 275"/>
        <p:cNvGrpSpPr/>
        <p:nvPr/>
      </p:nvGrpSpPr>
      <p:grpSpPr>
        <a:xfrm>
          <a:off x="0" y="0"/>
          <a:ext cx="0" cy="0"/>
          <a:chOff x="0" y="0"/>
          <a:chExt cx="0" cy="0"/>
        </a:xfrm>
      </p:grpSpPr>
      <p:grpSp>
        <p:nvGrpSpPr>
          <p:cNvPr id="276" name="Google Shape;276;p35"/>
          <p:cNvGrpSpPr/>
          <p:nvPr/>
        </p:nvGrpSpPr>
        <p:grpSpPr>
          <a:xfrm>
            <a:off x="4406400" y="0"/>
            <a:ext cx="4737600" cy="5143065"/>
            <a:chOff x="4406400" y="0"/>
            <a:chExt cx="4737600" cy="5143065"/>
          </a:xfrm>
        </p:grpSpPr>
        <p:sp>
          <p:nvSpPr>
            <p:cNvPr id="277" name="Google Shape;277;p3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p3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296" name="Google Shape;296;p35"/>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97" name="Google Shape;29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8" name="Shape 298"/>
        <p:cNvGrpSpPr/>
        <p:nvPr/>
      </p:nvGrpSpPr>
      <p:grpSpPr>
        <a:xfrm>
          <a:off x="0" y="0"/>
          <a:ext cx="0" cy="0"/>
          <a:chOff x="0" y="0"/>
          <a:chExt cx="0" cy="0"/>
        </a:xfrm>
      </p:grpSpPr>
      <p:sp>
        <p:nvSpPr>
          <p:cNvPr id="299" name="Google Shape;29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1600"/>
              </a:spcBef>
              <a:spcAft>
                <a:spcPts val="160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175" name="Shape 175"/>
        <p:cNvGrpSpPr/>
        <p:nvPr/>
      </p:nvGrpSpPr>
      <p:grpSpPr>
        <a:xfrm>
          <a:off x="0" y="0"/>
          <a:ext cx="0" cy="0"/>
          <a:chOff x="0" y="0"/>
          <a:chExt cx="0" cy="0"/>
        </a:xfrm>
      </p:grpSpPr>
      <p:sp>
        <p:nvSpPr>
          <p:cNvPr id="176" name="Google Shape;17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177" name="Google Shape;17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178" name="Google Shape;17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7"/>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lang="ru"/>
              <a:t>Shadow Economy </a:t>
            </a:r>
            <a:endParaRPr/>
          </a:p>
        </p:txBody>
      </p:sp>
      <p:sp>
        <p:nvSpPr>
          <p:cNvPr id="305" name="Google Shape;305;p37"/>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ru"/>
              <a:t>Kyrgyzstan</a:t>
            </a:r>
            <a:endParaRPr/>
          </a:p>
          <a:p>
            <a:pPr indent="0" lvl="0" marL="0" rtl="0" algn="l">
              <a:lnSpc>
                <a:spcPct val="100000"/>
              </a:lnSpc>
              <a:spcBef>
                <a:spcPts val="0"/>
              </a:spcBef>
              <a:spcAft>
                <a:spcPts val="0"/>
              </a:spcAft>
              <a:buSzPts val="13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Indirect methods </a:t>
            </a:r>
            <a:endParaRPr/>
          </a:p>
        </p:txBody>
      </p:sp>
      <p:sp>
        <p:nvSpPr>
          <p:cNvPr id="360" name="Google Shape;360;p46"/>
          <p:cNvSpPr txBox="1"/>
          <p:nvPr>
            <p:ph idx="1" type="body"/>
          </p:nvPr>
        </p:nvSpPr>
        <p:spPr>
          <a:xfrm>
            <a:off x="1297500" y="1261475"/>
            <a:ext cx="7038900" cy="381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
              <a:t>•</a:t>
            </a:r>
            <a:r>
              <a:rPr lang="ru" sz="1450">
                <a:solidFill>
                  <a:srgbClr val="FFFFFF"/>
                </a:solidFill>
                <a:latin typeface="Roboto"/>
                <a:ea typeface="Roboto"/>
                <a:cs typeface="Roboto"/>
                <a:sym typeface="Roboto"/>
              </a:rPr>
              <a:t>Discrepancy between Official and Actual Labor Force</a:t>
            </a:r>
            <a:endParaRPr sz="1450">
              <a:solidFill>
                <a:srgbClr val="FFFFFF"/>
              </a:solidFill>
              <a:latin typeface="Roboto"/>
              <a:ea typeface="Roboto"/>
              <a:cs typeface="Roboto"/>
              <a:sym typeface="Roboto"/>
            </a:endParaRPr>
          </a:p>
          <a:p>
            <a:pPr indent="0" lvl="0" marL="457200" rtl="0" algn="l">
              <a:lnSpc>
                <a:spcPct val="115000"/>
              </a:lnSpc>
              <a:spcBef>
                <a:spcPts val="1600"/>
              </a:spcBef>
              <a:spcAft>
                <a:spcPts val="0"/>
              </a:spcAft>
              <a:buSzPts val="1300"/>
              <a:buNone/>
            </a:pPr>
            <a:r>
              <a:rPr lang="ru" sz="1200">
                <a:solidFill>
                  <a:srgbClr val="FFFFFF"/>
                </a:solidFill>
                <a:latin typeface="Roboto"/>
                <a:ea typeface="Roboto"/>
                <a:cs typeface="Roboto"/>
                <a:sym typeface="Roboto"/>
              </a:rPr>
              <a:t>Assuming that the total labor force participation is constant, all else being the same, then any decrease in the labor force participation in the official economy can be seen as an indicator of an increase in the activity in the informal economy</a:t>
            </a:r>
            <a:endParaRPr sz="1200">
              <a:solidFill>
                <a:srgbClr val="FFFFFF"/>
              </a:solidFill>
              <a:latin typeface="Roboto"/>
              <a:ea typeface="Roboto"/>
              <a:cs typeface="Roboto"/>
              <a:sym typeface="Roboto"/>
            </a:endParaRPr>
          </a:p>
          <a:p>
            <a:pPr indent="0" lvl="0" marL="457200" rtl="0" algn="l">
              <a:lnSpc>
                <a:spcPct val="115000"/>
              </a:lnSpc>
              <a:spcBef>
                <a:spcPts val="1600"/>
              </a:spcBef>
              <a:spcAft>
                <a:spcPts val="1600"/>
              </a:spcAft>
              <a:buSzPts val="1300"/>
              <a:buNone/>
            </a:pPr>
            <a:r>
              <a:rPr lang="ru" sz="1200">
                <a:solidFill>
                  <a:srgbClr val="FFFFFF"/>
                </a:solidFill>
                <a:latin typeface="Roboto"/>
                <a:ea typeface="Roboto"/>
                <a:cs typeface="Roboto"/>
                <a:sym typeface="Roboto"/>
              </a:rPr>
              <a:t>Deficiency-The problem with this method is that changes in labor force participation can be due to other causes. It could also be the case that people work in both the informal and formal economy; so, this is not a very good estimator.</a:t>
            </a:r>
            <a:endParaRPr sz="12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7"/>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Indirect methods </a:t>
            </a:r>
            <a:endParaRPr/>
          </a:p>
        </p:txBody>
      </p:sp>
      <p:sp>
        <p:nvSpPr>
          <p:cNvPr id="366" name="Google Shape;366;p47"/>
          <p:cNvSpPr txBox="1"/>
          <p:nvPr>
            <p:ph idx="1" type="body"/>
          </p:nvPr>
        </p:nvSpPr>
        <p:spPr>
          <a:xfrm>
            <a:off x="1297500" y="1261475"/>
            <a:ext cx="7038900" cy="381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
                <a:solidFill>
                  <a:srgbClr val="FFFFFF"/>
                </a:solidFill>
              </a:rPr>
              <a:t>•</a:t>
            </a:r>
            <a:r>
              <a:rPr lang="ru" sz="1450">
                <a:solidFill>
                  <a:srgbClr val="FFFFFF"/>
                </a:solidFill>
                <a:latin typeface="Roboto"/>
                <a:ea typeface="Roboto"/>
                <a:cs typeface="Roboto"/>
                <a:sym typeface="Roboto"/>
              </a:rPr>
              <a:t>The Transactions Approach</a:t>
            </a:r>
            <a:endParaRPr sz="1450">
              <a:solidFill>
                <a:srgbClr val="FFFFFF"/>
              </a:solidFill>
              <a:latin typeface="Roboto"/>
              <a:ea typeface="Roboto"/>
              <a:cs typeface="Roboto"/>
              <a:sym typeface="Roboto"/>
            </a:endParaRPr>
          </a:p>
          <a:p>
            <a:pPr indent="0" lvl="0" marL="457200" rtl="0" algn="l">
              <a:lnSpc>
                <a:spcPct val="115000"/>
              </a:lnSpc>
              <a:spcBef>
                <a:spcPts val="1600"/>
              </a:spcBef>
              <a:spcAft>
                <a:spcPts val="0"/>
              </a:spcAft>
              <a:buSzPts val="1300"/>
              <a:buNone/>
            </a:pPr>
            <a:r>
              <a:rPr lang="ru" sz="1200">
                <a:solidFill>
                  <a:srgbClr val="FFFFFF"/>
                </a:solidFill>
                <a:latin typeface="Roboto"/>
                <a:ea typeface="Roboto"/>
                <a:cs typeface="Roboto"/>
                <a:sym typeface="Roboto"/>
              </a:rPr>
              <a:t>In 1979, economist Edgar Feige developed this approach based on the quantitative theory of money </a:t>
            </a:r>
            <a:r>
              <a:rPr i="1" lang="ru" sz="1200">
                <a:solidFill>
                  <a:srgbClr val="FFFFFF"/>
                </a:solidFill>
                <a:latin typeface="Roboto"/>
                <a:ea typeface="Roboto"/>
                <a:cs typeface="Roboto"/>
                <a:sym typeface="Roboto"/>
              </a:rPr>
              <a:t>MV = pT</a:t>
            </a:r>
            <a:r>
              <a:rPr lang="ru" sz="1200">
                <a:solidFill>
                  <a:srgbClr val="FFFFFF"/>
                </a:solidFill>
                <a:latin typeface="Roboto"/>
                <a:ea typeface="Roboto"/>
                <a:cs typeface="Roboto"/>
                <a:sym typeface="Roboto"/>
              </a:rPr>
              <a:t>, where </a:t>
            </a:r>
            <a:r>
              <a:rPr i="1" lang="ru" sz="1200">
                <a:solidFill>
                  <a:srgbClr val="FFFFFF"/>
                </a:solidFill>
                <a:latin typeface="Roboto"/>
                <a:ea typeface="Roboto"/>
                <a:cs typeface="Roboto"/>
                <a:sym typeface="Roboto"/>
              </a:rPr>
              <a:t>M</a:t>
            </a:r>
            <a:r>
              <a:rPr lang="ru" sz="1200">
                <a:solidFill>
                  <a:srgbClr val="FFFFFF"/>
                </a:solidFill>
                <a:latin typeface="Roboto"/>
                <a:ea typeface="Roboto"/>
                <a:cs typeface="Roboto"/>
                <a:sym typeface="Roboto"/>
              </a:rPr>
              <a:t> is money, </a:t>
            </a:r>
            <a:r>
              <a:rPr i="1" lang="ru" sz="1200">
                <a:solidFill>
                  <a:srgbClr val="FFFFFF"/>
                </a:solidFill>
                <a:latin typeface="Roboto"/>
                <a:ea typeface="Roboto"/>
                <a:cs typeface="Roboto"/>
                <a:sym typeface="Roboto"/>
              </a:rPr>
              <a:t>V</a:t>
            </a:r>
            <a:r>
              <a:rPr lang="ru" sz="1200">
                <a:solidFill>
                  <a:srgbClr val="FFFFFF"/>
                </a:solidFill>
                <a:latin typeface="Roboto"/>
                <a:ea typeface="Roboto"/>
                <a:cs typeface="Roboto"/>
                <a:sym typeface="Roboto"/>
              </a:rPr>
              <a:t> is velocity, </a:t>
            </a:r>
            <a:r>
              <a:rPr i="1" lang="ru" sz="1200">
                <a:solidFill>
                  <a:srgbClr val="FFFFFF"/>
                </a:solidFill>
                <a:latin typeface="Roboto"/>
                <a:ea typeface="Roboto"/>
                <a:cs typeface="Roboto"/>
                <a:sym typeface="Roboto"/>
              </a:rPr>
              <a:t>p</a:t>
            </a:r>
            <a:r>
              <a:rPr lang="ru" sz="1200">
                <a:solidFill>
                  <a:srgbClr val="FFFFFF"/>
                </a:solidFill>
                <a:latin typeface="Roboto"/>
                <a:ea typeface="Roboto"/>
                <a:cs typeface="Roboto"/>
                <a:sym typeface="Roboto"/>
              </a:rPr>
              <a:t> is prices and </a:t>
            </a:r>
            <a:r>
              <a:rPr i="1" lang="ru" sz="1200">
                <a:solidFill>
                  <a:srgbClr val="FFFFFF"/>
                </a:solidFill>
                <a:latin typeface="Roboto"/>
                <a:ea typeface="Roboto"/>
                <a:cs typeface="Roboto"/>
                <a:sym typeface="Roboto"/>
              </a:rPr>
              <a:t>T</a:t>
            </a:r>
            <a:r>
              <a:rPr lang="ru" sz="1200">
                <a:solidFill>
                  <a:srgbClr val="FFFFFF"/>
                </a:solidFill>
                <a:latin typeface="Roboto"/>
                <a:ea typeface="Roboto"/>
                <a:cs typeface="Roboto"/>
                <a:sym typeface="Roboto"/>
              </a:rPr>
              <a:t> is total transactions. The main assumption is that the relationship of the volume of transactions and official gross national product (GNP) is constant over time. Using the value of total transactions (</a:t>
            </a:r>
            <a:r>
              <a:rPr i="1" lang="ru" sz="1200">
                <a:solidFill>
                  <a:srgbClr val="FFFFFF"/>
                </a:solidFill>
                <a:latin typeface="Roboto"/>
                <a:ea typeface="Roboto"/>
                <a:cs typeface="Roboto"/>
                <a:sym typeface="Roboto"/>
              </a:rPr>
              <a:t>pT</a:t>
            </a:r>
            <a:r>
              <a:rPr lang="ru" sz="1200">
                <a:solidFill>
                  <a:srgbClr val="FFFFFF"/>
                </a:solidFill>
                <a:latin typeface="Roboto"/>
                <a:ea typeface="Roboto"/>
                <a:cs typeface="Roboto"/>
                <a:sym typeface="Roboto"/>
              </a:rPr>
              <a:t>) as an estimate of nominal GNP, he calculated the informal economy as the difference between nominal GNP and the official GNP. </a:t>
            </a:r>
            <a:endParaRPr sz="1200">
              <a:solidFill>
                <a:srgbClr val="FFFFFF"/>
              </a:solidFill>
              <a:latin typeface="Roboto"/>
              <a:ea typeface="Roboto"/>
              <a:cs typeface="Roboto"/>
              <a:sym typeface="Roboto"/>
            </a:endParaRPr>
          </a:p>
          <a:p>
            <a:pPr indent="0" lvl="0" marL="457200" rtl="0" algn="l">
              <a:lnSpc>
                <a:spcPct val="115000"/>
              </a:lnSpc>
              <a:spcBef>
                <a:spcPts val="1600"/>
              </a:spcBef>
              <a:spcAft>
                <a:spcPts val="0"/>
              </a:spcAft>
              <a:buSzPts val="1300"/>
              <a:buNone/>
            </a:pPr>
            <a:r>
              <a:rPr lang="ru" sz="1200">
                <a:solidFill>
                  <a:srgbClr val="FFFFFF"/>
                </a:solidFill>
                <a:latin typeface="Roboto"/>
                <a:ea typeface="Roboto"/>
                <a:cs typeface="Roboto"/>
                <a:sym typeface="Roboto"/>
              </a:rPr>
              <a:t>Deficiency-Several issues arise with this approach. He had to assume there is a base year when there was no informal economy. Then, the assumption that the ratio of transactions to official GNP is constant over time was quite strong. Additionally, obtaining accurate estimates of the total number of transactions was difficult.</a:t>
            </a:r>
            <a:endParaRPr sz="1200">
              <a:solidFill>
                <a:srgbClr val="FFFFFF"/>
              </a:solidFill>
              <a:latin typeface="Roboto"/>
              <a:ea typeface="Roboto"/>
              <a:cs typeface="Roboto"/>
              <a:sym typeface="Roboto"/>
            </a:endParaRPr>
          </a:p>
          <a:p>
            <a:pPr indent="0" lvl="0" marL="0" rtl="0" algn="l">
              <a:lnSpc>
                <a:spcPct val="115000"/>
              </a:lnSpc>
              <a:spcBef>
                <a:spcPts val="1600"/>
              </a:spcBef>
              <a:spcAft>
                <a:spcPts val="1600"/>
              </a:spcAft>
              <a:buSzPts val="1300"/>
              <a:buNone/>
            </a:pPr>
            <a:r>
              <a:t/>
            </a:r>
            <a:endParaRPr sz="1200">
              <a:solidFill>
                <a:srgbClr val="FFFF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Indirect methods </a:t>
            </a:r>
            <a:endParaRPr/>
          </a:p>
        </p:txBody>
      </p:sp>
      <p:sp>
        <p:nvSpPr>
          <p:cNvPr id="372" name="Google Shape;372;p48"/>
          <p:cNvSpPr txBox="1"/>
          <p:nvPr>
            <p:ph idx="1" type="body"/>
          </p:nvPr>
        </p:nvSpPr>
        <p:spPr>
          <a:xfrm>
            <a:off x="1297500" y="1261475"/>
            <a:ext cx="7038900" cy="381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
                <a:solidFill>
                  <a:srgbClr val="FFFFFF"/>
                </a:solidFill>
              </a:rPr>
              <a:t>•</a:t>
            </a:r>
            <a:r>
              <a:rPr lang="ru" sz="1450">
                <a:solidFill>
                  <a:srgbClr val="FFFFFF"/>
                </a:solidFill>
                <a:latin typeface="Roboto"/>
                <a:ea typeface="Roboto"/>
                <a:cs typeface="Roboto"/>
                <a:sym typeface="Roboto"/>
              </a:rPr>
              <a:t>The Physical Input (Electricity Consumption) Method</a:t>
            </a:r>
            <a:endParaRPr sz="1450">
              <a:solidFill>
                <a:srgbClr val="FFFFFF"/>
              </a:solidFill>
              <a:latin typeface="Roboto"/>
              <a:ea typeface="Roboto"/>
              <a:cs typeface="Roboto"/>
              <a:sym typeface="Roboto"/>
            </a:endParaRPr>
          </a:p>
          <a:p>
            <a:pPr indent="-527050" lvl="0" marL="609600" rtl="0" algn="l">
              <a:lnSpc>
                <a:spcPct val="90000"/>
              </a:lnSpc>
              <a:spcBef>
                <a:spcPts val="0"/>
              </a:spcBef>
              <a:spcAft>
                <a:spcPts val="0"/>
              </a:spcAft>
              <a:buSzPts val="1300"/>
              <a:buNone/>
            </a:pPr>
            <a:r>
              <a:t/>
            </a:r>
            <a:endParaRPr sz="1600">
              <a:latin typeface="Times New Roman"/>
              <a:ea typeface="Times New Roman"/>
              <a:cs typeface="Times New Roman"/>
              <a:sym typeface="Times New Roman"/>
            </a:endParaRPr>
          </a:p>
          <a:p>
            <a:pPr indent="-609600" lvl="0" marL="609600" rtl="0" algn="l">
              <a:lnSpc>
                <a:spcPct val="90000"/>
              </a:lnSpc>
              <a:spcBef>
                <a:spcPts val="0"/>
              </a:spcBef>
              <a:spcAft>
                <a:spcPts val="0"/>
              </a:spcAft>
              <a:buSzPts val="1300"/>
              <a:buChar char="●"/>
            </a:pPr>
            <a:r>
              <a:rPr lang="ru" sz="1600">
                <a:latin typeface="Times New Roman"/>
                <a:ea typeface="Times New Roman"/>
                <a:cs typeface="Times New Roman"/>
                <a:sym typeface="Times New Roman"/>
              </a:rPr>
              <a:t>Electricity consumption is the only best indicator of total economic activities.</a:t>
            </a:r>
            <a:endParaRPr/>
          </a:p>
          <a:p>
            <a:pPr indent="-609600" lvl="0" marL="609600" rtl="0" algn="l">
              <a:lnSpc>
                <a:spcPct val="90000"/>
              </a:lnSpc>
              <a:spcBef>
                <a:spcPts val="0"/>
              </a:spcBef>
              <a:spcAft>
                <a:spcPts val="0"/>
              </a:spcAft>
              <a:buSzPts val="1300"/>
              <a:buChar char="●"/>
            </a:pPr>
            <a:r>
              <a:rPr lang="ru" sz="1600">
                <a:latin typeface="Times New Roman"/>
                <a:ea typeface="Times New Roman"/>
                <a:cs typeface="Times New Roman"/>
                <a:sym typeface="Times New Roman"/>
              </a:rPr>
              <a:t>Changes in electricity consumption reflect the changes in total economic activities: </a:t>
            </a:r>
            <a:endParaRPr/>
          </a:p>
          <a:p>
            <a:pPr indent="-609600" lvl="0" marL="609600" rtl="0" algn="l">
              <a:lnSpc>
                <a:spcPct val="90000"/>
              </a:lnSpc>
              <a:spcBef>
                <a:spcPts val="0"/>
              </a:spcBef>
              <a:spcAft>
                <a:spcPts val="0"/>
              </a:spcAft>
              <a:buSzPts val="1300"/>
              <a:buFont typeface="Noto Sans Symbols"/>
              <a:buNone/>
            </a:pPr>
            <a:r>
              <a:rPr b="1" lang="ru" sz="1400">
                <a:latin typeface="Times New Roman"/>
                <a:ea typeface="Times New Roman"/>
                <a:cs typeface="Times New Roman"/>
                <a:sym typeface="Times New Roman"/>
              </a:rPr>
              <a:t>	</a:t>
            </a:r>
            <a:r>
              <a:rPr b="1" lang="ru" sz="1400">
                <a:solidFill>
                  <a:srgbClr val="FF0000"/>
                </a:solidFill>
                <a:latin typeface="Times New Roman"/>
                <a:ea typeface="Times New Roman"/>
                <a:cs typeface="Times New Roman"/>
                <a:sym typeface="Times New Roman"/>
              </a:rPr>
              <a:t>(ΔEC/EC0)/(ΔTEA/TEA0) = </a:t>
            </a:r>
            <a:r>
              <a:rPr b="1" i="1" lang="ru" sz="1400">
                <a:solidFill>
                  <a:srgbClr val="FF0000"/>
                </a:solidFill>
                <a:latin typeface="Times New Roman"/>
                <a:ea typeface="Times New Roman"/>
                <a:cs typeface="Times New Roman"/>
                <a:sym typeface="Times New Roman"/>
              </a:rPr>
              <a:t>const</a:t>
            </a:r>
            <a:r>
              <a:rPr b="1" i="1" lang="ru" sz="14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609600" lvl="0" marL="609600" rtl="0" algn="l">
              <a:lnSpc>
                <a:spcPct val="90000"/>
              </a:lnSpc>
              <a:spcBef>
                <a:spcPts val="0"/>
              </a:spcBef>
              <a:spcAft>
                <a:spcPts val="0"/>
              </a:spcAft>
              <a:buSzPts val="1300"/>
              <a:buChar char="●"/>
            </a:pPr>
            <a:r>
              <a:rPr lang="ru" sz="1600">
                <a:latin typeface="Times New Roman"/>
                <a:ea typeface="Times New Roman"/>
                <a:cs typeface="Times New Roman"/>
                <a:sym typeface="Times New Roman"/>
              </a:rPr>
              <a:t>Changes in electricity consumption that are not attributed to changes in observed part of GDP reflect the changes in unobserved economy:</a:t>
            </a:r>
            <a:endParaRPr/>
          </a:p>
          <a:p>
            <a:pPr indent="-609600" lvl="0" marL="609600" rtl="0" algn="l">
              <a:lnSpc>
                <a:spcPct val="90000"/>
              </a:lnSpc>
              <a:spcBef>
                <a:spcPts val="0"/>
              </a:spcBef>
              <a:spcAft>
                <a:spcPts val="0"/>
              </a:spcAft>
              <a:buSzPts val="1300"/>
              <a:buFont typeface="Noto Sans Symbols"/>
              <a:buNone/>
            </a:pPr>
            <a:r>
              <a:rPr b="1" lang="ru" sz="1400">
                <a:latin typeface="Times New Roman"/>
                <a:ea typeface="Times New Roman"/>
                <a:cs typeface="Times New Roman"/>
                <a:sym typeface="Times New Roman"/>
              </a:rPr>
              <a:t>	</a:t>
            </a:r>
            <a:r>
              <a:rPr b="1" lang="ru" sz="1400">
                <a:solidFill>
                  <a:srgbClr val="FF0000"/>
                </a:solidFill>
                <a:latin typeface="Times New Roman"/>
                <a:ea typeface="Times New Roman"/>
                <a:cs typeface="Times New Roman"/>
                <a:sym typeface="Times New Roman"/>
              </a:rPr>
              <a:t>ΔTEA - ΔObserved part of GDP = ΔUnobserved part of GDP</a:t>
            </a:r>
            <a:r>
              <a:rPr lang="ru" sz="1400">
                <a:solidFill>
                  <a:srgbClr val="FF0000"/>
                </a:solidFill>
                <a:latin typeface="Times New Roman"/>
                <a:ea typeface="Times New Roman"/>
                <a:cs typeface="Times New Roman"/>
                <a:sym typeface="Times New Roman"/>
              </a:rPr>
              <a:t> </a:t>
            </a:r>
            <a:endParaRPr sz="1400">
              <a:solidFill>
                <a:srgbClr val="FF0000"/>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SzPts val="1300"/>
              <a:buNone/>
            </a:pPr>
            <a:r>
              <a:t/>
            </a:r>
            <a:endParaRPr sz="16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 Kyrgyzstan</a:t>
            </a:r>
            <a:endParaRPr/>
          </a:p>
          <a:p>
            <a:pPr indent="0" lvl="0" marL="0" rtl="0" algn="l">
              <a:lnSpc>
                <a:spcPct val="100000"/>
              </a:lnSpc>
              <a:spcBef>
                <a:spcPts val="0"/>
              </a:spcBef>
              <a:spcAft>
                <a:spcPts val="0"/>
              </a:spcAft>
              <a:buSzPts val="2400"/>
              <a:buNone/>
            </a:pPr>
            <a:r>
              <a:t/>
            </a:r>
            <a:endParaRPr/>
          </a:p>
          <a:p>
            <a:pPr indent="0" lvl="0" marL="0" rtl="0" algn="l">
              <a:lnSpc>
                <a:spcPct val="100000"/>
              </a:lnSpc>
              <a:spcBef>
                <a:spcPts val="0"/>
              </a:spcBef>
              <a:spcAft>
                <a:spcPts val="0"/>
              </a:spcAft>
              <a:buSzPts val="2400"/>
              <a:buNone/>
            </a:pPr>
            <a:r>
              <a:t/>
            </a:r>
            <a:endParaRPr/>
          </a:p>
        </p:txBody>
      </p:sp>
      <p:sp>
        <p:nvSpPr>
          <p:cNvPr id="378" name="Google Shape;378;p49"/>
          <p:cNvSpPr txBox="1"/>
          <p:nvPr>
            <p:ph idx="1" type="body"/>
          </p:nvPr>
        </p:nvSpPr>
        <p:spPr>
          <a:xfrm>
            <a:off x="1297500" y="1261475"/>
            <a:ext cx="7038900" cy="381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
                <a:solidFill>
                  <a:srgbClr val="FFFFFF"/>
                </a:solidFill>
              </a:rPr>
              <a:t>•</a:t>
            </a:r>
            <a:r>
              <a:rPr lang="ru" sz="1450">
                <a:solidFill>
                  <a:srgbClr val="FFFFFF"/>
                </a:solidFill>
                <a:latin typeface="Roboto"/>
                <a:ea typeface="Roboto"/>
                <a:cs typeface="Roboto"/>
                <a:sym typeface="Roboto"/>
              </a:rPr>
              <a:t>The Physical Input (Electricity Consumption) Method -</a:t>
            </a:r>
            <a:r>
              <a:rPr lang="ru" sz="1600"/>
              <a:t>Kaliberda-Kaufmann methodology</a:t>
            </a:r>
            <a:endParaRPr sz="1450">
              <a:solidFill>
                <a:srgbClr val="FFFFFF"/>
              </a:solidFill>
              <a:latin typeface="Roboto"/>
              <a:ea typeface="Roboto"/>
              <a:cs typeface="Roboto"/>
              <a:sym typeface="Roboto"/>
            </a:endParaRPr>
          </a:p>
        </p:txBody>
      </p:sp>
      <p:pic>
        <p:nvPicPr>
          <p:cNvPr id="379" name="Google Shape;379;p49"/>
          <p:cNvPicPr preferRelativeResize="0"/>
          <p:nvPr/>
        </p:nvPicPr>
        <p:blipFill rotWithShape="1">
          <a:blip r:embed="rId3">
            <a:alphaModFix/>
          </a:blip>
          <a:srcRect b="0" l="0" r="0" t="0"/>
          <a:stretch/>
        </p:blipFill>
        <p:spPr>
          <a:xfrm>
            <a:off x="2477943" y="1806301"/>
            <a:ext cx="6120914" cy="3247696"/>
          </a:xfrm>
          <a:prstGeom prst="rect">
            <a:avLst/>
          </a:prstGeom>
          <a:noFill/>
          <a:ln>
            <a:noFill/>
          </a:ln>
        </p:spPr>
      </p:pic>
      <p:pic>
        <p:nvPicPr>
          <p:cNvPr id="380" name="Google Shape;380;p49"/>
          <p:cNvPicPr preferRelativeResize="0"/>
          <p:nvPr/>
        </p:nvPicPr>
        <p:blipFill rotWithShape="1">
          <a:blip r:embed="rId4">
            <a:alphaModFix/>
          </a:blip>
          <a:srcRect b="0" l="0" r="0" t="0"/>
          <a:stretch/>
        </p:blipFill>
        <p:spPr>
          <a:xfrm>
            <a:off x="602175" y="1920437"/>
            <a:ext cx="1390650" cy="3019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0"/>
          <p:cNvSpPr txBox="1"/>
          <p:nvPr>
            <p:ph type="title"/>
          </p:nvPr>
        </p:nvSpPr>
        <p:spPr>
          <a:xfrm>
            <a:off x="1361625" y="347375"/>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Indirect methods </a:t>
            </a:r>
            <a:endParaRPr/>
          </a:p>
        </p:txBody>
      </p:sp>
      <p:sp>
        <p:nvSpPr>
          <p:cNvPr id="386" name="Google Shape;386;p50"/>
          <p:cNvSpPr txBox="1"/>
          <p:nvPr>
            <p:ph idx="1" type="body"/>
          </p:nvPr>
        </p:nvSpPr>
        <p:spPr>
          <a:xfrm>
            <a:off x="1297500" y="1261475"/>
            <a:ext cx="7038900" cy="381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ru">
                <a:solidFill>
                  <a:srgbClr val="FFFFFF"/>
                </a:solidFill>
              </a:rPr>
              <a:t>•</a:t>
            </a:r>
            <a:r>
              <a:rPr lang="ru" sz="1450">
                <a:solidFill>
                  <a:srgbClr val="FFFFFF"/>
                </a:solidFill>
                <a:latin typeface="Roboto"/>
                <a:ea typeface="Roboto"/>
                <a:cs typeface="Roboto"/>
                <a:sym typeface="Roboto"/>
              </a:rPr>
              <a:t>The Physical Input (Electricity Consumption) Method</a:t>
            </a:r>
            <a:endParaRPr sz="1200">
              <a:solidFill>
                <a:srgbClr val="FFFFFF"/>
              </a:solidFill>
              <a:latin typeface="Roboto"/>
              <a:ea typeface="Roboto"/>
              <a:cs typeface="Roboto"/>
              <a:sym typeface="Roboto"/>
            </a:endParaRPr>
          </a:p>
          <a:p>
            <a:pPr indent="0" lvl="0" marL="457200" rtl="0" algn="l">
              <a:lnSpc>
                <a:spcPct val="115000"/>
              </a:lnSpc>
              <a:spcBef>
                <a:spcPts val="1600"/>
              </a:spcBef>
              <a:spcAft>
                <a:spcPts val="1600"/>
              </a:spcAft>
              <a:buSzPts val="1300"/>
              <a:buNone/>
            </a:pPr>
            <a:r>
              <a:rPr lang="ru" sz="1200">
                <a:solidFill>
                  <a:srgbClr val="FFFFFF"/>
                </a:solidFill>
                <a:latin typeface="Roboto"/>
                <a:ea typeface="Roboto"/>
                <a:cs typeface="Roboto"/>
                <a:sym typeface="Roboto"/>
              </a:rPr>
              <a:t>Deficiency-The critiques to this approach rely on the fact that not all informal activities require a considerable amount of electricity, or, if they do, other energy sources such as gas, oil and coal could be used. Also, the use of electricity has become more and more efficient in both types of economies. Finally, there may be differences in the elasticity of electricity/GDP across countries or changes over time. </a:t>
            </a:r>
            <a:endParaRPr sz="1200">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1"/>
          <p:cNvSpPr txBox="1"/>
          <p:nvPr>
            <p:ph idx="1" type="body"/>
          </p:nvPr>
        </p:nvSpPr>
        <p:spPr>
          <a:xfrm>
            <a:off x="1297500" y="387150"/>
            <a:ext cx="7038900" cy="434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rgbClr val="000000"/>
              </a:buClr>
              <a:buSzPts val="1100"/>
              <a:buFont typeface="Arial"/>
              <a:buNone/>
            </a:pPr>
            <a:r>
              <a:rPr lang="ru"/>
              <a:t>Statistics Committee of the CIS (Commonwealth of Independent States) produced a special review on the condition of accounts of the unobserved economy in CIS countries for the end period of the 1990’s. According to that review, the stake of unobserved economy estimated, based on the production indicators in the Kyrgyz Republic, constituted to 32% within the country’s GDP, and this was including the indicator of the agricultural production from people’s personal subsidiary farms. While excluding the agricultural production indicator, the same would constitute to 13,11 %.</a:t>
            </a:r>
            <a:endParaRPr/>
          </a:p>
          <a:p>
            <a:pPr indent="0" lvl="0" marL="0" rtl="0" algn="just">
              <a:spcBef>
                <a:spcPts val="1600"/>
              </a:spcBef>
              <a:spcAft>
                <a:spcPts val="0"/>
              </a:spcAft>
              <a:buClr>
                <a:srgbClr val="000000"/>
              </a:buClr>
              <a:buSzPts val="1100"/>
              <a:buFont typeface="Arial"/>
              <a:buNone/>
            </a:pPr>
            <a:r>
              <a:rPr lang="ru"/>
              <a:t>Principal theoretical approaches for defining unobserved economy are agreed on an international level and have found its use in the methodological guidance of making up the System of National Accounts (СНС-93) developed in partnership with the UN, IMF, World Bank and European Societies Commission. Though, these approaches can not resolve all the problems, because each country might have its own cases of shadow economy. The System of National Accounts gives a definition of illegal and hidden production that is necessary to take into account when forming up accounts. </a:t>
            </a:r>
            <a:endParaRPr/>
          </a:p>
          <a:p>
            <a:pPr indent="0" lvl="0" marL="0" rtl="0" algn="just">
              <a:spcBef>
                <a:spcPts val="1600"/>
              </a:spcBef>
              <a:spcAft>
                <a:spcPts val="0"/>
              </a:spcAft>
              <a:buClr>
                <a:srgbClr val="000000"/>
              </a:buClr>
              <a:buSzPts val="1100"/>
              <a:buFont typeface="Arial"/>
              <a:buNone/>
            </a:pPr>
            <a:r>
              <a:rPr lang="ru"/>
              <a:t>Statisticians make changes to GDP on shadow economy to make it more consistent. </a:t>
            </a:r>
            <a:endParaRPr/>
          </a:p>
          <a:p>
            <a:pPr indent="0" lvl="0" marL="0" rtl="0" algn="l">
              <a:spcBef>
                <a:spcPts val="16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2"/>
          <p:cNvSpPr txBox="1"/>
          <p:nvPr>
            <p:ph type="title"/>
          </p:nvPr>
        </p:nvSpPr>
        <p:spPr>
          <a:xfrm>
            <a:off x="1269850" y="138275"/>
            <a:ext cx="7038900" cy="8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Assessment of the elements of shadow economy based on production method</a:t>
            </a:r>
            <a:endParaRPr/>
          </a:p>
        </p:txBody>
      </p:sp>
      <p:sp>
        <p:nvSpPr>
          <p:cNvPr id="397" name="Google Shape;397;p52"/>
          <p:cNvSpPr txBox="1"/>
          <p:nvPr>
            <p:ph idx="1" type="body"/>
          </p:nvPr>
        </p:nvSpPr>
        <p:spPr>
          <a:xfrm>
            <a:off x="1186900" y="1171125"/>
            <a:ext cx="7038900" cy="3591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ru" sz="1200">
                <a:latin typeface="Times New Roman"/>
                <a:ea typeface="Times New Roman"/>
                <a:cs typeface="Times New Roman"/>
                <a:sym typeface="Times New Roman"/>
              </a:rPr>
              <a:t>In parts of production, the data corrections on shadow economy are made towards industrial production indicators, construction, transport, trade, market consumption services including financial services. Data corrections can be also made.</a:t>
            </a:r>
            <a:endParaRPr sz="1200">
              <a:latin typeface="Times New Roman"/>
              <a:ea typeface="Times New Roman"/>
              <a:cs typeface="Times New Roman"/>
              <a:sym typeface="Times New Roman"/>
            </a:endParaRPr>
          </a:p>
          <a:p>
            <a:pPr indent="-304800" lvl="0" marL="457200" rtl="0" algn="just">
              <a:spcBef>
                <a:spcPts val="600"/>
              </a:spcBef>
              <a:spcAft>
                <a:spcPts val="0"/>
              </a:spcAft>
              <a:buSzPts val="1200"/>
              <a:buFont typeface="Times New Roman"/>
              <a:buChar char="●"/>
            </a:pPr>
            <a:r>
              <a:rPr lang="ru" sz="1200">
                <a:latin typeface="Times New Roman"/>
                <a:ea typeface="Times New Roman"/>
                <a:cs typeface="Times New Roman"/>
                <a:sym typeface="Times New Roman"/>
              </a:rPr>
              <a:t>Industry (informal activity)-  based on special sample surveys. All products manufactured by individuals are tracked (easy, food, printing, woodworking, etc.industry)</a:t>
            </a:r>
            <a:endParaRPr sz="1200">
              <a:latin typeface="Times New Roman"/>
              <a:ea typeface="Times New Roman"/>
              <a:cs typeface="Times New Roman"/>
              <a:sym typeface="Times New Roman"/>
            </a:endParaRPr>
          </a:p>
          <a:p>
            <a:pPr indent="-304800" lvl="0" marL="457200" rtl="0" algn="just">
              <a:spcBef>
                <a:spcPts val="0"/>
              </a:spcBef>
              <a:spcAft>
                <a:spcPts val="0"/>
              </a:spcAft>
              <a:buSzPts val="1200"/>
              <a:buFont typeface="Times New Roman"/>
              <a:buChar char="●"/>
            </a:pPr>
            <a:r>
              <a:rPr lang="ru" sz="1200">
                <a:latin typeface="Times New Roman"/>
                <a:ea typeface="Times New Roman"/>
                <a:cs typeface="Times New Roman"/>
                <a:sym typeface="Times New Roman"/>
              </a:rPr>
              <a:t>Construction (informal activity) -from customer surveys construction volumes, re-equipment of buildings (office shops, space,cafes) are determined. The construction of houses by individuals are not included in shadow economy- only capital repairs provided by firms are included </a:t>
            </a:r>
            <a:endParaRPr sz="1200">
              <a:latin typeface="Times New Roman"/>
              <a:ea typeface="Times New Roman"/>
              <a:cs typeface="Times New Roman"/>
              <a:sym typeface="Times New Roman"/>
            </a:endParaRPr>
          </a:p>
          <a:p>
            <a:pPr indent="-304800" lvl="0" marL="457200" rtl="0" algn="just">
              <a:spcBef>
                <a:spcPts val="0"/>
              </a:spcBef>
              <a:spcAft>
                <a:spcPts val="0"/>
              </a:spcAft>
              <a:buSzPts val="1200"/>
              <a:buFont typeface="Times New Roman"/>
              <a:buChar char="●"/>
            </a:pPr>
            <a:r>
              <a:rPr lang="ru" sz="1200">
                <a:latin typeface="Times New Roman"/>
                <a:ea typeface="Times New Roman"/>
                <a:cs typeface="Times New Roman"/>
                <a:sym typeface="Times New Roman"/>
              </a:rPr>
              <a:t>Agriculture-not included in SE, but changes are made based on natural indicators.</a:t>
            </a:r>
            <a:endParaRPr sz="1200">
              <a:latin typeface="Times New Roman"/>
              <a:ea typeface="Times New Roman"/>
              <a:cs typeface="Times New Roman"/>
              <a:sym typeface="Times New Roman"/>
            </a:endParaRPr>
          </a:p>
          <a:p>
            <a:pPr indent="-304800" lvl="0" marL="457200" rtl="0" algn="just">
              <a:spcBef>
                <a:spcPts val="0"/>
              </a:spcBef>
              <a:spcAft>
                <a:spcPts val="0"/>
              </a:spcAft>
              <a:buSzPts val="1200"/>
              <a:buFont typeface="Times New Roman"/>
              <a:buChar char="●"/>
            </a:pPr>
            <a:r>
              <a:rPr lang="ru" sz="1200">
                <a:latin typeface="Times New Roman"/>
                <a:ea typeface="Times New Roman"/>
                <a:cs typeface="Times New Roman"/>
                <a:sym typeface="Times New Roman"/>
              </a:rPr>
              <a:t>Trade (informal activity)- According to the results of market surveys and budget investigation of population. Tarde (hidden activity)-One-time accounting data with the usage of price indices</a:t>
            </a:r>
            <a:endParaRPr sz="1200">
              <a:latin typeface="Times New Roman"/>
              <a:ea typeface="Times New Roman"/>
              <a:cs typeface="Times New Roman"/>
              <a:sym typeface="Times New Roman"/>
            </a:endParaRPr>
          </a:p>
          <a:p>
            <a:pPr indent="-304800" lvl="0" marL="457200" rtl="0" algn="just">
              <a:spcBef>
                <a:spcPts val="0"/>
              </a:spcBef>
              <a:spcAft>
                <a:spcPts val="0"/>
              </a:spcAft>
              <a:buSzPts val="1200"/>
              <a:buFont typeface="Times New Roman"/>
              <a:buChar char="●"/>
            </a:pPr>
            <a:r>
              <a:rPr lang="ru" sz="1200">
                <a:latin typeface="Times New Roman"/>
                <a:ea typeface="Times New Roman"/>
                <a:cs typeface="Times New Roman"/>
                <a:sym typeface="Times New Roman"/>
              </a:rPr>
              <a:t>Transportation (informal activity)-special investigations on the volume of shippings, mean productivity of cars and etc.</a:t>
            </a:r>
            <a:endParaRPr sz="1200">
              <a:latin typeface="Times New Roman"/>
              <a:ea typeface="Times New Roman"/>
              <a:cs typeface="Times New Roman"/>
              <a:sym typeface="Times New Roman"/>
            </a:endParaRPr>
          </a:p>
          <a:p>
            <a:pPr indent="-304800" lvl="0" marL="457200" rtl="0" algn="just">
              <a:spcBef>
                <a:spcPts val="0"/>
              </a:spcBef>
              <a:spcAft>
                <a:spcPts val="0"/>
              </a:spcAft>
              <a:buSzPts val="1200"/>
              <a:buFont typeface="Times New Roman"/>
              <a:buChar char="●"/>
            </a:pPr>
            <a:r>
              <a:rPr lang="ru" sz="1200">
                <a:latin typeface="Times New Roman"/>
                <a:ea typeface="Times New Roman"/>
                <a:cs typeface="Times New Roman"/>
                <a:sym typeface="Times New Roman"/>
              </a:rPr>
              <a:t>Households (informal activity)- income from rents (survey data “Poverty Monitoring”, Tax Inspection, calculations)</a:t>
            </a:r>
            <a:endParaRPr sz="1200">
              <a:latin typeface="Times New Roman"/>
              <a:ea typeface="Times New Roman"/>
              <a:cs typeface="Times New Roman"/>
              <a:sym typeface="Times New Roman"/>
            </a:endParaRPr>
          </a:p>
          <a:p>
            <a:pPr indent="0" lvl="0" marL="457200" rtl="0" algn="just">
              <a:spcBef>
                <a:spcPts val="600"/>
              </a:spcBef>
              <a:spcAft>
                <a:spcPts val="0"/>
              </a:spcAft>
              <a:buNone/>
            </a:pPr>
            <a:r>
              <a:t/>
            </a:r>
            <a:endParaRPr sz="1200">
              <a:latin typeface="Times New Roman"/>
              <a:ea typeface="Times New Roman"/>
              <a:cs typeface="Times New Roman"/>
              <a:sym typeface="Times New Roman"/>
            </a:endParaRPr>
          </a:p>
          <a:p>
            <a:pPr indent="0" lvl="0" marL="0" rtl="0" algn="just">
              <a:spcBef>
                <a:spcPts val="600"/>
              </a:spcBef>
              <a:spcAft>
                <a:spcPts val="0"/>
              </a:spcAft>
              <a:buClr>
                <a:srgbClr val="000000"/>
              </a:buClr>
              <a:buSzPts val="1100"/>
              <a:buFont typeface="Arial"/>
              <a:buNone/>
            </a:pPr>
            <a:r>
              <a:rPr lang="ru"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Assessment of the elements of shadow economy based on consumption method</a:t>
            </a:r>
            <a:endParaRPr/>
          </a:p>
        </p:txBody>
      </p:sp>
      <p:sp>
        <p:nvSpPr>
          <p:cNvPr id="403" name="Google Shape;403;p5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ru"/>
              <a:t>The gross domestic product using the method of expenditures is the sum of expenditures for usage (personal, government, non-profit organizations and etc), gross fixed capital formation, changes in inventories, net acquisition of valuables and net export of good and services.</a:t>
            </a:r>
            <a:endParaRPr/>
          </a:p>
          <a:p>
            <a:pPr indent="-311150" lvl="0" marL="457200" rtl="0" algn="l">
              <a:spcBef>
                <a:spcPts val="0"/>
              </a:spcBef>
              <a:spcAft>
                <a:spcPts val="0"/>
              </a:spcAft>
              <a:buSzPts val="1300"/>
              <a:buChar char="●"/>
            </a:pPr>
            <a:r>
              <a:rPr lang="ru"/>
              <a:t>In terms of expenditures, major changes are made to indicators of household expenditures for final consumption, because this value is calculated on the basis of trade indicators and fully linked to production indicators. This also include informal consumption of own production.</a:t>
            </a:r>
            <a:endParaRPr/>
          </a:p>
          <a:p>
            <a:pPr indent="-311150" lvl="0" marL="457200" rtl="0" algn="l">
              <a:spcBef>
                <a:spcPts val="0"/>
              </a:spcBef>
              <a:spcAft>
                <a:spcPts val="0"/>
              </a:spcAft>
              <a:buSzPts val="1300"/>
              <a:buChar char="●"/>
            </a:pPr>
            <a:r>
              <a:rPr lang="ru"/>
              <a:t>For indicator of fixed capital, changes are due to the construction of private houses. Hidden part include  understatement of the cost of housing.</a:t>
            </a:r>
            <a:endParaRPr/>
          </a:p>
          <a:p>
            <a:pPr indent="-311150" lvl="0" marL="457200" rtl="0" algn="l">
              <a:spcBef>
                <a:spcPts val="0"/>
              </a:spcBef>
              <a:spcAft>
                <a:spcPts val="0"/>
              </a:spcAft>
              <a:buSzPts val="1300"/>
              <a:buChar char="●"/>
            </a:pPr>
            <a:r>
              <a:rPr lang="ru"/>
              <a:t>For exports- values are used that are provided by customs committee in an official manner.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pic>
        <p:nvPicPr>
          <p:cNvPr id="408" name="Google Shape;408;p54"/>
          <p:cNvPicPr preferRelativeResize="0"/>
          <p:nvPr/>
        </p:nvPicPr>
        <p:blipFill rotWithShape="1">
          <a:blip r:embed="rId3">
            <a:alphaModFix/>
          </a:blip>
          <a:srcRect b="0" l="0" r="0" t="0"/>
          <a:stretch/>
        </p:blipFill>
        <p:spPr>
          <a:xfrm>
            <a:off x="1253500" y="467853"/>
            <a:ext cx="7260550" cy="420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pic>
        <p:nvPicPr>
          <p:cNvPr id="413" name="Google Shape;413;p55"/>
          <p:cNvPicPr preferRelativeResize="0"/>
          <p:nvPr/>
        </p:nvPicPr>
        <p:blipFill rotWithShape="1">
          <a:blip r:embed="rId3">
            <a:alphaModFix/>
          </a:blip>
          <a:srcRect b="0" l="0" r="0" t="0"/>
          <a:stretch/>
        </p:blipFill>
        <p:spPr>
          <a:xfrm>
            <a:off x="1319625" y="328663"/>
            <a:ext cx="7466650" cy="448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What is the shadow economy according to National Statistical Committee of KG?</a:t>
            </a:r>
            <a:endParaRPr/>
          </a:p>
        </p:txBody>
      </p:sp>
      <p:sp>
        <p:nvSpPr>
          <p:cNvPr id="311" name="Google Shape;311;p38"/>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300"/>
              <a:buNone/>
            </a:pPr>
            <a:r>
              <a:t/>
            </a:r>
            <a:endParaRPr/>
          </a:p>
        </p:txBody>
      </p:sp>
      <p:pic>
        <p:nvPicPr>
          <p:cNvPr descr="shadow depicted" id="312" name="Google Shape;312;p38"/>
          <p:cNvPicPr preferRelativeResize="0"/>
          <p:nvPr/>
        </p:nvPicPr>
        <p:blipFill rotWithShape="1">
          <a:blip r:embed="rId3">
            <a:alphaModFix/>
          </a:blip>
          <a:srcRect b="0" l="0" r="0" t="0"/>
          <a:stretch/>
        </p:blipFill>
        <p:spPr>
          <a:xfrm>
            <a:off x="388875" y="1398725"/>
            <a:ext cx="8366249" cy="336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5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What is the role of Government of Kyrgyzstan?</a:t>
            </a:r>
            <a:endParaRPr/>
          </a:p>
        </p:txBody>
      </p:sp>
      <p:sp>
        <p:nvSpPr>
          <p:cNvPr id="419" name="Google Shape;419;p56"/>
          <p:cNvSpPr txBox="1"/>
          <p:nvPr>
            <p:ph idx="1" type="body"/>
          </p:nvPr>
        </p:nvSpPr>
        <p:spPr>
          <a:xfrm>
            <a:off x="1297500" y="1406125"/>
            <a:ext cx="7038900" cy="3582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ru"/>
              <a:t>The shadow economy has a negative impact on the development of the country's economy and therefore, the government should fight it.</a:t>
            </a:r>
            <a:endParaRPr/>
          </a:p>
          <a:p>
            <a:pPr indent="-311150" lvl="0" marL="457200" rtl="0" algn="l">
              <a:lnSpc>
                <a:spcPct val="115000"/>
              </a:lnSpc>
              <a:spcBef>
                <a:spcPts val="0"/>
              </a:spcBef>
              <a:spcAft>
                <a:spcPts val="0"/>
              </a:spcAft>
              <a:buSzPts val="1300"/>
              <a:buChar char="●"/>
            </a:pPr>
            <a:r>
              <a:rPr lang="ru"/>
              <a:t>However, even </a:t>
            </a:r>
            <a:r>
              <a:rPr lang="ru"/>
              <a:t>statistical bodies of the republic are c</a:t>
            </a:r>
            <a:r>
              <a:rPr lang="ru"/>
              <a:t>onducting substantial work to collect objective quantitative information on the size, structure and dynamics of the shadow economy, obtaining such information is a big statistical and organizational problem. In this connection, the problem of statistical evaluation of the shadow economy in the republic has not been finally resolved.</a:t>
            </a:r>
            <a:endParaRPr/>
          </a:p>
          <a:p>
            <a:pPr indent="-311150" lvl="0" marL="457200" rtl="0" algn="l">
              <a:lnSpc>
                <a:spcPct val="115000"/>
              </a:lnSpc>
              <a:spcBef>
                <a:spcPts val="0"/>
              </a:spcBef>
              <a:spcAft>
                <a:spcPts val="0"/>
              </a:spcAft>
              <a:buSzPts val="1300"/>
              <a:buChar char="●"/>
            </a:pPr>
            <a:r>
              <a:rPr lang="ru"/>
              <a:t>Internal migration remains as a problem because of high unemployment in the rural areas. </a:t>
            </a:r>
            <a:endParaRPr/>
          </a:p>
          <a:p>
            <a:pPr indent="-311150" lvl="0" marL="457200" rtl="0" algn="l">
              <a:lnSpc>
                <a:spcPct val="115000"/>
              </a:lnSpc>
              <a:spcBef>
                <a:spcPts val="0"/>
              </a:spcBef>
              <a:spcAft>
                <a:spcPts val="0"/>
              </a:spcAft>
              <a:buSzPts val="1300"/>
              <a:buChar char="●"/>
            </a:pPr>
            <a:r>
              <a:rPr lang="ru"/>
              <a:t>As for taxes, if tax rates will decrease, tax revenues may even increase. This can happen for two reasons. Firstly, due to the reduction of taxes, and secondly, if we develop and implement a new system of tax collection. But the creation of a new tax collection system will require active institutional reforms.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Causes of the shadow economy in Kyrgyzstan</a:t>
            </a:r>
            <a:endParaRPr/>
          </a:p>
          <a:p>
            <a:pPr indent="0" lvl="0" marL="0" rtl="0" algn="l">
              <a:lnSpc>
                <a:spcPct val="100000"/>
              </a:lnSpc>
              <a:spcBef>
                <a:spcPts val="0"/>
              </a:spcBef>
              <a:spcAft>
                <a:spcPts val="0"/>
              </a:spcAft>
              <a:buSzPts val="2400"/>
              <a:buNone/>
            </a:pPr>
            <a:r>
              <a:t/>
            </a:r>
            <a:endParaRPr/>
          </a:p>
        </p:txBody>
      </p:sp>
      <p:sp>
        <p:nvSpPr>
          <p:cNvPr id="318" name="Google Shape;318;p39"/>
          <p:cNvSpPr txBox="1"/>
          <p:nvPr>
            <p:ph idx="1" type="body"/>
          </p:nvPr>
        </p:nvSpPr>
        <p:spPr>
          <a:xfrm>
            <a:off x="1297500" y="1019225"/>
            <a:ext cx="7038900" cy="4027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a:solidFill>
                <a:srgbClr val="FFFFFF"/>
              </a:solidFill>
            </a:endParaRPr>
          </a:p>
          <a:p>
            <a:pPr indent="0" lvl="0" marL="457200" rtl="0" algn="l">
              <a:lnSpc>
                <a:spcPct val="115000"/>
              </a:lnSpc>
              <a:spcBef>
                <a:spcPts val="0"/>
              </a:spcBef>
              <a:spcAft>
                <a:spcPts val="0"/>
              </a:spcAft>
              <a:buNone/>
            </a:pPr>
            <a:r>
              <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Objective  reasons:</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fast and cardinal nature of reforms in the economic and public spheres</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imperfection of legal and regulatory framework</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“Weakness” of the executive power and , in particular, of fiscal authorities</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 absence  of necessary work experience in transition, as government agencies and economic entities. The important factor is a rapid growth in the number of small enterprises, especially in the field of trade and services. The collapse of other industries forces many people seek additional sources of income.</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Subjective reasons:</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a high level of corruption power</a:t>
            </a:r>
            <a:endParaRPr>
              <a:solidFill>
                <a:srgbClr val="FFFFFF"/>
              </a:solidFill>
            </a:endParaRPr>
          </a:p>
          <a:p>
            <a:pPr indent="-311150" lvl="0" marL="457200" rtl="0" algn="l">
              <a:lnSpc>
                <a:spcPct val="115000"/>
              </a:lnSpc>
              <a:spcBef>
                <a:spcPts val="0"/>
              </a:spcBef>
              <a:spcAft>
                <a:spcPts val="0"/>
              </a:spcAft>
              <a:buSzPts val="1300"/>
              <a:buChar char="●"/>
            </a:pPr>
            <a:r>
              <a:rPr lang="ru">
                <a:solidFill>
                  <a:srgbClr val="FFFFFF"/>
                </a:solidFill>
              </a:rPr>
              <a:t>insufficient actions to combat organized crime</a:t>
            </a:r>
            <a:endParaRPr>
              <a:solidFill>
                <a:srgbClr val="FFFFFF"/>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0"/>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Causes of the shadow economy in Bishkek</a:t>
            </a:r>
            <a:endParaRPr/>
          </a:p>
          <a:p>
            <a:pPr indent="0" lvl="0" marL="0" rtl="0" algn="l">
              <a:lnSpc>
                <a:spcPct val="100000"/>
              </a:lnSpc>
              <a:spcBef>
                <a:spcPts val="0"/>
              </a:spcBef>
              <a:spcAft>
                <a:spcPts val="0"/>
              </a:spcAft>
              <a:buSzPts val="2400"/>
              <a:buNone/>
            </a:pPr>
            <a:r>
              <a:t/>
            </a:r>
            <a:endParaRPr/>
          </a:p>
        </p:txBody>
      </p:sp>
      <p:sp>
        <p:nvSpPr>
          <p:cNvPr id="324" name="Google Shape;324;p40"/>
          <p:cNvSpPr txBox="1"/>
          <p:nvPr>
            <p:ph idx="1" type="body"/>
          </p:nvPr>
        </p:nvSpPr>
        <p:spPr>
          <a:xfrm>
            <a:off x="1297500" y="1268100"/>
            <a:ext cx="7038900" cy="40275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FFFFFF"/>
              </a:buClr>
              <a:buSzPts val="1300"/>
              <a:buChar char="●"/>
            </a:pPr>
            <a:r>
              <a:rPr lang="ru">
                <a:solidFill>
                  <a:srgbClr val="FFFFFF"/>
                </a:solidFill>
              </a:rPr>
              <a:t>high taxes- this fact is one of the reasons for the high level of corruption in the country.</a:t>
            </a:r>
            <a:endParaRPr>
              <a:solidFill>
                <a:srgbClr val="FFFFFF"/>
              </a:solidFill>
            </a:endParaRPr>
          </a:p>
          <a:p>
            <a:pPr indent="0" lvl="0" marL="914400" rtl="0" algn="l">
              <a:lnSpc>
                <a:spcPct val="115000"/>
              </a:lnSpc>
              <a:spcBef>
                <a:spcPts val="0"/>
              </a:spcBef>
              <a:spcAft>
                <a:spcPts val="0"/>
              </a:spcAft>
              <a:buNone/>
            </a:pPr>
            <a:r>
              <a:t/>
            </a:r>
            <a:endParaRPr>
              <a:solidFill>
                <a:srgbClr val="FFFFFF"/>
              </a:solidFill>
            </a:endParaRPr>
          </a:p>
          <a:p>
            <a:pPr indent="-311150" lvl="0" marL="457200" rtl="0" algn="l">
              <a:lnSpc>
                <a:spcPct val="115000"/>
              </a:lnSpc>
              <a:spcBef>
                <a:spcPts val="0"/>
              </a:spcBef>
              <a:spcAft>
                <a:spcPts val="0"/>
              </a:spcAft>
              <a:buClr>
                <a:srgbClr val="FFFFFF"/>
              </a:buClr>
              <a:buSzPts val="1300"/>
              <a:buChar char="●"/>
            </a:pPr>
            <a:r>
              <a:rPr lang="ru">
                <a:solidFill>
                  <a:srgbClr val="FFFFFF"/>
                </a:solidFill>
              </a:rPr>
              <a:t>growing internal migration from rural to urban areas: about 90 percent of migrants (both formal and informal) from rural areas are of working age. But they do not have enough money or opportunity to get a loan to start their own business. The education they have is mostly general in nature and is not actual in Bishkek. The technical skills necessary to get a job in a city are usually absent for rural residents. </a:t>
            </a:r>
            <a:endParaRPr>
              <a:solidFill>
                <a:srgbClr val="FFFFFF"/>
              </a:solidFill>
            </a:endParaRPr>
          </a:p>
          <a:p>
            <a:pPr indent="0" lvl="0" marL="457200" rtl="0" algn="l">
              <a:lnSpc>
                <a:spcPct val="115000"/>
              </a:lnSpc>
              <a:spcBef>
                <a:spcPts val="0"/>
              </a:spcBef>
              <a:spcAft>
                <a:spcPts val="0"/>
              </a:spcAft>
              <a:buNone/>
            </a:pPr>
            <a:r>
              <a:t/>
            </a:r>
            <a:endParaRPr>
              <a:solidFill>
                <a:srgbClr val="FFFFFF"/>
              </a:solidFill>
            </a:endParaRPr>
          </a:p>
          <a:p>
            <a:pPr indent="0" lvl="0" marL="457200" rtl="0" algn="l">
              <a:lnSpc>
                <a:spcPct val="115000"/>
              </a:lnSpc>
              <a:spcBef>
                <a:spcPts val="0"/>
              </a:spcBef>
              <a:spcAft>
                <a:spcPts val="0"/>
              </a:spcAft>
              <a:buNone/>
            </a:pPr>
            <a:r>
              <a:t/>
            </a:r>
            <a:endParaRPr>
              <a:solidFill>
                <a:srgbClr val="FFFFFF"/>
              </a:solidFill>
            </a:endParaRPr>
          </a:p>
          <a:p>
            <a:pPr indent="0" lvl="0" marL="457200" rtl="0" algn="l">
              <a:lnSpc>
                <a:spcPct val="115000"/>
              </a:lnSpc>
              <a:spcBef>
                <a:spcPts val="0"/>
              </a:spcBef>
              <a:spcAft>
                <a:spcPts val="0"/>
              </a:spcAft>
              <a:buNone/>
            </a:pPr>
            <a:r>
              <a:t/>
            </a:r>
            <a:endParaRPr>
              <a:solidFill>
                <a:srgbClr val="FFFFFF"/>
              </a:solidFill>
            </a:endParaRPr>
          </a:p>
          <a:p>
            <a:pPr indent="0" lvl="0" marL="457200" rtl="0" algn="l">
              <a:lnSpc>
                <a:spcPct val="115000"/>
              </a:lnSpc>
              <a:spcBef>
                <a:spcPts val="0"/>
              </a:spcBef>
              <a:spcAft>
                <a:spcPts val="0"/>
              </a:spcAft>
              <a:buNone/>
            </a:pPr>
            <a:r>
              <a:t/>
            </a:r>
            <a:endParaRPr>
              <a:solidFill>
                <a:srgbClr val="FFFFFF"/>
              </a:solidFill>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Consequences of shadow economy  </a:t>
            </a:r>
            <a:endParaRPr/>
          </a:p>
        </p:txBody>
      </p:sp>
      <p:sp>
        <p:nvSpPr>
          <p:cNvPr id="330" name="Google Shape;330;p41"/>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ru"/>
              <a:t>It erodes the tax and social security bases of the country to the point where a vicious circle can develop of further increase in the budget deficit or tax rates leading to further growth in the shadow economy and a weakening of the country’s social fabric</a:t>
            </a:r>
            <a:endParaRPr/>
          </a:p>
          <a:p>
            <a:pPr indent="-311150" lvl="0" marL="457200" rtl="0" algn="l">
              <a:lnSpc>
                <a:spcPct val="115000"/>
              </a:lnSpc>
              <a:spcBef>
                <a:spcPts val="0"/>
              </a:spcBef>
              <a:spcAft>
                <a:spcPts val="0"/>
              </a:spcAft>
              <a:buSzPts val="1300"/>
              <a:buChar char="●"/>
            </a:pPr>
            <a:r>
              <a:rPr lang="ru"/>
              <a:t>It creates unfair market conditions in that a growing SE attracts workers away from the official labour market and creates unfair competition for official firms</a:t>
            </a:r>
            <a:endParaRPr/>
          </a:p>
          <a:p>
            <a:pPr indent="-311150" lvl="0" marL="457200" rtl="0" algn="l">
              <a:lnSpc>
                <a:spcPct val="115000"/>
              </a:lnSpc>
              <a:spcBef>
                <a:spcPts val="0"/>
              </a:spcBef>
              <a:spcAft>
                <a:spcPts val="0"/>
              </a:spcAft>
              <a:buSzPts val="1300"/>
              <a:buChar char="●"/>
            </a:pPr>
            <a:r>
              <a:rPr lang="ru"/>
              <a:t>it distorts official indicators (e.g. unemployment, labour force, income, GDP, consumption, etc.) resulting in policies, including those to do with poverty reduction, that may be ineffective and even counterproductive.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a:t>
            </a:r>
            <a:endParaRPr/>
          </a:p>
          <a:p>
            <a:pPr indent="0" lvl="0" marL="0" rtl="0" algn="l">
              <a:lnSpc>
                <a:spcPct val="100000"/>
              </a:lnSpc>
              <a:spcBef>
                <a:spcPts val="0"/>
              </a:spcBef>
              <a:spcAft>
                <a:spcPts val="0"/>
              </a:spcAft>
              <a:buSzPts val="2400"/>
              <a:buNone/>
            </a:pPr>
            <a:r>
              <a:rPr lang="ru"/>
              <a:t>Direct Method </a:t>
            </a:r>
            <a:endParaRPr/>
          </a:p>
        </p:txBody>
      </p:sp>
      <p:sp>
        <p:nvSpPr>
          <p:cNvPr id="336" name="Google Shape;336;p42"/>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Noto Sans Symbols"/>
              <a:buNone/>
            </a:pPr>
            <a:r>
              <a:t/>
            </a:r>
            <a:endParaRPr sz="1400"/>
          </a:p>
          <a:p>
            <a:pPr indent="-311150" lvl="0" marL="457200" rtl="0" algn="l">
              <a:lnSpc>
                <a:spcPct val="115000"/>
              </a:lnSpc>
              <a:spcBef>
                <a:spcPts val="0"/>
              </a:spcBef>
              <a:spcAft>
                <a:spcPts val="0"/>
              </a:spcAft>
              <a:buSzPts val="1300"/>
              <a:buChar char="●"/>
            </a:pPr>
            <a:r>
              <a:rPr lang="ru" sz="1400"/>
              <a:t>Surveys;</a:t>
            </a:r>
            <a:endParaRPr/>
          </a:p>
          <a:p>
            <a:pPr indent="-311150" lvl="0" marL="457200" rtl="0" algn="l">
              <a:lnSpc>
                <a:spcPct val="115000"/>
              </a:lnSpc>
              <a:spcBef>
                <a:spcPts val="0"/>
              </a:spcBef>
              <a:spcAft>
                <a:spcPts val="0"/>
              </a:spcAft>
              <a:buSzPts val="1300"/>
              <a:buChar char="●"/>
            </a:pPr>
            <a:r>
              <a:rPr lang="ru" sz="1400"/>
              <a:t>Samples;</a:t>
            </a:r>
            <a:endParaRPr/>
          </a:p>
          <a:p>
            <a:pPr indent="-311150" lvl="0" marL="457200" rtl="0" algn="l">
              <a:lnSpc>
                <a:spcPct val="115000"/>
              </a:lnSpc>
              <a:spcBef>
                <a:spcPts val="0"/>
              </a:spcBef>
              <a:spcAft>
                <a:spcPts val="0"/>
              </a:spcAft>
              <a:buSzPts val="1300"/>
              <a:buChar char="●"/>
            </a:pPr>
            <a:r>
              <a:rPr lang="ru" sz="1400"/>
              <a:t>Tax audits;</a:t>
            </a:r>
            <a:endParaRPr/>
          </a:p>
          <a:p>
            <a:pPr indent="-311150" lvl="0" marL="457200" rtl="0" algn="l">
              <a:lnSpc>
                <a:spcPct val="115000"/>
              </a:lnSpc>
              <a:spcBef>
                <a:spcPts val="0"/>
              </a:spcBef>
              <a:spcAft>
                <a:spcPts val="0"/>
              </a:spcAft>
              <a:buSzPts val="1300"/>
              <a:buChar char="●"/>
            </a:pPr>
            <a:r>
              <a:rPr lang="ru" sz="1400"/>
              <a:t>Questionnaires</a:t>
            </a:r>
            <a:endParaRPr sz="1400"/>
          </a:p>
          <a:p>
            <a:pPr indent="0" lvl="0" marL="146050" rtl="0" algn="l">
              <a:lnSpc>
                <a:spcPct val="115000"/>
              </a:lnSpc>
              <a:spcBef>
                <a:spcPts val="0"/>
              </a:spcBef>
              <a:spcAft>
                <a:spcPts val="0"/>
              </a:spcAft>
              <a:buSzPts val="13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a:t>
            </a:r>
            <a:endParaRPr/>
          </a:p>
          <a:p>
            <a:pPr indent="0" lvl="0" marL="0" rtl="0" algn="l">
              <a:lnSpc>
                <a:spcPct val="100000"/>
              </a:lnSpc>
              <a:spcBef>
                <a:spcPts val="0"/>
              </a:spcBef>
              <a:spcAft>
                <a:spcPts val="0"/>
              </a:spcAft>
              <a:buSzPts val="2400"/>
              <a:buNone/>
            </a:pPr>
            <a:r>
              <a:rPr lang="ru"/>
              <a:t>Direct Method </a:t>
            </a:r>
            <a:endParaRPr/>
          </a:p>
        </p:txBody>
      </p:sp>
      <p:sp>
        <p:nvSpPr>
          <p:cNvPr id="342" name="Google Shape;342;p43"/>
          <p:cNvSpPr txBox="1"/>
          <p:nvPr>
            <p:ph idx="1" type="body"/>
          </p:nvPr>
        </p:nvSpPr>
        <p:spPr>
          <a:xfrm>
            <a:off x="919975" y="1156950"/>
            <a:ext cx="7624500" cy="3896100"/>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rgbClr val="FFFFFF"/>
              </a:buClr>
              <a:buSzPts val="1300"/>
              <a:buNone/>
            </a:pPr>
            <a:r>
              <a:rPr lang="ru" sz="1200">
                <a:solidFill>
                  <a:srgbClr val="FFFFFF"/>
                </a:solidFill>
                <a:latin typeface="Roboto"/>
                <a:ea typeface="Roboto"/>
                <a:cs typeface="Roboto"/>
                <a:sym typeface="Roboto"/>
              </a:rPr>
              <a:t>Deficiencies: </a:t>
            </a:r>
            <a:endParaRPr sz="1200">
              <a:solidFill>
                <a:srgbClr val="FFFFFF"/>
              </a:solidFill>
              <a:latin typeface="Roboto"/>
              <a:ea typeface="Roboto"/>
              <a:cs typeface="Roboto"/>
              <a:sym typeface="Roboto"/>
            </a:endParaRPr>
          </a:p>
          <a:p>
            <a:pPr indent="-311150" lvl="0" marL="457200" marR="0" rtl="0" algn="l">
              <a:lnSpc>
                <a:spcPct val="115000"/>
              </a:lnSpc>
              <a:spcBef>
                <a:spcPts val="0"/>
              </a:spcBef>
              <a:spcAft>
                <a:spcPts val="0"/>
              </a:spcAft>
              <a:buClr>
                <a:srgbClr val="FFFFFF"/>
              </a:buClr>
              <a:buSzPts val="1300"/>
              <a:buChar char="●"/>
            </a:pPr>
            <a:r>
              <a:rPr lang="ru" sz="1200">
                <a:solidFill>
                  <a:srgbClr val="FFFFFF"/>
                </a:solidFill>
                <a:latin typeface="Roboto"/>
                <a:ea typeface="Roboto"/>
                <a:cs typeface="Roboto"/>
                <a:sym typeface="Roboto"/>
              </a:rPr>
              <a:t>1)  The problem is that the results depend directly on the questions asked by the survey, and few surveys are alike. As a result, it is very difficult to use the same parameters to measure and compare the informal economy in different countries. </a:t>
            </a:r>
            <a:endParaRPr sz="1200">
              <a:solidFill>
                <a:srgbClr val="FFFFFF"/>
              </a:solidFill>
              <a:latin typeface="Roboto"/>
              <a:ea typeface="Roboto"/>
              <a:cs typeface="Roboto"/>
              <a:sym typeface="Roboto"/>
            </a:endParaRPr>
          </a:p>
          <a:p>
            <a:pPr indent="-311150" lvl="0" marL="457200" marR="0" rtl="0" algn="l">
              <a:lnSpc>
                <a:spcPct val="115000"/>
              </a:lnSpc>
              <a:spcBef>
                <a:spcPts val="0"/>
              </a:spcBef>
              <a:spcAft>
                <a:spcPts val="0"/>
              </a:spcAft>
              <a:buClr>
                <a:srgbClr val="FFFFFF"/>
              </a:buClr>
              <a:buSzPts val="1300"/>
              <a:buChar char="●"/>
            </a:pPr>
            <a:r>
              <a:rPr lang="ru" sz="1200">
                <a:solidFill>
                  <a:srgbClr val="FFFFFF"/>
                </a:solidFill>
                <a:latin typeface="Roboto"/>
                <a:ea typeface="Roboto"/>
                <a:cs typeface="Roboto"/>
                <a:sym typeface="Roboto"/>
              </a:rPr>
              <a:t>2) Usually, what ends up happening is that the definition that is used has to be very simple and contain only one parameter. For example, the informal sector may be defined as those people who do not have the right to a pension when they retire. Clearly, this definition excludes several important elements that would describe the informal economy differently. </a:t>
            </a:r>
            <a:endParaRPr sz="1200">
              <a:solidFill>
                <a:srgbClr val="FFFFFF"/>
              </a:solidFill>
              <a:latin typeface="Roboto"/>
              <a:ea typeface="Roboto"/>
              <a:cs typeface="Roboto"/>
              <a:sym typeface="Roboto"/>
            </a:endParaRPr>
          </a:p>
          <a:p>
            <a:pPr indent="-311150" lvl="0" marL="457200" marR="0" rtl="0" algn="l">
              <a:lnSpc>
                <a:spcPct val="115000"/>
              </a:lnSpc>
              <a:spcBef>
                <a:spcPts val="0"/>
              </a:spcBef>
              <a:spcAft>
                <a:spcPts val="0"/>
              </a:spcAft>
              <a:buClr>
                <a:srgbClr val="FFFFFF"/>
              </a:buClr>
              <a:buSzPts val="1300"/>
              <a:buChar char="●"/>
            </a:pPr>
            <a:r>
              <a:rPr lang="ru" sz="1200">
                <a:solidFill>
                  <a:srgbClr val="FFFFFF"/>
                </a:solidFill>
                <a:latin typeface="Roboto"/>
                <a:ea typeface="Roboto"/>
                <a:cs typeface="Roboto"/>
                <a:sym typeface="Roboto"/>
              </a:rPr>
              <a:t>3)what is used is a direct questionnaire, people are not usually willing to admit that they are not reporting taxes or that they are engaging in fraudulent behavior, either because they feel afraid of getting caught or because they feel ashamed since they know this is a moral issue. This makes it difficult to estimate the extent of undeclared work.</a:t>
            </a:r>
            <a:endParaRPr sz="12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Indirect methods </a:t>
            </a:r>
            <a:endParaRPr/>
          </a:p>
        </p:txBody>
      </p:sp>
      <p:sp>
        <p:nvSpPr>
          <p:cNvPr id="348" name="Google Shape;348;p44"/>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p>
            <a:pPr indent="-533400" lvl="0" marL="533400" rtl="0" algn="l">
              <a:lnSpc>
                <a:spcPct val="115000"/>
              </a:lnSpc>
              <a:spcBef>
                <a:spcPts val="0"/>
              </a:spcBef>
              <a:spcAft>
                <a:spcPts val="0"/>
              </a:spcAft>
              <a:buSzPts val="1300"/>
              <a:buChar char="●"/>
            </a:pPr>
            <a:r>
              <a:rPr lang="ru" sz="1400"/>
              <a:t>Income-expenditures discrepancy;</a:t>
            </a:r>
            <a:endParaRPr/>
          </a:p>
          <a:p>
            <a:pPr indent="-533400" lvl="0" marL="533400" rtl="0" algn="l">
              <a:lnSpc>
                <a:spcPct val="115000"/>
              </a:lnSpc>
              <a:spcBef>
                <a:spcPts val="0"/>
              </a:spcBef>
              <a:spcAft>
                <a:spcPts val="0"/>
              </a:spcAft>
              <a:buSzPts val="1300"/>
              <a:buChar char="●"/>
            </a:pPr>
            <a:r>
              <a:rPr lang="ru" sz="1400"/>
              <a:t>Labor force;</a:t>
            </a:r>
            <a:endParaRPr/>
          </a:p>
          <a:p>
            <a:pPr indent="-533400" lvl="0" marL="533400" rtl="0" algn="l">
              <a:lnSpc>
                <a:spcPct val="115000"/>
              </a:lnSpc>
              <a:spcBef>
                <a:spcPts val="0"/>
              </a:spcBef>
              <a:spcAft>
                <a:spcPts val="0"/>
              </a:spcAft>
              <a:buSzPts val="1300"/>
              <a:buChar char="●"/>
            </a:pPr>
            <a:r>
              <a:rPr lang="ru" sz="1400"/>
              <a:t>Transaction;</a:t>
            </a:r>
            <a:endParaRPr/>
          </a:p>
          <a:p>
            <a:pPr indent="-533400" lvl="0" marL="533400" rtl="0" algn="l">
              <a:lnSpc>
                <a:spcPct val="115000"/>
              </a:lnSpc>
              <a:spcBef>
                <a:spcPts val="0"/>
              </a:spcBef>
              <a:spcAft>
                <a:spcPts val="0"/>
              </a:spcAft>
              <a:buSzPts val="1300"/>
              <a:buChar char="●"/>
            </a:pPr>
            <a:r>
              <a:rPr lang="ru" sz="1400"/>
              <a:t>Electricity consumption</a:t>
            </a:r>
            <a:endParaRPr/>
          </a:p>
          <a:p>
            <a:pPr indent="0" lvl="0" marL="0" rtl="0" algn="l">
              <a:lnSpc>
                <a:spcPct val="115000"/>
              </a:lnSpc>
              <a:spcBef>
                <a:spcPts val="0"/>
              </a:spcBef>
              <a:spcAft>
                <a:spcPts val="0"/>
              </a:spcAft>
              <a:buSzPts val="1300"/>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ru"/>
              <a:t>Methodologies to estimate SE: Indirect methods </a:t>
            </a:r>
            <a:endParaRPr/>
          </a:p>
        </p:txBody>
      </p:sp>
      <p:sp>
        <p:nvSpPr>
          <p:cNvPr id="354" name="Google Shape;354;p45"/>
          <p:cNvSpPr txBox="1"/>
          <p:nvPr>
            <p:ph idx="1" type="body"/>
          </p:nvPr>
        </p:nvSpPr>
        <p:spPr>
          <a:xfrm>
            <a:off x="1297500" y="1247550"/>
            <a:ext cx="7038900" cy="3826200"/>
          </a:xfrm>
          <a:prstGeom prst="rect">
            <a:avLst/>
          </a:prstGeom>
          <a:noFill/>
          <a:ln>
            <a:noFill/>
          </a:ln>
        </p:spPr>
        <p:txBody>
          <a:bodyPr anchorCtr="0" anchor="t" bIns="91425" lIns="91425" spcFirstLastPara="1" rIns="91425" wrap="square" tIns="91425">
            <a:noAutofit/>
          </a:bodyPr>
          <a:lstStyle/>
          <a:p>
            <a:pPr indent="-320675" lvl="0" marL="457200" rtl="0" algn="l">
              <a:lnSpc>
                <a:spcPct val="115000"/>
              </a:lnSpc>
              <a:spcBef>
                <a:spcPts val="1600"/>
              </a:spcBef>
              <a:spcAft>
                <a:spcPts val="0"/>
              </a:spcAft>
              <a:buClr>
                <a:srgbClr val="FFFFFF"/>
              </a:buClr>
              <a:buSzPts val="1450"/>
              <a:buFont typeface="Roboto"/>
              <a:buChar char="●"/>
            </a:pPr>
            <a:r>
              <a:rPr lang="ru" sz="1450">
                <a:solidFill>
                  <a:srgbClr val="FFFFFF"/>
                </a:solidFill>
                <a:latin typeface="Roboto"/>
                <a:ea typeface="Roboto"/>
                <a:cs typeface="Roboto"/>
                <a:sym typeface="Roboto"/>
              </a:rPr>
              <a:t>Discrepancy between the National Expenditure and Income Statistics</a:t>
            </a:r>
            <a:endParaRPr sz="1450">
              <a:solidFill>
                <a:srgbClr val="FFFFFF"/>
              </a:solidFill>
              <a:latin typeface="Roboto"/>
              <a:ea typeface="Roboto"/>
              <a:cs typeface="Roboto"/>
              <a:sym typeface="Roboto"/>
            </a:endParaRPr>
          </a:p>
          <a:p>
            <a:pPr indent="0" lvl="0" marL="457200" rtl="0" algn="l">
              <a:lnSpc>
                <a:spcPct val="115000"/>
              </a:lnSpc>
              <a:spcBef>
                <a:spcPts val="1600"/>
              </a:spcBef>
              <a:spcAft>
                <a:spcPts val="0"/>
              </a:spcAft>
              <a:buSzPts val="1300"/>
              <a:buNone/>
            </a:pPr>
            <a:r>
              <a:rPr lang="ru" sz="1200">
                <a:solidFill>
                  <a:srgbClr val="FFFFFF"/>
                </a:solidFill>
                <a:latin typeface="Roboto"/>
                <a:ea typeface="Roboto"/>
                <a:cs typeface="Roboto"/>
                <a:sym typeface="Roboto"/>
              </a:rPr>
              <a:t>In theory, the income measure of GDP and the expenditure measure should be equal to each other. However, informal activities can show up in the expenditure measurement but not in the income measurement. This is because the income side is measured through the value added of registered firms (the formal economy), while on the expenditure side there is some self-reporting. Thus, the difference between these two measures is an indicator of the size of the informal economy.</a:t>
            </a:r>
            <a:endParaRPr sz="1200">
              <a:solidFill>
                <a:srgbClr val="FFFFFF"/>
              </a:solidFill>
              <a:latin typeface="Roboto"/>
              <a:ea typeface="Roboto"/>
              <a:cs typeface="Roboto"/>
              <a:sym typeface="Roboto"/>
            </a:endParaRPr>
          </a:p>
          <a:p>
            <a:pPr indent="0" lvl="0" marL="457200" rtl="0" algn="l">
              <a:lnSpc>
                <a:spcPct val="115000"/>
              </a:lnSpc>
              <a:spcBef>
                <a:spcPts val="1600"/>
              </a:spcBef>
              <a:spcAft>
                <a:spcPts val="1600"/>
              </a:spcAft>
              <a:buSzPts val="1300"/>
              <a:buNone/>
            </a:pPr>
            <a:r>
              <a:rPr lang="ru" sz="1200">
                <a:solidFill>
                  <a:srgbClr val="FFFFFF"/>
                </a:solidFill>
                <a:latin typeface="Roboto"/>
                <a:ea typeface="Roboto"/>
                <a:cs typeface="Roboto"/>
                <a:sym typeface="Roboto"/>
              </a:rPr>
              <a:t>Deficiency-The problem with this estimate is that statisticians would like to make the difference between the two as small as possible; so, using the initial measure rather than the published measure would be ideal. Moreover, there are differences due to sampling and statistical errors</a:t>
            </a:r>
            <a:endParaRPr sz="12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