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2" r:id="rId1"/>
  </p:sldMasterIdLst>
  <p:notesMasterIdLst>
    <p:notesMasterId r:id="rId47"/>
  </p:notesMasterIdLst>
  <p:sldIdLst>
    <p:sldId id="256" r:id="rId2"/>
    <p:sldId id="410" r:id="rId3"/>
    <p:sldId id="413" r:id="rId4"/>
    <p:sldId id="425" r:id="rId5"/>
    <p:sldId id="426" r:id="rId6"/>
    <p:sldId id="411" r:id="rId7"/>
    <p:sldId id="414" r:id="rId8"/>
    <p:sldId id="412" r:id="rId9"/>
    <p:sldId id="415" r:id="rId10"/>
    <p:sldId id="418" r:id="rId11"/>
    <p:sldId id="416" r:id="rId12"/>
    <p:sldId id="417" r:id="rId13"/>
    <p:sldId id="419" r:id="rId14"/>
    <p:sldId id="420" r:id="rId15"/>
    <p:sldId id="421" r:id="rId16"/>
    <p:sldId id="422" r:id="rId17"/>
    <p:sldId id="423" r:id="rId18"/>
    <p:sldId id="427" r:id="rId19"/>
    <p:sldId id="428" r:id="rId20"/>
    <p:sldId id="431" r:id="rId21"/>
    <p:sldId id="432" r:id="rId22"/>
    <p:sldId id="429" r:id="rId23"/>
    <p:sldId id="433" r:id="rId24"/>
    <p:sldId id="435" r:id="rId25"/>
    <p:sldId id="434" r:id="rId26"/>
    <p:sldId id="436" r:id="rId27"/>
    <p:sldId id="335" r:id="rId28"/>
    <p:sldId id="336" r:id="rId29"/>
    <p:sldId id="325" r:id="rId30"/>
    <p:sldId id="334" r:id="rId31"/>
    <p:sldId id="460" r:id="rId32"/>
    <p:sldId id="490" r:id="rId33"/>
    <p:sldId id="491" r:id="rId34"/>
    <p:sldId id="461" r:id="rId35"/>
    <p:sldId id="462" r:id="rId36"/>
    <p:sldId id="463" r:id="rId37"/>
    <p:sldId id="464" r:id="rId38"/>
    <p:sldId id="465" r:id="rId39"/>
    <p:sldId id="466" r:id="rId40"/>
    <p:sldId id="472" r:id="rId41"/>
    <p:sldId id="471" r:id="rId42"/>
    <p:sldId id="467" r:id="rId43"/>
    <p:sldId id="468" r:id="rId44"/>
    <p:sldId id="469" r:id="rId45"/>
    <p:sldId id="40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BALIEV, AZAMAT (Student)" initials="UA(" lastIdx="1" clrIdx="0">
    <p:extLst>
      <p:ext uri="{19B8F6BF-5375-455C-9EA6-DF929625EA0E}">
        <p15:presenceInfo xmlns:p15="http://schemas.microsoft.com/office/powerpoint/2012/main" userId="S::mjps55@durham.ac.uk::08445760-a67f-4955-a0ef-5259ba7d27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6"/>
    <p:restoredTop sz="82993"/>
  </p:normalViewPr>
  <p:slideViewPr>
    <p:cSldViewPr snapToGrid="0" snapToObjects="1">
      <p:cViewPr>
        <p:scale>
          <a:sx n="98" d="100"/>
          <a:sy n="98" d="100"/>
        </p:scale>
        <p:origin x="44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2T10:44:10.348"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23D08-EE9C-6143-BD2C-7E2E3D332078}" type="datetimeFigureOut">
              <a:rPr lang="en-US" smtClean="0"/>
              <a:t>1/22/20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C8000-F4F1-5E47-AA08-91FC186B9CA8}" type="slidenum">
              <a:rPr lang="en-US" smtClean="0"/>
              <a:t>‹#›</a:t>
            </a:fld>
            <a:endParaRPr lang="en-US"/>
          </a:p>
        </p:txBody>
      </p:sp>
    </p:spTree>
    <p:extLst>
      <p:ext uri="{BB962C8B-B14F-4D97-AF65-F5344CB8AC3E}">
        <p14:creationId xmlns:p14="http://schemas.microsoft.com/office/powerpoint/2010/main" val="356617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CE104-03CD-2D4E-915C-23A66E16D8B8}" type="datetime1">
              <a:rPr lang="en-US" smtClean="0"/>
              <a:t>1/22/20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6328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CF2B6-E083-8644-AEA1-85DFF8015524}" type="datetime1">
              <a:rPr lang="en-US" smtClean="0"/>
              <a:t>1/22/20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322317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C9ED53-DD4F-224C-9893-EE0C1CAF199C}" type="datetime1">
              <a:rPr lang="en-US" smtClean="0"/>
              <a:t>1/22/20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35859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9ABC8-1F22-3F45-8D07-60575A04B97A}" type="datetime1">
              <a:rPr lang="en-US" smtClean="0"/>
              <a:t>1/22/20</a:t>
            </a:fld>
            <a:endParaRPr lang="en-US"/>
          </a:p>
        </p:txBody>
      </p:sp>
      <p:sp>
        <p:nvSpPr>
          <p:cNvPr id="8" name="Footer Placeholder 7"/>
          <p:cNvSpPr>
            <a:spLocks noGrp="1"/>
          </p:cNvSpPr>
          <p:nvPr>
            <p:ph type="ftr" sz="quarter" idx="11"/>
          </p:nvPr>
        </p:nvSpPr>
        <p:spPr/>
        <p:txBody>
          <a:bodyPr/>
          <a:lstStyle/>
          <a:p>
            <a:r>
              <a:rPr lang="en-US" dirty="0"/>
              <a:t>Azamat Usubaliev AUCA DE</a:t>
            </a:r>
          </a:p>
        </p:txBody>
      </p:sp>
      <p:sp>
        <p:nvSpPr>
          <p:cNvPr id="9" name="Slide Number Placeholder 8"/>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41006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5B4C0-7809-FE44-B7C8-60A9E60BA4FE}" type="datetime1">
              <a:rPr lang="en-US" smtClean="0"/>
              <a:t>1/22/20</a:t>
            </a:fld>
            <a:endParaRPr lang="en-US"/>
          </a:p>
        </p:txBody>
      </p:sp>
      <p:sp>
        <p:nvSpPr>
          <p:cNvPr id="5" name="Footer Placeholder 4"/>
          <p:cNvSpPr>
            <a:spLocks noGrp="1"/>
          </p:cNvSpPr>
          <p:nvPr>
            <p:ph type="ftr" sz="quarter" idx="11"/>
          </p:nvPr>
        </p:nvSpPr>
        <p:spPr/>
        <p:txBody>
          <a:bodyPr/>
          <a:lstStyle/>
          <a:p>
            <a:r>
              <a:rPr lang="en-US" dirty="0"/>
              <a:t>Azamat Usubaliev AUCA DE</a:t>
            </a:r>
          </a:p>
        </p:txBody>
      </p:sp>
      <p:sp>
        <p:nvSpPr>
          <p:cNvPr id="6" name="Slide Number Placeholder 5"/>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5567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FF7A6FE-BD69-7B44-99CD-5BBC2B15AF1A}" type="datetime1">
              <a:rPr lang="en-US" smtClean="0"/>
              <a:t>1/22/20</a:t>
            </a:fld>
            <a:endParaRPr lang="en-US"/>
          </a:p>
        </p:txBody>
      </p:sp>
      <p:sp>
        <p:nvSpPr>
          <p:cNvPr id="9" name="Footer Placeholder 8"/>
          <p:cNvSpPr>
            <a:spLocks noGrp="1"/>
          </p:cNvSpPr>
          <p:nvPr>
            <p:ph type="ftr" sz="quarter" idx="11"/>
          </p:nvPr>
        </p:nvSpPr>
        <p:spPr/>
        <p:txBody>
          <a:bodyPr/>
          <a:lstStyle/>
          <a:p>
            <a:r>
              <a:rPr lang="en-US" dirty="0"/>
              <a:t>Azamat Usubaliev AUCA DE</a:t>
            </a:r>
          </a:p>
        </p:txBody>
      </p:sp>
      <p:sp>
        <p:nvSpPr>
          <p:cNvPr id="10" name="Slide Number Placeholder 9"/>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60699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58B42B4-F3A9-9940-84E2-4CD798CCBE37}" type="datetime1">
              <a:rPr lang="en-US" smtClean="0"/>
              <a:t>1/22/20</a:t>
            </a:fld>
            <a:endParaRPr lang="en-US"/>
          </a:p>
        </p:txBody>
      </p:sp>
      <p:sp>
        <p:nvSpPr>
          <p:cNvPr id="8" name="Footer Placeholder 7"/>
          <p:cNvSpPr>
            <a:spLocks noGrp="1"/>
          </p:cNvSpPr>
          <p:nvPr>
            <p:ph type="ftr" sz="quarter" idx="11"/>
          </p:nvPr>
        </p:nvSpPr>
        <p:spPr/>
        <p:txBody>
          <a:bodyPr/>
          <a:lstStyle/>
          <a:p>
            <a:r>
              <a:rPr lang="en-US" dirty="0"/>
              <a:t>Azamat Usubaliev AUCA DE</a:t>
            </a:r>
          </a:p>
        </p:txBody>
      </p:sp>
      <p:sp>
        <p:nvSpPr>
          <p:cNvPr id="9" name="Slide Number Placeholder 8"/>
          <p:cNvSpPr>
            <a:spLocks noGrp="1"/>
          </p:cNvSpPr>
          <p:nvPr>
            <p:ph type="sldNum" sz="quarter" idx="12"/>
          </p:nvPr>
        </p:nvSpPr>
        <p:spPr/>
        <p:txBody>
          <a:bodyPr/>
          <a:lstStyle/>
          <a:p>
            <a:fld id="{84C8B9CD-7224-0640-9E8A-FE046DDE2D5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8608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A10FC-2BD0-8649-B579-E23A1A9CD9D3}" type="datetime1">
              <a:rPr lang="en-US" smtClean="0"/>
              <a:t>1/22/20</a:t>
            </a:fld>
            <a:endParaRPr lang="en-US"/>
          </a:p>
        </p:txBody>
      </p:sp>
      <p:sp>
        <p:nvSpPr>
          <p:cNvPr id="4" name="Footer Placeholder 3"/>
          <p:cNvSpPr>
            <a:spLocks noGrp="1"/>
          </p:cNvSpPr>
          <p:nvPr>
            <p:ph type="ftr" sz="quarter" idx="11"/>
          </p:nvPr>
        </p:nvSpPr>
        <p:spPr/>
        <p:txBody>
          <a:bodyPr/>
          <a:lstStyle/>
          <a:p>
            <a:r>
              <a:rPr lang="en-US" dirty="0"/>
              <a:t>Azamat Usubaliev AUCA DE</a:t>
            </a:r>
          </a:p>
        </p:txBody>
      </p:sp>
      <p:sp>
        <p:nvSpPr>
          <p:cNvPr id="5" name="Slide Number Placeholder 4"/>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168205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D8B28-4DF9-3F43-B54E-9FC7A61CAAB9}" type="datetime1">
              <a:rPr lang="en-US" smtClean="0"/>
              <a:t>1/22/20</a:t>
            </a:fld>
            <a:endParaRPr lang="en-US"/>
          </a:p>
        </p:txBody>
      </p:sp>
      <p:sp>
        <p:nvSpPr>
          <p:cNvPr id="3" name="Footer Placeholder 2"/>
          <p:cNvSpPr>
            <a:spLocks noGrp="1"/>
          </p:cNvSpPr>
          <p:nvPr>
            <p:ph type="ftr" sz="quarter" idx="11"/>
          </p:nvPr>
        </p:nvSpPr>
        <p:spPr/>
        <p:txBody>
          <a:bodyPr/>
          <a:lstStyle/>
          <a:p>
            <a:r>
              <a:rPr lang="en-US" dirty="0"/>
              <a:t>Azamat Usubaliev AUCA DE</a:t>
            </a:r>
          </a:p>
        </p:txBody>
      </p:sp>
      <p:sp>
        <p:nvSpPr>
          <p:cNvPr id="4" name="Slide Number Placeholder 3"/>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277521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945CF5A-FCE9-9942-9655-BCC8BA754B84}" type="datetime1">
              <a:rPr lang="en-US" smtClean="0"/>
              <a:t>1/22/20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dirty="0"/>
              <a:t>Azamat Usubaliev AUCA DE</a:t>
            </a:r>
          </a:p>
        </p:txBody>
      </p:sp>
      <p:sp>
        <p:nvSpPr>
          <p:cNvPr id="11" name="Slide Number Placeholder 10"/>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37927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8013ADF-199C-EC4D-B81D-A8BFB2A32DB6}" type="datetime1">
              <a:rPr lang="en-US" smtClean="0"/>
              <a:t>1/22/20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dirty="0"/>
              <a:t>Azamat Usubaliev AUCA DE</a:t>
            </a:r>
          </a:p>
        </p:txBody>
      </p:sp>
      <p:sp>
        <p:nvSpPr>
          <p:cNvPr id="10" name="Slide Number Placeholder 9"/>
          <p:cNvSpPr>
            <a:spLocks noGrp="1"/>
          </p:cNvSpPr>
          <p:nvPr>
            <p:ph type="sldNum" sz="quarter" idx="12"/>
          </p:nvPr>
        </p:nvSpPr>
        <p:spPr/>
        <p:txBody>
          <a:bodyPr/>
          <a:lstStyle/>
          <a:p>
            <a:fld id="{84C8B9CD-7224-0640-9E8A-FE046DDE2D50}" type="slidenum">
              <a:rPr lang="en-US" smtClean="0"/>
              <a:t>‹#›</a:t>
            </a:fld>
            <a:endParaRPr lang="en-US"/>
          </a:p>
        </p:txBody>
      </p:sp>
    </p:spTree>
    <p:extLst>
      <p:ext uri="{BB962C8B-B14F-4D97-AF65-F5344CB8AC3E}">
        <p14:creationId xmlns:p14="http://schemas.microsoft.com/office/powerpoint/2010/main" val="283836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A190CB9-C5C5-414A-90B9-CF27C1FD02CE}" type="datetime1">
              <a:rPr lang="en-US" smtClean="0"/>
              <a:t>1/22/20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Azamat Usubaliev AUCA DE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4C8B9CD-7224-0640-9E8A-FE046DDE2D50}" type="slidenum">
              <a:rPr lang="en-US" smtClean="0"/>
              <a:t>‹#›</a:t>
            </a:fld>
            <a:endParaRPr lang="en-US"/>
          </a:p>
        </p:txBody>
      </p:sp>
    </p:spTree>
    <p:extLst>
      <p:ext uri="{BB962C8B-B14F-4D97-AF65-F5344CB8AC3E}">
        <p14:creationId xmlns:p14="http://schemas.microsoft.com/office/powerpoint/2010/main" val="163343617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1555-56_CE_World_Map.PN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bank.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orldatlas.com/articles/what-was-the-age-of-exploration-or-the-age-of-discovery.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5FFC-16A8-9C48-B15A-A6C9DC13F241}"/>
              </a:ext>
            </a:extLst>
          </p:cNvPr>
          <p:cNvSpPr>
            <a:spLocks noGrp="1"/>
          </p:cNvSpPr>
          <p:nvPr>
            <p:ph type="ctrTitle"/>
          </p:nvPr>
        </p:nvSpPr>
        <p:spPr>
          <a:xfrm>
            <a:off x="1600200" y="1559859"/>
            <a:ext cx="8991600" cy="2472805"/>
          </a:xfrm>
        </p:spPr>
        <p:txBody>
          <a:bodyPr>
            <a:normAutofit/>
          </a:bodyPr>
          <a:lstStyle/>
          <a:p>
            <a:r>
              <a:rPr lang="en-GB" dirty="0"/>
              <a:t>Comparative long-run Development:</a:t>
            </a:r>
            <a:br>
              <a:rPr lang="en-GB" dirty="0"/>
            </a:br>
            <a:r>
              <a:rPr lang="en-GB" dirty="0"/>
              <a:t>history matters</a:t>
            </a:r>
            <a:endParaRPr lang="en-US" dirty="0"/>
          </a:p>
        </p:txBody>
      </p:sp>
      <p:sp>
        <p:nvSpPr>
          <p:cNvPr id="3" name="Subtitle 2">
            <a:extLst>
              <a:ext uri="{FF2B5EF4-FFF2-40B4-BE49-F238E27FC236}">
                <a16:creationId xmlns:a16="http://schemas.microsoft.com/office/drawing/2014/main" id="{B2FC3EB6-7AC0-794A-9E2C-2D40BE7B87FD}"/>
              </a:ext>
            </a:extLst>
          </p:cNvPr>
          <p:cNvSpPr>
            <a:spLocks noGrp="1"/>
          </p:cNvSpPr>
          <p:nvPr>
            <p:ph type="subTitle" idx="1"/>
          </p:nvPr>
        </p:nvSpPr>
        <p:spPr/>
        <p:txBody>
          <a:bodyPr>
            <a:normAutofit/>
          </a:bodyPr>
          <a:lstStyle/>
          <a:p>
            <a:r>
              <a:rPr lang="en-US" dirty="0"/>
              <a:t>Azamat Usubaliev</a:t>
            </a:r>
          </a:p>
          <a:p>
            <a:r>
              <a:rPr lang="en-US" dirty="0"/>
              <a:t>AUCA</a:t>
            </a:r>
          </a:p>
        </p:txBody>
      </p:sp>
    </p:spTree>
    <p:extLst>
      <p:ext uri="{BB962C8B-B14F-4D97-AF65-F5344CB8AC3E}">
        <p14:creationId xmlns:p14="http://schemas.microsoft.com/office/powerpoint/2010/main" val="172598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200" dirty="0"/>
              <a:t>French: Canada (1605), Southern USA (1699), Haiti (1664), Senegal (1624, 1854), Tunisia, Algeria (1830), Syria and Lebanon (1860) Cambodia (1863), Vietnam (1884)</a:t>
            </a:r>
          </a:p>
          <a:p>
            <a:endParaRPr lang="en-GB" sz="2200" dirty="0"/>
          </a:p>
          <a:p>
            <a:r>
              <a:rPr lang="en-GB" sz="2200" dirty="0"/>
              <a:t>Notably, although France was to first abolish monarchy (1789-1792) in Europe, its overseas colonial aggression continued and prospered well into the next century.</a:t>
            </a:r>
          </a:p>
        </p:txBody>
      </p:sp>
      <p:sp>
        <p:nvSpPr>
          <p:cNvPr id="3" name="Title 2"/>
          <p:cNvSpPr>
            <a:spLocks noGrp="1"/>
          </p:cNvSpPr>
          <p:nvPr>
            <p:ph type="title"/>
          </p:nvPr>
        </p:nvSpPr>
        <p:spPr/>
        <p:txBody>
          <a:bodyPr/>
          <a:lstStyle/>
          <a:p>
            <a:r>
              <a:rPr lang="en-GB" dirty="0"/>
              <a:t>Colonisation (French)</a:t>
            </a:r>
          </a:p>
        </p:txBody>
      </p:sp>
    </p:spTree>
    <p:extLst>
      <p:ext uri="{BB962C8B-B14F-4D97-AF65-F5344CB8AC3E}">
        <p14:creationId xmlns:p14="http://schemas.microsoft.com/office/powerpoint/2010/main" val="65980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412776"/>
            <a:ext cx="7408862" cy="4752528"/>
          </a:xfrm>
        </p:spPr>
        <p:txBody>
          <a:bodyPr>
            <a:noAutofit/>
          </a:bodyPr>
          <a:lstStyle/>
          <a:p>
            <a:r>
              <a:rPr lang="en-GB" sz="2200" dirty="0"/>
              <a:t>Dutch: (1581-   ) Indonesia (1600 onward), Sri Lanka (1658), Mauritius (1638), part of South Africa (1652), Ghana, Surinam etc.</a:t>
            </a:r>
          </a:p>
          <a:p>
            <a:endParaRPr lang="en-GB" sz="2200" dirty="0"/>
          </a:p>
          <a:p>
            <a:r>
              <a:rPr lang="en-GB" sz="2200" dirty="0"/>
              <a:t>Britain: USA (1606 - 1776), Canada, Australia, India (1757-1947), South Africa and 52 Commonwealth countries [St. Kitts (1624) – Hong Kong (handed back to China in 1997)] </a:t>
            </a:r>
          </a:p>
          <a:p>
            <a:pPr lvl="1"/>
            <a:r>
              <a:rPr lang="en-GB" sz="1800" dirty="0"/>
              <a:t>Most of the British Africa got independence by 1968, Zimbabwe in 1980</a:t>
            </a:r>
          </a:p>
          <a:p>
            <a:pPr lvl="1"/>
            <a:endParaRPr lang="en-GB" sz="1800" dirty="0"/>
          </a:p>
          <a:p>
            <a:pPr lvl="1"/>
            <a:r>
              <a:rPr lang="en-GB" sz="1800" dirty="0"/>
              <a:t>Both Britain and Netherlands started off with mercantile interests and then expanded into territorial interests.</a:t>
            </a:r>
          </a:p>
          <a:p>
            <a:pPr marL="0" indent="0">
              <a:buNone/>
            </a:pPr>
            <a:r>
              <a:rPr lang="en-GB" sz="2200" dirty="0"/>
              <a:t>  </a:t>
            </a:r>
          </a:p>
        </p:txBody>
      </p:sp>
      <p:sp>
        <p:nvSpPr>
          <p:cNvPr id="3" name="Title 2"/>
          <p:cNvSpPr>
            <a:spLocks noGrp="1"/>
          </p:cNvSpPr>
          <p:nvPr>
            <p:ph type="title"/>
          </p:nvPr>
        </p:nvSpPr>
        <p:spPr>
          <a:xfrm>
            <a:off x="1981200" y="338140"/>
            <a:ext cx="8229600" cy="858613"/>
          </a:xfrm>
        </p:spPr>
        <p:txBody>
          <a:bodyPr>
            <a:normAutofit fontScale="90000"/>
          </a:bodyPr>
          <a:lstStyle/>
          <a:p>
            <a:r>
              <a:rPr lang="en-GB" sz="3200" dirty="0"/>
              <a:t>Colonisation (Dutch and the British)</a:t>
            </a:r>
          </a:p>
        </p:txBody>
      </p:sp>
    </p:spTree>
    <p:extLst>
      <p:ext uri="{BB962C8B-B14F-4D97-AF65-F5344CB8AC3E}">
        <p14:creationId xmlns:p14="http://schemas.microsoft.com/office/powerpoint/2010/main" val="162477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British empire 1921</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538" y="2776969"/>
            <a:ext cx="7408862" cy="324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96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772817"/>
            <a:ext cx="7408862" cy="4353347"/>
          </a:xfrm>
        </p:spPr>
        <p:txBody>
          <a:bodyPr/>
          <a:lstStyle/>
          <a:p>
            <a:r>
              <a:rPr lang="en-GB" dirty="0"/>
              <a:t>The early phase of colonialism was driven by strong mercantile interests – trade in spices, tobacco, sugar, silk, tea, opium (added later)</a:t>
            </a:r>
          </a:p>
          <a:p>
            <a:endParaRPr lang="en-GB" dirty="0"/>
          </a:p>
          <a:p>
            <a:r>
              <a:rPr lang="en-GB" dirty="0"/>
              <a:t>Later on (after industrial revolution) this was extended to raw materials for industries [ ex: cotton, indigo, rubber] and minerals</a:t>
            </a:r>
          </a:p>
          <a:p>
            <a:endParaRPr lang="en-GB" dirty="0"/>
          </a:p>
          <a:p>
            <a:r>
              <a:rPr lang="en-GB" dirty="0"/>
              <a:t>And then with substantial progress in colonisation trade expanded to slavery in the Americas. </a:t>
            </a:r>
          </a:p>
        </p:txBody>
      </p:sp>
      <p:sp>
        <p:nvSpPr>
          <p:cNvPr id="3" name="Title 2"/>
          <p:cNvSpPr>
            <a:spLocks noGrp="1"/>
          </p:cNvSpPr>
          <p:nvPr>
            <p:ph type="title"/>
          </p:nvPr>
        </p:nvSpPr>
        <p:spPr>
          <a:xfrm>
            <a:off x="1981200" y="338139"/>
            <a:ext cx="8229600" cy="1002630"/>
          </a:xfrm>
        </p:spPr>
        <p:txBody>
          <a:bodyPr/>
          <a:lstStyle/>
          <a:p>
            <a:r>
              <a:rPr lang="en-GB" dirty="0"/>
              <a:t>Mercantile colonialism</a:t>
            </a:r>
          </a:p>
        </p:txBody>
      </p:sp>
    </p:spTree>
    <p:extLst>
      <p:ext uri="{BB962C8B-B14F-4D97-AF65-F5344CB8AC3E}">
        <p14:creationId xmlns:p14="http://schemas.microsoft.com/office/powerpoint/2010/main" val="116255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328325"/>
            <a:ext cx="7408862" cy="3772029"/>
          </a:xfrm>
        </p:spPr>
        <p:txBody>
          <a:bodyPr/>
          <a:lstStyle/>
          <a:p>
            <a:r>
              <a:rPr lang="en-GB" dirty="0"/>
              <a:t>Portuguese were the first among the Europeans to discover the secret origin of </a:t>
            </a:r>
            <a:r>
              <a:rPr lang="en-GB" b="1" dirty="0"/>
              <a:t>nutmeg</a:t>
            </a:r>
            <a:r>
              <a:rPr lang="en-GB" dirty="0"/>
              <a:t> in 1512.</a:t>
            </a:r>
          </a:p>
          <a:p>
            <a:endParaRPr lang="en-GB" dirty="0"/>
          </a:p>
          <a:p>
            <a:r>
              <a:rPr lang="en-GB" dirty="0"/>
              <a:t>Nutmegs grew in abundance in Indonesia (Maluku islands, Banda)</a:t>
            </a:r>
          </a:p>
          <a:p>
            <a:endParaRPr lang="en-GB" dirty="0"/>
          </a:p>
          <a:p>
            <a:r>
              <a:rPr lang="en-GB" dirty="0"/>
              <a:t>Nutmeg was one of the most expensive tradable object at that time (more expensive than gold).</a:t>
            </a:r>
          </a:p>
          <a:p>
            <a:endParaRPr lang="en-GB" dirty="0"/>
          </a:p>
          <a:p>
            <a:r>
              <a:rPr lang="en-GB" dirty="0"/>
              <a:t>But the Arabs maintained monopoly in the spice trade, especially nutmeg and peppers, and they kept the knowledge of its source secret. </a:t>
            </a:r>
          </a:p>
          <a:p>
            <a:endParaRPr lang="en-GB" dirty="0"/>
          </a:p>
        </p:txBody>
      </p:sp>
      <p:sp>
        <p:nvSpPr>
          <p:cNvPr id="3" name="Title 2"/>
          <p:cNvSpPr>
            <a:spLocks noGrp="1"/>
          </p:cNvSpPr>
          <p:nvPr>
            <p:ph type="title"/>
          </p:nvPr>
        </p:nvSpPr>
        <p:spPr/>
        <p:txBody>
          <a:bodyPr/>
          <a:lstStyle/>
          <a:p>
            <a:r>
              <a:rPr lang="en-GB" dirty="0"/>
              <a:t>The story of </a:t>
            </a:r>
            <a:r>
              <a:rPr lang="en-GB" i="1" dirty="0"/>
              <a:t>nutmeg</a:t>
            </a:r>
          </a:p>
        </p:txBody>
      </p:sp>
    </p:spTree>
    <p:extLst>
      <p:ext uri="{BB962C8B-B14F-4D97-AF65-F5344CB8AC3E}">
        <p14:creationId xmlns:p14="http://schemas.microsoft.com/office/powerpoint/2010/main" val="358089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536546"/>
            <a:ext cx="7408862" cy="3629122"/>
          </a:xfrm>
        </p:spPr>
        <p:txBody>
          <a:bodyPr/>
          <a:lstStyle/>
          <a:p>
            <a:r>
              <a:rPr lang="en-GB" dirty="0"/>
              <a:t>The Dutch actually got substantial control of the spice islands around 1600.</a:t>
            </a:r>
          </a:p>
          <a:p>
            <a:endParaRPr lang="en-GB" dirty="0"/>
          </a:p>
          <a:p>
            <a:r>
              <a:rPr lang="en-GB" dirty="0"/>
              <a:t>Britain followed and they fought a bloody battle with the Dutch in 1624 over the control of several islands.</a:t>
            </a:r>
          </a:p>
          <a:p>
            <a:endParaRPr lang="en-GB" dirty="0"/>
          </a:p>
          <a:p>
            <a:r>
              <a:rPr lang="en-GB" dirty="0"/>
              <a:t> Eventually, in 1667 a settlement was reached in which the British gave up their claim in Indonesia in exchange for two islands in America – </a:t>
            </a:r>
            <a:r>
              <a:rPr lang="en-GB" i="1" dirty="0"/>
              <a:t>Manhattan</a:t>
            </a:r>
            <a:r>
              <a:rPr lang="en-GB" dirty="0"/>
              <a:t> and </a:t>
            </a:r>
            <a:r>
              <a:rPr lang="en-GB" i="1" dirty="0"/>
              <a:t>New Amsterdam</a:t>
            </a:r>
            <a:r>
              <a:rPr lang="en-GB" dirty="0"/>
              <a:t>, which was later renamed </a:t>
            </a:r>
            <a:r>
              <a:rPr lang="en-GB" i="1" dirty="0"/>
              <a:t>New York</a:t>
            </a:r>
            <a:r>
              <a:rPr lang="en-GB" dirty="0"/>
              <a:t>.</a:t>
            </a:r>
          </a:p>
          <a:p>
            <a:endParaRPr lang="en-GB" dirty="0"/>
          </a:p>
        </p:txBody>
      </p:sp>
      <p:sp>
        <p:nvSpPr>
          <p:cNvPr id="3" name="Title 2"/>
          <p:cNvSpPr>
            <a:spLocks noGrp="1"/>
          </p:cNvSpPr>
          <p:nvPr>
            <p:ph type="title"/>
          </p:nvPr>
        </p:nvSpPr>
        <p:spPr/>
        <p:txBody>
          <a:bodyPr/>
          <a:lstStyle/>
          <a:p>
            <a:r>
              <a:rPr lang="en-GB" dirty="0"/>
              <a:t>The story of </a:t>
            </a:r>
            <a:r>
              <a:rPr lang="en-GB" i="1" dirty="0"/>
              <a:t>nutmeg</a:t>
            </a:r>
          </a:p>
        </p:txBody>
      </p:sp>
    </p:spTree>
    <p:extLst>
      <p:ext uri="{BB962C8B-B14F-4D97-AF65-F5344CB8AC3E}">
        <p14:creationId xmlns:p14="http://schemas.microsoft.com/office/powerpoint/2010/main" val="161868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569326"/>
            <a:ext cx="7408862" cy="3439589"/>
          </a:xfrm>
        </p:spPr>
        <p:txBody>
          <a:bodyPr/>
          <a:lstStyle/>
          <a:p>
            <a:pPr marL="0" indent="0">
              <a:buNone/>
            </a:pPr>
            <a:r>
              <a:rPr lang="en-GB" sz="2000" dirty="0"/>
              <a:t>   </a:t>
            </a:r>
          </a:p>
          <a:p>
            <a:pPr lvl="1"/>
            <a:r>
              <a:rPr lang="en-GB" sz="2400" dirty="0"/>
              <a:t>The British then search for a suitable country to grow nutmeg and they found Kerala from where their interest grew for </a:t>
            </a:r>
            <a:r>
              <a:rPr lang="en-GB" sz="2400" b="1" dirty="0"/>
              <a:t>India</a:t>
            </a:r>
            <a:r>
              <a:rPr lang="en-GB" sz="2400" dirty="0"/>
              <a:t>, and </a:t>
            </a:r>
          </a:p>
          <a:p>
            <a:pPr lvl="1"/>
            <a:endParaRPr lang="en-GB" sz="2400" dirty="0"/>
          </a:p>
          <a:p>
            <a:pPr lvl="1"/>
            <a:r>
              <a:rPr lang="en-GB" sz="2400" dirty="0"/>
              <a:t>Eventually they colonised the whole country some 50/60 years later by taking advantage of various opportunities</a:t>
            </a:r>
          </a:p>
        </p:txBody>
      </p:sp>
      <p:sp>
        <p:nvSpPr>
          <p:cNvPr id="3" name="Title 2"/>
          <p:cNvSpPr>
            <a:spLocks noGrp="1"/>
          </p:cNvSpPr>
          <p:nvPr>
            <p:ph type="title"/>
          </p:nvPr>
        </p:nvSpPr>
        <p:spPr/>
        <p:txBody>
          <a:bodyPr/>
          <a:lstStyle/>
          <a:p>
            <a:r>
              <a:rPr lang="en-GB" dirty="0"/>
              <a:t>The story of </a:t>
            </a:r>
            <a:r>
              <a:rPr lang="en-GB" i="1" dirty="0"/>
              <a:t>nutmeg</a:t>
            </a:r>
          </a:p>
        </p:txBody>
      </p:sp>
    </p:spTree>
    <p:extLst>
      <p:ext uri="{BB962C8B-B14F-4D97-AF65-F5344CB8AC3E}">
        <p14:creationId xmlns:p14="http://schemas.microsoft.com/office/powerpoint/2010/main" val="296730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151640"/>
            <a:ext cx="7408862" cy="3243320"/>
          </a:xfrm>
        </p:spPr>
        <p:txBody>
          <a:bodyPr/>
          <a:lstStyle/>
          <a:p>
            <a:r>
              <a:rPr lang="en-GB" dirty="0"/>
              <a:t>Colonisation was an international architecture of exploitation for mercantile, industrial and political interests.</a:t>
            </a:r>
          </a:p>
          <a:p>
            <a:endParaRPr lang="en-GB" dirty="0"/>
          </a:p>
          <a:p>
            <a:r>
              <a:rPr lang="en-GB" dirty="0"/>
              <a:t>It required special legislations and treaties between the ruling country and the ‘ruled’ countries, and among the ‘ruled’ countries.</a:t>
            </a:r>
          </a:p>
          <a:p>
            <a:endParaRPr lang="en-GB" dirty="0"/>
          </a:p>
          <a:p>
            <a:r>
              <a:rPr lang="en-GB" dirty="0"/>
              <a:t>Colonisation was also competitive – there were battles and treaties among European powers over centuries for control of colonies</a:t>
            </a:r>
          </a:p>
          <a:p>
            <a:endParaRPr lang="en-GB" dirty="0"/>
          </a:p>
        </p:txBody>
      </p:sp>
      <p:sp>
        <p:nvSpPr>
          <p:cNvPr id="3" name="Title 2"/>
          <p:cNvSpPr>
            <a:spLocks noGrp="1"/>
          </p:cNvSpPr>
          <p:nvPr>
            <p:ph type="title"/>
          </p:nvPr>
        </p:nvSpPr>
        <p:spPr>
          <a:xfrm>
            <a:off x="1981200" y="476672"/>
            <a:ext cx="8229600" cy="936105"/>
          </a:xfrm>
        </p:spPr>
        <p:txBody>
          <a:bodyPr/>
          <a:lstStyle/>
          <a:p>
            <a:r>
              <a:rPr lang="en-GB" dirty="0"/>
              <a:t>Colonisation</a:t>
            </a:r>
          </a:p>
        </p:txBody>
      </p:sp>
    </p:spTree>
    <p:extLst>
      <p:ext uri="{BB962C8B-B14F-4D97-AF65-F5344CB8AC3E}">
        <p14:creationId xmlns:p14="http://schemas.microsoft.com/office/powerpoint/2010/main" val="246490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1738679"/>
            <a:ext cx="7408862" cy="3380642"/>
          </a:xfrm>
        </p:spPr>
        <p:txBody>
          <a:bodyPr/>
          <a:lstStyle/>
          <a:p>
            <a:r>
              <a:rPr lang="en-GB" dirty="0"/>
              <a:t>Forcible contracts to produce commercial crops that had very limited or no value, such as opium, tea and indigo in India, nutmegs in Indonesia, rubber in Malaysia, tobacco in Southern USA.</a:t>
            </a:r>
          </a:p>
          <a:p>
            <a:endParaRPr lang="en-GB" dirty="0"/>
          </a:p>
          <a:p>
            <a:r>
              <a:rPr lang="en-GB" dirty="0"/>
              <a:t>Eventually with complete political control taxation, trade, currency of trade and laws were changed to favour the colonial rulers.</a:t>
            </a:r>
          </a:p>
          <a:p>
            <a:endParaRPr lang="en-GB" dirty="0"/>
          </a:p>
          <a:p>
            <a:r>
              <a:rPr lang="en-GB" dirty="0"/>
              <a:t>India: Two major changes played havoc: tax was changed from cash to kind, land was made a private and tradable property. </a:t>
            </a:r>
          </a:p>
        </p:txBody>
      </p:sp>
      <p:sp>
        <p:nvSpPr>
          <p:cNvPr id="3" name="Title 2"/>
          <p:cNvSpPr>
            <a:spLocks noGrp="1"/>
          </p:cNvSpPr>
          <p:nvPr>
            <p:ph type="title"/>
          </p:nvPr>
        </p:nvSpPr>
        <p:spPr>
          <a:xfrm>
            <a:off x="1981200" y="338139"/>
            <a:ext cx="8229600" cy="1002630"/>
          </a:xfrm>
        </p:spPr>
        <p:txBody>
          <a:bodyPr>
            <a:normAutofit fontScale="90000"/>
          </a:bodyPr>
          <a:lstStyle/>
          <a:p>
            <a:r>
              <a:rPr lang="en-GB" sz="3600" dirty="0"/>
              <a:t>Coercion and drastic institutional changes</a:t>
            </a:r>
          </a:p>
        </p:txBody>
      </p:sp>
    </p:spTree>
    <p:extLst>
      <p:ext uri="{BB962C8B-B14F-4D97-AF65-F5344CB8AC3E}">
        <p14:creationId xmlns:p14="http://schemas.microsoft.com/office/powerpoint/2010/main" val="151752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634640"/>
            <a:ext cx="7408862" cy="3596343"/>
          </a:xfrm>
        </p:spPr>
        <p:txBody>
          <a:bodyPr/>
          <a:lstStyle/>
          <a:p>
            <a:r>
              <a:rPr lang="en-GB" dirty="0"/>
              <a:t>There were two forms of indentured labour: Contract labour and slavery </a:t>
            </a:r>
          </a:p>
          <a:p>
            <a:endParaRPr lang="en-GB" dirty="0"/>
          </a:p>
          <a:p>
            <a:pPr lvl="1"/>
            <a:r>
              <a:rPr lang="en-GB" dirty="0"/>
              <a:t>Long-term contract labour, a much later phenomenon than slavery: Mostly from Asia (India and China) </a:t>
            </a:r>
          </a:p>
          <a:p>
            <a:endParaRPr lang="en-GB" dirty="0"/>
          </a:p>
          <a:p>
            <a:pPr lvl="1"/>
            <a:r>
              <a:rPr lang="en-GB" dirty="0"/>
              <a:t>1.3 million Indians (1838-1918) were moved to Africa and the Caribbean, and another 250,000 to Malaysia (rubber plantation)</a:t>
            </a:r>
          </a:p>
          <a:p>
            <a:endParaRPr lang="en-GB" dirty="0"/>
          </a:p>
          <a:p>
            <a:pPr lvl="1"/>
            <a:r>
              <a:rPr lang="en-GB" dirty="0"/>
              <a:t>330,000 Chinese (1852-1907) were moved to South America and Caribbean  </a:t>
            </a:r>
          </a:p>
        </p:txBody>
      </p:sp>
      <p:sp>
        <p:nvSpPr>
          <p:cNvPr id="3" name="Title 2"/>
          <p:cNvSpPr>
            <a:spLocks noGrp="1"/>
          </p:cNvSpPr>
          <p:nvPr>
            <p:ph type="title"/>
          </p:nvPr>
        </p:nvSpPr>
        <p:spPr/>
        <p:txBody>
          <a:bodyPr/>
          <a:lstStyle/>
          <a:p>
            <a:r>
              <a:rPr lang="en-GB" dirty="0"/>
              <a:t>Indentured labour and slavery</a:t>
            </a:r>
          </a:p>
        </p:txBody>
      </p:sp>
    </p:spTree>
    <p:extLst>
      <p:ext uri="{BB962C8B-B14F-4D97-AF65-F5344CB8AC3E}">
        <p14:creationId xmlns:p14="http://schemas.microsoft.com/office/powerpoint/2010/main" val="136486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2501900"/>
            <a:ext cx="7408862" cy="3624264"/>
          </a:xfrm>
        </p:spPr>
        <p:txBody>
          <a:bodyPr>
            <a:normAutofit/>
          </a:bodyPr>
          <a:lstStyle/>
          <a:p>
            <a:r>
              <a:rPr lang="en-GB" sz="2200" dirty="0"/>
              <a:t>ALMOST ALL the developing countries of today were once colonies of European powers.</a:t>
            </a:r>
          </a:p>
          <a:p>
            <a:endParaRPr lang="en-GB" sz="2200" dirty="0"/>
          </a:p>
          <a:p>
            <a:pPr lvl="1"/>
            <a:r>
              <a:rPr lang="en-GB" sz="2200" dirty="0"/>
              <a:t>Exceptions: Afghanistan, Ethiopia, Turkey, Libya, Thailand and China </a:t>
            </a:r>
          </a:p>
          <a:p>
            <a:endParaRPr lang="en-GB" sz="2200" dirty="0"/>
          </a:p>
          <a:p>
            <a:r>
              <a:rPr lang="en-GB" sz="2200" b="1" dirty="0"/>
              <a:t>Does the past misfortune have something to do with today’s underdevelopment (poverty and inequality in particular)?</a:t>
            </a:r>
          </a:p>
        </p:txBody>
      </p:sp>
      <p:sp>
        <p:nvSpPr>
          <p:cNvPr id="3" name="Title 2"/>
          <p:cNvSpPr>
            <a:spLocks noGrp="1"/>
          </p:cNvSpPr>
          <p:nvPr>
            <p:ph type="title"/>
          </p:nvPr>
        </p:nvSpPr>
        <p:spPr/>
        <p:txBody>
          <a:bodyPr/>
          <a:lstStyle/>
          <a:p>
            <a:r>
              <a:rPr lang="en-GB" dirty="0"/>
              <a:t>Going back in time</a:t>
            </a:r>
          </a:p>
        </p:txBody>
      </p:sp>
    </p:spTree>
    <p:extLst>
      <p:ext uri="{BB962C8B-B14F-4D97-AF65-F5344CB8AC3E}">
        <p14:creationId xmlns:p14="http://schemas.microsoft.com/office/powerpoint/2010/main" val="216788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497644"/>
            <a:ext cx="7408862" cy="3772528"/>
          </a:xfrm>
        </p:spPr>
        <p:txBody>
          <a:bodyPr>
            <a:normAutofit lnSpcReduction="10000"/>
          </a:bodyPr>
          <a:lstStyle/>
          <a:p>
            <a:r>
              <a:rPr lang="en-GB" dirty="0"/>
              <a:t>Slavery is an extreme form of control of labour with intergenerational servitude</a:t>
            </a:r>
          </a:p>
          <a:p>
            <a:endParaRPr lang="en-GB" dirty="0"/>
          </a:p>
          <a:p>
            <a:r>
              <a:rPr lang="en-GB" dirty="0"/>
              <a:t>A human being was owned, sold and forced to work as per the will of the owner.</a:t>
            </a:r>
          </a:p>
          <a:p>
            <a:endParaRPr lang="en-GB" dirty="0"/>
          </a:p>
          <a:p>
            <a:r>
              <a:rPr lang="en-GB" dirty="0"/>
              <a:t>Rule of the Womb: A new born would fall into the possession of the mother’s owner. </a:t>
            </a:r>
          </a:p>
          <a:p>
            <a:endParaRPr lang="en-GB" dirty="0"/>
          </a:p>
          <a:p>
            <a:r>
              <a:rPr lang="en-GB" dirty="0"/>
              <a:t>Some indigenous population in South America were enslaved, but most slaves were brought from Africa.</a:t>
            </a:r>
          </a:p>
          <a:p>
            <a:pPr marL="0" indent="0">
              <a:buNone/>
            </a:pPr>
            <a:endParaRPr lang="en-GB" dirty="0"/>
          </a:p>
        </p:txBody>
      </p:sp>
      <p:sp>
        <p:nvSpPr>
          <p:cNvPr id="3" name="Title 2"/>
          <p:cNvSpPr>
            <a:spLocks noGrp="1"/>
          </p:cNvSpPr>
          <p:nvPr>
            <p:ph type="title"/>
          </p:nvPr>
        </p:nvSpPr>
        <p:spPr/>
        <p:txBody>
          <a:bodyPr/>
          <a:lstStyle/>
          <a:p>
            <a:r>
              <a:rPr lang="en-GB" dirty="0"/>
              <a:t>Indentured labour and slavery</a:t>
            </a:r>
          </a:p>
        </p:txBody>
      </p:sp>
    </p:spTree>
    <p:extLst>
      <p:ext uri="{BB962C8B-B14F-4D97-AF65-F5344CB8AC3E}">
        <p14:creationId xmlns:p14="http://schemas.microsoft.com/office/powerpoint/2010/main" val="279815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804783"/>
            <a:ext cx="7408862" cy="3230257"/>
          </a:xfrm>
        </p:spPr>
        <p:txBody>
          <a:bodyPr/>
          <a:lstStyle/>
          <a:p>
            <a:r>
              <a:rPr lang="en-GB" dirty="0"/>
              <a:t>All European powers made abundant use of it as soon as the Transatlantic route was discovered from 1500 onward for 370 years</a:t>
            </a:r>
          </a:p>
          <a:p>
            <a:endParaRPr lang="en-GB" dirty="0"/>
          </a:p>
          <a:p>
            <a:r>
              <a:rPr lang="en-GB" dirty="0"/>
              <a:t>Between 1500 and 1866, an estimated total of 13 million people transported as slaves from Western Africa to the Caribbean islands and the Americas (but also to Egypt and Libya, and some to Europe).</a:t>
            </a:r>
          </a:p>
          <a:p>
            <a:endParaRPr lang="en-GB" dirty="0"/>
          </a:p>
          <a:p>
            <a:r>
              <a:rPr lang="en-GB" dirty="0"/>
              <a:t>Another 1.5 million people died in transit.</a:t>
            </a:r>
          </a:p>
        </p:txBody>
      </p:sp>
      <p:sp>
        <p:nvSpPr>
          <p:cNvPr id="3" name="Title 2"/>
          <p:cNvSpPr>
            <a:spLocks noGrp="1"/>
          </p:cNvSpPr>
          <p:nvPr>
            <p:ph type="title"/>
          </p:nvPr>
        </p:nvSpPr>
        <p:spPr/>
        <p:txBody>
          <a:bodyPr/>
          <a:lstStyle/>
          <a:p>
            <a:r>
              <a:rPr lang="en-GB" dirty="0"/>
              <a:t>Slavery</a:t>
            </a:r>
          </a:p>
        </p:txBody>
      </p:sp>
    </p:spTree>
    <p:extLst>
      <p:ext uri="{BB962C8B-B14F-4D97-AF65-F5344CB8AC3E}">
        <p14:creationId xmlns:p14="http://schemas.microsoft.com/office/powerpoint/2010/main" val="294320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098415"/>
            <a:ext cx="7408862" cy="3792934"/>
          </a:xfrm>
        </p:spPr>
        <p:txBody>
          <a:bodyPr/>
          <a:lstStyle/>
          <a:p>
            <a:r>
              <a:rPr lang="en-GB" dirty="0"/>
              <a:t>Over 300 years about 14.5 million Africans were enslaved </a:t>
            </a:r>
          </a:p>
          <a:p>
            <a:r>
              <a:rPr lang="en-GB" dirty="0"/>
              <a:t>Share of the European powers in slave trade: </a:t>
            </a:r>
          </a:p>
          <a:p>
            <a:r>
              <a:rPr lang="en-GB" dirty="0"/>
              <a:t>Portugal: 		45%</a:t>
            </a:r>
          </a:p>
          <a:p>
            <a:r>
              <a:rPr lang="en-GB" dirty="0"/>
              <a:t>Britain: 		20%</a:t>
            </a:r>
          </a:p>
          <a:p>
            <a:r>
              <a:rPr lang="en-GB" dirty="0"/>
              <a:t>Spain:		12%</a:t>
            </a:r>
          </a:p>
          <a:p>
            <a:r>
              <a:rPr lang="en-GB" dirty="0"/>
              <a:t>France: 		10%</a:t>
            </a:r>
          </a:p>
          <a:p>
            <a:r>
              <a:rPr lang="en-GB" dirty="0"/>
              <a:t>Netherlands: 	5%</a:t>
            </a:r>
          </a:p>
          <a:p>
            <a:endParaRPr lang="en-GB" dirty="0"/>
          </a:p>
          <a:p>
            <a:r>
              <a:rPr lang="en-GB" dirty="0"/>
              <a:t>The Caribbean islands became a major hub of slave trade</a:t>
            </a:r>
          </a:p>
          <a:p>
            <a:endParaRPr lang="en-GB" dirty="0"/>
          </a:p>
        </p:txBody>
      </p:sp>
      <p:sp>
        <p:nvSpPr>
          <p:cNvPr id="3" name="Title 2"/>
          <p:cNvSpPr>
            <a:spLocks noGrp="1"/>
          </p:cNvSpPr>
          <p:nvPr>
            <p:ph type="title"/>
          </p:nvPr>
        </p:nvSpPr>
        <p:spPr>
          <a:xfrm>
            <a:off x="1981200" y="338139"/>
            <a:ext cx="8229600" cy="1074638"/>
          </a:xfrm>
        </p:spPr>
        <p:txBody>
          <a:bodyPr/>
          <a:lstStyle/>
          <a:p>
            <a:r>
              <a:rPr lang="en-GB" dirty="0"/>
              <a:t>Slavery</a:t>
            </a:r>
          </a:p>
        </p:txBody>
      </p:sp>
    </p:spTree>
    <p:extLst>
      <p:ext uri="{BB962C8B-B14F-4D97-AF65-F5344CB8AC3E}">
        <p14:creationId xmlns:p14="http://schemas.microsoft.com/office/powerpoint/2010/main" val="240836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1811033"/>
            <a:ext cx="7408862" cy="3884374"/>
          </a:xfrm>
        </p:spPr>
        <p:txBody>
          <a:bodyPr/>
          <a:lstStyle/>
          <a:p>
            <a:r>
              <a:rPr lang="en-GB" dirty="0"/>
              <a:t>Barbados: 291, 235  (85% were shipped to continental Spanish America) </a:t>
            </a:r>
          </a:p>
          <a:p>
            <a:r>
              <a:rPr lang="en-GB" dirty="0"/>
              <a:t>Jamaica: 448,044 (15-20% shipped to Colombia, Mexico, Panama, Venezuela) </a:t>
            </a:r>
          </a:p>
          <a:p>
            <a:r>
              <a:rPr lang="en-GB" dirty="0"/>
              <a:t>Haiti: 691,522</a:t>
            </a:r>
          </a:p>
          <a:p>
            <a:r>
              <a:rPr lang="en-GB" dirty="0"/>
              <a:t>Cuba: 861,241</a:t>
            </a:r>
          </a:p>
          <a:p>
            <a:r>
              <a:rPr lang="en-GB" dirty="0"/>
              <a:t>Cape Verde: 93,433</a:t>
            </a:r>
          </a:p>
          <a:p>
            <a:r>
              <a:rPr lang="en-GB" dirty="0"/>
              <a:t>Brazil: 4.8 million (also traded many slaves to Uruguay and Argentina) </a:t>
            </a:r>
          </a:p>
          <a:p>
            <a:r>
              <a:rPr lang="en-GB" dirty="0"/>
              <a:t>USA: 380,384</a:t>
            </a:r>
          </a:p>
          <a:p>
            <a:r>
              <a:rPr lang="en-GB" dirty="0"/>
              <a:t>Argentina: 63,014</a:t>
            </a:r>
          </a:p>
        </p:txBody>
      </p:sp>
      <p:sp>
        <p:nvSpPr>
          <p:cNvPr id="3" name="Title 2"/>
          <p:cNvSpPr>
            <a:spLocks noGrp="1"/>
          </p:cNvSpPr>
          <p:nvPr>
            <p:ph type="title"/>
          </p:nvPr>
        </p:nvSpPr>
        <p:spPr>
          <a:xfrm>
            <a:off x="1981200" y="338140"/>
            <a:ext cx="8229600" cy="858613"/>
          </a:xfrm>
        </p:spPr>
        <p:txBody>
          <a:bodyPr>
            <a:normAutofit fontScale="90000"/>
          </a:bodyPr>
          <a:lstStyle/>
          <a:p>
            <a:r>
              <a:rPr lang="en-GB" sz="3600" dirty="0"/>
              <a:t>Number of slaves received (1500-1866)</a:t>
            </a:r>
          </a:p>
        </p:txBody>
      </p:sp>
    </p:spTree>
    <p:extLst>
      <p:ext uri="{BB962C8B-B14F-4D97-AF65-F5344CB8AC3E}">
        <p14:creationId xmlns:p14="http://schemas.microsoft.com/office/powerpoint/2010/main" val="273993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615858"/>
            <a:ext cx="7408862" cy="3379993"/>
          </a:xfrm>
        </p:spPr>
        <p:txBody>
          <a:bodyPr/>
          <a:lstStyle/>
          <a:p>
            <a:r>
              <a:rPr lang="en-GB" dirty="0"/>
              <a:t>Slave trade ended through legislation in home (i.e. ruling country) country between 1808-1835 [ US and UK 1808 were the first abolish slave trade]</a:t>
            </a:r>
          </a:p>
          <a:p>
            <a:endParaRPr lang="en-GB" dirty="0"/>
          </a:p>
          <a:p>
            <a:r>
              <a:rPr lang="en-GB" dirty="0"/>
              <a:t>But the end of slavery legislation was passed long after between 1834 and 1888.</a:t>
            </a:r>
          </a:p>
          <a:p>
            <a:pPr lvl="1"/>
            <a:r>
              <a:rPr lang="en-GB" dirty="0"/>
              <a:t>UK: 1834</a:t>
            </a:r>
          </a:p>
          <a:p>
            <a:pPr lvl="1"/>
            <a:r>
              <a:rPr lang="en-GB" dirty="0"/>
              <a:t>France: 1848</a:t>
            </a:r>
          </a:p>
          <a:p>
            <a:pPr lvl="1"/>
            <a:r>
              <a:rPr lang="en-GB" dirty="0"/>
              <a:t>USA: 1865</a:t>
            </a:r>
          </a:p>
          <a:p>
            <a:pPr lvl="1"/>
            <a:r>
              <a:rPr lang="en-GB" dirty="0"/>
              <a:t>Spain: 1886</a:t>
            </a:r>
          </a:p>
        </p:txBody>
      </p:sp>
      <p:sp>
        <p:nvSpPr>
          <p:cNvPr id="3" name="Title 2"/>
          <p:cNvSpPr>
            <a:spLocks noGrp="1"/>
          </p:cNvSpPr>
          <p:nvPr>
            <p:ph type="title"/>
          </p:nvPr>
        </p:nvSpPr>
        <p:spPr/>
        <p:txBody>
          <a:bodyPr/>
          <a:lstStyle/>
          <a:p>
            <a:r>
              <a:rPr lang="en-GB" dirty="0"/>
              <a:t>End of slavery</a:t>
            </a:r>
          </a:p>
        </p:txBody>
      </p:sp>
    </p:spTree>
    <p:extLst>
      <p:ext uri="{BB962C8B-B14F-4D97-AF65-F5344CB8AC3E}">
        <p14:creationId xmlns:p14="http://schemas.microsoft.com/office/powerpoint/2010/main" val="194503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628801"/>
            <a:ext cx="7408862" cy="4497363"/>
          </a:xfrm>
        </p:spPr>
        <p:txBody>
          <a:bodyPr/>
          <a:lstStyle/>
          <a:p>
            <a:r>
              <a:rPr lang="en-GB" dirty="0"/>
              <a:t>Very long term damages:</a:t>
            </a:r>
          </a:p>
          <a:p>
            <a:endParaRPr lang="en-GB" dirty="0"/>
          </a:p>
          <a:p>
            <a:r>
              <a:rPr lang="en-GB" dirty="0"/>
              <a:t>Through broken/dysfunctional families</a:t>
            </a:r>
          </a:p>
          <a:p>
            <a:endParaRPr lang="en-GB" dirty="0"/>
          </a:p>
          <a:p>
            <a:r>
              <a:rPr lang="en-GB" dirty="0"/>
              <a:t>No physical resource and human capital to transfer to the next generation</a:t>
            </a:r>
          </a:p>
          <a:p>
            <a:endParaRPr lang="en-GB" dirty="0"/>
          </a:p>
          <a:p>
            <a:r>
              <a:rPr lang="en-GB" dirty="0"/>
              <a:t>Slavery </a:t>
            </a:r>
            <a:r>
              <a:rPr lang="en-GB" b="1" dirty="0"/>
              <a:t>facilitating institutions </a:t>
            </a:r>
            <a:r>
              <a:rPr lang="en-GB" dirty="0"/>
              <a:t>created in colonies and the slave sourcing countries are continuing to have long term effects on poverty and inequality, as studies show.</a:t>
            </a:r>
          </a:p>
        </p:txBody>
      </p:sp>
      <p:sp>
        <p:nvSpPr>
          <p:cNvPr id="3" name="Title 2"/>
          <p:cNvSpPr>
            <a:spLocks noGrp="1"/>
          </p:cNvSpPr>
          <p:nvPr>
            <p:ph type="title"/>
          </p:nvPr>
        </p:nvSpPr>
        <p:spPr>
          <a:xfrm>
            <a:off x="1981200" y="338139"/>
            <a:ext cx="8229600" cy="930622"/>
          </a:xfrm>
        </p:spPr>
        <p:txBody>
          <a:bodyPr/>
          <a:lstStyle/>
          <a:p>
            <a:r>
              <a:rPr lang="en-GB" dirty="0"/>
              <a:t>Effect of slavery</a:t>
            </a:r>
          </a:p>
        </p:txBody>
      </p:sp>
    </p:spTree>
    <p:extLst>
      <p:ext uri="{BB962C8B-B14F-4D97-AF65-F5344CB8AC3E}">
        <p14:creationId xmlns:p14="http://schemas.microsoft.com/office/powerpoint/2010/main" val="387847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628801"/>
            <a:ext cx="7408862" cy="4497363"/>
          </a:xfrm>
        </p:spPr>
        <p:txBody>
          <a:bodyPr/>
          <a:lstStyle/>
          <a:p>
            <a:r>
              <a:rPr lang="en-GB" dirty="0"/>
              <a:t>Studies show the following</a:t>
            </a:r>
          </a:p>
          <a:p>
            <a:endParaRPr lang="en-GB" dirty="0"/>
          </a:p>
          <a:p>
            <a:r>
              <a:rPr lang="en-GB" dirty="0"/>
              <a:t>Source country: Lack of ‘trust’ among people on society and on government</a:t>
            </a:r>
          </a:p>
          <a:p>
            <a:endParaRPr lang="en-GB" dirty="0"/>
          </a:p>
          <a:p>
            <a:r>
              <a:rPr lang="en-GB" dirty="0"/>
              <a:t>Destination country study</a:t>
            </a:r>
          </a:p>
          <a:p>
            <a:r>
              <a:rPr lang="en-GB" dirty="0"/>
              <a:t>US: Share of slaves in total population in 1860 have strong effects on the education gap between the Black and the White population in 1940.</a:t>
            </a:r>
          </a:p>
          <a:p>
            <a:r>
              <a:rPr lang="en-GB" dirty="0"/>
              <a:t>The 1940 education gap continues to affect the education gap prevailing in 2000</a:t>
            </a:r>
          </a:p>
        </p:txBody>
      </p:sp>
      <p:sp>
        <p:nvSpPr>
          <p:cNvPr id="3" name="Title 2"/>
          <p:cNvSpPr>
            <a:spLocks noGrp="1"/>
          </p:cNvSpPr>
          <p:nvPr>
            <p:ph type="title"/>
          </p:nvPr>
        </p:nvSpPr>
        <p:spPr>
          <a:xfrm>
            <a:off x="1981200" y="338139"/>
            <a:ext cx="8229600" cy="930622"/>
          </a:xfrm>
        </p:spPr>
        <p:txBody>
          <a:bodyPr/>
          <a:lstStyle/>
          <a:p>
            <a:r>
              <a:rPr lang="en-GB" dirty="0"/>
              <a:t>Effect of slavery</a:t>
            </a:r>
          </a:p>
        </p:txBody>
      </p:sp>
    </p:spTree>
    <p:extLst>
      <p:ext uri="{BB962C8B-B14F-4D97-AF65-F5344CB8AC3E}">
        <p14:creationId xmlns:p14="http://schemas.microsoft.com/office/powerpoint/2010/main" val="326765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lstStyle/>
          <a:p>
            <a:r>
              <a:rPr lang="en-GB" altLang="en-US" dirty="0"/>
              <a:t>Two main lines of argument:</a:t>
            </a:r>
          </a:p>
          <a:p>
            <a:endParaRPr lang="en-GB" altLang="en-US" dirty="0"/>
          </a:p>
          <a:p>
            <a:r>
              <a:rPr lang="en-GB" altLang="en-US" b="1" dirty="0"/>
              <a:t>Geography (Simple and Sophisticated views)</a:t>
            </a:r>
          </a:p>
          <a:p>
            <a:pPr lvl="1"/>
            <a:r>
              <a:rPr lang="en-GB" altLang="en-US" dirty="0"/>
              <a:t>Climate, Disease, access to sea </a:t>
            </a:r>
            <a:r>
              <a:rPr lang="en-GB" altLang="en-US" dirty="0" err="1"/>
              <a:t>etc</a:t>
            </a:r>
            <a:endParaRPr lang="en-GB" altLang="en-US" dirty="0"/>
          </a:p>
          <a:p>
            <a:endParaRPr lang="en-GB" altLang="en-US" dirty="0"/>
          </a:p>
          <a:p>
            <a:r>
              <a:rPr lang="en-GB" altLang="en-US" b="1" dirty="0"/>
              <a:t>Institution</a:t>
            </a:r>
          </a:p>
          <a:p>
            <a:pPr lvl="1"/>
            <a:r>
              <a:rPr lang="en-GB" altLang="en-US" dirty="0"/>
              <a:t>Political, cultural, economic (in particular property right)</a:t>
            </a:r>
          </a:p>
        </p:txBody>
      </p:sp>
      <p:sp>
        <p:nvSpPr>
          <p:cNvPr id="51203" name="Title 2"/>
          <p:cNvSpPr>
            <a:spLocks noGrp="1"/>
          </p:cNvSpPr>
          <p:nvPr>
            <p:ph type="title"/>
          </p:nvPr>
        </p:nvSpPr>
        <p:spPr>
          <a:xfrm>
            <a:off x="1992313" y="404814"/>
            <a:ext cx="8229600" cy="1252537"/>
          </a:xfrm>
        </p:spPr>
        <p:txBody>
          <a:bodyPr/>
          <a:lstStyle/>
          <a:p>
            <a:r>
              <a:rPr lang="en-GB" altLang="en-US" dirty="0"/>
              <a:t>Different factors affect the process of long run development</a:t>
            </a:r>
          </a:p>
        </p:txBody>
      </p:sp>
    </p:spTree>
    <p:extLst>
      <p:ext uri="{BB962C8B-B14F-4D97-AF65-F5344CB8AC3E}">
        <p14:creationId xmlns:p14="http://schemas.microsoft.com/office/powerpoint/2010/main" val="192744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2391569" y="3081437"/>
            <a:ext cx="7408862" cy="2811871"/>
          </a:xfrm>
        </p:spPr>
        <p:txBody>
          <a:bodyPr/>
          <a:lstStyle/>
          <a:p>
            <a:r>
              <a:rPr lang="en-GB" altLang="en-US" dirty="0"/>
              <a:t>Toynbee (1934): Countries that are abundantly blessed or extremely deprived, are unlikely to develop.  Moderately endowed countries challenge the mankind and that is where progress is most likely to take place. </a:t>
            </a:r>
          </a:p>
          <a:p>
            <a:endParaRPr lang="en-GB" altLang="en-US" dirty="0"/>
          </a:p>
          <a:p>
            <a:r>
              <a:rPr lang="en-GB" altLang="en-US" dirty="0" err="1"/>
              <a:t>Sach’s</a:t>
            </a:r>
            <a:r>
              <a:rPr lang="en-GB" altLang="en-US" dirty="0"/>
              <a:t> view on Malaria: About 700,000 people die from Malaria and 90% of them are in Africa. Diseases like Malaria (and others) affects health, education and reduce productivity by a significant margin.</a:t>
            </a:r>
          </a:p>
        </p:txBody>
      </p:sp>
      <p:sp>
        <p:nvSpPr>
          <p:cNvPr id="52227" name="Title 2"/>
          <p:cNvSpPr>
            <a:spLocks noGrp="1"/>
          </p:cNvSpPr>
          <p:nvPr>
            <p:ph type="title"/>
          </p:nvPr>
        </p:nvSpPr>
        <p:spPr/>
        <p:txBody>
          <a:bodyPr/>
          <a:lstStyle/>
          <a:p>
            <a:r>
              <a:rPr lang="en-GB" altLang="en-US" dirty="0"/>
              <a:t>Simple geography view</a:t>
            </a:r>
          </a:p>
        </p:txBody>
      </p:sp>
    </p:spTree>
    <p:extLst>
      <p:ext uri="{BB962C8B-B14F-4D97-AF65-F5344CB8AC3E}">
        <p14:creationId xmlns:p14="http://schemas.microsoft.com/office/powerpoint/2010/main" val="148794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2391569" y="2268810"/>
            <a:ext cx="7408862" cy="3624498"/>
          </a:xfrm>
        </p:spPr>
        <p:txBody>
          <a:bodyPr>
            <a:normAutofit/>
          </a:bodyPr>
          <a:lstStyle/>
          <a:p>
            <a:pPr eaLnBrk="1" hangingPunct="1"/>
            <a:r>
              <a:rPr lang="en-GB" altLang="en-US" sz="2200" b="1" dirty="0"/>
              <a:t>Jeffrey Sachs</a:t>
            </a:r>
            <a:r>
              <a:rPr lang="en-GB" altLang="en-US" sz="2200" dirty="0"/>
              <a:t>: Production technology in tropical countries lagged behind the temperate area technology at least in agriculture and health. In addition, there are geopolitical power imbalances and wide gaps in public health provision. Result is a wider income gap between the two regions.</a:t>
            </a:r>
          </a:p>
          <a:p>
            <a:pPr eaLnBrk="1" hangingPunct="1"/>
            <a:endParaRPr lang="en-GB" altLang="en-US" sz="2200" dirty="0"/>
          </a:p>
          <a:p>
            <a:pPr eaLnBrk="1" hangingPunct="1"/>
            <a:r>
              <a:rPr lang="en-GB" altLang="en-US" sz="2200" dirty="0"/>
              <a:t>This explains Sachs’ initiatives of millennium villages in Africa </a:t>
            </a:r>
            <a:r>
              <a:rPr lang="en-GB" altLang="en-US" sz="2200" dirty="0">
                <a:sym typeface="Wingdings" pitchFamily="2" charset="2"/>
              </a:rPr>
              <a:t> focus on eradication of malaria and developing the right technology</a:t>
            </a:r>
            <a:endParaRPr lang="en-GB" altLang="en-US" sz="2200" dirty="0"/>
          </a:p>
        </p:txBody>
      </p:sp>
      <p:sp>
        <p:nvSpPr>
          <p:cNvPr id="53251" name="Title 1"/>
          <p:cNvSpPr>
            <a:spLocks noGrp="1"/>
          </p:cNvSpPr>
          <p:nvPr>
            <p:ph type="title"/>
          </p:nvPr>
        </p:nvSpPr>
        <p:spPr/>
        <p:txBody>
          <a:bodyPr>
            <a:normAutofit/>
          </a:bodyPr>
          <a:lstStyle/>
          <a:p>
            <a:pPr eaLnBrk="1" hangingPunct="1"/>
            <a:r>
              <a:rPr lang="en-GB" altLang="en-US" dirty="0"/>
              <a:t>Sophisticated geography view (or temperate drift hypothesis)</a:t>
            </a:r>
          </a:p>
        </p:txBody>
      </p:sp>
    </p:spTree>
    <p:extLst>
      <p:ext uri="{BB962C8B-B14F-4D97-AF65-F5344CB8AC3E}">
        <p14:creationId xmlns:p14="http://schemas.microsoft.com/office/powerpoint/2010/main" val="123122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04672" y="964692"/>
            <a:ext cx="3066937" cy="1188720"/>
          </a:xfrm>
        </p:spPr>
        <p:txBody>
          <a:bodyPr>
            <a:normAutofit/>
          </a:bodyPr>
          <a:lstStyle/>
          <a:p>
            <a:r>
              <a:rPr lang="en-GB" dirty="0"/>
              <a:t>Before 1500</a:t>
            </a:r>
          </a:p>
        </p:txBody>
      </p:sp>
      <p:sp>
        <p:nvSpPr>
          <p:cNvPr id="2" name="Content Placeholder 1"/>
          <p:cNvSpPr>
            <a:spLocks noGrp="1"/>
          </p:cNvSpPr>
          <p:nvPr>
            <p:ph idx="1"/>
          </p:nvPr>
        </p:nvSpPr>
        <p:spPr>
          <a:xfrm>
            <a:off x="803244" y="2638044"/>
            <a:ext cx="3063765" cy="3263206"/>
          </a:xfrm>
        </p:spPr>
        <p:txBody>
          <a:bodyPr>
            <a:normAutofit/>
          </a:bodyPr>
          <a:lstStyle/>
          <a:p>
            <a:r>
              <a:rPr lang="en-GB" dirty="0"/>
              <a:t>Today’s economists have estimated that around 1500, India, China, Ottoman Empire (Turkey), Aztec civilization (Mexico), Inca Empire (West Coast South America) were among the richest in the world.</a:t>
            </a:r>
          </a:p>
          <a:p>
            <a:endParaRPr lang="en-GB" dirty="0"/>
          </a:p>
          <a:p>
            <a:endParaRPr lang="en-GB" dirty="0"/>
          </a:p>
          <a:p>
            <a:endParaRPr lang="en-GB" dirty="0"/>
          </a:p>
        </p:txBody>
      </p:sp>
      <p:sp>
        <p:nvSpPr>
          <p:cNvPr id="10" name="Rectangle 9">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ap&#10;&#10;Description automatically generated">
            <a:extLst>
              <a:ext uri="{FF2B5EF4-FFF2-40B4-BE49-F238E27FC236}">
                <a16:creationId xmlns:a16="http://schemas.microsoft.com/office/drawing/2014/main" id="{9BB3512E-B933-D646-B001-C4E90ACA0AB5}"/>
              </a:ext>
            </a:extLst>
          </p:cNvPr>
          <p:cNvPicPr>
            <a:picLocks noChangeAspect="1"/>
          </p:cNvPicPr>
          <p:nvPr/>
        </p:nvPicPr>
        <p:blipFill>
          <a:blip r:embed="rId2"/>
          <a:stretch>
            <a:fillRect/>
          </a:stretch>
        </p:blipFill>
        <p:spPr>
          <a:xfrm>
            <a:off x="4823366" y="1891772"/>
            <a:ext cx="6227064" cy="3082397"/>
          </a:xfrm>
          <a:prstGeom prst="rect">
            <a:avLst/>
          </a:prstGeom>
        </p:spPr>
      </p:pic>
      <p:sp>
        <p:nvSpPr>
          <p:cNvPr id="6" name="TextBox 5">
            <a:extLst>
              <a:ext uri="{FF2B5EF4-FFF2-40B4-BE49-F238E27FC236}">
                <a16:creationId xmlns:a16="http://schemas.microsoft.com/office/drawing/2014/main" id="{A865C7FC-923D-BE45-94EC-042528E8CE46}"/>
              </a:ext>
            </a:extLst>
          </p:cNvPr>
          <p:cNvSpPr txBox="1"/>
          <p:nvPr/>
        </p:nvSpPr>
        <p:spPr>
          <a:xfrm>
            <a:off x="4823366" y="5138160"/>
            <a:ext cx="6227064" cy="276999"/>
          </a:xfrm>
          <a:prstGeom prst="rect">
            <a:avLst/>
          </a:prstGeom>
          <a:noFill/>
        </p:spPr>
        <p:txBody>
          <a:bodyPr wrap="square" rtlCol="0">
            <a:spAutoFit/>
          </a:bodyPr>
          <a:lstStyle/>
          <a:p>
            <a:r>
              <a:rPr lang="en-US" sz="1200" dirty="0"/>
              <a:t>Source: </a:t>
            </a:r>
            <a:r>
              <a:rPr lang="en-US" sz="1200" dirty="0">
                <a:hlinkClick r:id="rId3"/>
              </a:rPr>
              <a:t>https://commons.wikimedia.org/wiki/File:1555-56_CE_World_Map.PNG</a:t>
            </a:r>
            <a:endParaRPr lang="en-US" sz="1200" dirty="0"/>
          </a:p>
        </p:txBody>
      </p:sp>
    </p:spTree>
    <p:extLst>
      <p:ext uri="{BB962C8B-B14F-4D97-AF65-F5344CB8AC3E}">
        <p14:creationId xmlns:p14="http://schemas.microsoft.com/office/powerpoint/2010/main" val="334354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r>
              <a:rPr lang="en-GB" altLang="en-US" sz="3600"/>
              <a:t>Historical and Institutional approach to development</a:t>
            </a:r>
          </a:p>
        </p:txBody>
      </p:sp>
      <p:sp>
        <p:nvSpPr>
          <p:cNvPr id="48131" name="Title 2"/>
          <p:cNvSpPr>
            <a:spLocks noGrp="1"/>
          </p:cNvSpPr>
          <p:nvPr>
            <p:ph type="title"/>
          </p:nvPr>
        </p:nvSpPr>
        <p:spPr/>
        <p:txBody>
          <a:bodyPr/>
          <a:lstStyle/>
          <a:p>
            <a:r>
              <a:rPr lang="en-GB" altLang="en-US"/>
              <a:t>Long run comparative development </a:t>
            </a:r>
          </a:p>
        </p:txBody>
      </p:sp>
    </p:spTree>
    <p:extLst>
      <p:ext uri="{BB962C8B-B14F-4D97-AF65-F5344CB8AC3E}">
        <p14:creationId xmlns:p14="http://schemas.microsoft.com/office/powerpoint/2010/main" val="122543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2395538" y="1556792"/>
            <a:ext cx="7408862" cy="5112568"/>
          </a:xfrm>
        </p:spPr>
        <p:txBody>
          <a:bodyPr>
            <a:normAutofit lnSpcReduction="10000"/>
          </a:bodyPr>
          <a:lstStyle/>
          <a:p>
            <a:r>
              <a:rPr lang="en-GB" altLang="en-US" sz="2400" dirty="0"/>
              <a:t>A range of institutions play a crucial role in shaping our destiny, and their effects are felt through centuries.</a:t>
            </a:r>
          </a:p>
          <a:p>
            <a:endParaRPr lang="en-GB" altLang="en-US" sz="2400" dirty="0"/>
          </a:p>
          <a:p>
            <a:r>
              <a:rPr lang="en-GB" altLang="en-US" sz="2400" dirty="0"/>
              <a:t>Two sets of institutions are crucial:</a:t>
            </a:r>
          </a:p>
          <a:p>
            <a:endParaRPr lang="en-GB" altLang="en-US" sz="2400" dirty="0"/>
          </a:p>
          <a:p>
            <a:pPr lvl="1"/>
            <a:r>
              <a:rPr lang="en-GB" altLang="en-US" sz="2400" dirty="0"/>
              <a:t>Political institutions that redistribute resources, and make education widely available</a:t>
            </a:r>
          </a:p>
          <a:p>
            <a:pPr lvl="1"/>
            <a:r>
              <a:rPr lang="en-GB" altLang="en-US" sz="2400" dirty="0"/>
              <a:t>Private property rights to secure and encourage investment (an argument due to Douglas North)   </a:t>
            </a:r>
          </a:p>
          <a:p>
            <a:pPr lvl="1"/>
            <a:endParaRPr lang="en-GB" altLang="en-US" sz="2400" dirty="0"/>
          </a:p>
          <a:p>
            <a:pPr lvl="1"/>
            <a:r>
              <a:rPr lang="en-GB" altLang="en-US" sz="2400" b="1" dirty="0"/>
              <a:t>Institutions in developing countries have been shaped by their colonial past.</a:t>
            </a:r>
          </a:p>
        </p:txBody>
      </p:sp>
      <p:sp>
        <p:nvSpPr>
          <p:cNvPr id="54275" name="Title 2"/>
          <p:cNvSpPr>
            <a:spLocks noGrp="1"/>
          </p:cNvSpPr>
          <p:nvPr>
            <p:ph type="title"/>
          </p:nvPr>
        </p:nvSpPr>
        <p:spPr>
          <a:xfrm>
            <a:off x="2136648" y="228600"/>
            <a:ext cx="8153400" cy="824136"/>
          </a:xfrm>
        </p:spPr>
        <p:txBody>
          <a:bodyPr>
            <a:normAutofit fontScale="90000"/>
          </a:bodyPr>
          <a:lstStyle/>
          <a:p>
            <a:r>
              <a:rPr lang="en-GB" altLang="en-US" sz="3200" dirty="0"/>
              <a:t>Institutional view of development</a:t>
            </a:r>
          </a:p>
        </p:txBody>
      </p:sp>
    </p:spTree>
    <p:extLst>
      <p:ext uri="{BB962C8B-B14F-4D97-AF65-F5344CB8AC3E}">
        <p14:creationId xmlns:p14="http://schemas.microsoft.com/office/powerpoint/2010/main" val="160146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Acemoglu</a:t>
            </a:r>
            <a:r>
              <a:rPr lang="en-GB" dirty="0"/>
              <a:t>, Johnson and Robinson’s research on colonialism (2001, AER):</a:t>
            </a:r>
          </a:p>
        </p:txBody>
      </p:sp>
      <p:sp>
        <p:nvSpPr>
          <p:cNvPr id="3" name="Content Placeholder 2"/>
          <p:cNvSpPr>
            <a:spLocks noGrp="1"/>
          </p:cNvSpPr>
          <p:nvPr>
            <p:ph sz="quarter" idx="1"/>
          </p:nvPr>
        </p:nvSpPr>
        <p:spPr/>
        <p:txBody>
          <a:bodyPr>
            <a:normAutofit fontScale="85000" lnSpcReduction="20000"/>
          </a:bodyPr>
          <a:lstStyle/>
          <a:p>
            <a:r>
              <a:rPr lang="en-GB" sz="2400" dirty="0"/>
              <a:t>Regressed 1995 per capita GDP of 64 countries on their index of current institutions (protection against expropriation based on 1985-1995) and found the relation positive and significant.</a:t>
            </a:r>
          </a:p>
          <a:p>
            <a:endParaRPr lang="en-GB" sz="2400" dirty="0"/>
          </a:p>
          <a:p>
            <a:r>
              <a:rPr lang="en-GB" sz="2400" dirty="0"/>
              <a:t>But current institutions can be endogenous </a:t>
            </a:r>
            <a:r>
              <a:rPr lang="en-GB" sz="2400" dirty="0">
                <a:sym typeface="Wingdings" panose="05000000000000000000" pitchFamily="2" charset="2"/>
              </a:rPr>
              <a:t> low GDP leads to poor institutions</a:t>
            </a:r>
          </a:p>
          <a:p>
            <a:endParaRPr lang="en-GB" sz="2400" dirty="0">
              <a:sym typeface="Wingdings" panose="05000000000000000000" pitchFamily="2" charset="2"/>
            </a:endParaRPr>
          </a:p>
          <a:p>
            <a:r>
              <a:rPr lang="en-GB" sz="2400" dirty="0">
                <a:sym typeface="Wingdings" panose="05000000000000000000" pitchFamily="2" charset="2"/>
              </a:rPr>
              <a:t>So the authors used ‘the soldiers mortality rate’ of the colonial times (1604-1900) as an instrument for current institutions. The relation between GDP and institutions is positive and significant.</a:t>
            </a:r>
            <a:endParaRPr lang="en-GB" sz="2400" dirty="0"/>
          </a:p>
        </p:txBody>
      </p:sp>
    </p:spTree>
    <p:extLst>
      <p:ext uri="{BB962C8B-B14F-4D97-AF65-F5344CB8AC3E}">
        <p14:creationId xmlns:p14="http://schemas.microsoft.com/office/powerpoint/2010/main" val="3580001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Soldier (disease) mortality rate</a:t>
            </a:r>
          </a:p>
        </p:txBody>
      </p:sp>
      <p:sp>
        <p:nvSpPr>
          <p:cNvPr id="3" name="Content Placeholder 2"/>
          <p:cNvSpPr>
            <a:spLocks noGrp="1"/>
          </p:cNvSpPr>
          <p:nvPr>
            <p:ph sz="quarter" idx="1"/>
          </p:nvPr>
        </p:nvSpPr>
        <p:spPr/>
        <p:txBody>
          <a:bodyPr>
            <a:normAutofit/>
          </a:bodyPr>
          <a:lstStyle/>
          <a:p>
            <a:r>
              <a:rPr lang="en-GB" sz="2200" dirty="0"/>
              <a:t>Malaria and yellow fever were the two biggest killer of European soldiers/settlers.</a:t>
            </a:r>
          </a:p>
          <a:p>
            <a:r>
              <a:rPr lang="en-GB" sz="2200" dirty="0"/>
              <a:t>Soldier mortality rates in British colonies (1700-1900) per 1000 soldiers:</a:t>
            </a:r>
          </a:p>
          <a:p>
            <a:pPr lvl="1"/>
            <a:r>
              <a:rPr lang="en-GB" sz="2200" dirty="0"/>
              <a:t>Indian soldiers in India: 11 (Bengal) 13 (Madras) </a:t>
            </a:r>
          </a:p>
          <a:p>
            <a:pPr lvl="1"/>
            <a:r>
              <a:rPr lang="en-GB" sz="2200" dirty="0"/>
              <a:t>British soldiers in Britain: 15 </a:t>
            </a:r>
          </a:p>
          <a:p>
            <a:pPr lvl="1"/>
            <a:r>
              <a:rPr lang="en-GB" sz="2200" dirty="0"/>
              <a:t>British soldiers in India:	 70 (Bengal) 170 (Madras)	</a:t>
            </a:r>
          </a:p>
          <a:p>
            <a:endParaRPr lang="en-GB" sz="2200" dirty="0"/>
          </a:p>
        </p:txBody>
      </p:sp>
    </p:spTree>
    <p:extLst>
      <p:ext uri="{BB962C8B-B14F-4D97-AF65-F5344CB8AC3E}">
        <p14:creationId xmlns:p14="http://schemas.microsoft.com/office/powerpoint/2010/main" val="162159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992313" y="1700213"/>
            <a:ext cx="8229600" cy="4392612"/>
          </a:xfrm>
        </p:spPr>
        <p:txBody>
          <a:bodyPr>
            <a:normAutofit lnSpcReduction="10000"/>
          </a:bodyPr>
          <a:lstStyle/>
          <a:p>
            <a:pPr eaLnBrk="1" hangingPunct="1"/>
            <a:r>
              <a:rPr lang="en-GB" altLang="en-US" sz="2800" dirty="0"/>
              <a:t>European empires created </a:t>
            </a:r>
            <a:r>
              <a:rPr lang="en-GB" altLang="en-US" sz="2800" u="sng" dirty="0"/>
              <a:t>extractive institutions </a:t>
            </a:r>
            <a:r>
              <a:rPr lang="en-GB" altLang="en-US" sz="2800" dirty="0"/>
              <a:t>in those colonies where mortality rate was high and where they did not want to settle (example India, Africa etc.) </a:t>
            </a:r>
            <a:r>
              <a:rPr lang="en-GB" altLang="en-US" sz="2800" dirty="0">
                <a:sym typeface="Wingdings" pitchFamily="2" charset="2"/>
              </a:rPr>
              <a:t> “Steal fast and get out”</a:t>
            </a:r>
          </a:p>
          <a:p>
            <a:pPr eaLnBrk="1" hangingPunct="1">
              <a:buFont typeface="Symbol" pitchFamily="18" charset="2"/>
              <a:buNone/>
            </a:pPr>
            <a:endParaRPr lang="en-GB" altLang="en-US" sz="2800" dirty="0"/>
          </a:p>
          <a:p>
            <a:pPr eaLnBrk="1" hangingPunct="1"/>
            <a:r>
              <a:rPr lang="en-GB" altLang="en-US" sz="2800" dirty="0"/>
              <a:t>and created </a:t>
            </a:r>
            <a:r>
              <a:rPr lang="en-GB" altLang="en-US" sz="2800" u="sng" dirty="0"/>
              <a:t>progressive institutions </a:t>
            </a:r>
            <a:r>
              <a:rPr lang="en-GB" altLang="en-US" sz="2800" dirty="0"/>
              <a:t>where they could settle (ex: US, Australia) </a:t>
            </a:r>
            <a:r>
              <a:rPr lang="en-GB" altLang="en-US" sz="2800" dirty="0">
                <a:sym typeface="Wingdings" pitchFamily="2" charset="2"/>
              </a:rPr>
              <a:t> Settle and create home like environment</a:t>
            </a:r>
            <a:endParaRPr lang="en-GB" altLang="en-US" sz="2800" dirty="0"/>
          </a:p>
          <a:p>
            <a:pPr eaLnBrk="1" hangingPunct="1"/>
            <a:r>
              <a:rPr lang="en-GB" altLang="en-US" dirty="0"/>
              <a:t>Even hundred of years later, these institutions still persist or mutate into more regressive institutions.</a:t>
            </a:r>
          </a:p>
        </p:txBody>
      </p:sp>
      <p:sp>
        <p:nvSpPr>
          <p:cNvPr id="55299" name="Title 1"/>
          <p:cNvSpPr>
            <a:spLocks noGrp="1"/>
          </p:cNvSpPr>
          <p:nvPr>
            <p:ph type="title"/>
          </p:nvPr>
        </p:nvSpPr>
        <p:spPr>
          <a:xfrm>
            <a:off x="1992313" y="188914"/>
            <a:ext cx="8229600" cy="1074737"/>
          </a:xfrm>
        </p:spPr>
        <p:txBody>
          <a:bodyPr>
            <a:normAutofit fontScale="90000"/>
          </a:bodyPr>
          <a:lstStyle/>
          <a:p>
            <a:pPr eaLnBrk="1" hangingPunct="1"/>
            <a:r>
              <a:rPr lang="en-GB" altLang="en-US" b="1" dirty="0" err="1"/>
              <a:t>Acemoglu</a:t>
            </a:r>
            <a:r>
              <a:rPr lang="en-GB" altLang="en-US" b="1" dirty="0"/>
              <a:t>, Johnson and Robinson’s </a:t>
            </a:r>
            <a:r>
              <a:rPr lang="en-GB" altLang="en-US" dirty="0"/>
              <a:t>research on colonialism:</a:t>
            </a:r>
          </a:p>
        </p:txBody>
      </p:sp>
    </p:spTree>
    <p:extLst>
      <p:ext uri="{BB962C8B-B14F-4D97-AF65-F5344CB8AC3E}">
        <p14:creationId xmlns:p14="http://schemas.microsoft.com/office/powerpoint/2010/main" val="365885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981200" y="1785231"/>
            <a:ext cx="8229600" cy="3600400"/>
          </a:xfrm>
        </p:spPr>
        <p:txBody>
          <a:bodyPr/>
          <a:lstStyle/>
          <a:p>
            <a:pPr eaLnBrk="1" hangingPunct="1"/>
            <a:r>
              <a:rPr lang="en-GB" altLang="en-US" sz="2800" dirty="0"/>
              <a:t>Institutional reversal: Colonial powers invested in those countries that were poor, and extracted from those that were rich. </a:t>
            </a:r>
          </a:p>
          <a:p>
            <a:pPr eaLnBrk="1" hangingPunct="1"/>
            <a:endParaRPr lang="en-GB" altLang="en-US" sz="2800" dirty="0"/>
          </a:p>
          <a:p>
            <a:pPr eaLnBrk="1" hangingPunct="1"/>
            <a:r>
              <a:rPr lang="en-GB" altLang="en-US" sz="2800" dirty="0"/>
              <a:t>We have said earlier, around 1500, Mughal India and Aztecs and Incas in the Americas were more prosperous than Europe. </a:t>
            </a:r>
          </a:p>
          <a:p>
            <a:pPr eaLnBrk="1" hangingPunct="1"/>
            <a:endParaRPr lang="en-GB" altLang="en-US" sz="2800" dirty="0"/>
          </a:p>
          <a:p>
            <a:pPr eaLnBrk="1" hangingPunct="1"/>
            <a:endParaRPr lang="en-GB" altLang="en-US" sz="2800" dirty="0"/>
          </a:p>
        </p:txBody>
      </p:sp>
      <p:sp>
        <p:nvSpPr>
          <p:cNvPr id="56323" name="Title 1"/>
          <p:cNvSpPr>
            <a:spLocks noGrp="1"/>
          </p:cNvSpPr>
          <p:nvPr>
            <p:ph type="title"/>
          </p:nvPr>
        </p:nvSpPr>
        <p:spPr>
          <a:xfrm>
            <a:off x="1981200" y="338139"/>
            <a:ext cx="8229600" cy="858837"/>
          </a:xfrm>
        </p:spPr>
        <p:txBody>
          <a:bodyPr>
            <a:normAutofit fontScale="90000"/>
          </a:bodyPr>
          <a:lstStyle/>
          <a:p>
            <a:pPr eaLnBrk="1" hangingPunct="1"/>
            <a:r>
              <a:rPr lang="en-GB" altLang="en-US" b="1" dirty="0" err="1"/>
              <a:t>Acemoglu</a:t>
            </a:r>
            <a:r>
              <a:rPr lang="en-GB" altLang="en-US" b="1" dirty="0"/>
              <a:t>-Johnson –Robinson: Reversal of institutions</a:t>
            </a:r>
            <a:endParaRPr lang="en-GB" altLang="en-US" dirty="0"/>
          </a:p>
        </p:txBody>
      </p:sp>
    </p:spTree>
    <p:extLst>
      <p:ext uri="{BB962C8B-B14F-4D97-AF65-F5344CB8AC3E}">
        <p14:creationId xmlns:p14="http://schemas.microsoft.com/office/powerpoint/2010/main" val="3563973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981200" y="1819347"/>
            <a:ext cx="8229600" cy="4248894"/>
          </a:xfrm>
        </p:spPr>
        <p:txBody>
          <a:bodyPr>
            <a:normAutofit/>
          </a:bodyPr>
          <a:lstStyle/>
          <a:p>
            <a:pPr eaLnBrk="1" hangingPunct="1"/>
            <a:endParaRPr lang="en-GB" altLang="en-US" sz="2400" dirty="0"/>
          </a:p>
          <a:p>
            <a:pPr eaLnBrk="1" hangingPunct="1"/>
            <a:r>
              <a:rPr lang="en-GB" altLang="en-US" sz="2400" dirty="0"/>
              <a:t>Countries that had progressive institutions in 16</a:t>
            </a:r>
            <a:r>
              <a:rPr lang="en-GB" altLang="en-US" sz="2400" baseline="30000" dirty="0"/>
              <a:t>th</a:t>
            </a:r>
            <a:r>
              <a:rPr lang="en-GB" altLang="en-US" sz="2400" dirty="0"/>
              <a:t> and 17</a:t>
            </a:r>
            <a:r>
              <a:rPr lang="en-GB" altLang="en-US" sz="2400" baseline="30000" dirty="0"/>
              <a:t>th</a:t>
            </a:r>
            <a:r>
              <a:rPr lang="en-GB" altLang="en-US" sz="2400" dirty="0"/>
              <a:t> century and thus were rich that time were forced to accept extractive institutions (like slavery, by strengthening the role of the elite as rent-providers etc.)</a:t>
            </a:r>
          </a:p>
          <a:p>
            <a:pPr eaLnBrk="1" hangingPunct="1"/>
            <a:r>
              <a:rPr lang="en-GB" altLang="en-US" sz="2400" dirty="0"/>
              <a:t>These countries had resources/wealth that could be extracted easily without needing to create wealth through progressive institutions.</a:t>
            </a:r>
          </a:p>
          <a:p>
            <a:pPr eaLnBrk="1" hangingPunct="1"/>
            <a:endParaRPr lang="en-GB" altLang="en-US" sz="2400" dirty="0"/>
          </a:p>
          <a:p>
            <a:pPr eaLnBrk="1" hangingPunct="1"/>
            <a:endParaRPr lang="en-GB" altLang="en-US" sz="2400" dirty="0"/>
          </a:p>
        </p:txBody>
      </p:sp>
      <p:sp>
        <p:nvSpPr>
          <p:cNvPr id="56323" name="Title 1"/>
          <p:cNvSpPr>
            <a:spLocks noGrp="1"/>
          </p:cNvSpPr>
          <p:nvPr>
            <p:ph type="title"/>
          </p:nvPr>
        </p:nvSpPr>
        <p:spPr>
          <a:xfrm>
            <a:off x="1981200" y="338139"/>
            <a:ext cx="8229600" cy="858837"/>
          </a:xfrm>
        </p:spPr>
        <p:txBody>
          <a:bodyPr>
            <a:normAutofit fontScale="90000"/>
          </a:bodyPr>
          <a:lstStyle/>
          <a:p>
            <a:pPr eaLnBrk="1" hangingPunct="1"/>
            <a:r>
              <a:rPr lang="en-GB" altLang="en-US" b="1"/>
              <a:t>Acemoglu-Johnson –Robinson: Reversal of institutions</a:t>
            </a:r>
            <a:endParaRPr lang="en-GB" altLang="en-US"/>
          </a:p>
        </p:txBody>
      </p:sp>
    </p:spTree>
    <p:extLst>
      <p:ext uri="{BB962C8B-B14F-4D97-AF65-F5344CB8AC3E}">
        <p14:creationId xmlns:p14="http://schemas.microsoft.com/office/powerpoint/2010/main" val="113193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919536" y="1556792"/>
            <a:ext cx="8229600" cy="4968552"/>
          </a:xfrm>
        </p:spPr>
        <p:txBody>
          <a:bodyPr>
            <a:normAutofit/>
          </a:bodyPr>
          <a:lstStyle/>
          <a:p>
            <a:pPr eaLnBrk="1" hangingPunct="1"/>
            <a:r>
              <a:rPr lang="en-GB" altLang="en-US" sz="2400" dirty="0"/>
              <a:t>Countries that were less populated and less developed that time (like USA) were given progressive institutions, which reversed their existing ‘unproductive’ institutions.</a:t>
            </a:r>
          </a:p>
          <a:p>
            <a:pPr eaLnBrk="1" hangingPunct="1"/>
            <a:r>
              <a:rPr lang="en-GB" altLang="en-US" sz="2400" dirty="0"/>
              <a:t>There was also an issue of ‘virgin’/unsettled/sparsely settled countries.</a:t>
            </a:r>
          </a:p>
          <a:p>
            <a:pPr lvl="1" eaLnBrk="1" hangingPunct="1"/>
            <a:r>
              <a:rPr lang="en-GB" altLang="en-US" sz="2400" dirty="0"/>
              <a:t>This reversal of global income distribution largely took place around the late 18</a:t>
            </a:r>
            <a:r>
              <a:rPr lang="en-GB" altLang="en-US" sz="2400" baseline="30000" dirty="0"/>
              <a:t>th</a:t>
            </a:r>
            <a:r>
              <a:rPr lang="en-GB" altLang="en-US" sz="2400" dirty="0"/>
              <a:t> century which then caused a long term reversal of global income distribution.</a:t>
            </a:r>
          </a:p>
        </p:txBody>
      </p:sp>
      <p:sp>
        <p:nvSpPr>
          <p:cNvPr id="57347" name="Title 1"/>
          <p:cNvSpPr>
            <a:spLocks noGrp="1"/>
          </p:cNvSpPr>
          <p:nvPr>
            <p:ph type="title"/>
          </p:nvPr>
        </p:nvSpPr>
        <p:spPr>
          <a:xfrm>
            <a:off x="1981200" y="338139"/>
            <a:ext cx="8229600" cy="858837"/>
          </a:xfrm>
        </p:spPr>
        <p:txBody>
          <a:bodyPr>
            <a:normAutofit fontScale="90000"/>
          </a:bodyPr>
          <a:lstStyle/>
          <a:p>
            <a:pPr eaLnBrk="1" hangingPunct="1"/>
            <a:r>
              <a:rPr lang="en-GB" altLang="en-US" b="1"/>
              <a:t>Acemoglu-Johnson –Robinson: Reversal of institutions</a:t>
            </a:r>
            <a:endParaRPr lang="en-GB" altLang="en-US"/>
          </a:p>
        </p:txBody>
      </p:sp>
    </p:spTree>
    <p:extLst>
      <p:ext uri="{BB962C8B-B14F-4D97-AF65-F5344CB8AC3E}">
        <p14:creationId xmlns:p14="http://schemas.microsoft.com/office/powerpoint/2010/main" val="110217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2481943"/>
            <a:ext cx="7408862" cy="3644221"/>
          </a:xfrm>
        </p:spPr>
        <p:txBody>
          <a:bodyPr>
            <a:normAutofit fontScale="92500" lnSpcReduction="10000"/>
          </a:bodyPr>
          <a:lstStyle/>
          <a:p>
            <a:r>
              <a:rPr lang="en-GB" sz="2400" dirty="0"/>
              <a:t>Pro-geography: William Easterly argued that the slavery as an institution thrived under specific geographical conditions that historically were less populated and were suitable for plantation crops (sugar, tobacco, coffee, banana etc.). Thus, geography determined institutions</a:t>
            </a:r>
          </a:p>
          <a:p>
            <a:endParaRPr lang="en-GB" sz="2400" dirty="0"/>
          </a:p>
          <a:p>
            <a:r>
              <a:rPr lang="en-GB" sz="2400" dirty="0"/>
              <a:t>Institutionalists: True, geography facilitated slavery, but slavery emerged with huge time lags in the Southern US and in South America despite very similar geography, because of the absence of institutions</a:t>
            </a:r>
          </a:p>
        </p:txBody>
      </p:sp>
      <p:sp>
        <p:nvSpPr>
          <p:cNvPr id="3" name="Title 2"/>
          <p:cNvSpPr>
            <a:spLocks noGrp="1"/>
          </p:cNvSpPr>
          <p:nvPr>
            <p:ph type="title"/>
          </p:nvPr>
        </p:nvSpPr>
        <p:spPr/>
        <p:txBody>
          <a:bodyPr/>
          <a:lstStyle/>
          <a:p>
            <a:r>
              <a:rPr lang="en-GB" dirty="0"/>
              <a:t>Debate: Geography vs Institutions</a:t>
            </a:r>
          </a:p>
        </p:txBody>
      </p:sp>
    </p:spTree>
    <p:extLst>
      <p:ext uri="{BB962C8B-B14F-4D97-AF65-F5344CB8AC3E}">
        <p14:creationId xmlns:p14="http://schemas.microsoft.com/office/powerpoint/2010/main" val="4132777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772817"/>
            <a:ext cx="7408862" cy="4353347"/>
          </a:xfrm>
        </p:spPr>
        <p:txBody>
          <a:bodyPr/>
          <a:lstStyle/>
          <a:p>
            <a:r>
              <a:rPr lang="en-GB" sz="2400" dirty="0"/>
              <a:t>Pro-geography: Access to the trans-Atlantic sea route was the main factor behind the rise of Europe and its global dominance from 1500 onward.</a:t>
            </a:r>
          </a:p>
          <a:p>
            <a:endParaRPr lang="en-GB" sz="2400" dirty="0"/>
          </a:p>
          <a:p>
            <a:r>
              <a:rPr lang="en-GB" sz="2400" dirty="0"/>
              <a:t>Pro-institutions (</a:t>
            </a:r>
            <a:r>
              <a:rPr lang="en-GB" sz="2400" dirty="0" err="1"/>
              <a:t>Acemoglu</a:t>
            </a:r>
            <a:r>
              <a:rPr lang="en-GB" sz="2400" dirty="0"/>
              <a:t> et al.): Dominance of Europe occurred during the late 17th to early 18th century with industrial revolution. </a:t>
            </a:r>
          </a:p>
          <a:p>
            <a:r>
              <a:rPr lang="en-GB" sz="2400" dirty="0"/>
              <a:t>Access to Atlantic </a:t>
            </a:r>
            <a:r>
              <a:rPr lang="en-GB" sz="2400" i="1" dirty="0"/>
              <a:t>per se</a:t>
            </a:r>
            <a:r>
              <a:rPr lang="en-GB" sz="2400" dirty="0"/>
              <a:t> did not ensure the rise of Europe.</a:t>
            </a:r>
          </a:p>
          <a:p>
            <a:pPr lvl="2"/>
            <a:r>
              <a:rPr lang="en-GB" sz="1800" dirty="0"/>
              <a:t>(</a:t>
            </a:r>
            <a:r>
              <a:rPr lang="en-GB" sz="1800" dirty="0" err="1"/>
              <a:t>Cntd</a:t>
            </a:r>
            <a:r>
              <a:rPr lang="en-GB" sz="1800" dirty="0"/>
              <a:t>..)</a:t>
            </a:r>
          </a:p>
        </p:txBody>
      </p:sp>
      <p:sp>
        <p:nvSpPr>
          <p:cNvPr id="3" name="Title 2"/>
          <p:cNvSpPr>
            <a:spLocks noGrp="1"/>
          </p:cNvSpPr>
          <p:nvPr>
            <p:ph type="title"/>
          </p:nvPr>
        </p:nvSpPr>
        <p:spPr>
          <a:xfrm>
            <a:off x="1981200" y="338139"/>
            <a:ext cx="8229600" cy="1074638"/>
          </a:xfrm>
        </p:spPr>
        <p:txBody>
          <a:bodyPr/>
          <a:lstStyle/>
          <a:p>
            <a:r>
              <a:rPr lang="en-GB" dirty="0"/>
              <a:t>Debate: Geography vs Institutions</a:t>
            </a:r>
          </a:p>
        </p:txBody>
      </p:sp>
    </p:spTree>
    <p:extLst>
      <p:ext uri="{BB962C8B-B14F-4D97-AF65-F5344CB8AC3E}">
        <p14:creationId xmlns:p14="http://schemas.microsoft.com/office/powerpoint/2010/main" val="8501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0179" name="Title 2"/>
          <p:cNvSpPr>
            <a:spLocks noGrp="1"/>
          </p:cNvSpPr>
          <p:nvPr>
            <p:ph type="title"/>
          </p:nvPr>
        </p:nvSpPr>
        <p:spPr>
          <a:xfrm>
            <a:off x="804672" y="964692"/>
            <a:ext cx="3066937" cy="1188720"/>
          </a:xfrm>
        </p:spPr>
        <p:txBody>
          <a:bodyPr>
            <a:normAutofit/>
          </a:bodyPr>
          <a:lstStyle/>
          <a:p>
            <a:r>
              <a:rPr lang="en-GB" altLang="en-US" sz="2000"/>
              <a:t>Many of today’s poor countries were rich once  </a:t>
            </a:r>
          </a:p>
        </p:txBody>
      </p:sp>
      <p:sp>
        <p:nvSpPr>
          <p:cNvPr id="50178" name="Content Placeholder 1"/>
          <p:cNvSpPr>
            <a:spLocks noGrp="1"/>
          </p:cNvSpPr>
          <p:nvPr>
            <p:ph idx="1"/>
          </p:nvPr>
        </p:nvSpPr>
        <p:spPr>
          <a:xfrm>
            <a:off x="803244" y="2638044"/>
            <a:ext cx="3063765" cy="3263206"/>
          </a:xfrm>
        </p:spPr>
        <p:txBody>
          <a:bodyPr>
            <a:normAutofit/>
          </a:bodyPr>
          <a:lstStyle/>
          <a:p>
            <a:pPr>
              <a:lnSpc>
                <a:spcPct val="90000"/>
              </a:lnSpc>
            </a:pPr>
            <a:endParaRPr lang="en-GB" altLang="en-US" sz="1300"/>
          </a:p>
          <a:p>
            <a:pPr>
              <a:lnSpc>
                <a:spcPct val="90000"/>
              </a:lnSpc>
            </a:pPr>
            <a:r>
              <a:rPr lang="en-GB" altLang="en-US" sz="1300"/>
              <a:t>Around 1700 Barbados and Haiti were richest countries in the American continent. Barbados had per capita income 50% higher than that of US.</a:t>
            </a:r>
          </a:p>
          <a:p>
            <a:pPr>
              <a:lnSpc>
                <a:spcPct val="90000"/>
              </a:lnSpc>
            </a:pPr>
            <a:endParaRPr lang="en-GB" altLang="en-US" sz="1300"/>
          </a:p>
          <a:p>
            <a:pPr>
              <a:lnSpc>
                <a:spcPct val="90000"/>
              </a:lnSpc>
            </a:pPr>
            <a:r>
              <a:rPr lang="en-GB" altLang="en-US" sz="1300"/>
              <a:t>Mexico’s per capita GDP was 89% of US per capita GDP in 1700, but fell to 28% in 1997.</a:t>
            </a:r>
          </a:p>
          <a:p>
            <a:pPr>
              <a:lnSpc>
                <a:spcPct val="90000"/>
              </a:lnSpc>
            </a:pPr>
            <a:endParaRPr lang="en-GB" altLang="en-US" sz="1300"/>
          </a:p>
          <a:p>
            <a:pPr>
              <a:lnSpc>
                <a:spcPct val="90000"/>
              </a:lnSpc>
            </a:pPr>
            <a:r>
              <a:rPr lang="en-GB" altLang="en-US" sz="1300"/>
              <a:t>Argentina’s GDP was same as that of US in 1800, but fell to 35% of the US per capita GDP in 1997</a:t>
            </a:r>
          </a:p>
        </p:txBody>
      </p:sp>
      <p:sp>
        <p:nvSpPr>
          <p:cNvPr id="74" name="Rectangle 73">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map&#10;&#10;Description automatically generated">
            <a:extLst>
              <a:ext uri="{FF2B5EF4-FFF2-40B4-BE49-F238E27FC236}">
                <a16:creationId xmlns:a16="http://schemas.microsoft.com/office/drawing/2014/main" id="{F6E1D68F-6335-1748-99CB-7C8D6D2113A4}"/>
              </a:ext>
            </a:extLst>
          </p:cNvPr>
          <p:cNvPicPr>
            <a:picLocks noChangeAspect="1"/>
          </p:cNvPicPr>
          <p:nvPr/>
        </p:nvPicPr>
        <p:blipFill>
          <a:blip r:embed="rId2"/>
          <a:stretch>
            <a:fillRect/>
          </a:stretch>
        </p:blipFill>
        <p:spPr>
          <a:xfrm>
            <a:off x="4823366" y="1541500"/>
            <a:ext cx="6227064" cy="3782941"/>
          </a:xfrm>
          <a:prstGeom prst="rect">
            <a:avLst/>
          </a:prstGeom>
        </p:spPr>
      </p:pic>
      <p:sp>
        <p:nvSpPr>
          <p:cNvPr id="13" name="TextBox 12">
            <a:extLst>
              <a:ext uri="{FF2B5EF4-FFF2-40B4-BE49-F238E27FC236}">
                <a16:creationId xmlns:a16="http://schemas.microsoft.com/office/drawing/2014/main" id="{46BA33E7-B5B5-7F49-8549-1104B61D27EF}"/>
              </a:ext>
            </a:extLst>
          </p:cNvPr>
          <p:cNvSpPr txBox="1"/>
          <p:nvPr/>
        </p:nvSpPr>
        <p:spPr>
          <a:xfrm>
            <a:off x="4823365" y="5567747"/>
            <a:ext cx="6227064" cy="276999"/>
          </a:xfrm>
          <a:prstGeom prst="rect">
            <a:avLst/>
          </a:prstGeom>
          <a:noFill/>
        </p:spPr>
        <p:txBody>
          <a:bodyPr wrap="square" rtlCol="0">
            <a:spAutoFit/>
          </a:bodyPr>
          <a:lstStyle/>
          <a:p>
            <a:pPr>
              <a:spcAft>
                <a:spcPts val="600"/>
              </a:spcAft>
            </a:pPr>
            <a:r>
              <a:rPr lang="en-US" sz="1200" dirty="0"/>
              <a:t>Source: </a:t>
            </a:r>
            <a:r>
              <a:rPr lang="en-US" sz="1200" dirty="0">
                <a:hlinkClick r:id="rId3"/>
              </a:rPr>
              <a:t>www.worldbank.org</a:t>
            </a:r>
            <a:r>
              <a:rPr lang="en-US" sz="1200" dirty="0"/>
              <a:t> software used: </a:t>
            </a:r>
            <a:r>
              <a:rPr lang="en-US" sz="1200" dirty="0" err="1"/>
              <a:t>www.gapminder.org</a:t>
            </a:r>
            <a:endParaRPr lang="en-US" sz="1200"/>
          </a:p>
        </p:txBody>
      </p:sp>
    </p:spTree>
    <p:extLst>
      <p:ext uri="{BB962C8B-B14F-4D97-AF65-F5344CB8AC3E}">
        <p14:creationId xmlns:p14="http://schemas.microsoft.com/office/powerpoint/2010/main" val="1973299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772817"/>
            <a:ext cx="7408862" cy="4353347"/>
          </a:xfrm>
        </p:spPr>
        <p:txBody>
          <a:bodyPr/>
          <a:lstStyle/>
          <a:p>
            <a:r>
              <a:rPr lang="en-GB" sz="2400" dirty="0"/>
              <a:t>Pro-institutions (</a:t>
            </a:r>
            <a:r>
              <a:rPr lang="en-GB" sz="2400" dirty="0" err="1"/>
              <a:t>Acemoglu</a:t>
            </a:r>
            <a:r>
              <a:rPr lang="en-GB" sz="2400" dirty="0"/>
              <a:t> et al.):</a:t>
            </a:r>
          </a:p>
          <a:p>
            <a:r>
              <a:rPr lang="en-GB" sz="2400" dirty="0"/>
              <a:t>But the political institutions that emerged afterwards, favouring mercantile policies favouring trade and investment, were the key.</a:t>
            </a:r>
          </a:p>
          <a:p>
            <a:endParaRPr lang="en-GB" sz="2400" dirty="0"/>
          </a:p>
          <a:p>
            <a:r>
              <a:rPr lang="en-GB" sz="2400" dirty="0"/>
              <a:t>UK and Netherlands flourished because of non-absolutist monarchies, but Spain and Portugal faltered due to absolutist monarchies.  </a:t>
            </a:r>
          </a:p>
          <a:p>
            <a:r>
              <a:rPr lang="en-GB" sz="2400" dirty="0"/>
              <a:t>For UK pro-investment policies eventually helped industrial revolution.</a:t>
            </a:r>
          </a:p>
        </p:txBody>
      </p:sp>
      <p:sp>
        <p:nvSpPr>
          <p:cNvPr id="3" name="Title 2"/>
          <p:cNvSpPr>
            <a:spLocks noGrp="1"/>
          </p:cNvSpPr>
          <p:nvPr>
            <p:ph type="title"/>
          </p:nvPr>
        </p:nvSpPr>
        <p:spPr>
          <a:xfrm>
            <a:off x="1981200" y="338139"/>
            <a:ext cx="8229600" cy="1074638"/>
          </a:xfrm>
        </p:spPr>
        <p:txBody>
          <a:bodyPr/>
          <a:lstStyle/>
          <a:p>
            <a:r>
              <a:rPr lang="en-GB" dirty="0"/>
              <a:t>Debate: Geography vs Institutions</a:t>
            </a:r>
          </a:p>
        </p:txBody>
      </p:sp>
    </p:spTree>
    <p:extLst>
      <p:ext uri="{BB962C8B-B14F-4D97-AF65-F5344CB8AC3E}">
        <p14:creationId xmlns:p14="http://schemas.microsoft.com/office/powerpoint/2010/main" val="2968777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Further arguments based on biogeography</a:t>
            </a:r>
          </a:p>
        </p:txBody>
      </p:sp>
      <p:sp>
        <p:nvSpPr>
          <p:cNvPr id="3" name="Content Placeholder 2"/>
          <p:cNvSpPr>
            <a:spLocks noGrp="1"/>
          </p:cNvSpPr>
          <p:nvPr>
            <p:ph sz="quarter" idx="1"/>
          </p:nvPr>
        </p:nvSpPr>
        <p:spPr>
          <a:xfrm>
            <a:off x="2136648" y="2246784"/>
            <a:ext cx="8153400" cy="4140953"/>
          </a:xfrm>
        </p:spPr>
        <p:txBody>
          <a:bodyPr/>
          <a:lstStyle/>
          <a:p>
            <a:r>
              <a:rPr lang="en-GB" sz="2000" dirty="0"/>
              <a:t>If one goes back at the early stage of civilisation, around 11000BC, we see that all continents were inhabited by humans. </a:t>
            </a:r>
          </a:p>
          <a:p>
            <a:r>
              <a:rPr lang="en-GB" sz="2000" dirty="0"/>
              <a:t>Thus, Africa, Eurasia and Americas were in similar conditions that were ideal to make transition from hunter gatherer societies to agriculture.</a:t>
            </a:r>
          </a:p>
          <a:p>
            <a:r>
              <a:rPr lang="en-GB" sz="2000" dirty="0"/>
              <a:t>Yet, Eurasia was first to do so around 8500 BC. Then the East-ward migration took Agricultural knowledge to Iran and Indus valley (today India-Pakistan) around 7000 BC. </a:t>
            </a:r>
          </a:p>
          <a:p>
            <a:r>
              <a:rPr lang="en-GB" sz="2000" dirty="0"/>
              <a:t>In contrast, agriculture started in China around 7500 BC, in Africa 4000 BC, in Mexico around 3500 BC, in the Eastern US around 2500 BC.</a:t>
            </a:r>
          </a:p>
          <a:p>
            <a:r>
              <a:rPr lang="en-GB" sz="2000" dirty="0"/>
              <a:t>The climate, vast expanse of East-West spread of Eurasia made this early start possible.</a:t>
            </a:r>
          </a:p>
        </p:txBody>
      </p:sp>
    </p:spTree>
    <p:extLst>
      <p:ext uri="{BB962C8B-B14F-4D97-AF65-F5344CB8AC3E}">
        <p14:creationId xmlns:p14="http://schemas.microsoft.com/office/powerpoint/2010/main" val="3862923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2424113" y="1773238"/>
            <a:ext cx="7408862" cy="4208462"/>
          </a:xfrm>
        </p:spPr>
        <p:txBody>
          <a:bodyPr/>
          <a:lstStyle/>
          <a:p>
            <a:pPr eaLnBrk="1" hangingPunct="1"/>
            <a:r>
              <a:rPr lang="en-GB" altLang="en-US" b="1">
                <a:sym typeface="Wingdings" pitchFamily="2" charset="2"/>
              </a:rPr>
              <a:t>The institution-based argument ignores some complexities and is at times simplistic.</a:t>
            </a:r>
            <a:endParaRPr lang="en-GB" altLang="en-US" b="1"/>
          </a:p>
          <a:p>
            <a:pPr eaLnBrk="1" hangingPunct="1"/>
            <a:endParaRPr lang="en-GB" altLang="en-US"/>
          </a:p>
          <a:p>
            <a:pPr eaLnBrk="1" hangingPunct="1"/>
            <a:r>
              <a:rPr lang="en-GB" altLang="en-US" sz="2000"/>
              <a:t>Britain made land a private property in India. This led to a breakdown of historical community based insurance institutions</a:t>
            </a:r>
            <a:r>
              <a:rPr lang="en-GB" altLang="en-US" sz="2000">
                <a:sym typeface="Wingdings" pitchFamily="2" charset="2"/>
              </a:rPr>
              <a:t> private greed overwhelmed collective cooperation</a:t>
            </a:r>
          </a:p>
          <a:p>
            <a:pPr eaLnBrk="1" hangingPunct="1"/>
            <a:endParaRPr lang="en-GB" altLang="en-US" sz="2000">
              <a:sym typeface="Wingdings" pitchFamily="2" charset="2"/>
            </a:endParaRPr>
          </a:p>
          <a:p>
            <a:pPr eaLnBrk="1" hangingPunct="1"/>
            <a:r>
              <a:rPr lang="en-GB" altLang="en-US" sz="2000">
                <a:sym typeface="Wingdings" pitchFamily="2" charset="2"/>
              </a:rPr>
              <a:t>British introduction of tax-in-cash replacing the tax-in-kind policy in India (19</a:t>
            </a:r>
            <a:r>
              <a:rPr lang="en-GB" altLang="en-US" sz="2000" baseline="30000">
                <a:sym typeface="Wingdings" pitchFamily="2" charset="2"/>
              </a:rPr>
              <a:t>th</a:t>
            </a:r>
            <a:r>
              <a:rPr lang="en-GB" altLang="en-US" sz="2000">
                <a:sym typeface="Wingdings" pitchFamily="2" charset="2"/>
              </a:rPr>
              <a:t> Century) led to commercialisation of agriculture, but also forced farmers to switch from food crops to cash crops, and to be exposed to market risk.</a:t>
            </a:r>
          </a:p>
          <a:p>
            <a:pPr eaLnBrk="1" hangingPunct="1"/>
            <a:endParaRPr lang="en-GB" altLang="en-US">
              <a:sym typeface="Wingdings" pitchFamily="2" charset="2"/>
            </a:endParaRPr>
          </a:p>
        </p:txBody>
      </p:sp>
      <p:sp>
        <p:nvSpPr>
          <p:cNvPr id="58371" name="Title 2"/>
          <p:cNvSpPr>
            <a:spLocks noGrp="1"/>
          </p:cNvSpPr>
          <p:nvPr>
            <p:ph type="title"/>
          </p:nvPr>
        </p:nvSpPr>
        <p:spPr>
          <a:xfrm>
            <a:off x="1981200" y="338139"/>
            <a:ext cx="8229600" cy="1074737"/>
          </a:xfrm>
        </p:spPr>
        <p:txBody>
          <a:bodyPr/>
          <a:lstStyle/>
          <a:p>
            <a:r>
              <a:rPr lang="en-GB" altLang="en-US"/>
              <a:t>Criticism of the institutional view</a:t>
            </a:r>
          </a:p>
        </p:txBody>
      </p:sp>
    </p:spTree>
    <p:extLst>
      <p:ext uri="{BB962C8B-B14F-4D97-AF65-F5344CB8AC3E}">
        <p14:creationId xmlns:p14="http://schemas.microsoft.com/office/powerpoint/2010/main" val="1084033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25611"/>
            <a:ext cx="8229600" cy="3355840"/>
          </a:xfrm>
        </p:spPr>
        <p:txBody>
          <a:bodyPr>
            <a:normAutofit/>
          </a:bodyPr>
          <a:lstStyle/>
          <a:p>
            <a:pPr eaLnBrk="1" hangingPunct="1">
              <a:lnSpc>
                <a:spcPct val="90000"/>
              </a:lnSpc>
            </a:pPr>
            <a:r>
              <a:rPr lang="en-GB" altLang="en-US" dirty="0"/>
              <a:t>Economists see this as a complex process of geography, history (i.e. colonisation) and institutions, all interlinked.</a:t>
            </a:r>
          </a:p>
          <a:p>
            <a:pPr lvl="1" eaLnBrk="1" hangingPunct="1">
              <a:lnSpc>
                <a:spcPct val="90000"/>
              </a:lnSpc>
              <a:buFont typeface="Arial" charset="0"/>
              <a:buNone/>
            </a:pPr>
            <a:r>
              <a:rPr lang="en-GB" altLang="en-US" sz="2000" dirty="0"/>
              <a:t> </a:t>
            </a:r>
          </a:p>
          <a:p>
            <a:pPr eaLnBrk="1" hangingPunct="1">
              <a:lnSpc>
                <a:spcPct val="90000"/>
              </a:lnSpc>
            </a:pPr>
            <a:r>
              <a:rPr lang="en-GB" altLang="en-US" dirty="0"/>
              <a:t>Broadly speaking, geography (land-locked/coastal, tropical/temperate, mineral rich/poor etc.) was an early (two centuries ago) determinant of resource/income inequality and pre-colonial domestic institutions.</a:t>
            </a:r>
          </a:p>
          <a:p>
            <a:pPr eaLnBrk="1" hangingPunct="1">
              <a:lnSpc>
                <a:spcPct val="90000"/>
              </a:lnSpc>
            </a:pPr>
            <a:endParaRPr lang="en-GB" altLang="en-US" dirty="0"/>
          </a:p>
          <a:p>
            <a:pPr eaLnBrk="1" hangingPunct="1">
              <a:lnSpc>
                <a:spcPct val="90000"/>
              </a:lnSpc>
            </a:pPr>
            <a:r>
              <a:rPr lang="en-GB" altLang="en-US" dirty="0"/>
              <a:t>These institutions and local conditions determined the type of colonial regime they would face  [ </a:t>
            </a:r>
            <a:r>
              <a:rPr lang="en-GB" altLang="en-US" b="1" dirty="0"/>
              <a:t>extractive or progressive</a:t>
            </a:r>
            <a:r>
              <a:rPr lang="en-GB" altLang="en-US" dirty="0"/>
              <a:t>] </a:t>
            </a:r>
          </a:p>
        </p:txBody>
      </p:sp>
      <p:sp>
        <p:nvSpPr>
          <p:cNvPr id="59395" name="Title 1"/>
          <p:cNvSpPr>
            <a:spLocks noGrp="1"/>
          </p:cNvSpPr>
          <p:nvPr>
            <p:ph type="title"/>
          </p:nvPr>
        </p:nvSpPr>
        <p:spPr>
          <a:xfrm>
            <a:off x="1981200" y="274639"/>
            <a:ext cx="8229600" cy="922337"/>
          </a:xfrm>
        </p:spPr>
        <p:txBody>
          <a:bodyPr>
            <a:normAutofit fontScale="90000"/>
          </a:bodyPr>
          <a:lstStyle/>
          <a:p>
            <a:pPr eaLnBrk="1" hangingPunct="1"/>
            <a:r>
              <a:rPr lang="en-GB" altLang="en-US" sz="3200"/>
              <a:t>Long run causes of comparative development</a:t>
            </a:r>
          </a:p>
        </p:txBody>
      </p:sp>
    </p:spTree>
    <p:extLst>
      <p:ext uri="{BB962C8B-B14F-4D97-AF65-F5344CB8AC3E}">
        <p14:creationId xmlns:p14="http://schemas.microsoft.com/office/powerpoint/2010/main" val="1300946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391569" y="2647950"/>
            <a:ext cx="7408862" cy="2498816"/>
          </a:xfrm>
        </p:spPr>
        <p:txBody>
          <a:bodyPr/>
          <a:lstStyle/>
          <a:p>
            <a:pPr eaLnBrk="1" hangingPunct="1"/>
            <a:r>
              <a:rPr lang="en-GB" altLang="en-US" dirty="0"/>
              <a:t>The colonial regime (Progressive or Extractive) created a new set of </a:t>
            </a:r>
            <a:r>
              <a:rPr lang="en-GB" altLang="en-US" dirty="0">
                <a:solidFill>
                  <a:srgbClr val="C00000"/>
                </a:solidFill>
              </a:rPr>
              <a:t>institutions</a:t>
            </a:r>
            <a:r>
              <a:rPr lang="en-GB" altLang="en-US" dirty="0"/>
              <a:t> and a new order of </a:t>
            </a:r>
            <a:r>
              <a:rPr lang="en-GB" altLang="en-US" b="1" dirty="0">
                <a:solidFill>
                  <a:srgbClr val="C00000"/>
                </a:solidFill>
              </a:rPr>
              <a:t>inequality.</a:t>
            </a:r>
          </a:p>
          <a:p>
            <a:pPr eaLnBrk="1" hangingPunct="1"/>
            <a:endParaRPr lang="en-GB" altLang="en-US" b="1" dirty="0">
              <a:solidFill>
                <a:srgbClr val="C00000"/>
              </a:solidFill>
            </a:endParaRPr>
          </a:p>
          <a:p>
            <a:pPr eaLnBrk="1" hangingPunct="1"/>
            <a:r>
              <a:rPr lang="en-GB" altLang="en-US" dirty="0"/>
              <a:t>These factors, in combination with other factors, such as human capital, public goods etc. have created today’s level of income and human development</a:t>
            </a:r>
          </a:p>
        </p:txBody>
      </p:sp>
      <p:sp>
        <p:nvSpPr>
          <p:cNvPr id="60419" name="Title 1"/>
          <p:cNvSpPr>
            <a:spLocks noGrp="1"/>
          </p:cNvSpPr>
          <p:nvPr>
            <p:ph type="title"/>
          </p:nvPr>
        </p:nvSpPr>
        <p:spPr/>
        <p:txBody>
          <a:bodyPr>
            <a:normAutofit fontScale="90000"/>
          </a:bodyPr>
          <a:lstStyle/>
          <a:p>
            <a:pPr eaLnBrk="1" hangingPunct="1"/>
            <a:r>
              <a:rPr lang="en-GB" altLang="en-US" sz="3600"/>
              <a:t>Long run comparative development</a:t>
            </a:r>
          </a:p>
        </p:txBody>
      </p:sp>
    </p:spTree>
    <p:extLst>
      <p:ext uri="{BB962C8B-B14F-4D97-AF65-F5344CB8AC3E}">
        <p14:creationId xmlns:p14="http://schemas.microsoft.com/office/powerpoint/2010/main" val="12305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268760"/>
            <a:ext cx="7408862" cy="5256584"/>
          </a:xfrm>
        </p:spPr>
        <p:txBody>
          <a:bodyPr/>
          <a:lstStyle/>
          <a:p>
            <a:r>
              <a:rPr lang="en-GB" dirty="0"/>
              <a:t>1. </a:t>
            </a:r>
            <a:r>
              <a:rPr lang="en-GB" dirty="0" err="1"/>
              <a:t>Todaro</a:t>
            </a:r>
            <a:r>
              <a:rPr lang="en-GB" dirty="0"/>
              <a:t> &amp; Smith: </a:t>
            </a:r>
            <a:r>
              <a:rPr lang="en-GB" dirty="0" err="1"/>
              <a:t>Chs</a:t>
            </a:r>
            <a:r>
              <a:rPr lang="en-GB" dirty="0"/>
              <a:t> 1 and 2</a:t>
            </a:r>
          </a:p>
          <a:p>
            <a:endParaRPr lang="en-GB" dirty="0"/>
          </a:p>
          <a:p>
            <a:r>
              <a:rPr lang="en-GB" dirty="0"/>
              <a:t>2. Sokoloff, K.L. and </a:t>
            </a:r>
            <a:r>
              <a:rPr lang="en-GB" dirty="0" err="1"/>
              <a:t>Engerman</a:t>
            </a:r>
            <a:r>
              <a:rPr lang="en-GB" dirty="0"/>
              <a:t>, S.L. (2000) "History lessons: Institutions, factor endowments and paths of development in the New World", </a:t>
            </a:r>
            <a:r>
              <a:rPr lang="en-GB" i="1" dirty="0"/>
              <a:t>Journal of Economic Perspectives</a:t>
            </a:r>
            <a:r>
              <a:rPr lang="en-GB" dirty="0"/>
              <a:t>, Vol. 14, No. 3 (Summer 2000), pp. 217-232</a:t>
            </a:r>
          </a:p>
          <a:p>
            <a:endParaRPr lang="en-GB" dirty="0"/>
          </a:p>
          <a:p>
            <a:r>
              <a:rPr lang="en-GB" dirty="0"/>
              <a:t>3. </a:t>
            </a:r>
            <a:r>
              <a:rPr lang="en-GB" dirty="0" err="1"/>
              <a:t>Engerman</a:t>
            </a:r>
            <a:r>
              <a:rPr lang="en-GB" dirty="0"/>
              <a:t>, S. (2012) Institutional change, Journal of Comparative Economics, 40, 596-603</a:t>
            </a:r>
          </a:p>
          <a:p>
            <a:endParaRPr lang="en-GB" dirty="0"/>
          </a:p>
          <a:p>
            <a:r>
              <a:rPr lang="en-GB" dirty="0"/>
              <a:t>4. </a:t>
            </a:r>
            <a:r>
              <a:rPr lang="en-GB" dirty="0" err="1"/>
              <a:t>Soares</a:t>
            </a:r>
            <a:r>
              <a:rPr lang="en-GB" dirty="0"/>
              <a:t>, R. R., </a:t>
            </a:r>
            <a:r>
              <a:rPr lang="en-GB" dirty="0" err="1"/>
              <a:t>Assunção</a:t>
            </a:r>
            <a:r>
              <a:rPr lang="en-GB" dirty="0"/>
              <a:t>, J. J., </a:t>
            </a:r>
            <a:r>
              <a:rPr lang="en-GB" dirty="0" err="1"/>
              <a:t>Goulart</a:t>
            </a:r>
            <a:r>
              <a:rPr lang="en-GB" dirty="0"/>
              <a:t>, T. F. (2012), A note on slavery and the roots of inequality, Journal of Comparative Economics, 40, 565-580</a:t>
            </a:r>
          </a:p>
          <a:p>
            <a:endParaRPr lang="en-GB" dirty="0"/>
          </a:p>
          <a:p>
            <a:r>
              <a:rPr lang="en-GB" dirty="0"/>
              <a:t>5. </a:t>
            </a:r>
            <a:r>
              <a:rPr lang="en-GB" dirty="0" err="1"/>
              <a:t>Bertochchi</a:t>
            </a:r>
            <a:r>
              <a:rPr lang="en-GB" dirty="0"/>
              <a:t>, G. A., </a:t>
            </a:r>
            <a:r>
              <a:rPr lang="en-GB" dirty="0" err="1"/>
              <a:t>Dimico</a:t>
            </a:r>
            <a:r>
              <a:rPr lang="en-GB" dirty="0"/>
              <a:t>, A. (2012) The racial gap in education and the legacy of slavery, Journal of Comparative Economics, 40, 581-595</a:t>
            </a:r>
          </a:p>
          <a:p>
            <a:endParaRPr lang="en-GB" dirty="0"/>
          </a:p>
        </p:txBody>
      </p:sp>
      <p:sp>
        <p:nvSpPr>
          <p:cNvPr id="3" name="Title 2"/>
          <p:cNvSpPr>
            <a:spLocks noGrp="1"/>
          </p:cNvSpPr>
          <p:nvPr>
            <p:ph type="title"/>
          </p:nvPr>
        </p:nvSpPr>
        <p:spPr>
          <a:xfrm>
            <a:off x="1981200" y="338140"/>
            <a:ext cx="8229600" cy="714597"/>
          </a:xfrm>
        </p:spPr>
        <p:txBody>
          <a:bodyPr>
            <a:normAutofit fontScale="90000"/>
          </a:bodyPr>
          <a:lstStyle/>
          <a:p>
            <a:r>
              <a:rPr lang="en-GB" dirty="0"/>
              <a:t>Readings</a:t>
            </a:r>
          </a:p>
        </p:txBody>
      </p:sp>
    </p:spTree>
    <p:extLst>
      <p:ext uri="{BB962C8B-B14F-4D97-AF65-F5344CB8AC3E}">
        <p14:creationId xmlns:p14="http://schemas.microsoft.com/office/powerpoint/2010/main" val="248579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1569" y="2465473"/>
            <a:ext cx="7408862" cy="4209331"/>
          </a:xfrm>
        </p:spPr>
        <p:txBody>
          <a:bodyPr/>
          <a:lstStyle/>
          <a:p>
            <a:r>
              <a:rPr lang="en-GB" dirty="0"/>
              <a:t>Until 1500, the trans-Atlantic route was not yet discovered by the Europeans and the existence of the American continent was unknown to the Europeans.</a:t>
            </a:r>
          </a:p>
          <a:p>
            <a:endParaRPr lang="en-GB" dirty="0"/>
          </a:p>
          <a:p>
            <a:r>
              <a:rPr lang="en-GB" dirty="0"/>
              <a:t>Trades were isolated, localised and only a short stretch of sea route for trade was in use across Asia.</a:t>
            </a:r>
          </a:p>
          <a:p>
            <a:endParaRPr lang="en-GB" dirty="0"/>
          </a:p>
          <a:p>
            <a:r>
              <a:rPr lang="en-GB" dirty="0"/>
              <a:t>Europeans had very little role in it. The Arabs were a big player in oceanic trade. </a:t>
            </a:r>
          </a:p>
        </p:txBody>
      </p:sp>
      <p:sp>
        <p:nvSpPr>
          <p:cNvPr id="3" name="Title 2"/>
          <p:cNvSpPr>
            <a:spLocks noGrp="1"/>
          </p:cNvSpPr>
          <p:nvPr>
            <p:ph type="title"/>
          </p:nvPr>
        </p:nvSpPr>
        <p:spPr/>
        <p:txBody>
          <a:bodyPr/>
          <a:lstStyle/>
          <a:p>
            <a:r>
              <a:rPr lang="en-GB" dirty="0"/>
              <a:t>1500: Watershed moment in history</a:t>
            </a:r>
          </a:p>
        </p:txBody>
      </p:sp>
    </p:spTree>
    <p:extLst>
      <p:ext uri="{BB962C8B-B14F-4D97-AF65-F5344CB8AC3E}">
        <p14:creationId xmlns:p14="http://schemas.microsoft.com/office/powerpoint/2010/main" val="15851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04672" y="964692"/>
            <a:ext cx="3066937" cy="1188720"/>
          </a:xfrm>
        </p:spPr>
        <p:txBody>
          <a:bodyPr>
            <a:normAutofit/>
          </a:bodyPr>
          <a:lstStyle/>
          <a:p>
            <a:r>
              <a:rPr lang="en-GB" dirty="0"/>
              <a:t>Silk road</a:t>
            </a:r>
          </a:p>
        </p:txBody>
      </p:sp>
      <p:sp>
        <p:nvSpPr>
          <p:cNvPr id="2054" name="Content Placeholder 2053">
            <a:extLst>
              <a:ext uri="{FF2B5EF4-FFF2-40B4-BE49-F238E27FC236}">
                <a16:creationId xmlns:a16="http://schemas.microsoft.com/office/drawing/2014/main" id="{19540222-7DF8-4AB7-9C08-791EC8F3E2CA}"/>
              </a:ext>
            </a:extLst>
          </p:cNvPr>
          <p:cNvSpPr>
            <a:spLocks noGrp="1"/>
          </p:cNvSpPr>
          <p:nvPr>
            <p:ph idx="1"/>
          </p:nvPr>
        </p:nvSpPr>
        <p:spPr>
          <a:xfrm>
            <a:off x="803244" y="2638044"/>
            <a:ext cx="3063765" cy="3263206"/>
          </a:xfrm>
        </p:spPr>
        <p:txBody>
          <a:bodyPr>
            <a:normAutofit/>
          </a:bodyPr>
          <a:lstStyle/>
          <a:p>
            <a:r>
              <a:rPr lang="en-GB" dirty="0"/>
              <a:t>But trade between Asia and parts of Africa did exist for centuries – via both land (Silk route) and sea</a:t>
            </a:r>
            <a:endParaRPr lang="en-US" dirty="0"/>
          </a:p>
        </p:txBody>
      </p:sp>
      <p:sp>
        <p:nvSpPr>
          <p:cNvPr id="73" name="Rectangle 72">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close up of a map&#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23366" y="1409175"/>
            <a:ext cx="6227064" cy="40475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31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772817"/>
            <a:ext cx="7408862" cy="4353347"/>
          </a:xfrm>
        </p:spPr>
        <p:txBody>
          <a:bodyPr/>
          <a:lstStyle/>
          <a:p>
            <a:r>
              <a:rPr lang="en-GB" dirty="0"/>
              <a:t>Spain and Portugal were two important pioneers in exploring new sea routes.</a:t>
            </a:r>
          </a:p>
          <a:p>
            <a:endParaRPr lang="en-GB" dirty="0"/>
          </a:p>
          <a:p>
            <a:r>
              <a:rPr lang="en-GB" dirty="0"/>
              <a:t>Columbus goes to ‘America’ (well, it was Haiti): 1492 [Spain]</a:t>
            </a:r>
          </a:p>
          <a:p>
            <a:r>
              <a:rPr lang="en-GB" dirty="0"/>
              <a:t>Vasco da Gama reaches India: 1498 [ Portugal]</a:t>
            </a:r>
          </a:p>
          <a:p>
            <a:r>
              <a:rPr lang="en-GB" dirty="0"/>
              <a:t>Portugal take the lead: Explore more of South America (1513), find out the (secretive) Spice Islands of Banda Sea, Indonesia (1512)  </a:t>
            </a:r>
          </a:p>
          <a:p>
            <a:endParaRPr lang="en-GB" dirty="0"/>
          </a:p>
        </p:txBody>
      </p:sp>
      <p:sp>
        <p:nvSpPr>
          <p:cNvPr id="3" name="Title 2"/>
          <p:cNvSpPr>
            <a:spLocks noGrp="1"/>
          </p:cNvSpPr>
          <p:nvPr>
            <p:ph type="title"/>
          </p:nvPr>
        </p:nvSpPr>
        <p:spPr>
          <a:xfrm>
            <a:off x="1981200" y="338139"/>
            <a:ext cx="8229600" cy="1002630"/>
          </a:xfrm>
        </p:spPr>
        <p:txBody>
          <a:bodyPr>
            <a:noAutofit/>
          </a:bodyPr>
          <a:lstStyle/>
          <a:p>
            <a:r>
              <a:rPr lang="en-GB" dirty="0"/>
              <a:t>Important sea voyages that led remarkable changes to world trade</a:t>
            </a:r>
          </a:p>
        </p:txBody>
      </p:sp>
    </p:spTree>
    <p:extLst>
      <p:ext uri="{BB962C8B-B14F-4D97-AF65-F5344CB8AC3E}">
        <p14:creationId xmlns:p14="http://schemas.microsoft.com/office/powerpoint/2010/main" val="81917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04672" y="964692"/>
            <a:ext cx="3066937" cy="1188720"/>
          </a:xfrm>
        </p:spPr>
        <p:txBody>
          <a:bodyPr>
            <a:normAutofit/>
          </a:bodyPr>
          <a:lstStyle/>
          <a:p>
            <a:r>
              <a:rPr lang="en-GB"/>
              <a:t>Discovery of the Americas</a:t>
            </a:r>
            <a:endParaRPr lang="en-GB" dirty="0"/>
          </a:p>
        </p:txBody>
      </p:sp>
      <p:sp>
        <p:nvSpPr>
          <p:cNvPr id="17" name="Rectangle 11">
            <a:extLst>
              <a:ext uri="{FF2B5EF4-FFF2-40B4-BE49-F238E27FC236}">
                <a16:creationId xmlns:a16="http://schemas.microsoft.com/office/drawing/2014/main" id="{3BBEBD03-E4CE-4B72-8DF2-6E737BDD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77221359-7E5B-428B-8817-A7C510427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ource:https://www.worldatlas.com/articles/what-was-the-age-of-exploration-or-the-age-of-discovery.html">
            <a:extLst>
              <a:ext uri="{FF2B5EF4-FFF2-40B4-BE49-F238E27FC236}">
                <a16:creationId xmlns:a16="http://schemas.microsoft.com/office/drawing/2014/main" id="{72E7B883-6AE4-1640-8096-F03DCFC217E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823366" y="1619338"/>
            <a:ext cx="6227064" cy="3627265"/>
          </a:xfrm>
          <a:prstGeom prst="rect">
            <a:avLst/>
          </a:prstGeom>
        </p:spPr>
      </p:pic>
      <p:sp>
        <p:nvSpPr>
          <p:cNvPr id="19" name="TextBox 18">
            <a:extLst>
              <a:ext uri="{FF2B5EF4-FFF2-40B4-BE49-F238E27FC236}">
                <a16:creationId xmlns:a16="http://schemas.microsoft.com/office/drawing/2014/main" id="{9799E45B-2A0C-6E4D-B3F5-608F9B198727}"/>
              </a:ext>
            </a:extLst>
          </p:cNvPr>
          <p:cNvSpPr txBox="1"/>
          <p:nvPr/>
        </p:nvSpPr>
        <p:spPr>
          <a:xfrm>
            <a:off x="4823366" y="5353431"/>
            <a:ext cx="6227064" cy="461665"/>
          </a:xfrm>
          <a:prstGeom prst="rect">
            <a:avLst/>
          </a:prstGeom>
          <a:noFill/>
        </p:spPr>
        <p:txBody>
          <a:bodyPr wrap="square" rtlCol="0">
            <a:spAutoFit/>
          </a:bodyPr>
          <a:lstStyle/>
          <a:p>
            <a:r>
              <a:rPr lang="en-US" sz="1200" dirty="0"/>
              <a:t>Source: </a:t>
            </a:r>
            <a:r>
              <a:rPr lang="en-US" sz="1200" dirty="0">
                <a:hlinkClick r:id="rId3"/>
              </a:rPr>
              <a:t>https://www.worldatlas.com/articles/what-was-the-age-of-exploration-or-the-age-of-discovery.html</a:t>
            </a:r>
            <a:endParaRPr lang="en-US" sz="1200" dirty="0"/>
          </a:p>
        </p:txBody>
      </p:sp>
    </p:spTree>
    <p:extLst>
      <p:ext uri="{BB962C8B-B14F-4D97-AF65-F5344CB8AC3E}">
        <p14:creationId xmlns:p14="http://schemas.microsoft.com/office/powerpoint/2010/main" val="206285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5538" y="1628801"/>
            <a:ext cx="7408862" cy="4497363"/>
          </a:xfrm>
        </p:spPr>
        <p:txBody>
          <a:bodyPr>
            <a:normAutofit/>
          </a:bodyPr>
          <a:lstStyle/>
          <a:p>
            <a:r>
              <a:rPr lang="en-GB" sz="2200" dirty="0"/>
              <a:t>Spain: 1492 (Haiti) – Central America (1530-s), Peru (1532), Cuba, Bolivia, Colombia, Southern USA (Florida particularly) [1492 – 1832]</a:t>
            </a:r>
          </a:p>
          <a:p>
            <a:endParaRPr lang="en-GB" sz="2200" dirty="0"/>
          </a:p>
          <a:p>
            <a:r>
              <a:rPr lang="en-GB" sz="2200" dirty="0"/>
              <a:t>Portugal: Technically from 1415 (Ceuta island) to 1999 (the island of Macau). But their biggest occupation was Brazil (1532-1822), among notable occupations were Mozambique, Angola, Guinea-Bissau, Goa and Bombay (India)  </a:t>
            </a:r>
          </a:p>
        </p:txBody>
      </p:sp>
      <p:sp>
        <p:nvSpPr>
          <p:cNvPr id="3" name="Title 2"/>
          <p:cNvSpPr>
            <a:spLocks noGrp="1"/>
          </p:cNvSpPr>
          <p:nvPr>
            <p:ph type="title"/>
          </p:nvPr>
        </p:nvSpPr>
        <p:spPr>
          <a:xfrm>
            <a:off x="1981200" y="338139"/>
            <a:ext cx="8229600" cy="1002630"/>
          </a:xfrm>
        </p:spPr>
        <p:txBody>
          <a:bodyPr/>
          <a:lstStyle/>
          <a:p>
            <a:r>
              <a:rPr lang="en-GB" dirty="0"/>
              <a:t>Colonisation (Spain and Portugal)</a:t>
            </a:r>
          </a:p>
        </p:txBody>
      </p:sp>
    </p:spTree>
    <p:extLst>
      <p:ext uri="{BB962C8B-B14F-4D97-AF65-F5344CB8AC3E}">
        <p14:creationId xmlns:p14="http://schemas.microsoft.com/office/powerpoint/2010/main" val="2541005164"/>
      </p:ext>
    </p:extLst>
  </p:cSld>
  <p:clrMapOvr>
    <a:masterClrMapping/>
  </p:clrMapOvr>
</p:sld>
</file>

<file path=ppt/theme/theme1.xml><?xml version="1.0" encoding="utf-8"?>
<a:theme xmlns:a="http://schemas.openxmlformats.org/drawingml/2006/main" name="Parc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3043</Words>
  <Application>Microsoft Macintosh PowerPoint</Application>
  <PresentationFormat>Widescreen</PresentationFormat>
  <Paragraphs>260</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Cambria</vt:lpstr>
      <vt:lpstr>Symbol</vt:lpstr>
      <vt:lpstr>Parcel</vt:lpstr>
      <vt:lpstr>Comparative long-run Development: history matters</vt:lpstr>
      <vt:lpstr>Going back in time</vt:lpstr>
      <vt:lpstr>Before 1500</vt:lpstr>
      <vt:lpstr>Many of today’s poor countries were rich once  </vt:lpstr>
      <vt:lpstr>1500: Watershed moment in history</vt:lpstr>
      <vt:lpstr>Silk road</vt:lpstr>
      <vt:lpstr>Important sea voyages that led remarkable changes to world trade</vt:lpstr>
      <vt:lpstr>Discovery of the Americas</vt:lpstr>
      <vt:lpstr>Colonisation (Spain and Portugal)</vt:lpstr>
      <vt:lpstr>Colonisation (French)</vt:lpstr>
      <vt:lpstr>Colonisation (Dutch and the British)</vt:lpstr>
      <vt:lpstr>British empire 1921</vt:lpstr>
      <vt:lpstr>Mercantile colonialism</vt:lpstr>
      <vt:lpstr>The story of nutmeg</vt:lpstr>
      <vt:lpstr>The story of nutmeg</vt:lpstr>
      <vt:lpstr>The story of nutmeg</vt:lpstr>
      <vt:lpstr>Colonisation</vt:lpstr>
      <vt:lpstr>Coercion and drastic institutional changes</vt:lpstr>
      <vt:lpstr>Indentured labour and slavery</vt:lpstr>
      <vt:lpstr>Indentured labour and slavery</vt:lpstr>
      <vt:lpstr>Slavery</vt:lpstr>
      <vt:lpstr>Slavery</vt:lpstr>
      <vt:lpstr>Number of slaves received (1500-1866)</vt:lpstr>
      <vt:lpstr>End of slavery</vt:lpstr>
      <vt:lpstr>Effect of slavery</vt:lpstr>
      <vt:lpstr>Effect of slavery</vt:lpstr>
      <vt:lpstr>Different factors affect the process of long run development</vt:lpstr>
      <vt:lpstr>Simple geography view</vt:lpstr>
      <vt:lpstr>Sophisticated geography view (or temperate drift hypothesis)</vt:lpstr>
      <vt:lpstr>Long run comparative development </vt:lpstr>
      <vt:lpstr>Institutional view of development</vt:lpstr>
      <vt:lpstr>Acemoglu, Johnson and Robinson’s research on colonialism (2001, AER):</vt:lpstr>
      <vt:lpstr>Soldier (disease) mortality rate</vt:lpstr>
      <vt:lpstr>Acemoglu, Johnson and Robinson’s research on colonialism:</vt:lpstr>
      <vt:lpstr>Acemoglu-Johnson –Robinson: Reversal of institutions</vt:lpstr>
      <vt:lpstr>Acemoglu-Johnson –Robinson: Reversal of institutions</vt:lpstr>
      <vt:lpstr>Acemoglu-Johnson –Robinson: Reversal of institutions</vt:lpstr>
      <vt:lpstr>Debate: Geography vs Institutions</vt:lpstr>
      <vt:lpstr>Debate: Geography vs Institutions</vt:lpstr>
      <vt:lpstr>Debate: Geography vs Institutions</vt:lpstr>
      <vt:lpstr>Further arguments based on biogeography</vt:lpstr>
      <vt:lpstr>Criticism of the institutional view</vt:lpstr>
      <vt:lpstr>Long run causes of comparative development</vt:lpstr>
      <vt:lpstr>Long run comparative development</vt:lpstr>
      <vt:lpstr>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long-run Development: history matters</dc:title>
  <dc:creator>USUBALIEV, AZAMAT (Student)</dc:creator>
  <cp:lastModifiedBy>USUBALIEV, AZAMAT (Student)</cp:lastModifiedBy>
  <cp:revision>2</cp:revision>
  <dcterms:created xsi:type="dcterms:W3CDTF">2020-01-23T08:54:33Z</dcterms:created>
  <dcterms:modified xsi:type="dcterms:W3CDTF">2020-01-23T08:58:17Z</dcterms:modified>
</cp:coreProperties>
</file>