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A6612-7F36-0748-BDBB-E1138486F3EC}" type="datetimeFigureOut">
              <a:rPr lang="en-US" smtClean="0"/>
              <a:t>1/16/17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87126-3E05-B149-B539-5A6E092F8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3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KG has 6 enclaves w/Uzbekistan and </a:t>
            </a:r>
            <a:r>
              <a:rPr lang="en-US" smtClean="0"/>
              <a:t>Tajikistani territory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87126-3E05-B149-B539-5A6E092F8A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32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KG has 6 enclaves w/Uzbekistan and </a:t>
            </a:r>
            <a:r>
              <a:rPr lang="en-US" smtClean="0"/>
              <a:t>Tajikistani territory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87126-3E05-B149-B539-5A6E092F8A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32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KG has 6 enclaves w/Uzbekistan and </a:t>
            </a:r>
            <a:r>
              <a:rPr lang="en-US" smtClean="0"/>
              <a:t>Tajikistani territory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87126-3E05-B149-B539-5A6E092F8A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32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Class activity: </a:t>
            </a:r>
          </a:p>
          <a:p>
            <a:pPr lvl="1">
              <a:buFont typeface="Wingdings" charset="2"/>
              <a:buChar char="q"/>
            </a:pPr>
            <a:r>
              <a:rPr lang="en-US" dirty="0" smtClean="0"/>
              <a:t>Drawing the borders</a:t>
            </a:r>
          </a:p>
          <a:p>
            <a:pPr lvl="1">
              <a:buFont typeface="Wingdings" charset="2"/>
              <a:buChar char="q"/>
            </a:pPr>
            <a:r>
              <a:rPr lang="en-US" dirty="0" smtClean="0"/>
              <a:t>Share, discuss, debrief</a:t>
            </a:r>
          </a:p>
          <a:p>
            <a:pPr lvl="1">
              <a:buFont typeface="Wingdings" charset="2"/>
              <a:buChar char="q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KG’s current borders:</a:t>
            </a:r>
          </a:p>
          <a:p>
            <a:pPr lvl="1">
              <a:buFont typeface="Wingdings" charset="2"/>
              <a:buChar char="q"/>
            </a:pPr>
            <a:r>
              <a:rPr lang="en-US" dirty="0" smtClean="0"/>
              <a:t>Neighbors</a:t>
            </a:r>
          </a:p>
          <a:p>
            <a:pPr lvl="1">
              <a:buFont typeface="Wingdings" charset="2"/>
              <a:buChar char="q"/>
            </a:pPr>
            <a:r>
              <a:rPr lang="en-US" dirty="0" smtClean="0"/>
              <a:t>Delimitation</a:t>
            </a:r>
          </a:p>
          <a:p>
            <a:pPr lvl="1">
              <a:buFont typeface="Wingdings" charset="2"/>
              <a:buChar char="q"/>
            </a:pPr>
            <a:r>
              <a:rPr lang="en-US" dirty="0" smtClean="0"/>
              <a:t>Enclaves/exclaves</a:t>
            </a:r>
          </a:p>
          <a:p>
            <a:pPr lvl="1">
              <a:buFont typeface="Wingdings" charset="2"/>
              <a:buChar char="q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10-minute break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History of KG’s borders:</a:t>
            </a:r>
          </a:p>
          <a:p>
            <a:pPr lvl="1">
              <a:buFont typeface="Wingdings" charset="2"/>
              <a:buChar char="q"/>
            </a:pPr>
            <a:r>
              <a:rPr lang="en-US" dirty="0" smtClean="0"/>
              <a:t>Tributary khanates</a:t>
            </a:r>
          </a:p>
          <a:p>
            <a:pPr lvl="1">
              <a:buFont typeface="Wingdings" charset="2"/>
              <a:buChar char="q"/>
            </a:pPr>
            <a:r>
              <a:rPr lang="en-US" dirty="0" smtClean="0"/>
              <a:t>Turkistan to present</a:t>
            </a:r>
          </a:p>
          <a:p>
            <a:pPr lvl="1">
              <a:buFont typeface="Wingdings" charset="2"/>
              <a:buChar char="q"/>
            </a:pPr>
            <a:endParaRPr lang="en-US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Course overview:</a:t>
            </a:r>
          </a:p>
          <a:p>
            <a:pPr lvl="1">
              <a:buFont typeface="Wingdings" charset="2"/>
              <a:buChar char="q"/>
            </a:pPr>
            <a:r>
              <a:rPr lang="en-US" dirty="0" smtClean="0"/>
              <a:t>Content</a:t>
            </a:r>
          </a:p>
          <a:p>
            <a:pPr lvl="1">
              <a:buFont typeface="Wingdings" charset="2"/>
              <a:buChar char="q"/>
            </a:pPr>
            <a:r>
              <a:rPr lang="en-US" dirty="0" smtClean="0"/>
              <a:t>Expectations</a:t>
            </a:r>
          </a:p>
          <a:p>
            <a:pPr lvl="1">
              <a:buFont typeface="Wingdings" charset="2"/>
              <a:buChar char="q"/>
            </a:pPr>
            <a:r>
              <a:rPr lang="en-US" dirty="0" smtClean="0"/>
              <a:t>Administrative points</a:t>
            </a:r>
          </a:p>
          <a:p>
            <a:pPr lvl="1">
              <a:buFont typeface="Wingdings" charset="2"/>
              <a:buChar char="q"/>
            </a:pPr>
            <a:endParaRPr lang="en-US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Homework, </a:t>
            </a:r>
            <a:r>
              <a:rPr lang="en-US" dirty="0"/>
              <a:t>h</a:t>
            </a:r>
            <a:r>
              <a:rPr lang="en-US" dirty="0" smtClean="0"/>
              <a:t>andouts</a:t>
            </a:r>
          </a:p>
        </p:txBody>
      </p:sp>
    </p:spTree>
    <p:extLst>
      <p:ext uri="{BB962C8B-B14F-4D97-AF65-F5344CB8AC3E}">
        <p14:creationId xmlns:p14="http://schemas.microsoft.com/office/powerpoint/2010/main" val="335809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Kyrgyz Republic borders </a:t>
            </a:r>
            <a:r>
              <a:rPr lang="en-US" dirty="0" smtClean="0"/>
              <a:t>(kind of)</a:t>
            </a:r>
            <a:endParaRPr lang="en-US" dirty="0"/>
          </a:p>
        </p:txBody>
      </p:sp>
      <p:pic>
        <p:nvPicPr>
          <p:cNvPr id="5" name="Content Placeholder 4" descr="KG borders 2.pdf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090093" y="-105899"/>
            <a:ext cx="4963824" cy="8229590"/>
          </a:xfrm>
        </p:spPr>
      </p:pic>
    </p:spTree>
    <p:extLst>
      <p:ext uri="{BB962C8B-B14F-4D97-AF65-F5344CB8AC3E}">
        <p14:creationId xmlns:p14="http://schemas.microsoft.com/office/powerpoint/2010/main" val="409980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Kyrgyz Republic </a:t>
            </a:r>
            <a:r>
              <a:rPr lang="en-US" dirty="0" smtClean="0"/>
              <a:t>borders</a:t>
            </a:r>
            <a:br>
              <a:rPr lang="en-US" dirty="0" smtClean="0"/>
            </a:br>
            <a:r>
              <a:rPr lang="en-US" dirty="0" smtClean="0"/>
              <a:t>(closer to truth)</a:t>
            </a:r>
            <a:endParaRPr lang="en-US" dirty="0"/>
          </a:p>
        </p:txBody>
      </p:sp>
      <p:pic>
        <p:nvPicPr>
          <p:cNvPr id="5" name="Content Placeholder 4" descr="KG borders 2.pdf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090093" y="-105899"/>
            <a:ext cx="4963824" cy="8229590"/>
          </a:xfrm>
        </p:spPr>
      </p:pic>
      <p:sp>
        <p:nvSpPr>
          <p:cNvPr id="4" name="Freeform 3"/>
          <p:cNvSpPr/>
          <p:nvPr/>
        </p:nvSpPr>
        <p:spPr>
          <a:xfrm>
            <a:off x="1382106" y="3847702"/>
            <a:ext cx="460803" cy="336207"/>
          </a:xfrm>
          <a:custGeom>
            <a:avLst/>
            <a:gdLst>
              <a:gd name="connsiteX0" fmla="*/ 0 w 460803"/>
              <a:gd name="connsiteY0" fmla="*/ 0 h 336207"/>
              <a:gd name="connsiteX1" fmla="*/ 0 w 460803"/>
              <a:gd name="connsiteY1" fmla="*/ 0 h 336207"/>
              <a:gd name="connsiteX2" fmla="*/ 136965 w 460803"/>
              <a:gd name="connsiteY2" fmla="*/ 49809 h 336207"/>
              <a:gd name="connsiteX3" fmla="*/ 149417 w 460803"/>
              <a:gd name="connsiteY3" fmla="*/ 99617 h 336207"/>
              <a:gd name="connsiteX4" fmla="*/ 186771 w 460803"/>
              <a:gd name="connsiteY4" fmla="*/ 124521 h 336207"/>
              <a:gd name="connsiteX5" fmla="*/ 261479 w 460803"/>
              <a:gd name="connsiteY5" fmla="*/ 149426 h 336207"/>
              <a:gd name="connsiteX6" fmla="*/ 373542 w 460803"/>
              <a:gd name="connsiteY6" fmla="*/ 136973 h 336207"/>
              <a:gd name="connsiteX7" fmla="*/ 398445 w 460803"/>
              <a:gd name="connsiteY7" fmla="*/ 211686 h 336207"/>
              <a:gd name="connsiteX8" fmla="*/ 423348 w 460803"/>
              <a:gd name="connsiteY8" fmla="*/ 336207 h 336207"/>
              <a:gd name="connsiteX9" fmla="*/ 460702 w 460803"/>
              <a:gd name="connsiteY9" fmla="*/ 311303 h 336207"/>
              <a:gd name="connsiteX10" fmla="*/ 224125 w 460803"/>
              <a:gd name="connsiteY10" fmla="*/ 149426 h 3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803" h="336207">
                <a:moveTo>
                  <a:pt x="0" y="0"/>
                </a:moveTo>
                <a:lnTo>
                  <a:pt x="0" y="0"/>
                </a:lnTo>
                <a:cubicBezTo>
                  <a:pt x="28264" y="6281"/>
                  <a:pt x="114232" y="4339"/>
                  <a:pt x="136965" y="49809"/>
                </a:cubicBezTo>
                <a:cubicBezTo>
                  <a:pt x="144618" y="65116"/>
                  <a:pt x="139924" y="85377"/>
                  <a:pt x="149417" y="99617"/>
                </a:cubicBezTo>
                <a:cubicBezTo>
                  <a:pt x="157718" y="112069"/>
                  <a:pt x="173096" y="118443"/>
                  <a:pt x="186771" y="124521"/>
                </a:cubicBezTo>
                <a:cubicBezTo>
                  <a:pt x="210758" y="135183"/>
                  <a:pt x="261479" y="149426"/>
                  <a:pt x="261479" y="149426"/>
                </a:cubicBezTo>
                <a:cubicBezTo>
                  <a:pt x="348639" y="120370"/>
                  <a:pt x="311285" y="116220"/>
                  <a:pt x="373542" y="136973"/>
                </a:cubicBezTo>
                <a:cubicBezTo>
                  <a:pt x="381843" y="161877"/>
                  <a:pt x="394733" y="185698"/>
                  <a:pt x="398445" y="211686"/>
                </a:cubicBezTo>
                <a:cubicBezTo>
                  <a:pt x="412752" y="311845"/>
                  <a:pt x="401615" y="271007"/>
                  <a:pt x="423348" y="336207"/>
                </a:cubicBezTo>
                <a:cubicBezTo>
                  <a:pt x="464640" y="322442"/>
                  <a:pt x="460702" y="336880"/>
                  <a:pt x="460702" y="311303"/>
                </a:cubicBezTo>
                <a:lnTo>
                  <a:pt x="224125" y="149426"/>
                </a:ln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855259" y="3934867"/>
            <a:ext cx="1543974" cy="959905"/>
          </a:xfrm>
          <a:custGeom>
            <a:avLst/>
            <a:gdLst>
              <a:gd name="connsiteX0" fmla="*/ 0 w 1543974"/>
              <a:gd name="connsiteY0" fmla="*/ 249042 h 959905"/>
              <a:gd name="connsiteX1" fmla="*/ 0 w 1543974"/>
              <a:gd name="connsiteY1" fmla="*/ 249042 h 959905"/>
              <a:gd name="connsiteX2" fmla="*/ 99611 w 1543974"/>
              <a:gd name="connsiteY2" fmla="*/ 286399 h 959905"/>
              <a:gd name="connsiteX3" fmla="*/ 174320 w 1543974"/>
              <a:gd name="connsiteY3" fmla="*/ 323755 h 959905"/>
              <a:gd name="connsiteX4" fmla="*/ 336188 w 1543974"/>
              <a:gd name="connsiteY4" fmla="*/ 323755 h 959905"/>
              <a:gd name="connsiteX5" fmla="*/ 361091 w 1543974"/>
              <a:gd name="connsiteY5" fmla="*/ 361111 h 959905"/>
              <a:gd name="connsiteX6" fmla="*/ 398445 w 1543974"/>
              <a:gd name="connsiteY6" fmla="*/ 373563 h 959905"/>
              <a:gd name="connsiteX7" fmla="*/ 448251 w 1543974"/>
              <a:gd name="connsiteY7" fmla="*/ 211686 h 959905"/>
              <a:gd name="connsiteX8" fmla="*/ 498056 w 1543974"/>
              <a:gd name="connsiteY8" fmla="*/ 199234 h 959905"/>
              <a:gd name="connsiteX9" fmla="*/ 535411 w 1543974"/>
              <a:gd name="connsiteY9" fmla="*/ 24904 h 959905"/>
              <a:gd name="connsiteX10" fmla="*/ 572765 w 1543974"/>
              <a:gd name="connsiteY10" fmla="*/ 0 h 959905"/>
              <a:gd name="connsiteX11" fmla="*/ 572765 w 1543974"/>
              <a:gd name="connsiteY11" fmla="*/ 74713 h 959905"/>
              <a:gd name="connsiteX12" fmla="*/ 585216 w 1543974"/>
              <a:gd name="connsiteY12" fmla="*/ 112069 h 959905"/>
              <a:gd name="connsiteX13" fmla="*/ 659925 w 1543974"/>
              <a:gd name="connsiteY13" fmla="*/ 149425 h 959905"/>
              <a:gd name="connsiteX14" fmla="*/ 709730 w 1543974"/>
              <a:gd name="connsiteY14" fmla="*/ 211686 h 959905"/>
              <a:gd name="connsiteX15" fmla="*/ 697279 w 1543974"/>
              <a:gd name="connsiteY15" fmla="*/ 273946 h 959905"/>
              <a:gd name="connsiteX16" fmla="*/ 672376 w 1543974"/>
              <a:gd name="connsiteY16" fmla="*/ 298851 h 959905"/>
              <a:gd name="connsiteX17" fmla="*/ 747084 w 1543974"/>
              <a:gd name="connsiteY17" fmla="*/ 323755 h 959905"/>
              <a:gd name="connsiteX18" fmla="*/ 821793 w 1543974"/>
              <a:gd name="connsiteY18" fmla="*/ 373563 h 959905"/>
              <a:gd name="connsiteX19" fmla="*/ 859147 w 1543974"/>
              <a:gd name="connsiteY19" fmla="*/ 361111 h 959905"/>
              <a:gd name="connsiteX20" fmla="*/ 896501 w 1543974"/>
              <a:gd name="connsiteY20" fmla="*/ 298851 h 959905"/>
              <a:gd name="connsiteX21" fmla="*/ 921404 w 1543974"/>
              <a:gd name="connsiteY21" fmla="*/ 373563 h 959905"/>
              <a:gd name="connsiteX22" fmla="*/ 933856 w 1543974"/>
              <a:gd name="connsiteY22" fmla="*/ 410920 h 959905"/>
              <a:gd name="connsiteX23" fmla="*/ 946307 w 1543974"/>
              <a:gd name="connsiteY23" fmla="*/ 498084 h 959905"/>
              <a:gd name="connsiteX24" fmla="*/ 983661 w 1543974"/>
              <a:gd name="connsiteY24" fmla="*/ 485632 h 959905"/>
              <a:gd name="connsiteX25" fmla="*/ 1033467 w 1543974"/>
              <a:gd name="connsiteY25" fmla="*/ 448276 h 959905"/>
              <a:gd name="connsiteX26" fmla="*/ 1145529 w 1543974"/>
              <a:gd name="connsiteY26" fmla="*/ 498084 h 959905"/>
              <a:gd name="connsiteX27" fmla="*/ 1157981 w 1543974"/>
              <a:gd name="connsiteY27" fmla="*/ 535441 h 959905"/>
              <a:gd name="connsiteX28" fmla="*/ 1195335 w 1543974"/>
              <a:gd name="connsiteY28" fmla="*/ 560345 h 959905"/>
              <a:gd name="connsiteX29" fmla="*/ 1270043 w 1543974"/>
              <a:gd name="connsiteY29" fmla="*/ 585249 h 959905"/>
              <a:gd name="connsiteX30" fmla="*/ 1344752 w 1543974"/>
              <a:gd name="connsiteY30" fmla="*/ 610153 h 959905"/>
              <a:gd name="connsiteX31" fmla="*/ 1382106 w 1543974"/>
              <a:gd name="connsiteY31" fmla="*/ 622606 h 959905"/>
              <a:gd name="connsiteX32" fmla="*/ 1419460 w 1543974"/>
              <a:gd name="connsiteY32" fmla="*/ 635058 h 959905"/>
              <a:gd name="connsiteX33" fmla="*/ 1494169 w 1543974"/>
              <a:gd name="connsiteY33" fmla="*/ 672414 h 959905"/>
              <a:gd name="connsiteX34" fmla="*/ 1543974 w 1543974"/>
              <a:gd name="connsiteY34" fmla="*/ 784483 h 959905"/>
              <a:gd name="connsiteX35" fmla="*/ 1456815 w 1543974"/>
              <a:gd name="connsiteY35" fmla="*/ 871648 h 959905"/>
              <a:gd name="connsiteX36" fmla="*/ 1419460 w 1543974"/>
              <a:gd name="connsiteY36" fmla="*/ 896552 h 959905"/>
              <a:gd name="connsiteX37" fmla="*/ 1382106 w 1543974"/>
              <a:gd name="connsiteY37" fmla="*/ 921456 h 959905"/>
              <a:gd name="connsiteX38" fmla="*/ 1220238 w 1543974"/>
              <a:gd name="connsiteY38" fmla="*/ 909004 h 959905"/>
              <a:gd name="connsiteX39" fmla="*/ 1145529 w 1543974"/>
              <a:gd name="connsiteY39" fmla="*/ 884100 h 959905"/>
              <a:gd name="connsiteX40" fmla="*/ 1021015 w 1543974"/>
              <a:gd name="connsiteY40" fmla="*/ 896552 h 959905"/>
              <a:gd name="connsiteX41" fmla="*/ 1245141 w 1543974"/>
              <a:gd name="connsiteY41" fmla="*/ 933908 h 959905"/>
              <a:gd name="connsiteX42" fmla="*/ 1008564 w 1543974"/>
              <a:gd name="connsiteY42" fmla="*/ 958813 h 959905"/>
              <a:gd name="connsiteX43" fmla="*/ 946307 w 1543974"/>
              <a:gd name="connsiteY43" fmla="*/ 946360 h 959905"/>
              <a:gd name="connsiteX44" fmla="*/ 983661 w 1543974"/>
              <a:gd name="connsiteY44" fmla="*/ 921456 h 959905"/>
              <a:gd name="connsiteX45" fmla="*/ 1045918 w 1543974"/>
              <a:gd name="connsiteY45" fmla="*/ 871648 h 959905"/>
              <a:gd name="connsiteX46" fmla="*/ 1058370 w 1543974"/>
              <a:gd name="connsiteY46" fmla="*/ 834291 h 959905"/>
              <a:gd name="connsiteX47" fmla="*/ 1095724 w 1543974"/>
              <a:gd name="connsiteY47" fmla="*/ 809387 h 959905"/>
              <a:gd name="connsiteX48" fmla="*/ 1133078 w 1543974"/>
              <a:gd name="connsiteY48" fmla="*/ 772031 h 959905"/>
              <a:gd name="connsiteX49" fmla="*/ 1157981 w 1543974"/>
              <a:gd name="connsiteY49" fmla="*/ 734675 h 959905"/>
              <a:gd name="connsiteX50" fmla="*/ 1257592 w 1543974"/>
              <a:gd name="connsiteY50" fmla="*/ 635058 h 959905"/>
              <a:gd name="connsiteX51" fmla="*/ 1369655 w 1543974"/>
              <a:gd name="connsiteY51" fmla="*/ 510537 h 959905"/>
              <a:gd name="connsiteX52" fmla="*/ 1407009 w 1543974"/>
              <a:gd name="connsiteY52" fmla="*/ 485632 h 95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543974" h="959905">
                <a:moveTo>
                  <a:pt x="0" y="249042"/>
                </a:moveTo>
                <a:lnTo>
                  <a:pt x="0" y="249042"/>
                </a:lnTo>
                <a:cubicBezTo>
                  <a:pt x="33204" y="261494"/>
                  <a:pt x="67328" y="271724"/>
                  <a:pt x="99611" y="286399"/>
                </a:cubicBezTo>
                <a:cubicBezTo>
                  <a:pt x="232358" y="346742"/>
                  <a:pt x="48684" y="281874"/>
                  <a:pt x="174320" y="323755"/>
                </a:cubicBezTo>
                <a:cubicBezTo>
                  <a:pt x="236094" y="303163"/>
                  <a:pt x="246765" y="293946"/>
                  <a:pt x="336188" y="323755"/>
                </a:cubicBezTo>
                <a:cubicBezTo>
                  <a:pt x="350385" y="328488"/>
                  <a:pt x="349405" y="351762"/>
                  <a:pt x="361091" y="361111"/>
                </a:cubicBezTo>
                <a:cubicBezTo>
                  <a:pt x="371340" y="369310"/>
                  <a:pt x="385994" y="369412"/>
                  <a:pt x="398445" y="373563"/>
                </a:cubicBezTo>
                <a:cubicBezTo>
                  <a:pt x="410675" y="226806"/>
                  <a:pt x="363826" y="235809"/>
                  <a:pt x="448251" y="211686"/>
                </a:cubicBezTo>
                <a:cubicBezTo>
                  <a:pt x="464705" y="206985"/>
                  <a:pt x="481454" y="203385"/>
                  <a:pt x="498056" y="199234"/>
                </a:cubicBezTo>
                <a:cubicBezTo>
                  <a:pt x="499371" y="188717"/>
                  <a:pt x="511217" y="41034"/>
                  <a:pt x="535411" y="24904"/>
                </a:cubicBezTo>
                <a:lnTo>
                  <a:pt x="572765" y="0"/>
                </a:lnTo>
                <a:cubicBezTo>
                  <a:pt x="605967" y="99615"/>
                  <a:pt x="572765" y="-24904"/>
                  <a:pt x="572765" y="74713"/>
                </a:cubicBezTo>
                <a:cubicBezTo>
                  <a:pt x="572765" y="87838"/>
                  <a:pt x="577017" y="101820"/>
                  <a:pt x="585216" y="112069"/>
                </a:cubicBezTo>
                <a:cubicBezTo>
                  <a:pt x="602771" y="134014"/>
                  <a:pt x="635317" y="141222"/>
                  <a:pt x="659925" y="149425"/>
                </a:cubicBezTo>
                <a:cubicBezTo>
                  <a:pt x="672525" y="162026"/>
                  <a:pt x="707486" y="193737"/>
                  <a:pt x="709730" y="211686"/>
                </a:cubicBezTo>
                <a:cubicBezTo>
                  <a:pt x="712355" y="232687"/>
                  <a:pt x="705616" y="254493"/>
                  <a:pt x="697279" y="273946"/>
                </a:cubicBezTo>
                <a:cubicBezTo>
                  <a:pt x="692655" y="284737"/>
                  <a:pt x="680677" y="290549"/>
                  <a:pt x="672376" y="298851"/>
                </a:cubicBezTo>
                <a:cubicBezTo>
                  <a:pt x="697279" y="307152"/>
                  <a:pt x="725243" y="309194"/>
                  <a:pt x="747084" y="323755"/>
                </a:cubicBezTo>
                <a:lnTo>
                  <a:pt x="821793" y="373563"/>
                </a:lnTo>
                <a:cubicBezTo>
                  <a:pt x="834244" y="369412"/>
                  <a:pt x="853278" y="372850"/>
                  <a:pt x="859147" y="361111"/>
                </a:cubicBezTo>
                <a:cubicBezTo>
                  <a:pt x="896778" y="285846"/>
                  <a:pt x="841440" y="243783"/>
                  <a:pt x="896501" y="298851"/>
                </a:cubicBezTo>
                <a:lnTo>
                  <a:pt x="921404" y="373563"/>
                </a:lnTo>
                <a:lnTo>
                  <a:pt x="933856" y="410920"/>
                </a:lnTo>
                <a:cubicBezTo>
                  <a:pt x="904803" y="498083"/>
                  <a:pt x="884049" y="477330"/>
                  <a:pt x="946307" y="498084"/>
                </a:cubicBezTo>
                <a:cubicBezTo>
                  <a:pt x="958758" y="493933"/>
                  <a:pt x="975462" y="495881"/>
                  <a:pt x="983661" y="485632"/>
                </a:cubicBezTo>
                <a:cubicBezTo>
                  <a:pt x="1026451" y="432143"/>
                  <a:pt x="959052" y="423470"/>
                  <a:pt x="1033467" y="448276"/>
                </a:cubicBezTo>
                <a:cubicBezTo>
                  <a:pt x="1062021" y="533946"/>
                  <a:pt x="1018815" y="441763"/>
                  <a:pt x="1145529" y="498084"/>
                </a:cubicBezTo>
                <a:cubicBezTo>
                  <a:pt x="1157523" y="503415"/>
                  <a:pt x="1149782" y="525191"/>
                  <a:pt x="1157981" y="535441"/>
                </a:cubicBezTo>
                <a:cubicBezTo>
                  <a:pt x="1167329" y="547127"/>
                  <a:pt x="1181660" y="554267"/>
                  <a:pt x="1195335" y="560345"/>
                </a:cubicBezTo>
                <a:cubicBezTo>
                  <a:pt x="1219322" y="571007"/>
                  <a:pt x="1245140" y="576948"/>
                  <a:pt x="1270043" y="585249"/>
                </a:cubicBezTo>
                <a:lnTo>
                  <a:pt x="1344752" y="610153"/>
                </a:lnTo>
                <a:lnTo>
                  <a:pt x="1382106" y="622606"/>
                </a:lnTo>
                <a:cubicBezTo>
                  <a:pt x="1394557" y="626757"/>
                  <a:pt x="1408539" y="627777"/>
                  <a:pt x="1419460" y="635058"/>
                </a:cubicBezTo>
                <a:cubicBezTo>
                  <a:pt x="1467736" y="667243"/>
                  <a:pt x="1442618" y="655229"/>
                  <a:pt x="1494169" y="672414"/>
                </a:cubicBezTo>
                <a:cubicBezTo>
                  <a:pt x="1523804" y="761324"/>
                  <a:pt x="1504511" y="725284"/>
                  <a:pt x="1543974" y="784483"/>
                </a:cubicBezTo>
                <a:cubicBezTo>
                  <a:pt x="1522059" y="850233"/>
                  <a:pt x="1542443" y="814559"/>
                  <a:pt x="1456815" y="871648"/>
                </a:cubicBezTo>
                <a:lnTo>
                  <a:pt x="1419460" y="896552"/>
                </a:lnTo>
                <a:lnTo>
                  <a:pt x="1382106" y="921456"/>
                </a:lnTo>
                <a:cubicBezTo>
                  <a:pt x="1328150" y="917305"/>
                  <a:pt x="1273691" y="917444"/>
                  <a:pt x="1220238" y="909004"/>
                </a:cubicBezTo>
                <a:cubicBezTo>
                  <a:pt x="1194309" y="904910"/>
                  <a:pt x="1145529" y="884100"/>
                  <a:pt x="1145529" y="884100"/>
                </a:cubicBezTo>
                <a:lnTo>
                  <a:pt x="1021015" y="896552"/>
                </a:lnTo>
                <a:lnTo>
                  <a:pt x="1245141" y="933908"/>
                </a:lnTo>
                <a:cubicBezTo>
                  <a:pt x="1166282" y="942210"/>
                  <a:pt x="1087790" y="955512"/>
                  <a:pt x="1008564" y="958813"/>
                </a:cubicBezTo>
                <a:cubicBezTo>
                  <a:pt x="987419" y="959694"/>
                  <a:pt x="958046" y="963969"/>
                  <a:pt x="946307" y="946360"/>
                </a:cubicBezTo>
                <a:cubicBezTo>
                  <a:pt x="938006" y="933908"/>
                  <a:pt x="971689" y="930435"/>
                  <a:pt x="983661" y="921456"/>
                </a:cubicBezTo>
                <a:cubicBezTo>
                  <a:pt x="1004922" y="905510"/>
                  <a:pt x="1025166" y="888251"/>
                  <a:pt x="1045918" y="871648"/>
                </a:cubicBezTo>
                <a:cubicBezTo>
                  <a:pt x="1050069" y="859196"/>
                  <a:pt x="1050171" y="844541"/>
                  <a:pt x="1058370" y="834291"/>
                </a:cubicBezTo>
                <a:cubicBezTo>
                  <a:pt x="1067718" y="822605"/>
                  <a:pt x="1084228" y="818968"/>
                  <a:pt x="1095724" y="809387"/>
                </a:cubicBezTo>
                <a:cubicBezTo>
                  <a:pt x="1109252" y="798113"/>
                  <a:pt x="1121805" y="785559"/>
                  <a:pt x="1133078" y="772031"/>
                </a:cubicBezTo>
                <a:cubicBezTo>
                  <a:pt x="1142658" y="760534"/>
                  <a:pt x="1147915" y="745749"/>
                  <a:pt x="1157981" y="734675"/>
                </a:cubicBezTo>
                <a:cubicBezTo>
                  <a:pt x="1189568" y="699928"/>
                  <a:pt x="1229418" y="672626"/>
                  <a:pt x="1257592" y="635058"/>
                </a:cubicBezTo>
                <a:cubicBezTo>
                  <a:pt x="1391131" y="456995"/>
                  <a:pt x="1279791" y="582432"/>
                  <a:pt x="1369655" y="510537"/>
                </a:cubicBezTo>
                <a:cubicBezTo>
                  <a:pt x="1404453" y="482697"/>
                  <a:pt x="1380357" y="485632"/>
                  <a:pt x="1407009" y="485632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31947" y="4866144"/>
            <a:ext cx="2168453" cy="321841"/>
          </a:xfrm>
          <a:custGeom>
            <a:avLst/>
            <a:gdLst>
              <a:gd name="connsiteX0" fmla="*/ 2168453 w 2168453"/>
              <a:gd name="connsiteY0" fmla="*/ 15084 h 321841"/>
              <a:gd name="connsiteX1" fmla="*/ 2168453 w 2168453"/>
              <a:gd name="connsiteY1" fmla="*/ 15084 h 321841"/>
              <a:gd name="connsiteX2" fmla="*/ 1981682 w 2168453"/>
              <a:gd name="connsiteY2" fmla="*/ 64892 h 321841"/>
              <a:gd name="connsiteX3" fmla="*/ 1906973 w 2168453"/>
              <a:gd name="connsiteY3" fmla="*/ 39988 h 321841"/>
              <a:gd name="connsiteX4" fmla="*/ 1869619 w 2168453"/>
              <a:gd name="connsiteY4" fmla="*/ 27536 h 321841"/>
              <a:gd name="connsiteX5" fmla="*/ 1844716 w 2168453"/>
              <a:gd name="connsiteY5" fmla="*/ 2631 h 321841"/>
              <a:gd name="connsiteX6" fmla="*/ 1757556 w 2168453"/>
              <a:gd name="connsiteY6" fmla="*/ 52440 h 321841"/>
              <a:gd name="connsiteX7" fmla="*/ 1720202 w 2168453"/>
              <a:gd name="connsiteY7" fmla="*/ 77344 h 321841"/>
              <a:gd name="connsiteX8" fmla="*/ 1695299 w 2168453"/>
              <a:gd name="connsiteY8" fmla="*/ 114700 h 321841"/>
              <a:gd name="connsiteX9" fmla="*/ 1720202 w 2168453"/>
              <a:gd name="connsiteY9" fmla="*/ 139605 h 321841"/>
              <a:gd name="connsiteX10" fmla="*/ 1794911 w 2168453"/>
              <a:gd name="connsiteY10" fmla="*/ 164509 h 321841"/>
              <a:gd name="connsiteX11" fmla="*/ 1720202 w 2168453"/>
              <a:gd name="connsiteY11" fmla="*/ 164509 h 321841"/>
              <a:gd name="connsiteX12" fmla="*/ 1633042 w 2168453"/>
              <a:gd name="connsiteY12" fmla="*/ 176961 h 321841"/>
              <a:gd name="connsiteX13" fmla="*/ 1620591 w 2168453"/>
              <a:gd name="connsiteY13" fmla="*/ 214317 h 321841"/>
              <a:gd name="connsiteX14" fmla="*/ 1471174 w 2168453"/>
              <a:gd name="connsiteY14" fmla="*/ 226769 h 321841"/>
              <a:gd name="connsiteX15" fmla="*/ 1359111 w 2168453"/>
              <a:gd name="connsiteY15" fmla="*/ 176961 h 321841"/>
              <a:gd name="connsiteX16" fmla="*/ 1284403 w 2168453"/>
              <a:gd name="connsiteY16" fmla="*/ 139605 h 321841"/>
              <a:gd name="connsiteX17" fmla="*/ 1172340 w 2168453"/>
              <a:gd name="connsiteY17" fmla="*/ 102248 h 321841"/>
              <a:gd name="connsiteX18" fmla="*/ 1134986 w 2168453"/>
              <a:gd name="connsiteY18" fmla="*/ 89796 h 321841"/>
              <a:gd name="connsiteX19" fmla="*/ 1097632 w 2168453"/>
              <a:gd name="connsiteY19" fmla="*/ 64892 h 321841"/>
              <a:gd name="connsiteX20" fmla="*/ 1047826 w 2168453"/>
              <a:gd name="connsiteY20" fmla="*/ 77344 h 321841"/>
              <a:gd name="connsiteX21" fmla="*/ 1010472 w 2168453"/>
              <a:gd name="connsiteY21" fmla="*/ 89796 h 321841"/>
              <a:gd name="connsiteX22" fmla="*/ 998021 w 2168453"/>
              <a:gd name="connsiteY22" fmla="*/ 164509 h 321841"/>
              <a:gd name="connsiteX23" fmla="*/ 960666 w 2168453"/>
              <a:gd name="connsiteY23" fmla="*/ 176961 h 321841"/>
              <a:gd name="connsiteX24" fmla="*/ 910861 w 2168453"/>
              <a:gd name="connsiteY24" fmla="*/ 189413 h 321841"/>
              <a:gd name="connsiteX25" fmla="*/ 724090 w 2168453"/>
              <a:gd name="connsiteY25" fmla="*/ 239222 h 321841"/>
              <a:gd name="connsiteX26" fmla="*/ 599576 w 2168453"/>
              <a:gd name="connsiteY26" fmla="*/ 301482 h 321841"/>
              <a:gd name="connsiteX27" fmla="*/ 587124 w 2168453"/>
              <a:gd name="connsiteY27" fmla="*/ 264126 h 321841"/>
              <a:gd name="connsiteX28" fmla="*/ 549770 w 2168453"/>
              <a:gd name="connsiteY28" fmla="*/ 251674 h 321841"/>
              <a:gd name="connsiteX29" fmla="*/ 524867 w 2168453"/>
              <a:gd name="connsiteY29" fmla="*/ 226769 h 321841"/>
              <a:gd name="connsiteX30" fmla="*/ 412805 w 2168453"/>
              <a:gd name="connsiteY30" fmla="*/ 176961 h 321841"/>
              <a:gd name="connsiteX31" fmla="*/ 350548 w 2168453"/>
              <a:gd name="connsiteY31" fmla="*/ 114700 h 321841"/>
              <a:gd name="connsiteX32" fmla="*/ 275839 w 2168453"/>
              <a:gd name="connsiteY32" fmla="*/ 89796 h 321841"/>
              <a:gd name="connsiteX33" fmla="*/ 151325 w 2168453"/>
              <a:gd name="connsiteY33" fmla="*/ 114700 h 321841"/>
              <a:gd name="connsiteX34" fmla="*/ 113971 w 2168453"/>
              <a:gd name="connsiteY34" fmla="*/ 139605 h 321841"/>
              <a:gd name="connsiteX35" fmla="*/ 39263 w 2168453"/>
              <a:gd name="connsiteY35" fmla="*/ 164509 h 321841"/>
              <a:gd name="connsiteX36" fmla="*/ 1908 w 2168453"/>
              <a:gd name="connsiteY36" fmla="*/ 264126 h 32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168453" h="321841">
                <a:moveTo>
                  <a:pt x="2168453" y="15084"/>
                </a:moveTo>
                <a:lnTo>
                  <a:pt x="2168453" y="15084"/>
                </a:lnTo>
                <a:cubicBezTo>
                  <a:pt x="2067919" y="86897"/>
                  <a:pt x="2103737" y="91048"/>
                  <a:pt x="1981682" y="64892"/>
                </a:cubicBezTo>
                <a:cubicBezTo>
                  <a:pt x="1956015" y="59392"/>
                  <a:pt x="1931876" y="48289"/>
                  <a:pt x="1906973" y="39988"/>
                </a:cubicBezTo>
                <a:lnTo>
                  <a:pt x="1869619" y="27536"/>
                </a:lnTo>
                <a:cubicBezTo>
                  <a:pt x="1861318" y="19234"/>
                  <a:pt x="1856338" y="4291"/>
                  <a:pt x="1844716" y="2631"/>
                </a:cubicBezTo>
                <a:cubicBezTo>
                  <a:pt x="1768195" y="-8301"/>
                  <a:pt x="1793908" y="16087"/>
                  <a:pt x="1757556" y="52440"/>
                </a:cubicBezTo>
                <a:cubicBezTo>
                  <a:pt x="1746974" y="63022"/>
                  <a:pt x="1732653" y="69043"/>
                  <a:pt x="1720202" y="77344"/>
                </a:cubicBezTo>
                <a:cubicBezTo>
                  <a:pt x="1711901" y="89796"/>
                  <a:pt x="1695299" y="99735"/>
                  <a:pt x="1695299" y="114700"/>
                </a:cubicBezTo>
                <a:cubicBezTo>
                  <a:pt x="1695299" y="126440"/>
                  <a:pt x="1709702" y="134355"/>
                  <a:pt x="1720202" y="139605"/>
                </a:cubicBezTo>
                <a:cubicBezTo>
                  <a:pt x="1743681" y="151345"/>
                  <a:pt x="1794911" y="164509"/>
                  <a:pt x="1794911" y="164509"/>
                </a:cubicBezTo>
                <a:cubicBezTo>
                  <a:pt x="1695296" y="197715"/>
                  <a:pt x="1819815" y="164509"/>
                  <a:pt x="1720202" y="164509"/>
                </a:cubicBezTo>
                <a:cubicBezTo>
                  <a:pt x="1690854" y="164509"/>
                  <a:pt x="1662095" y="172810"/>
                  <a:pt x="1633042" y="176961"/>
                </a:cubicBezTo>
                <a:cubicBezTo>
                  <a:pt x="1628892" y="189413"/>
                  <a:pt x="1627344" y="203062"/>
                  <a:pt x="1620591" y="214317"/>
                </a:cubicBezTo>
                <a:cubicBezTo>
                  <a:pt x="1586721" y="270771"/>
                  <a:pt x="1534439" y="233096"/>
                  <a:pt x="1471174" y="226769"/>
                </a:cubicBezTo>
                <a:cubicBezTo>
                  <a:pt x="1447251" y="154995"/>
                  <a:pt x="1474018" y="197854"/>
                  <a:pt x="1359111" y="176961"/>
                </a:cubicBezTo>
                <a:cubicBezTo>
                  <a:pt x="1301478" y="166482"/>
                  <a:pt x="1339612" y="164144"/>
                  <a:pt x="1284403" y="139605"/>
                </a:cubicBezTo>
                <a:cubicBezTo>
                  <a:pt x="1284384" y="139597"/>
                  <a:pt x="1191027" y="108477"/>
                  <a:pt x="1172340" y="102248"/>
                </a:cubicBezTo>
                <a:cubicBezTo>
                  <a:pt x="1159889" y="98097"/>
                  <a:pt x="1145906" y="97077"/>
                  <a:pt x="1134986" y="89796"/>
                </a:cubicBezTo>
                <a:lnTo>
                  <a:pt x="1097632" y="64892"/>
                </a:lnTo>
                <a:cubicBezTo>
                  <a:pt x="1081030" y="69043"/>
                  <a:pt x="1064280" y="72643"/>
                  <a:pt x="1047826" y="77344"/>
                </a:cubicBezTo>
                <a:cubicBezTo>
                  <a:pt x="1035206" y="80950"/>
                  <a:pt x="1016983" y="78400"/>
                  <a:pt x="1010472" y="89796"/>
                </a:cubicBezTo>
                <a:cubicBezTo>
                  <a:pt x="997946" y="111718"/>
                  <a:pt x="1010547" y="142587"/>
                  <a:pt x="998021" y="164509"/>
                </a:cubicBezTo>
                <a:cubicBezTo>
                  <a:pt x="991509" y="175905"/>
                  <a:pt x="973286" y="173355"/>
                  <a:pt x="960666" y="176961"/>
                </a:cubicBezTo>
                <a:cubicBezTo>
                  <a:pt x="944212" y="181662"/>
                  <a:pt x="927252" y="184495"/>
                  <a:pt x="910861" y="189413"/>
                </a:cubicBezTo>
                <a:cubicBezTo>
                  <a:pt x="752272" y="236992"/>
                  <a:pt x="931133" y="193208"/>
                  <a:pt x="724090" y="239222"/>
                </a:cubicBezTo>
                <a:cubicBezTo>
                  <a:pt x="764797" y="361348"/>
                  <a:pt x="775153" y="316114"/>
                  <a:pt x="599576" y="301482"/>
                </a:cubicBezTo>
                <a:cubicBezTo>
                  <a:pt x="595425" y="289030"/>
                  <a:pt x="596405" y="273407"/>
                  <a:pt x="587124" y="264126"/>
                </a:cubicBezTo>
                <a:cubicBezTo>
                  <a:pt x="577843" y="254845"/>
                  <a:pt x="561024" y="258427"/>
                  <a:pt x="549770" y="251674"/>
                </a:cubicBezTo>
                <a:cubicBezTo>
                  <a:pt x="539703" y="245634"/>
                  <a:pt x="535367" y="232020"/>
                  <a:pt x="524867" y="226769"/>
                </a:cubicBezTo>
                <a:cubicBezTo>
                  <a:pt x="347048" y="137853"/>
                  <a:pt x="522689" y="250221"/>
                  <a:pt x="412805" y="176961"/>
                </a:cubicBezTo>
                <a:cubicBezTo>
                  <a:pt x="390088" y="142884"/>
                  <a:pt x="389867" y="132176"/>
                  <a:pt x="350548" y="114700"/>
                </a:cubicBezTo>
                <a:cubicBezTo>
                  <a:pt x="326561" y="104038"/>
                  <a:pt x="275839" y="89796"/>
                  <a:pt x="275839" y="89796"/>
                </a:cubicBezTo>
                <a:cubicBezTo>
                  <a:pt x="243721" y="94385"/>
                  <a:pt x="186095" y="97314"/>
                  <a:pt x="151325" y="114700"/>
                </a:cubicBezTo>
                <a:cubicBezTo>
                  <a:pt x="137940" y="121393"/>
                  <a:pt x="127646" y="133527"/>
                  <a:pt x="113971" y="139605"/>
                </a:cubicBezTo>
                <a:cubicBezTo>
                  <a:pt x="89984" y="150267"/>
                  <a:pt x="39263" y="164509"/>
                  <a:pt x="39263" y="164509"/>
                </a:cubicBezTo>
                <a:cubicBezTo>
                  <a:pt x="-12767" y="216540"/>
                  <a:pt x="1908" y="184255"/>
                  <a:pt x="1908" y="264126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2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Enclaves, exclaves</a:t>
            </a:r>
            <a:endParaRPr lang="en-US" dirty="0"/>
          </a:p>
        </p:txBody>
      </p:sp>
      <p:pic>
        <p:nvPicPr>
          <p:cNvPr id="4" name="Content Placeholder 3" descr="Screen Shot 2017-01-16 at 13.11.22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70" b="-21770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Major enclaves: </a:t>
            </a:r>
            <a:r>
              <a:rPr lang="en-US" dirty="0" err="1" smtClean="0"/>
              <a:t>Sokh</a:t>
            </a:r>
            <a:r>
              <a:rPr lang="en-US" dirty="0" smtClean="0"/>
              <a:t>, </a:t>
            </a:r>
            <a:r>
              <a:rPr lang="en-US" dirty="0" err="1" smtClean="0"/>
              <a:t>Vorukh</a:t>
            </a:r>
            <a:endParaRPr lang="en-US" dirty="0" smtClean="0"/>
          </a:p>
          <a:p>
            <a:r>
              <a:rPr lang="en-US" dirty="0" smtClean="0"/>
              <a:t>One exclave: Barak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7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239</TotalTime>
  <Words>103</Words>
  <Application>Microsoft Macintosh PowerPoint</Application>
  <PresentationFormat>On-screen Show (4:3)</PresentationFormat>
  <Paragraphs>32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 Black </vt:lpstr>
      <vt:lpstr>Plan for today</vt:lpstr>
      <vt:lpstr>Kyrgyz Republic borders (kind of)</vt:lpstr>
      <vt:lpstr>Kyrgyz Republic borders (closer to truth)</vt:lpstr>
      <vt:lpstr>Enclaves, exclaves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Kyrgyz Republic borders (?)</dc:title>
  <dc:creator>Meghan McCormack</dc:creator>
  <cp:lastModifiedBy>Meghan McCormack</cp:lastModifiedBy>
  <cp:revision>8</cp:revision>
  <dcterms:created xsi:type="dcterms:W3CDTF">2017-01-15T11:36:37Z</dcterms:created>
  <dcterms:modified xsi:type="dcterms:W3CDTF">2017-01-16T10:47:29Z</dcterms:modified>
</cp:coreProperties>
</file>