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4"/>
  </p:sldMasterIdLst>
  <p:notesMasterIdLst>
    <p:notesMasterId r:id="rId18"/>
  </p:notesMasterIdLst>
  <p:handoutMasterIdLst>
    <p:handoutMasterId r:id="rId19"/>
  </p:handoutMasterIdLst>
  <p:sldIdLst>
    <p:sldId id="282" r:id="rId5"/>
    <p:sldId id="314" r:id="rId6"/>
    <p:sldId id="315" r:id="rId7"/>
    <p:sldId id="316" r:id="rId8"/>
    <p:sldId id="306" r:id="rId9"/>
    <p:sldId id="317" r:id="rId10"/>
    <p:sldId id="313" r:id="rId11"/>
    <p:sldId id="307" r:id="rId12"/>
    <p:sldId id="310" r:id="rId13"/>
    <p:sldId id="309" r:id="rId14"/>
    <p:sldId id="318" r:id="rId15"/>
    <p:sldId id="308" r:id="rId16"/>
    <p:sldId id="31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3E3E"/>
    <a:srgbClr val="6D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C7853C-536D-4A76-A0AE-DD22124D55A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84328" autoAdjust="0"/>
  </p:normalViewPr>
  <p:slideViewPr>
    <p:cSldViewPr snapToGrid="0">
      <p:cViewPr varScale="1">
        <p:scale>
          <a:sx n="72" d="100"/>
          <a:sy n="72" d="100"/>
        </p:scale>
        <p:origin x="672" y="78"/>
      </p:cViewPr>
      <p:guideLst/>
    </p:cSldViewPr>
  </p:slideViewPr>
  <p:notesTextViewPr>
    <p:cViewPr>
      <p:scale>
        <a:sx n="1" d="1"/>
        <a:sy n="1" d="1"/>
      </p:scale>
      <p:origin x="0" y="0"/>
    </p:cViewPr>
  </p:notesTextViewPr>
  <p:notesViewPr>
    <p:cSldViewPr snapToGrid="0">
      <p:cViewPr varScale="1">
        <p:scale>
          <a:sx n="66" d="100"/>
          <a:sy n="66" d="100"/>
        </p:scale>
        <p:origin x="2280"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EDD3B8-5E68-48E9-AAB1-5DE570C28E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A897E35-4312-4077-83D3-69953080BC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836F02-AF67-416B-AB85-08CFF698F86D}" type="datetimeFigureOut">
              <a:rPr lang="en-US" smtClean="0"/>
              <a:t>2/9/2019</a:t>
            </a:fld>
            <a:endParaRPr lang="en-US" dirty="0"/>
          </a:p>
        </p:txBody>
      </p:sp>
      <p:sp>
        <p:nvSpPr>
          <p:cNvPr id="4" name="Footer Placeholder 3">
            <a:extLst>
              <a:ext uri="{FF2B5EF4-FFF2-40B4-BE49-F238E27FC236}">
                <a16:creationId xmlns:a16="http://schemas.microsoft.com/office/drawing/2014/main" id="{75853C52-2B92-4B9E-86F4-DB78684BEC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20E0EA4-BAD2-4335-9446-CA4CCFEC14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65BC62-3B36-43F8-8B69-D6E5E743DA31}" type="slidenum">
              <a:rPr lang="en-US" smtClean="0"/>
              <a:t>‹#›</a:t>
            </a:fld>
            <a:endParaRPr lang="en-US" dirty="0"/>
          </a:p>
        </p:txBody>
      </p:sp>
    </p:spTree>
    <p:extLst>
      <p:ext uri="{BB962C8B-B14F-4D97-AF65-F5344CB8AC3E}">
        <p14:creationId xmlns:p14="http://schemas.microsoft.com/office/powerpoint/2010/main" val="331651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7E8F0-931C-4E43-98D1-A3CD0E0034DC}" type="datetimeFigureOut">
              <a:rPr lang="en-US" smtClean="0"/>
              <a:t>2/9/2019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AEB063-7F11-4E3B-BA52-07405B1C2D95}" type="slidenum">
              <a:rPr lang="en-US" smtClean="0"/>
              <a:t>‹#›</a:t>
            </a:fld>
            <a:endParaRPr lang="en-US" dirty="0"/>
          </a:p>
        </p:txBody>
      </p:sp>
    </p:spTree>
    <p:extLst>
      <p:ext uri="{BB962C8B-B14F-4D97-AF65-F5344CB8AC3E}">
        <p14:creationId xmlns:p14="http://schemas.microsoft.com/office/powerpoint/2010/main" val="186293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81388F-6D01-4763-9497-2C5F78AF5477}"/>
              </a:ext>
            </a:extLst>
          </p:cNvPr>
          <p:cNvSpPr/>
          <p:nvPr userDrawn="1"/>
        </p:nvSpPr>
        <p:spPr>
          <a:xfrm>
            <a:off x="0" y="4818185"/>
            <a:ext cx="12192000" cy="2039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p:cNvSpPr/>
          <p:nvPr/>
        </p:nvSpPr>
        <p:spPr bwMode="ltGray">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lgn="ctr">
              <a:defRPr sz="5400" b="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no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5" name="Footer Placeholder 4"/>
          <p:cNvSpPr>
            <a:spLocks noGrp="1"/>
          </p:cNvSpPr>
          <p:nvPr>
            <p:ph type="ftr" sz="quarter" idx="11"/>
          </p:nvPr>
        </p:nvSpPr>
        <p:spPr/>
        <p:txBody>
          <a:bodyPr/>
          <a:lstStyle/>
          <a:p>
            <a:r>
              <a:rPr lang="en-ZA" dirty="0"/>
              <a:t>Add a footer </a:t>
            </a:r>
            <a:endParaRPr lang="en-US" dirty="0"/>
          </a:p>
        </p:txBody>
      </p:sp>
      <p:sp>
        <p:nvSpPr>
          <p:cNvPr id="6" name="Slide Number Placeholder 5"/>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277432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ltGray">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606669"/>
            <a:ext cx="10561418" cy="3813527"/>
          </a:xfrm>
        </p:spPr>
        <p:txBody>
          <a:bodyPr anchor="ctr" anchorCtr="0"/>
          <a:lstStyle>
            <a:lvl1pPr algn="ctr">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ctr" anchorCtr="0">
            <a:noAutofit/>
          </a:bodyPr>
          <a:lstStyle>
            <a:lvl1pPr marL="0" indent="0" algn="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5" name="Footer Placeholder 4"/>
          <p:cNvSpPr>
            <a:spLocks noGrp="1"/>
          </p:cNvSpPr>
          <p:nvPr>
            <p:ph type="ftr" sz="quarter" idx="11"/>
          </p:nvPr>
        </p:nvSpPr>
        <p:spPr/>
        <p:txBody>
          <a:bodyPr/>
          <a:lstStyle/>
          <a:p>
            <a:r>
              <a:rPr lang="en-ZA" dirty="0"/>
              <a:t>Add a footer </a:t>
            </a:r>
            <a:endParaRPr lang="en-US" dirty="0"/>
          </a:p>
        </p:txBody>
      </p:sp>
      <p:sp>
        <p:nvSpPr>
          <p:cNvPr id="6" name="Slide Number Placeholder 5"/>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3576405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8" name="Footer Placeholder 7"/>
          <p:cNvSpPr>
            <a:spLocks noGrp="1"/>
          </p:cNvSpPr>
          <p:nvPr>
            <p:ph type="ftr" sz="quarter" idx="11"/>
          </p:nvPr>
        </p:nvSpPr>
        <p:spPr/>
        <p:txBody>
          <a:bodyPr/>
          <a:lstStyle/>
          <a:p>
            <a:r>
              <a:rPr lang="en-ZA" dirty="0"/>
              <a:t>Add a footer </a:t>
            </a:r>
            <a:endParaRPr lang="en-US" dirty="0"/>
          </a:p>
        </p:txBody>
      </p:sp>
      <p:sp>
        <p:nvSpPr>
          <p:cNvPr id="9" name="Slide Number Placeholder 8"/>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33550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4" name="Footer Placeholder 3"/>
          <p:cNvSpPr>
            <a:spLocks noGrp="1"/>
          </p:cNvSpPr>
          <p:nvPr>
            <p:ph type="ftr" sz="quarter" idx="11"/>
          </p:nvPr>
        </p:nvSpPr>
        <p:spPr/>
        <p:txBody>
          <a:bodyPr/>
          <a:lstStyle/>
          <a:p>
            <a:r>
              <a:rPr lang="en-ZA" dirty="0"/>
              <a:t>Add a footer </a:t>
            </a:r>
            <a:endParaRPr lang="en-US" dirty="0"/>
          </a:p>
        </p:txBody>
      </p:sp>
      <p:sp>
        <p:nvSpPr>
          <p:cNvPr id="5" name="Slide Number Placeholder 4"/>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1898126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3" name="Footer Placeholder 2"/>
          <p:cNvSpPr>
            <a:spLocks noGrp="1"/>
          </p:cNvSpPr>
          <p:nvPr>
            <p:ph type="ftr" sz="quarter" idx="11"/>
          </p:nvPr>
        </p:nvSpPr>
        <p:spPr/>
        <p:txBody>
          <a:bodyPr/>
          <a:lstStyle/>
          <a:p>
            <a:r>
              <a:rPr lang="en-ZA" dirty="0"/>
              <a:t>Add a footer </a:t>
            </a:r>
            <a:endParaRPr lang="en-US" dirty="0"/>
          </a:p>
        </p:txBody>
      </p:sp>
      <p:sp>
        <p:nvSpPr>
          <p:cNvPr id="4" name="Slide Number Placeholder 3"/>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334036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ltGray">
          <a:xfrm>
            <a:off x="1073151" y="446087"/>
            <a:ext cx="3547533" cy="283844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ffectLst>
            <a:innerShdw blurRad="114300">
              <a:prstClr val="black"/>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2576512"/>
          </a:xfrm>
        </p:spPr>
        <p:txBody>
          <a:bodyPr anchor="ctr" anchorCtr="0"/>
          <a:lstStyle>
            <a:lvl1pPr algn="l">
              <a:defRPr sz="4000" b="0"/>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3022600"/>
            <a:ext cx="3547533" cy="2838449"/>
          </a:xfrm>
        </p:spPr>
        <p:txBody>
          <a:bodyPr>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p:txBody>
          <a:bodyPr/>
          <a:lstStyle/>
          <a:p>
            <a:r>
              <a:rPr lang="en-ZA" dirty="0"/>
              <a:t>Add a footer </a:t>
            </a:r>
            <a:endParaRPr lang="en-US" dirty="0"/>
          </a:p>
        </p:txBody>
      </p:sp>
      <p:sp>
        <p:nvSpPr>
          <p:cNvPr id="7" name="Slide Number Placeholder 6"/>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310561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ltGray">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nchorCtr="0">
            <a:normAutofit/>
          </a:bodyPr>
          <a:lstStyle>
            <a:lvl1pPr marL="0" indent="0" algn="l">
              <a:buFontTx/>
              <a:buNone/>
              <a:defRPr sz="2800"/>
            </a:lvl1pPr>
          </a:lstStyle>
          <a:p>
            <a:pPr lvl="0"/>
            <a:r>
              <a:rPr lang="en-US"/>
              <a:t>Edit Master text styles</a:t>
            </a:r>
          </a:p>
        </p:txBody>
      </p:sp>
      <p:sp>
        <p:nvSpPr>
          <p:cNvPr id="4" name="Date Placeholder 3"/>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5" name="Footer Placeholder 4"/>
          <p:cNvSpPr>
            <a:spLocks noGrp="1"/>
          </p:cNvSpPr>
          <p:nvPr>
            <p:ph type="ftr" sz="quarter" idx="11"/>
          </p:nvPr>
        </p:nvSpPr>
        <p:spPr/>
        <p:txBody>
          <a:bodyPr/>
          <a:lstStyle/>
          <a:p>
            <a:r>
              <a:rPr lang="en-ZA" dirty="0"/>
              <a:t>Add a footer </a:t>
            </a:r>
            <a:endParaRPr lang="en-US" dirty="0"/>
          </a:p>
        </p:txBody>
      </p:sp>
      <p:sp>
        <p:nvSpPr>
          <p:cNvPr id="6" name="Slide Number Placeholder 5"/>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4140964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ltGray">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nchor="ctr" anchorCtr="0"/>
          <a:lstStyle>
            <a:lvl1pPr algn="l">
              <a:defRPr sz="4000" b="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ctr" anchorCtr="0">
            <a:normAutofit/>
          </a:bodyPr>
          <a:lstStyle>
            <a:lvl1pPr marL="0" indent="0" algn="ctr">
              <a:buFontTx/>
              <a:buNone/>
              <a:defRPr sz="2800"/>
            </a:lvl1pPr>
          </a:lstStyle>
          <a:p>
            <a:pPr lvl="0"/>
            <a:r>
              <a:rPr lang="en-US"/>
              <a:t>Edit Master text styles</a:t>
            </a:r>
          </a:p>
        </p:txBody>
      </p:sp>
      <p:sp>
        <p:nvSpPr>
          <p:cNvPr id="2" name="Date Placeholder 1"/>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3" name="Footer Placeholder 2"/>
          <p:cNvSpPr>
            <a:spLocks noGrp="1"/>
          </p:cNvSpPr>
          <p:nvPr>
            <p:ph type="ftr" sz="quarter" idx="11"/>
          </p:nvPr>
        </p:nvSpPr>
        <p:spPr/>
        <p:txBody>
          <a:bodyPr/>
          <a:lstStyle/>
          <a:p>
            <a:r>
              <a:rPr lang="en-ZA" dirty="0"/>
              <a:t>Add a footer </a:t>
            </a:r>
            <a:endParaRPr lang="en-US" dirty="0"/>
          </a:p>
        </p:txBody>
      </p:sp>
      <p:sp>
        <p:nvSpPr>
          <p:cNvPr id="4" name="Slide Number Placeholder 3"/>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316846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ltGray">
          <a:xfrm>
            <a:off x="7669651" y="0"/>
            <a:ext cx="4522349" cy="5861051"/>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ffectLst>
            <a:innerShdw blurRad="63500" dist="50800" dir="81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3754460" cy="5134798"/>
          </a:xfrm>
        </p:spPr>
        <p:txBody>
          <a:bodyPr vert="horz" anchor="ctr" anchorCtr="1"/>
          <a:lstStyle>
            <a:lvl1pPr algn="l">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horz" anchor="ctr" anchorCtr="1"/>
          <a:lstStyle>
            <a:lvl1pPr algn="ctr">
              <a:defRPr/>
            </a:lvl1pPr>
            <a:lvl2pPr algn="ctr">
              <a:defRPr/>
            </a:lvl2pPr>
            <a:lvl3pPr algn="ctr">
              <a:defRPr/>
            </a:lvl3pPr>
            <a:lvl4pPr algn="ctr">
              <a:defRPr/>
            </a:lvl4pPr>
            <a:lvl5pPr algn="ct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5" name="Footer Placeholder 4"/>
          <p:cNvSpPr>
            <a:spLocks noGrp="1"/>
          </p:cNvSpPr>
          <p:nvPr>
            <p:ph type="ftr" sz="quarter" idx="11"/>
          </p:nvPr>
        </p:nvSpPr>
        <p:spPr/>
        <p:txBody>
          <a:bodyPr/>
          <a:lstStyle/>
          <a:p>
            <a:r>
              <a:rPr lang="en-ZA" dirty="0"/>
              <a:t>Add a footer </a:t>
            </a:r>
            <a:endParaRPr lang="en-US" dirty="0"/>
          </a:p>
        </p:txBody>
      </p:sp>
      <p:sp>
        <p:nvSpPr>
          <p:cNvPr id="6" name="Slide Number Placeholder 5"/>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118369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4" name="Content Placeholder 3"/>
          <p:cNvSpPr>
            <a:spLocks noGrp="1"/>
          </p:cNvSpPr>
          <p:nvPr>
            <p:ph sz="half" idx="2"/>
          </p:nvPr>
        </p:nvSpPr>
        <p:spPr>
          <a:xfrm>
            <a:off x="6187415" y="2222287"/>
            <a:ext cx="5194583" cy="3638764"/>
          </a:xfrm>
          <a:noFill/>
          <a:ln w="25400">
            <a:gradFill>
              <a:gsLst>
                <a:gs pos="50000">
                  <a:schemeClr val="bg2"/>
                </a:gs>
                <a:gs pos="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p:txBody>
          <a:bodyPr/>
          <a:lstStyle/>
          <a:p>
            <a:r>
              <a:rPr lang="en-ZA" dirty="0"/>
              <a:t>Add a footer </a:t>
            </a:r>
            <a:endParaRPr lang="en-US" dirty="0"/>
          </a:p>
        </p:txBody>
      </p:sp>
      <p:sp>
        <p:nvSpPr>
          <p:cNvPr id="7" name="Slide Number Placeholder 6"/>
          <p:cNvSpPr>
            <a:spLocks noGrp="1"/>
          </p:cNvSpPr>
          <p:nvPr>
            <p:ph type="sldNum" sz="quarter" idx="12"/>
          </p:nvPr>
        </p:nvSpPr>
        <p:spPr/>
        <p:txBody>
          <a:bodyPr/>
          <a:lstStyle/>
          <a:p>
            <a:fld id="{A4942799-31AF-4FF8-9D79-C1A3E01FB207}" type="slidenum">
              <a:rPr lang="en-US" smtClean="0"/>
              <a:t>‹#›</a:t>
            </a:fld>
            <a:endParaRPr lang="en-US" dirty="0"/>
          </a:p>
        </p:txBody>
      </p:sp>
      <p:sp>
        <p:nvSpPr>
          <p:cNvPr id="9" name="Content Placeholder 2">
            <a:extLst>
              <a:ext uri="{FF2B5EF4-FFF2-40B4-BE49-F238E27FC236}">
                <a16:creationId xmlns:a16="http://schemas.microsoft.com/office/drawing/2014/main" id="{2A4059F8-A688-4FFE-AA79-3B6D811FA987}"/>
              </a:ext>
            </a:extLst>
          </p:cNvPr>
          <p:cNvSpPr>
            <a:spLocks noGrp="1"/>
          </p:cNvSpPr>
          <p:nvPr>
            <p:ph sz="half" idx="1"/>
          </p:nvPr>
        </p:nvSpPr>
        <p:spPr>
          <a:xfrm>
            <a:off x="838200" y="2222287"/>
            <a:ext cx="5181600" cy="363876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64910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Content Only ">
    <p:spTree>
      <p:nvGrpSpPr>
        <p:cNvPr id="1" name=""/>
        <p:cNvGrpSpPr/>
        <p:nvPr/>
      </p:nvGrpSpPr>
      <p:grpSpPr>
        <a:xfrm>
          <a:off x="0" y="0"/>
          <a:ext cx="0" cy="0"/>
          <a:chOff x="0" y="0"/>
          <a:chExt cx="0" cy="0"/>
        </a:xfrm>
      </p:grpSpPr>
      <p:sp>
        <p:nvSpPr>
          <p:cNvPr id="10" name="Freeform 7"/>
          <p:cNvSpPr/>
          <p:nvPr/>
        </p:nvSpPr>
        <p:spPr bwMode="ltGray">
          <a:xfrm>
            <a:off x="0" y="1"/>
            <a:ext cx="12192000" cy="6251330"/>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451513"/>
            <a:ext cx="11288972" cy="5149187"/>
          </a:xfrm>
        </p:spPr>
        <p:txBody>
          <a:bodyPr anchor="ctr" anchorCtr="0"/>
          <a:lstStyle>
            <a:lvl1pPr algn="ctr">
              <a:defRPr sz="48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5" name="Footer Placeholder 4"/>
          <p:cNvSpPr>
            <a:spLocks noGrp="1"/>
          </p:cNvSpPr>
          <p:nvPr>
            <p:ph type="ftr" sz="quarter" idx="11"/>
          </p:nvPr>
        </p:nvSpPr>
        <p:spPr/>
        <p:txBody>
          <a:bodyPr/>
          <a:lstStyle/>
          <a:p>
            <a:r>
              <a:rPr lang="en-ZA" dirty="0"/>
              <a:t>Add a footer </a:t>
            </a:r>
            <a:endParaRPr lang="en-US" dirty="0"/>
          </a:p>
        </p:txBody>
      </p:sp>
      <p:sp>
        <p:nvSpPr>
          <p:cNvPr id="6" name="Slide Number Placeholder 5"/>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2973193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Freeform 6"/>
          <p:cNvSpPr/>
          <p:nvPr/>
        </p:nvSpPr>
        <p:spPr bwMode="ltGray">
          <a:xfrm flipH="1">
            <a:off x="12699" y="0"/>
            <a:ext cx="6004585"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81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375313"/>
            <a:ext cx="5114017" cy="1139895"/>
          </a:xfrm>
        </p:spPr>
        <p:txBody>
          <a:bodyPr/>
          <a:lstStyle>
            <a:lvl1pPr algn="l">
              <a:defRPr b="0"/>
            </a:lvl1pPr>
          </a:lstStyle>
          <a:p>
            <a:r>
              <a:rPr lang="en-US"/>
              <a:t>Click to edit Master title style</a:t>
            </a:r>
            <a:endParaRPr lang="en-US" dirty="0"/>
          </a:p>
        </p:txBody>
      </p:sp>
      <p:sp>
        <p:nvSpPr>
          <p:cNvPr id="3" name="Content Placeholder 2"/>
          <p:cNvSpPr>
            <a:spLocks noGrp="1"/>
          </p:cNvSpPr>
          <p:nvPr>
            <p:ph sz="half" idx="1"/>
          </p:nvPr>
        </p:nvSpPr>
        <p:spPr>
          <a:xfrm>
            <a:off x="451514" y="2222287"/>
            <a:ext cx="5553071" cy="3638763"/>
          </a:xfrm>
          <a:ln w="25400">
            <a:gradFill>
              <a:gsLst>
                <a:gs pos="0">
                  <a:schemeClr val="bg2"/>
                </a:gs>
                <a:gs pos="50000">
                  <a:srgbClr val="4A3030"/>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p:txBody>
          <a:bodyPr/>
          <a:lstStyle/>
          <a:p>
            <a:r>
              <a:rPr lang="en-ZA" dirty="0"/>
              <a:t>Add a footer </a:t>
            </a:r>
            <a:endParaRPr lang="en-US" dirty="0"/>
          </a:p>
        </p:txBody>
      </p:sp>
      <p:sp>
        <p:nvSpPr>
          <p:cNvPr id="7" name="Slide Number Placeholder 6"/>
          <p:cNvSpPr>
            <a:spLocks noGrp="1"/>
          </p:cNvSpPr>
          <p:nvPr>
            <p:ph type="sldNum" sz="quarter" idx="12"/>
          </p:nvPr>
        </p:nvSpPr>
        <p:spPr/>
        <p:txBody>
          <a:bodyPr/>
          <a:lstStyle/>
          <a:p>
            <a:fld id="{A4942799-31AF-4FF8-9D79-C1A3E01FB207}" type="slidenum">
              <a:rPr lang="en-US" smtClean="0"/>
              <a:t>‹#›</a:t>
            </a:fld>
            <a:endParaRPr lang="en-US" dirty="0"/>
          </a:p>
        </p:txBody>
      </p:sp>
      <p:sp>
        <p:nvSpPr>
          <p:cNvPr id="9" name="Content Placeholder 9">
            <a:extLst>
              <a:ext uri="{FF2B5EF4-FFF2-40B4-BE49-F238E27FC236}">
                <a16:creationId xmlns:a16="http://schemas.microsoft.com/office/drawing/2014/main" id="{C95D556F-51D2-4EF4-B60F-D319BF232882}"/>
              </a:ext>
            </a:extLst>
          </p:cNvPr>
          <p:cNvSpPr>
            <a:spLocks noGrp="1"/>
          </p:cNvSpPr>
          <p:nvPr>
            <p:ph sz="quarter" idx="13"/>
          </p:nvPr>
        </p:nvSpPr>
        <p:spPr>
          <a:xfrm>
            <a:off x="6456099" y="375312"/>
            <a:ext cx="5186363" cy="5485737"/>
          </a:xfrm>
        </p:spPr>
        <p:txBody>
          <a:bodyPr anchor="t" anchorCtr="0">
            <a:norm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464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8" name="Freeform 6"/>
          <p:cNvSpPr/>
          <p:nvPr/>
        </p:nvSpPr>
        <p:spPr bwMode="ltGray">
          <a:xfrm flipH="1">
            <a:off x="6187414" y="0"/>
            <a:ext cx="6004583"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27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632696" y="359551"/>
            <a:ext cx="5114017" cy="1139895"/>
          </a:xfrm>
        </p:spPr>
        <p:txBody>
          <a:bodyPr/>
          <a:lstStyle>
            <a:lvl1pPr algn="l">
              <a:defRPr b="0"/>
            </a:lvl1pPr>
          </a:lstStyle>
          <a:p>
            <a:r>
              <a:rPr lang="en-US"/>
              <a:t>Click to edit Master title style</a:t>
            </a:r>
            <a:endParaRPr lang="en-US" dirty="0"/>
          </a:p>
        </p:txBody>
      </p:sp>
      <p:sp>
        <p:nvSpPr>
          <p:cNvPr id="3" name="Content Placeholder 2"/>
          <p:cNvSpPr>
            <a:spLocks noGrp="1"/>
          </p:cNvSpPr>
          <p:nvPr>
            <p:ph sz="half" idx="1" hasCustomPrompt="1"/>
          </p:nvPr>
        </p:nvSpPr>
        <p:spPr>
          <a:xfrm>
            <a:off x="451514" y="451513"/>
            <a:ext cx="5553071" cy="5409537"/>
          </a:xfrm>
        </p:spPr>
        <p:txBody>
          <a:bodyPr anchor="t" anchorCtr="0">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54563" y="2222287"/>
            <a:ext cx="5553071" cy="3638764"/>
          </a:xfrm>
          <a:ln>
            <a:gradFill>
              <a:gsLst>
                <a:gs pos="0">
                  <a:schemeClr val="bg2"/>
                </a:gs>
                <a:gs pos="5000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p:txBody>
          <a:bodyPr/>
          <a:lstStyle/>
          <a:p>
            <a:r>
              <a:rPr lang="en-ZA" dirty="0"/>
              <a:t>Add a footer </a:t>
            </a:r>
            <a:endParaRPr lang="en-US" dirty="0"/>
          </a:p>
        </p:txBody>
      </p:sp>
      <p:sp>
        <p:nvSpPr>
          <p:cNvPr id="7" name="Slide Number Placeholder 6"/>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368703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B2B99B50-4971-48A5-8202-4CC55C7F97A2}"/>
              </a:ext>
            </a:extLst>
          </p:cNvPr>
          <p:cNvSpPr>
            <a:spLocks noGrp="1"/>
          </p:cNvSpPr>
          <p:nvPr>
            <p:ph type="pic" idx="1"/>
          </p:nvPr>
        </p:nvSpPr>
        <p:spPr>
          <a:xfrm>
            <a:off x="6096000" y="0"/>
            <a:ext cx="6096000" cy="6857999"/>
          </a:xfrm>
          <a:custGeom>
            <a:avLst/>
            <a:gdLst>
              <a:gd name="connsiteX0" fmla="*/ 404916 w 6526400"/>
              <a:gd name="connsiteY0" fmla="*/ 0 h 6857999"/>
              <a:gd name="connsiteX1" fmla="*/ 1425163 w 6526400"/>
              <a:gd name="connsiteY1" fmla="*/ 0 h 6857999"/>
              <a:gd name="connsiteX2" fmla="*/ 2955534 w 6526400"/>
              <a:gd name="connsiteY2" fmla="*/ 0 h 6857999"/>
              <a:gd name="connsiteX3" fmla="*/ 6526400 w 6526400"/>
              <a:gd name="connsiteY3" fmla="*/ 0 h 6857999"/>
              <a:gd name="connsiteX4" fmla="*/ 6526400 w 6526400"/>
              <a:gd name="connsiteY4" fmla="*/ 6857999 h 6857999"/>
              <a:gd name="connsiteX5" fmla="*/ 404916 w 6526400"/>
              <a:gd name="connsiteY5" fmla="*/ 6857999 h 6857999"/>
              <a:gd name="connsiteX6" fmla="*/ 377830 w 6526400"/>
              <a:gd name="connsiteY6" fmla="*/ 2463800 h 6857999"/>
              <a:gd name="connsiteX7" fmla="*/ 0 w 6526400"/>
              <a:gd name="connsiteY7" fmla="*/ 2203407 h 6857999"/>
              <a:gd name="connsiteX8" fmla="*/ 391373 w 6526400"/>
              <a:gd name="connsiteY8" fmla="*/ 1854200 h 6857999"/>
              <a:gd name="connsiteX9" fmla="*/ 404916 w 6526400"/>
              <a:gd name="connsiteY9"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26400" h="6857999">
                <a:moveTo>
                  <a:pt x="404916" y="0"/>
                </a:moveTo>
                <a:lnTo>
                  <a:pt x="1425163" y="0"/>
                </a:lnTo>
                <a:lnTo>
                  <a:pt x="2955534" y="0"/>
                </a:lnTo>
                <a:lnTo>
                  <a:pt x="6526400" y="0"/>
                </a:lnTo>
                <a:lnTo>
                  <a:pt x="6526400" y="6857999"/>
                </a:lnTo>
                <a:lnTo>
                  <a:pt x="404916" y="6857999"/>
                </a:lnTo>
                <a:lnTo>
                  <a:pt x="377830" y="2463800"/>
                </a:lnTo>
                <a:lnTo>
                  <a:pt x="0" y="2203407"/>
                </a:lnTo>
                <a:lnTo>
                  <a:pt x="391373" y="1854200"/>
                </a:lnTo>
                <a:cubicBezTo>
                  <a:pt x="395887" y="1282700"/>
                  <a:pt x="400402" y="571500"/>
                  <a:pt x="404916" y="0"/>
                </a:cubicBezTo>
                <a:close/>
              </a:path>
            </a:pathLst>
          </a:custGeom>
          <a:ln/>
          <a:effectLst>
            <a:innerShdw blurRad="63500" dist="50800" dir="27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wrap="square">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590396" y="311813"/>
            <a:ext cx="5334448" cy="1453488"/>
          </a:xfrm>
          <a:effectLst/>
        </p:spPr>
        <p:txBody>
          <a:bodyPr anchor="b">
            <a:normAutofit/>
          </a:bodyPr>
          <a:lstStyle>
            <a:lvl1pPr algn="l">
              <a:defRPr sz="4000" b="0">
                <a:ln>
                  <a:noFill/>
                </a:ln>
                <a:solidFill>
                  <a:schemeClr val="tx1"/>
                </a:solidFill>
                <a:effectLst/>
              </a:defRPr>
            </a:lvl1pPr>
          </a:lstStyle>
          <a:p>
            <a:r>
              <a:rPr lang="en-US"/>
              <a:t>Click to edit Master title style</a:t>
            </a:r>
            <a:endParaRPr lang="en-US" dirty="0"/>
          </a:p>
        </p:txBody>
      </p:sp>
      <p:sp>
        <p:nvSpPr>
          <p:cNvPr id="5" name="Date Placeholder 4"/>
          <p:cNvSpPr>
            <a:spLocks noGrp="1"/>
          </p:cNvSpPr>
          <p:nvPr>
            <p:ph type="dt" sz="half" idx="10"/>
          </p:nvPr>
        </p:nvSpPr>
        <p:spPr>
          <a:xfrm>
            <a:off x="3885810" y="6041362"/>
            <a:ext cx="976879" cy="365125"/>
          </a:xfrm>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r>
              <a:rPr lang="en-ZA" dirty="0"/>
              <a:t>Add a footer </a:t>
            </a:r>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A4942799-31AF-4FF8-9D79-C1A3E01FB207}" type="slidenum">
              <a:rPr lang="en-US" smtClean="0"/>
              <a:t>‹#›</a:t>
            </a:fld>
            <a:endParaRPr lang="en-US" dirty="0"/>
          </a:p>
        </p:txBody>
      </p:sp>
      <p:sp>
        <p:nvSpPr>
          <p:cNvPr id="12" name="Text Placeholder 3">
            <a:extLst>
              <a:ext uri="{FF2B5EF4-FFF2-40B4-BE49-F238E27FC236}">
                <a16:creationId xmlns:a16="http://schemas.microsoft.com/office/drawing/2014/main" id="{EB4FB892-38DF-40F9-B034-BC1E61FC6BF0}"/>
              </a:ext>
            </a:extLst>
          </p:cNvPr>
          <p:cNvSpPr>
            <a:spLocks noGrp="1"/>
          </p:cNvSpPr>
          <p:nvPr>
            <p:ph type="body" sz="half" idx="2"/>
          </p:nvPr>
        </p:nvSpPr>
        <p:spPr>
          <a:xfrm>
            <a:off x="590396" y="2057400"/>
            <a:ext cx="5334448" cy="3811588"/>
          </a:xfrm>
        </p:spPr>
        <p:txBody>
          <a:bodyPr anchor="t">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19730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itle and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4" name="Content Placeholder 3"/>
          <p:cNvSpPr>
            <a:spLocks noGrp="1"/>
          </p:cNvSpPr>
          <p:nvPr>
            <p:ph sz="half" idx="2" hasCustomPrompt="1"/>
          </p:nvPr>
        </p:nvSpPr>
        <p:spPr>
          <a:xfrm>
            <a:off x="810001" y="2222287"/>
            <a:ext cx="10571998" cy="3638764"/>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p:txBody>
          <a:bodyPr/>
          <a:lstStyle/>
          <a:p>
            <a:r>
              <a:rPr lang="en-ZA" dirty="0"/>
              <a:t>Add a footer </a:t>
            </a:r>
            <a:endParaRPr lang="en-US" dirty="0"/>
          </a:p>
        </p:txBody>
      </p:sp>
      <p:sp>
        <p:nvSpPr>
          <p:cNvPr id="7" name="Slide Number Placeholder 6"/>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133768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489884"/>
            <a:ext cx="10561418" cy="1426004"/>
          </a:xfrm>
        </p:spPr>
        <p:txBody>
          <a:bodyPr anchor="ctr" anchorCtr="0">
            <a:normAutofit/>
          </a:bodyPr>
          <a:lstStyle>
            <a:lvl1pPr algn="ctr">
              <a:defRPr sz="4000" b="0">
                <a:ln>
                  <a:noFill/>
                </a:ln>
                <a:solidFill>
                  <a:schemeClr val="tx1"/>
                </a:solidFill>
                <a:latin typeface="+mj-lt"/>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6" name="Footer Placeholder 5"/>
          <p:cNvSpPr>
            <a:spLocks noGrp="1"/>
          </p:cNvSpPr>
          <p:nvPr>
            <p:ph type="ftr" sz="quarter" idx="11"/>
          </p:nvPr>
        </p:nvSpPr>
        <p:spPr/>
        <p:txBody>
          <a:bodyPr/>
          <a:lstStyle/>
          <a:p>
            <a:r>
              <a:rPr lang="en-ZA" dirty="0"/>
              <a:t>Add a footer </a:t>
            </a:r>
            <a:endParaRPr lang="en-US" dirty="0"/>
          </a:p>
        </p:txBody>
      </p:sp>
      <p:sp>
        <p:nvSpPr>
          <p:cNvPr id="7" name="Slide Number Placeholder 6"/>
          <p:cNvSpPr>
            <a:spLocks noGrp="1"/>
          </p:cNvSpPr>
          <p:nvPr>
            <p:ph type="sldNum" sz="quarter" idx="12"/>
          </p:nvPr>
        </p:nvSpPr>
        <p:spPr/>
        <p:txBody>
          <a:bodyPr/>
          <a:lstStyle/>
          <a:p>
            <a:fld id="{A4942799-31AF-4FF8-9D79-C1A3E01FB207}" type="slidenum">
              <a:rPr lang="en-US" smtClean="0"/>
              <a:t>‹#›</a:t>
            </a:fld>
            <a:endParaRPr lang="en-US" dirty="0"/>
          </a:p>
        </p:txBody>
      </p:sp>
      <p:sp>
        <p:nvSpPr>
          <p:cNvPr id="9" name="Content Placeholder 8">
            <a:extLst>
              <a:ext uri="{FF2B5EF4-FFF2-40B4-BE49-F238E27FC236}">
                <a16:creationId xmlns:a16="http://schemas.microsoft.com/office/drawing/2014/main" id="{EC1FEB3F-0898-4AE0-B8C4-970BF80A3766}"/>
              </a:ext>
            </a:extLst>
          </p:cNvPr>
          <p:cNvSpPr>
            <a:spLocks noGrp="1"/>
          </p:cNvSpPr>
          <p:nvPr>
            <p:ph sz="quarter" idx="14"/>
          </p:nvPr>
        </p:nvSpPr>
        <p:spPr bwMode="ltGray">
          <a:xfrm>
            <a:off x="-5291" y="-57584"/>
            <a:ext cx="12192000" cy="4851400"/>
          </a:xfrm>
          <a:custGeom>
            <a:avLst/>
            <a:gdLst>
              <a:gd name="connsiteX0" fmla="*/ 0 w 10561638"/>
              <a:gd name="connsiteY0" fmla="*/ 0 h 3937000"/>
              <a:gd name="connsiteX1" fmla="*/ 1760273 w 10561638"/>
              <a:gd name="connsiteY1" fmla="*/ 0 h 3937000"/>
              <a:gd name="connsiteX2" fmla="*/ 1760273 w 10561638"/>
              <a:gd name="connsiteY2" fmla="*/ 0 h 3937000"/>
              <a:gd name="connsiteX3" fmla="*/ 4400683 w 10561638"/>
              <a:gd name="connsiteY3" fmla="*/ 0 h 3937000"/>
              <a:gd name="connsiteX4" fmla="*/ 10561638 w 10561638"/>
              <a:gd name="connsiteY4" fmla="*/ 0 h 3937000"/>
              <a:gd name="connsiteX5" fmla="*/ 10561638 w 10561638"/>
              <a:gd name="connsiteY5" fmla="*/ 2296583 h 3937000"/>
              <a:gd name="connsiteX6" fmla="*/ 10561638 w 10561638"/>
              <a:gd name="connsiteY6" fmla="*/ 2296583 h 3937000"/>
              <a:gd name="connsiteX7" fmla="*/ 10561638 w 10561638"/>
              <a:gd name="connsiteY7" fmla="*/ 3280833 h 3937000"/>
              <a:gd name="connsiteX8" fmla="*/ 10561638 w 10561638"/>
              <a:gd name="connsiteY8" fmla="*/ 3937000 h 3937000"/>
              <a:gd name="connsiteX9" fmla="*/ 4400683 w 10561638"/>
              <a:gd name="connsiteY9" fmla="*/ 3937000 h 3937000"/>
              <a:gd name="connsiteX10" fmla="*/ 2077263 w 10561638"/>
              <a:gd name="connsiteY10" fmla="*/ 4251330 h 3937000"/>
              <a:gd name="connsiteX11" fmla="*/ 1760273 w 10561638"/>
              <a:gd name="connsiteY11" fmla="*/ 3937000 h 3937000"/>
              <a:gd name="connsiteX12" fmla="*/ 0 w 10561638"/>
              <a:gd name="connsiteY12" fmla="*/ 3937000 h 3937000"/>
              <a:gd name="connsiteX13" fmla="*/ 0 w 10561638"/>
              <a:gd name="connsiteY13" fmla="*/ 3280833 h 3937000"/>
              <a:gd name="connsiteX14" fmla="*/ 0 w 10561638"/>
              <a:gd name="connsiteY14" fmla="*/ 2296583 h 3937000"/>
              <a:gd name="connsiteX15" fmla="*/ 0 w 10561638"/>
              <a:gd name="connsiteY15" fmla="*/ 2296583 h 3937000"/>
              <a:gd name="connsiteX16" fmla="*/ 0 w 10561638"/>
              <a:gd name="connsiteY16" fmla="*/ 0 h 393700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482983 w 10561638"/>
              <a:gd name="connsiteY9" fmla="*/ 39751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878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624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243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1638" h="4251330">
                <a:moveTo>
                  <a:pt x="0" y="0"/>
                </a:moveTo>
                <a:lnTo>
                  <a:pt x="1760273" y="0"/>
                </a:lnTo>
                <a:lnTo>
                  <a:pt x="1760273" y="0"/>
                </a:lnTo>
                <a:lnTo>
                  <a:pt x="4400683" y="0"/>
                </a:lnTo>
                <a:lnTo>
                  <a:pt x="10561638" y="0"/>
                </a:lnTo>
                <a:lnTo>
                  <a:pt x="10561638" y="2296583"/>
                </a:lnTo>
                <a:lnTo>
                  <a:pt x="10561638" y="2296583"/>
                </a:lnTo>
                <a:lnTo>
                  <a:pt x="10561638" y="3280833"/>
                </a:lnTo>
                <a:lnTo>
                  <a:pt x="10561638" y="3937000"/>
                </a:lnTo>
                <a:lnTo>
                  <a:pt x="2343283" y="3924300"/>
                </a:lnTo>
                <a:lnTo>
                  <a:pt x="2077263" y="4251330"/>
                </a:lnTo>
                <a:lnTo>
                  <a:pt x="1760273" y="3937000"/>
                </a:lnTo>
                <a:lnTo>
                  <a:pt x="0" y="3937000"/>
                </a:lnTo>
                <a:lnTo>
                  <a:pt x="0" y="3280833"/>
                </a:lnTo>
                <a:lnTo>
                  <a:pt x="0" y="2296583"/>
                </a:lnTo>
                <a:lnTo>
                  <a:pt x="0" y="2296583"/>
                </a:lnTo>
                <a:lnTo>
                  <a:pt x="0" y="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effectLst>
            <a:innerShdw blurRad="63500" dist="50800" dir="5400000">
              <a:prstClr val="black">
                <a:alpha val="50000"/>
              </a:prstClr>
            </a:innerShdw>
          </a:effectLst>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111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nchor="ctr" anchorCtr="0"/>
          <a:lstStyle>
            <a:lvl1pPr>
              <a:defRPr b="0"/>
            </a:lvl1p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F6C47-B260-4BB6-8230-7D14D5CDE026}" type="datetimeFigureOut">
              <a:rPr lang="en-US" smtClean="0"/>
              <a:t>2/9/2019</a:t>
            </a:fld>
            <a:endParaRPr lang="en-US" dirty="0"/>
          </a:p>
        </p:txBody>
      </p:sp>
      <p:sp>
        <p:nvSpPr>
          <p:cNvPr id="5" name="Footer Placeholder 4"/>
          <p:cNvSpPr>
            <a:spLocks noGrp="1"/>
          </p:cNvSpPr>
          <p:nvPr>
            <p:ph type="ftr" sz="quarter" idx="11"/>
          </p:nvPr>
        </p:nvSpPr>
        <p:spPr/>
        <p:txBody>
          <a:bodyPr/>
          <a:lstStyle/>
          <a:p>
            <a:r>
              <a:rPr lang="en-ZA" dirty="0"/>
              <a:t>Add a footer </a:t>
            </a:r>
            <a:endParaRPr lang="en-US" dirty="0"/>
          </a:p>
        </p:txBody>
      </p:sp>
      <p:sp>
        <p:nvSpPr>
          <p:cNvPr id="6" name="Slide Number Placeholder 5"/>
          <p:cNvSpPr>
            <a:spLocks noGrp="1"/>
          </p:cNvSpPr>
          <p:nvPr>
            <p:ph type="sldNum" sz="quarter" idx="12"/>
          </p:nvPr>
        </p:nvSpPr>
        <p:spPr/>
        <p:txBody>
          <a:bodyPr/>
          <a:lstStyle/>
          <a:p>
            <a:fld id="{A4942799-31AF-4FF8-9D79-C1A3E01FB207}" type="slidenum">
              <a:rPr lang="en-US" smtClean="0"/>
              <a:t>‹#›</a:t>
            </a:fld>
            <a:endParaRPr lang="en-US" dirty="0"/>
          </a:p>
        </p:txBody>
      </p:sp>
    </p:spTree>
    <p:extLst>
      <p:ext uri="{BB962C8B-B14F-4D97-AF65-F5344CB8AC3E}">
        <p14:creationId xmlns:p14="http://schemas.microsoft.com/office/powerpoint/2010/main" val="424028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p:spPr>
        <p:txBody>
          <a:bodyPr vert="horz" lIns="91440" tIns="45720" rIns="91440" bIns="45720" rtlCol="0" anchor="ctr"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ZA" dirty="0"/>
              <a:t>Add a footer</a:t>
            </a:r>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B7F6C47-B260-4BB6-8230-7D14D5CDE026}" type="datetimeFigureOut">
              <a:rPr lang="en-US" smtClean="0"/>
              <a:t>2/9/2019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A4942799-31AF-4FF8-9D79-C1A3E01FB207}" type="slidenum">
              <a:rPr lang="en-US" smtClean="0"/>
              <a:t>‹#›</a:t>
            </a:fld>
            <a:endParaRPr lang="en-US" dirty="0"/>
          </a:p>
        </p:txBody>
      </p:sp>
    </p:spTree>
    <p:extLst>
      <p:ext uri="{BB962C8B-B14F-4D97-AF65-F5344CB8AC3E}">
        <p14:creationId xmlns:p14="http://schemas.microsoft.com/office/powerpoint/2010/main" val="3689481523"/>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87" r:id="rId3"/>
    <p:sldLayoutId id="2147483688" r:id="rId4"/>
    <p:sldLayoutId id="2147483689" r:id="rId5"/>
    <p:sldLayoutId id="2147483681" r:id="rId6"/>
    <p:sldLayoutId id="2147483690" r:id="rId7"/>
    <p:sldLayoutId id="2147483682" r:id="rId8"/>
    <p:sldLayoutId id="2147483674" r:id="rId9"/>
    <p:sldLayoutId id="2147483675" r:id="rId10"/>
    <p:sldLayoutId id="2147483677" r:id="rId11"/>
    <p:sldLayoutId id="2147483678" r:id="rId12"/>
    <p:sldLayoutId id="2147483679" r:id="rId13"/>
    <p:sldLayoutId id="2147483680" r:id="rId14"/>
    <p:sldLayoutId id="2147483683" r:id="rId15"/>
    <p:sldLayoutId id="2147483684" r:id="rId16"/>
    <p:sldLayoutId id="2147483686" r:id="rId17"/>
  </p:sldLayoutIdLst>
  <p:txStyles>
    <p:titleStyle>
      <a:lvl1pPr algn="l" defTabSz="457200" rtl="0" eaLnBrk="1" latinLnBrk="0" hangingPunct="1">
        <a:spcBef>
          <a:spcPct val="0"/>
        </a:spcBef>
        <a:buNone/>
        <a:defRPr sz="4000" b="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2C5196-B40E-43CC-B7BC-6D602BCFB1B6}"/>
              </a:ext>
            </a:extLst>
          </p:cNvPr>
          <p:cNvSpPr>
            <a:spLocks noGrp="1"/>
          </p:cNvSpPr>
          <p:nvPr>
            <p:ph type="ctrTitle"/>
          </p:nvPr>
        </p:nvSpPr>
        <p:spPr/>
        <p:txBody>
          <a:bodyPr/>
          <a:lstStyle/>
          <a:p>
            <a:r>
              <a:rPr lang="en-US" dirty="0"/>
              <a:t>Economic Policy Analysis Lecture II</a:t>
            </a:r>
          </a:p>
        </p:txBody>
      </p:sp>
    </p:spTree>
    <p:extLst>
      <p:ext uri="{BB962C8B-B14F-4D97-AF65-F5344CB8AC3E}">
        <p14:creationId xmlns:p14="http://schemas.microsoft.com/office/powerpoint/2010/main" val="3112716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r>
              <a:rPr lang="en-US" sz="2000" dirty="0">
                <a:latin typeface="Times New Roman" panose="02020603050405020304" pitchFamily="18" charset="0"/>
                <a:cs typeface="Times New Roman" panose="02020603050405020304" pitchFamily="18" charset="0"/>
              </a:rPr>
              <a:t>The evidence suggests that monetary shocks have important real effects. This suggests that nominal rigidities and imperfections are important.</a:t>
            </a:r>
          </a:p>
          <a:p>
            <a:r>
              <a:rPr lang="en-US" sz="2000" dirty="0">
                <a:latin typeface="Times New Roman" panose="02020603050405020304" pitchFamily="18" charset="0"/>
                <a:cs typeface="Times New Roman" panose="02020603050405020304" pitchFamily="18" charset="0"/>
              </a:rPr>
              <a:t>One of the central propagation mechanisms intertemporal substitution in labor supply is empirically irrelevant. Micro estimates suggest that the intertemporal elasticity of substitution is small.</a:t>
            </a:r>
          </a:p>
          <a:p>
            <a:r>
              <a:rPr lang="en-US" sz="2000" dirty="0">
                <a:latin typeface="Times New Roman" panose="02020603050405020304" pitchFamily="18" charset="0"/>
                <a:cs typeface="Times New Roman" panose="02020603050405020304" pitchFamily="18" charset="0"/>
              </a:rPr>
              <a:t>There is no independent propagation of shocks in the model. The dynamics of assumed impulses and the response of log output are essentially the same.</a:t>
            </a:r>
          </a:p>
          <a:p>
            <a:pPr marL="0" indent="0">
              <a:buNone/>
            </a:pP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176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r>
              <a:rPr lang="en-US" sz="2000" dirty="0">
                <a:latin typeface="Times New Roman" panose="02020603050405020304" pitchFamily="18" charset="0"/>
                <a:cs typeface="Times New Roman" panose="02020603050405020304" pitchFamily="18" charset="0"/>
              </a:rPr>
              <a:t>How can we determine whether such cycles are small-scale failures of the economic system rather than simply the markets efficient reactions to shocks? A natural way to answer this question is to build a number of model economies that include alternative propagation mechanisms, expose the model economies to shocks, and see whether the outcomes look like real-world business cycles</a:t>
            </a: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8490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Do Technology Shocks Generate Recognizable Business Cycles?</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1"/>
          </p:nvPr>
        </p:nvSpPr>
        <p:spPr/>
        <p:txBody>
          <a:bodyPr>
            <a:normAutofit/>
          </a:bodyPr>
          <a:lstStyle/>
          <a:p>
            <a:pPr marL="0" indent="0">
              <a:buNone/>
            </a:pPr>
            <a:br>
              <a:rPr lang="en-US" sz="2000" b="1" i="1" dirty="0">
                <a:latin typeface="Times New Roman" panose="02020603050405020304" pitchFamily="18" charset="0"/>
                <a:cs typeface="Times New Roman" panose="02020603050405020304" pitchFamily="18" charset="0"/>
              </a:rPr>
            </a:br>
            <a:endParaRPr lang="en-US" sz="2000" b="1" i="1" dirty="0">
              <a:latin typeface="Times New Roman" panose="02020603050405020304" pitchFamily="18" charset="0"/>
              <a:cs typeface="Times New Roman" panose="02020603050405020304" pitchFamily="18" charset="0"/>
            </a:endParaRPr>
          </a:p>
          <a:p>
            <a:pPr marL="0" indent="0">
              <a:buNone/>
            </a:pPr>
            <a:endParaRPr lang="en-US" sz="2000" b="1" i="1" dirty="0">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54A8AB20-961A-49E6-AC1D-A532E2FDC930}"/>
              </a:ext>
            </a:extLst>
          </p:cNvPr>
          <p:cNvSpPr>
            <a:spLocks noGrp="1"/>
          </p:cNvSpPr>
          <p:nvPr>
            <p:ph sz="half" idx="2"/>
          </p:nvPr>
        </p:nvSpPr>
        <p:spPr/>
        <p:txBody>
          <a:bodyPr/>
          <a:lstStyle/>
          <a:p>
            <a:pPr marL="0" indent="0">
              <a:buNone/>
            </a:pPr>
            <a:r>
              <a:rPr lang="en-US" dirty="0">
                <a:latin typeface="Times New Roman" panose="02020603050405020304" pitchFamily="18" charset="0"/>
                <a:cs typeface="Times New Roman" panose="02020603050405020304" pitchFamily="18" charset="0"/>
              </a:rPr>
              <a:t>A strong positive co-movement of GDP and labor input is a central feature of business cycles in industrialized economies. Any theory of business cycles which failed to capture that feature would be viewed as empirically irrelevant and would arise little attention from the profession</a:t>
            </a:r>
            <a:r>
              <a:rPr lang="en-US" b="1" i="1" dirty="0">
                <a:latin typeface="Times New Roman" panose="02020603050405020304" pitchFamily="18" charset="0"/>
                <a:cs typeface="Times New Roman" panose="02020603050405020304" pitchFamily="18" charset="0"/>
              </a:rPr>
              <a:t>.</a:t>
            </a:r>
          </a:p>
          <a:p>
            <a:pPr marL="0" indent="0">
              <a:buNone/>
            </a:pPr>
            <a:r>
              <a:rPr lang="en-US" b="1" i="1" dirty="0">
                <a:latin typeface="Times New Roman" panose="02020603050405020304" pitchFamily="18" charset="0"/>
                <a:cs typeface="Times New Roman" panose="02020603050405020304" pitchFamily="18" charset="0"/>
              </a:rPr>
              <a:t>Source: </a:t>
            </a:r>
            <a:r>
              <a:rPr lang="en-US" b="1" i="1" dirty="0" err="1">
                <a:latin typeface="Times New Roman" panose="02020603050405020304" pitchFamily="18" charset="0"/>
                <a:cs typeface="Times New Roman" panose="02020603050405020304" pitchFamily="18" charset="0"/>
              </a:rPr>
              <a:t>Gali</a:t>
            </a:r>
            <a:r>
              <a:rPr lang="en-US" b="1" i="1" dirty="0">
                <a:latin typeface="Times New Roman" panose="02020603050405020304" pitchFamily="18" charset="0"/>
                <a:cs typeface="Times New Roman" panose="02020603050405020304" pitchFamily="18" charset="0"/>
              </a:rPr>
              <a:t>, J.</a:t>
            </a:r>
          </a:p>
          <a:p>
            <a:endParaRPr lang="en-US" dirty="0"/>
          </a:p>
        </p:txBody>
      </p:sp>
      <p:pic>
        <p:nvPicPr>
          <p:cNvPr id="8" name="Picture 7">
            <a:extLst>
              <a:ext uri="{FF2B5EF4-FFF2-40B4-BE49-F238E27FC236}">
                <a16:creationId xmlns:a16="http://schemas.microsoft.com/office/drawing/2014/main" id="{0F3AE089-0DB8-4BA9-A518-557F0588731C}"/>
              </a:ext>
            </a:extLst>
          </p:cNvPr>
          <p:cNvPicPr>
            <a:picLocks noChangeAspect="1"/>
          </p:cNvPicPr>
          <p:nvPr/>
        </p:nvPicPr>
        <p:blipFill>
          <a:blip r:embed="rId2"/>
          <a:stretch>
            <a:fillRect/>
          </a:stretch>
        </p:blipFill>
        <p:spPr>
          <a:xfrm>
            <a:off x="352947" y="1041068"/>
            <a:ext cx="5750203" cy="4775863"/>
          </a:xfrm>
          <a:prstGeom prst="rect">
            <a:avLst/>
          </a:prstGeom>
        </p:spPr>
      </p:pic>
    </p:spTree>
    <p:extLst>
      <p:ext uri="{BB962C8B-B14F-4D97-AF65-F5344CB8AC3E}">
        <p14:creationId xmlns:p14="http://schemas.microsoft.com/office/powerpoint/2010/main" val="3669808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Do Technology Shocks Generate Recognizable Business Cycles?</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1"/>
          </p:nvPr>
        </p:nvSpPr>
        <p:spPr/>
        <p:txBody>
          <a:bodyPr>
            <a:normAutofit/>
          </a:bodyPr>
          <a:lstStyle/>
          <a:p>
            <a:pPr marL="0" indent="0">
              <a:buNone/>
            </a:pPr>
            <a:br>
              <a:rPr lang="en-US" sz="2000" b="1" i="1" dirty="0">
                <a:latin typeface="Times New Roman" panose="02020603050405020304" pitchFamily="18" charset="0"/>
                <a:cs typeface="Times New Roman" panose="02020603050405020304" pitchFamily="18" charset="0"/>
              </a:rPr>
            </a:br>
            <a:endParaRPr lang="en-US" sz="2000" b="1" i="1" dirty="0">
              <a:latin typeface="Times New Roman" panose="02020603050405020304" pitchFamily="18" charset="0"/>
              <a:cs typeface="Times New Roman" panose="02020603050405020304" pitchFamily="18" charset="0"/>
            </a:endParaRPr>
          </a:p>
          <a:p>
            <a:pPr marL="0" indent="0">
              <a:buNone/>
            </a:pPr>
            <a:endParaRPr lang="en-US" sz="2000" b="1" i="1" dirty="0">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54A8AB20-961A-49E6-AC1D-A532E2FDC930}"/>
              </a:ext>
            </a:extLst>
          </p:cNvPr>
          <p:cNvSpPr>
            <a:spLocks noGrp="1"/>
          </p:cNvSpPr>
          <p:nvPr>
            <p:ph sz="half" idx="2"/>
          </p:nvPr>
        </p:nvSpPr>
        <p:spPr/>
        <p:txBody>
          <a:bodyPr/>
          <a:lstStyle/>
          <a:p>
            <a:pPr marL="0" indent="0">
              <a:buNone/>
            </a:pPr>
            <a:r>
              <a:rPr lang="en-US" dirty="0">
                <a:latin typeface="Times New Roman" panose="02020603050405020304" pitchFamily="18" charset="0"/>
                <a:cs typeface="Times New Roman" panose="02020603050405020304" pitchFamily="18" charset="0"/>
              </a:rPr>
              <a:t>A look at the nontechnology components of the GDP and hours series yields a completely different picture. First, such shocks are seen to have had a dominant role in postwar U.S. fluctuations. Second, the estimates point to an unambiguous pattern of positive co-movements of GDP and hours associated with those nontechnology shocks, with an estimated correlation of 0.97.</a:t>
            </a:r>
          </a:p>
          <a:p>
            <a:pPr marL="0" indent="0">
              <a:buNone/>
            </a:pPr>
            <a:r>
              <a:rPr lang="en-US" b="1" i="1" dirty="0">
                <a:latin typeface="Times New Roman" panose="02020603050405020304" pitchFamily="18" charset="0"/>
                <a:cs typeface="Times New Roman" panose="02020603050405020304" pitchFamily="18" charset="0"/>
              </a:rPr>
              <a:t>Source: </a:t>
            </a:r>
            <a:r>
              <a:rPr lang="en-US" b="1" i="1" dirty="0" err="1">
                <a:latin typeface="Times New Roman" panose="02020603050405020304" pitchFamily="18" charset="0"/>
                <a:cs typeface="Times New Roman" panose="02020603050405020304" pitchFamily="18" charset="0"/>
              </a:rPr>
              <a:t>Gali</a:t>
            </a:r>
            <a:r>
              <a:rPr lang="en-US" b="1" i="1" dirty="0">
                <a:latin typeface="Times New Roman" panose="02020603050405020304" pitchFamily="18" charset="0"/>
                <a:cs typeface="Times New Roman" panose="02020603050405020304" pitchFamily="18" charset="0"/>
              </a:rPr>
              <a:t>, J.</a:t>
            </a:r>
          </a:p>
          <a:p>
            <a:endParaRPr lang="en-US" dirty="0"/>
          </a:p>
        </p:txBody>
      </p:sp>
      <p:pic>
        <p:nvPicPr>
          <p:cNvPr id="4" name="Picture 3">
            <a:extLst>
              <a:ext uri="{FF2B5EF4-FFF2-40B4-BE49-F238E27FC236}">
                <a16:creationId xmlns:a16="http://schemas.microsoft.com/office/drawing/2014/main" id="{3204C818-1FC0-45C7-B548-8CCEE3E41DBA}"/>
              </a:ext>
            </a:extLst>
          </p:cNvPr>
          <p:cNvPicPr>
            <a:picLocks noChangeAspect="1"/>
          </p:cNvPicPr>
          <p:nvPr/>
        </p:nvPicPr>
        <p:blipFill>
          <a:blip r:embed="rId2"/>
          <a:stretch>
            <a:fillRect/>
          </a:stretch>
        </p:blipFill>
        <p:spPr>
          <a:xfrm>
            <a:off x="284366" y="1473959"/>
            <a:ext cx="5799115" cy="4387091"/>
          </a:xfrm>
          <a:prstGeom prst="rect">
            <a:avLst/>
          </a:prstGeom>
        </p:spPr>
      </p:pic>
    </p:spTree>
    <p:extLst>
      <p:ext uri="{BB962C8B-B14F-4D97-AF65-F5344CB8AC3E}">
        <p14:creationId xmlns:p14="http://schemas.microsoft.com/office/powerpoint/2010/main" val="2719582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pPr marL="0" indent="0">
              <a:buNone/>
            </a:pPr>
            <a:r>
              <a:rPr lang="en-US" sz="2000" dirty="0">
                <a:highlight>
                  <a:srgbClr val="FFFF00"/>
                </a:highlight>
                <a:latin typeface="Times New Roman" panose="02020603050405020304" pitchFamily="18" charset="0"/>
                <a:cs typeface="Times New Roman" panose="02020603050405020304" pitchFamily="18" charset="0"/>
              </a:rPr>
              <a:t>Questions: </a:t>
            </a:r>
          </a:p>
          <a:p>
            <a:pPr marL="457200" indent="-457200">
              <a:buAutoNum type="arabicPeriod"/>
            </a:pPr>
            <a:r>
              <a:rPr lang="en-US" sz="2000" dirty="0">
                <a:highlight>
                  <a:srgbClr val="FFFF00"/>
                </a:highlight>
                <a:latin typeface="Times New Roman" panose="02020603050405020304" pitchFamily="18" charset="0"/>
                <a:cs typeface="Times New Roman" panose="02020603050405020304" pitchFamily="18" charset="0"/>
              </a:rPr>
              <a:t>What are business cycles? </a:t>
            </a:r>
          </a:p>
          <a:p>
            <a:pPr marL="457200" indent="-457200">
              <a:buAutoNum type="arabicPeriod"/>
            </a:pPr>
            <a:r>
              <a:rPr lang="en-US" sz="2000" dirty="0">
                <a:highlight>
                  <a:srgbClr val="FFFF00"/>
                </a:highlight>
                <a:latin typeface="Times New Roman" panose="02020603050405020304" pitchFamily="18" charset="0"/>
                <a:cs typeface="Times New Roman" panose="02020603050405020304" pitchFamily="18" charset="0"/>
              </a:rPr>
              <a:t>What are shocks? Type of shocks? </a:t>
            </a:r>
          </a:p>
        </p:txBody>
      </p:sp>
    </p:spTree>
    <p:extLst>
      <p:ext uri="{BB962C8B-B14F-4D97-AF65-F5344CB8AC3E}">
        <p14:creationId xmlns:p14="http://schemas.microsoft.com/office/powerpoint/2010/main" val="216626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E102D-E023-4391-8776-212679CF972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endParaRPr lang="en-US" dirty="0"/>
          </a:p>
        </p:txBody>
      </p:sp>
      <p:pic>
        <p:nvPicPr>
          <p:cNvPr id="7" name="Content Placeholder 6">
            <a:extLst>
              <a:ext uri="{FF2B5EF4-FFF2-40B4-BE49-F238E27FC236}">
                <a16:creationId xmlns:a16="http://schemas.microsoft.com/office/drawing/2014/main" id="{557EFB76-1557-401B-B7F0-47F832CFBE68}"/>
              </a:ext>
            </a:extLst>
          </p:cNvPr>
          <p:cNvPicPr>
            <a:picLocks noGrp="1" noChangeAspect="1"/>
          </p:cNvPicPr>
          <p:nvPr>
            <p:ph sz="half" idx="1"/>
          </p:nvPr>
        </p:nvPicPr>
        <p:blipFill>
          <a:blip r:embed="rId2"/>
          <a:stretch>
            <a:fillRect/>
          </a:stretch>
        </p:blipFill>
        <p:spPr>
          <a:xfrm>
            <a:off x="450850" y="1342244"/>
            <a:ext cx="5553075" cy="3627411"/>
          </a:xfrm>
          <a:prstGeom prst="rect">
            <a:avLst/>
          </a:prstGeom>
        </p:spPr>
      </p:pic>
      <p:sp>
        <p:nvSpPr>
          <p:cNvPr id="6" name="Content Placeholder 5">
            <a:extLst>
              <a:ext uri="{FF2B5EF4-FFF2-40B4-BE49-F238E27FC236}">
                <a16:creationId xmlns:a16="http://schemas.microsoft.com/office/drawing/2014/main" id="{564FFC86-6681-4FB5-A8C8-D0174340320F}"/>
              </a:ext>
            </a:extLst>
          </p:cNvPr>
          <p:cNvSpPr>
            <a:spLocks noGrp="1"/>
          </p:cNvSpPr>
          <p:nvPr>
            <p:ph sz="half" idx="2"/>
          </p:nvPr>
        </p:nvSpPr>
        <p:spPr/>
        <p:txBody>
          <a:bodyPr/>
          <a:lstStyle/>
          <a:p>
            <a:r>
              <a:rPr lang="en-US" dirty="0">
                <a:latin typeface="Times New Roman" panose="02020603050405020304" pitchFamily="18" charset="0"/>
                <a:cs typeface="Times New Roman" panose="02020603050405020304" pitchFamily="18" charset="0"/>
              </a:rPr>
              <a:t>Business cycles are the recurring fluctuations that occur in real GDP over time.</a:t>
            </a:r>
          </a:p>
          <a:p>
            <a:r>
              <a:rPr lang="en-US" dirty="0">
                <a:latin typeface="Times New Roman" panose="02020603050405020304" pitchFamily="18" charset="0"/>
                <a:cs typeface="Times New Roman" panose="02020603050405020304" pitchFamily="18" charset="0"/>
              </a:rPr>
              <a:t>This cycle is a prominent feature in economies—both advanced and developing—and can be correlated across countries. The correlation of business cycles implies that groups of countries are in the same phase for stretches of time (see graph).</a:t>
            </a:r>
          </a:p>
        </p:txBody>
      </p:sp>
    </p:spTree>
    <p:extLst>
      <p:ext uri="{BB962C8B-B14F-4D97-AF65-F5344CB8AC3E}">
        <p14:creationId xmlns:p14="http://schemas.microsoft.com/office/powerpoint/2010/main" val="2770392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E102D-E023-4391-8776-212679CF972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endParaRPr lang="en-US" dirty="0"/>
          </a:p>
        </p:txBody>
      </p:sp>
      <p:pic>
        <p:nvPicPr>
          <p:cNvPr id="7" name="Content Placeholder 6">
            <a:extLst>
              <a:ext uri="{FF2B5EF4-FFF2-40B4-BE49-F238E27FC236}">
                <a16:creationId xmlns:a16="http://schemas.microsoft.com/office/drawing/2014/main" id="{557EFB76-1557-401B-B7F0-47F832CFBE68}"/>
              </a:ext>
            </a:extLst>
          </p:cNvPr>
          <p:cNvPicPr>
            <a:picLocks noGrp="1" noChangeAspect="1"/>
          </p:cNvPicPr>
          <p:nvPr>
            <p:ph sz="half" idx="1"/>
          </p:nvPr>
        </p:nvPicPr>
        <p:blipFill>
          <a:blip r:embed="rId2"/>
          <a:stretch>
            <a:fillRect/>
          </a:stretch>
        </p:blipFill>
        <p:spPr>
          <a:xfrm>
            <a:off x="450850" y="1342244"/>
            <a:ext cx="5553075" cy="3627411"/>
          </a:xfrm>
          <a:prstGeom prst="rect">
            <a:avLst/>
          </a:prstGeom>
        </p:spPr>
      </p:pic>
      <p:sp>
        <p:nvSpPr>
          <p:cNvPr id="6" name="Content Placeholder 5">
            <a:extLst>
              <a:ext uri="{FF2B5EF4-FFF2-40B4-BE49-F238E27FC236}">
                <a16:creationId xmlns:a16="http://schemas.microsoft.com/office/drawing/2014/main" id="{564FFC86-6681-4FB5-A8C8-D0174340320F}"/>
              </a:ext>
            </a:extLst>
          </p:cNvPr>
          <p:cNvSpPr>
            <a:spLocks noGrp="1"/>
          </p:cNvSpPr>
          <p:nvPr>
            <p:ph sz="half" idx="2"/>
          </p:nvPr>
        </p:nvSpPr>
        <p:spPr/>
        <p:txBody>
          <a:bodyPr>
            <a:normAutofit/>
          </a:bodyPr>
          <a:lstStyle/>
          <a:p>
            <a:r>
              <a:rPr lang="en-US" dirty="0">
                <a:latin typeface="Times New Roman" panose="02020603050405020304" pitchFamily="18" charset="0"/>
                <a:cs typeface="Times New Roman" panose="02020603050405020304" pitchFamily="18" charset="0"/>
              </a:rPr>
              <a:t>Business cycle synchronicity might occur because countries experience </a:t>
            </a:r>
            <a:r>
              <a:rPr lang="en-US" dirty="0">
                <a:highlight>
                  <a:srgbClr val="FFFF00"/>
                </a:highlight>
                <a:latin typeface="Times New Roman" panose="02020603050405020304" pitchFamily="18" charset="0"/>
                <a:cs typeface="Times New Roman" panose="02020603050405020304" pitchFamily="18" charset="0"/>
              </a:rPr>
              <a:t>shocks common to all countries </a:t>
            </a:r>
            <a:r>
              <a:rPr lang="en-US" dirty="0">
                <a:latin typeface="Times New Roman" panose="02020603050405020304" pitchFamily="18" charset="0"/>
                <a:cs typeface="Times New Roman" panose="02020603050405020304" pitchFamily="18" charset="0"/>
              </a:rPr>
              <a:t>(e.g., oil price shocks that increase or decrease the price of oil for everyone) or </a:t>
            </a:r>
            <a:r>
              <a:rPr lang="en-US" dirty="0">
                <a:highlight>
                  <a:srgbClr val="FFFF00"/>
                </a:highlight>
                <a:latin typeface="Times New Roman" panose="02020603050405020304" pitchFamily="18" charset="0"/>
                <a:cs typeface="Times New Roman" panose="02020603050405020304" pitchFamily="18" charset="0"/>
              </a:rPr>
              <a:t>shocks common to countries in the same region </a:t>
            </a:r>
            <a:r>
              <a:rPr lang="en-US" dirty="0">
                <a:latin typeface="Times New Roman" panose="02020603050405020304" pitchFamily="18" charset="0"/>
                <a:cs typeface="Times New Roman" panose="02020603050405020304" pitchFamily="18" charset="0"/>
              </a:rPr>
              <a:t>(e.g., weather disruptions or regional conflicts). </a:t>
            </a:r>
          </a:p>
          <a:p>
            <a:r>
              <a:rPr lang="en-US" dirty="0">
                <a:latin typeface="Times New Roman" panose="02020603050405020304" pitchFamily="18" charset="0"/>
                <a:cs typeface="Times New Roman" panose="02020603050405020304" pitchFamily="18" charset="0"/>
              </a:rPr>
              <a:t>Alternatively, shocks could occur in one country and propagate rapidly to nearby countries. The degree to which business cycles synchronize across countries might depend on, among other things, physical distance, the amount of bilateral trade, similarities in institutions or language, or historical trade routes.</a:t>
            </a:r>
          </a:p>
        </p:txBody>
      </p:sp>
    </p:spTree>
    <p:extLst>
      <p:ext uri="{BB962C8B-B14F-4D97-AF65-F5344CB8AC3E}">
        <p14:creationId xmlns:p14="http://schemas.microsoft.com/office/powerpoint/2010/main" val="358320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r>
              <a:rPr lang="en-US" sz="2000" dirty="0">
                <a:latin typeface="Times New Roman" panose="02020603050405020304" pitchFamily="18" charset="0"/>
                <a:cs typeface="Times New Roman" panose="02020603050405020304" pitchFamily="18" charset="0"/>
              </a:rPr>
              <a:t>"Permanent shock" is a shock whose effects on current values of a variable never die out in absolute terms. "Transitory shock" is a shock whose effects gradually die out.</a:t>
            </a:r>
          </a:p>
          <a:p>
            <a:r>
              <a:rPr lang="en-US" sz="2000" dirty="0">
                <a:latin typeface="Times New Roman" panose="02020603050405020304" pitchFamily="18" charset="0"/>
                <a:cs typeface="Times New Roman" panose="02020603050405020304" pitchFamily="18" charset="0"/>
              </a:rPr>
              <a:t>There is always a driving force behind economic fluctuations, some sort of shock or disturbance that is the original cause of the cycle. In addition, most theories build on a propagation mechanism that amplifies shocks. Unless the disturbances are already big enough by themselves to account for the fluctuations, there has to be some propagation mechanism that translates small, short-lived shocks into large, persistent economic fluctuations.</a:t>
            </a:r>
            <a:endParaRPr lang="en-US" sz="2000" dirty="0">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1326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fontScale="92500" lnSpcReduction="20000"/>
          </a:bodyPr>
          <a:lstStyle/>
          <a:p>
            <a:r>
              <a:rPr lang="en-US" sz="2000" dirty="0">
                <a:latin typeface="Times New Roman" panose="02020603050405020304" pitchFamily="18" charset="0"/>
                <a:cs typeface="Times New Roman" panose="02020603050405020304" pitchFamily="18" charset="0"/>
              </a:rPr>
              <a:t>Technology shocks: </a:t>
            </a:r>
            <a:r>
              <a:rPr lang="en-US" sz="2000" dirty="0"/>
              <a:t>: </a:t>
            </a:r>
            <a:r>
              <a:rPr lang="en-US" sz="2000" dirty="0">
                <a:latin typeface="Times New Roman" panose="02020603050405020304" pitchFamily="18" charset="0"/>
                <a:cs typeface="Times New Roman" panose="02020603050405020304" pitchFamily="18" charset="0"/>
              </a:rPr>
              <a:t>Real-world production functions change over time. New technologies like computers or robots alter the production process and raise overall productivity. Sometimes, production facilities break down or do not work as expected, so productivity falls. This technological change is not always smooth; it often comes in the form of shocks.</a:t>
            </a:r>
          </a:p>
          <a:p>
            <a:r>
              <a:rPr lang="en-US" sz="2000" dirty="0">
                <a:latin typeface="Times New Roman" panose="02020603050405020304" pitchFamily="18" charset="0"/>
                <a:cs typeface="Times New Roman" panose="02020603050405020304" pitchFamily="18" charset="0"/>
              </a:rPr>
              <a:t>Weather shocks and natural disasters: Many industries like agriculture or tourism are weather-dependent. Rainfall and sunshine influence the output of these sectors, so the weather is a </a:t>
            </a:r>
            <a:r>
              <a:rPr lang="en-US" sz="2000" dirty="0" err="1">
                <a:latin typeface="Times New Roman" panose="02020603050405020304" pitchFamily="18" charset="0"/>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 potential source of fluctuations. This is also true for disasters like earthquakes or landslides. </a:t>
            </a:r>
          </a:p>
          <a:p>
            <a:r>
              <a:rPr lang="en-US" sz="2000" dirty="0">
                <a:latin typeface="Times New Roman" panose="02020603050405020304" pitchFamily="18" charset="0"/>
                <a:cs typeface="Times New Roman" panose="02020603050405020304" pitchFamily="18" charset="0"/>
              </a:rPr>
              <a:t>Monetary shocks</a:t>
            </a:r>
          </a:p>
          <a:p>
            <a:r>
              <a:rPr lang="en-US" sz="2000" dirty="0">
                <a:latin typeface="Times New Roman" panose="02020603050405020304" pitchFamily="18" charset="0"/>
                <a:cs typeface="Times New Roman" panose="02020603050405020304" pitchFamily="18" charset="0"/>
              </a:rPr>
              <a:t>Political shocks</a:t>
            </a:r>
          </a:p>
          <a:p>
            <a:r>
              <a:rPr lang="en-US" sz="2000" dirty="0">
                <a:solidFill>
                  <a:srgbClr val="FF0000"/>
                </a:solidFill>
                <a:latin typeface="Times New Roman" panose="02020603050405020304" pitchFamily="18" charset="0"/>
                <a:cs typeface="Times New Roman" panose="02020603050405020304" pitchFamily="18" charset="0"/>
              </a:rPr>
              <a:t>Taste shocks: Finally, it is also conceivable that shifts in preferences cause fluctuations. Fashion and fads change rapidly, and they may cause fluctuations in areas like the apparel, music, or movie industries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70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r>
              <a:rPr lang="en-US" sz="2000" dirty="0">
                <a:latin typeface="Times New Roman" panose="02020603050405020304" pitchFamily="18" charset="0"/>
                <a:cs typeface="Times New Roman" panose="02020603050405020304" pitchFamily="18" charset="0"/>
              </a:rPr>
              <a:t>Real Business Cycle (RBC) Theory is the other dominant strand of thought in modern macroeconomics. For the most part, RBC theory has held much less sway amongst policy-makers than has New Keynesian theory. </a:t>
            </a:r>
          </a:p>
          <a:p>
            <a:r>
              <a:rPr lang="en-US" sz="2000" dirty="0">
                <a:latin typeface="Times New Roman" panose="02020603050405020304" pitchFamily="18" charset="0"/>
                <a:cs typeface="Times New Roman" panose="02020603050405020304" pitchFamily="18" charset="0"/>
              </a:rPr>
              <a:t>Among theoretical macroeconomists, however, RBC theory is very well-known and well-understood and even provides the foundations for some of New Keynesian theory.</a:t>
            </a:r>
          </a:p>
          <a:p>
            <a:r>
              <a:rPr lang="en-US" sz="2000" dirty="0">
                <a:highlight>
                  <a:srgbClr val="FFFF00"/>
                </a:highlight>
                <a:latin typeface="Times New Roman" panose="02020603050405020304" pitchFamily="18" charset="0"/>
                <a:cs typeface="Times New Roman" panose="02020603050405020304" pitchFamily="18" charset="0"/>
              </a:rPr>
              <a:t>Sticky prices, demand shocks</a:t>
            </a:r>
          </a:p>
        </p:txBody>
      </p:sp>
    </p:spTree>
    <p:extLst>
      <p:ext uri="{BB962C8B-B14F-4D97-AF65-F5344CB8AC3E}">
        <p14:creationId xmlns:p14="http://schemas.microsoft.com/office/powerpoint/2010/main" val="403439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r>
              <a:rPr lang="en-US" sz="2000" dirty="0">
                <a:latin typeface="Times New Roman" panose="02020603050405020304" pitchFamily="18" charset="0"/>
                <a:cs typeface="Times New Roman" panose="02020603050405020304" pitchFamily="18" charset="0"/>
              </a:rPr>
              <a:t>The major success of the RBC program is perhaps that their methodologies has become standard practice in dynamic macroeconomics. The RBC program has changed the state of play. Researchers now work with dynamic stochastic general equilibrium models with optimizing agents. </a:t>
            </a:r>
          </a:p>
          <a:p>
            <a:r>
              <a:rPr lang="en-US" sz="2000" dirty="0">
                <a:latin typeface="Times New Roman" panose="02020603050405020304" pitchFamily="18" charset="0"/>
                <a:cs typeface="Times New Roman" panose="02020603050405020304" pitchFamily="18" charset="0"/>
              </a:rPr>
              <a:t>Since Prescott (1986), there have been </a:t>
            </a:r>
            <a:r>
              <a:rPr lang="en-US" sz="2000" dirty="0">
                <a:solidFill>
                  <a:srgbClr val="FF0000"/>
                </a:solidFill>
                <a:latin typeface="Times New Roman" panose="02020603050405020304" pitchFamily="18" charset="0"/>
                <a:cs typeface="Times New Roman" panose="02020603050405020304" pitchFamily="18" charset="0"/>
              </a:rPr>
              <a:t>four types of objections </a:t>
            </a:r>
            <a:r>
              <a:rPr lang="en-US" sz="2000" dirty="0">
                <a:latin typeface="Times New Roman" panose="02020603050405020304" pitchFamily="18" charset="0"/>
                <a:cs typeface="Times New Roman" panose="02020603050405020304" pitchFamily="18" charset="0"/>
              </a:rPr>
              <a:t>raised against the prototype RBC model.</a:t>
            </a:r>
          </a:p>
          <a:p>
            <a:r>
              <a:rPr lang="en-US" sz="2000" dirty="0">
                <a:latin typeface="Times New Roman" panose="02020603050405020304" pitchFamily="18" charset="0"/>
                <a:cs typeface="Times New Roman" panose="02020603050405020304" pitchFamily="18" charset="0"/>
              </a:rPr>
              <a:t>Technological shocks are represented by Solow residuals. The Solow residuals (a measure of our ignorance.) are the residuals from a regression. </a:t>
            </a: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5424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3B21-EB2D-45AA-905F-81AD2F99A8B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Success and Failures of RBC</a:t>
            </a:r>
          </a:p>
        </p:txBody>
      </p:sp>
      <p:sp>
        <p:nvSpPr>
          <p:cNvPr id="3" name="Content Placeholder 2">
            <a:extLst>
              <a:ext uri="{FF2B5EF4-FFF2-40B4-BE49-F238E27FC236}">
                <a16:creationId xmlns:a16="http://schemas.microsoft.com/office/drawing/2014/main" id="{B71B311B-F88A-47F1-A59C-3459B3BF7898}"/>
              </a:ext>
            </a:extLst>
          </p:cNvPr>
          <p:cNvSpPr>
            <a:spLocks noGrp="1"/>
          </p:cNvSpPr>
          <p:nvPr>
            <p:ph sz="half" idx="2"/>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This technology parameter is usually identified with the Solow Residual, which is a measure constructed from data on output, capital, and labor. We describe how to compute Solow Residuals soon. This way of measuring technology has the virtue that it does not require taking a stand on what constitutes “technology” – i.e., it does not require identifying the state of “technology” of an economy with, say, the number of computers it uses or with the number of Ph.D.’s it employs or with how many people use wireless internet connections or any number of other measurements you might be able to think of that somehow capture how “technologically advanced” an economy is. </a:t>
            </a: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629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Default">
      <a:dk1>
        <a:srgbClr val="000000"/>
      </a:dk1>
      <a:lt1>
        <a:sysClr val="window" lastClr="FFFFFF"/>
      </a:lt1>
      <a:dk2>
        <a:srgbClr val="3F3F3F"/>
      </a:dk2>
      <a:lt2>
        <a:srgbClr val="E7E6E6"/>
      </a:lt2>
      <a:accent1>
        <a:srgbClr val="700000"/>
      </a:accent1>
      <a:accent2>
        <a:srgbClr val="ED7D31"/>
      </a:accent2>
      <a:accent3>
        <a:srgbClr val="A5A5A5"/>
      </a:accent3>
      <a:accent4>
        <a:srgbClr val="FFC000"/>
      </a:accent4>
      <a:accent5>
        <a:srgbClr val="700000"/>
      </a:accent5>
      <a:accent6>
        <a:srgbClr val="978869"/>
      </a:accent6>
      <a:hlink>
        <a:srgbClr val="FFC000"/>
      </a:hlink>
      <a:folHlink>
        <a:srgbClr val="7F7F7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Persuasive Speech Outline_SL_v5" id="{5581881B-4813-400F-8DBA-5A98066FCECE}" vid="{804D9012-1EE1-49D9-B1AB-A146B02984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1DE3E1-BE43-4468-8986-14BA0CF36A3F}">
  <ds:schemaRefs>
    <ds:schemaRef ds:uri="http://purl.org/dc/terms/"/>
    <ds:schemaRef ds:uri="fb0879af-3eba-417a-a55a-ffe6dcd6ca77"/>
    <ds:schemaRef ds:uri="http://schemas.microsoft.com/office/infopath/2007/PartnerControls"/>
    <ds:schemaRef ds:uri="6dc4bcd6-49db-4c07-9060-8acfc67cef9f"/>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schemas.microsoft.com/sharepoint/v3"/>
    <ds:schemaRef ds:uri="http://www.w3.org/XML/1998/namespace"/>
    <ds:schemaRef ds:uri="http://purl.org/dc/dcmitype/"/>
  </ds:schemaRefs>
</ds:datastoreItem>
</file>

<file path=customXml/itemProps2.xml><?xml version="1.0" encoding="utf-8"?>
<ds:datastoreItem xmlns:ds="http://schemas.openxmlformats.org/officeDocument/2006/customXml" ds:itemID="{0DC75368-59C6-47C9-94A5-81D396CCE5D1}">
  <ds:schemaRefs>
    <ds:schemaRef ds:uri="http://schemas.microsoft.com/sharepoint/v3/contenttype/forms"/>
  </ds:schemaRefs>
</ds:datastoreItem>
</file>

<file path=customXml/itemProps3.xml><?xml version="1.0" encoding="utf-8"?>
<ds:datastoreItem xmlns:ds="http://schemas.openxmlformats.org/officeDocument/2006/customXml" ds:itemID="{E58C4112-5095-4F1B-BBD1-26FC52CA7D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1065</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Century Gothic</vt:lpstr>
      <vt:lpstr>Times New Roman</vt:lpstr>
      <vt:lpstr>Wingdings 2</vt:lpstr>
      <vt:lpstr>Quotable</vt:lpstr>
      <vt:lpstr>Economic Policy Analysis Lecture II</vt:lpstr>
      <vt:lpstr>The Success and Failures of RBC</vt:lpstr>
      <vt:lpstr>The Success and Failures of RBC</vt:lpstr>
      <vt:lpstr>The Success and Failures of RBC</vt:lpstr>
      <vt:lpstr>The Success and Failures of RBC</vt:lpstr>
      <vt:lpstr>The Success and Failures of RBC</vt:lpstr>
      <vt:lpstr>The Success and Failures of RBC</vt:lpstr>
      <vt:lpstr>The Success and Failures of RBC</vt:lpstr>
      <vt:lpstr>The Success and Failures of RBC</vt:lpstr>
      <vt:lpstr>The Success and Failures of RBC</vt:lpstr>
      <vt:lpstr>The Success and Failures of RBC</vt:lpstr>
      <vt:lpstr>Do Technology Shocks Generate Recognizable Business Cycles?</vt:lpstr>
      <vt:lpstr>Do Technology Shocks Generate Recognizable Business Cycles?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2019-02-08T08:14:40Z</dcterms:created>
  <dcterms:modified xsi:type="dcterms:W3CDTF">2019-02-09T06:41:37Z</dcterms:modified>
</cp:coreProperties>
</file>